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gif" ContentType="image/gif"/>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1" r:id="rId1"/>
  </p:sldMasterIdLst>
  <p:notesMasterIdLst>
    <p:notesMasterId r:id="rId46"/>
  </p:notesMasterIdLst>
  <p:handoutMasterIdLst>
    <p:handoutMasterId r:id="rId47"/>
  </p:handoutMasterIdLst>
  <p:sldIdLst>
    <p:sldId id="278"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3" r:id="rId17"/>
    <p:sldId id="294" r:id="rId18"/>
    <p:sldId id="295" r:id="rId19"/>
    <p:sldId id="296"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 id="309" r:id="rId33"/>
    <p:sldId id="310" r:id="rId34"/>
    <p:sldId id="311" r:id="rId35"/>
    <p:sldId id="312" r:id="rId36"/>
    <p:sldId id="313" r:id="rId37"/>
    <p:sldId id="314" r:id="rId38"/>
    <p:sldId id="315" r:id="rId39"/>
    <p:sldId id="316" r:id="rId40"/>
    <p:sldId id="317" r:id="rId41"/>
    <p:sldId id="318" r:id="rId42"/>
    <p:sldId id="319" r:id="rId43"/>
    <p:sldId id="320" r:id="rId44"/>
    <p:sldId id="321" r:id="rId45"/>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Verdana" charset="0"/>
        <a:ea typeface="ＭＳ Ｐゴシック" charset="0"/>
        <a:cs typeface="ＭＳ Ｐゴシック" charset="0"/>
      </a:defRPr>
    </a:lvl1pPr>
    <a:lvl2pPr marL="457200" algn="l" rtl="0" fontAlgn="base">
      <a:spcBef>
        <a:spcPct val="0"/>
      </a:spcBef>
      <a:spcAft>
        <a:spcPct val="0"/>
      </a:spcAft>
      <a:defRPr sz="2400" kern="1200">
        <a:solidFill>
          <a:schemeClr val="tx1"/>
        </a:solidFill>
        <a:latin typeface="Verdana" charset="0"/>
        <a:ea typeface="ＭＳ Ｐゴシック" charset="0"/>
        <a:cs typeface="ＭＳ Ｐゴシック" charset="0"/>
      </a:defRPr>
    </a:lvl2pPr>
    <a:lvl3pPr marL="914400" algn="l" rtl="0" fontAlgn="base">
      <a:spcBef>
        <a:spcPct val="0"/>
      </a:spcBef>
      <a:spcAft>
        <a:spcPct val="0"/>
      </a:spcAft>
      <a:defRPr sz="2400" kern="1200">
        <a:solidFill>
          <a:schemeClr val="tx1"/>
        </a:solidFill>
        <a:latin typeface="Verdana" charset="0"/>
        <a:ea typeface="ＭＳ Ｐゴシック" charset="0"/>
        <a:cs typeface="ＭＳ Ｐゴシック" charset="0"/>
      </a:defRPr>
    </a:lvl3pPr>
    <a:lvl4pPr marL="1371600" algn="l" rtl="0" fontAlgn="base">
      <a:spcBef>
        <a:spcPct val="0"/>
      </a:spcBef>
      <a:spcAft>
        <a:spcPct val="0"/>
      </a:spcAft>
      <a:defRPr sz="2400" kern="1200">
        <a:solidFill>
          <a:schemeClr val="tx1"/>
        </a:solidFill>
        <a:latin typeface="Verdana" charset="0"/>
        <a:ea typeface="ＭＳ Ｐゴシック" charset="0"/>
        <a:cs typeface="ＭＳ Ｐゴシック" charset="0"/>
      </a:defRPr>
    </a:lvl4pPr>
    <a:lvl5pPr marL="1828800" algn="l" rtl="0" fontAlgn="base">
      <a:spcBef>
        <a:spcPct val="0"/>
      </a:spcBef>
      <a:spcAft>
        <a:spcPct val="0"/>
      </a:spcAft>
      <a:defRPr sz="2400" kern="1200">
        <a:solidFill>
          <a:schemeClr val="tx1"/>
        </a:solidFill>
        <a:latin typeface="Verdana" charset="0"/>
        <a:ea typeface="ＭＳ Ｐゴシック" charset="0"/>
        <a:cs typeface="ＭＳ Ｐゴシック" charset="0"/>
      </a:defRPr>
    </a:lvl5pPr>
    <a:lvl6pPr marL="2286000" algn="l" defTabSz="457200" rtl="0" eaLnBrk="1" latinLnBrk="0" hangingPunct="1">
      <a:defRPr sz="2400" kern="1200">
        <a:solidFill>
          <a:schemeClr val="tx1"/>
        </a:solidFill>
        <a:latin typeface="Verdana" charset="0"/>
        <a:ea typeface="ＭＳ Ｐゴシック" charset="0"/>
        <a:cs typeface="ＭＳ Ｐゴシック" charset="0"/>
      </a:defRPr>
    </a:lvl6pPr>
    <a:lvl7pPr marL="2743200" algn="l" defTabSz="457200" rtl="0" eaLnBrk="1" latinLnBrk="0" hangingPunct="1">
      <a:defRPr sz="2400" kern="1200">
        <a:solidFill>
          <a:schemeClr val="tx1"/>
        </a:solidFill>
        <a:latin typeface="Verdana" charset="0"/>
        <a:ea typeface="ＭＳ Ｐゴシック" charset="0"/>
        <a:cs typeface="ＭＳ Ｐゴシック" charset="0"/>
      </a:defRPr>
    </a:lvl7pPr>
    <a:lvl8pPr marL="3200400" algn="l" defTabSz="457200" rtl="0" eaLnBrk="1" latinLnBrk="0" hangingPunct="1">
      <a:defRPr sz="2400" kern="1200">
        <a:solidFill>
          <a:schemeClr val="tx1"/>
        </a:solidFill>
        <a:latin typeface="Verdana" charset="0"/>
        <a:ea typeface="ＭＳ Ｐゴシック" charset="0"/>
        <a:cs typeface="ＭＳ Ｐゴシック" charset="0"/>
      </a:defRPr>
    </a:lvl8pPr>
    <a:lvl9pPr marL="3657600" algn="l" defTabSz="457200" rtl="0" eaLnBrk="1" latinLnBrk="0" hangingPunct="1">
      <a:defRPr sz="2400" kern="1200">
        <a:solidFill>
          <a:schemeClr val="tx1"/>
        </a:solidFill>
        <a:latin typeface="Verdana" charset="0"/>
        <a:ea typeface="ＭＳ Ｐゴシック" charset="0"/>
        <a:cs typeface="ＭＳ Ｐゴシック"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F416F"/>
    <a:srgbClr val="4DC0EF"/>
    <a:srgbClr val="4D0CEF"/>
    <a:srgbClr val="364395"/>
    <a:srgbClr val="FFCC66"/>
    <a:srgbClr val="6D7F9F"/>
    <a:srgbClr val="FDC838"/>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3328" y="-16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46" Type="http://schemas.openxmlformats.org/officeDocument/2006/relationships/notesMaster" Target="notesMasters/notesMaster1.xml"/><Relationship Id="rId47" Type="http://schemas.openxmlformats.org/officeDocument/2006/relationships/handoutMaster" Target="handoutMasters/handoutMaster1.xml"/><Relationship Id="rId48" Type="http://schemas.openxmlformats.org/officeDocument/2006/relationships/printerSettings" Target="printerSettings/printerSettings1.bin"/><Relationship Id="rId49" Type="http://schemas.openxmlformats.org/officeDocument/2006/relationships/presProps" Target="presProp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50" Type="http://schemas.openxmlformats.org/officeDocument/2006/relationships/viewProps" Target="viewProps.xml"/><Relationship Id="rId51" Type="http://schemas.openxmlformats.org/officeDocument/2006/relationships/theme" Target="theme/theme1.xml"/><Relationship Id="rId5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cs typeface="+mn-cs"/>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a:lvl1pPr>
          </a:lstStyle>
          <a:p>
            <a:fld id="{DCDFD36F-514D-8F49-AA48-2878E27449A2}" type="datetime1">
              <a:rPr lang="en-US"/>
              <a:pPr/>
              <a:t>9/11/14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eaLnBrk="0" hangingPunct="0">
              <a:defRPr sz="1200">
                <a:cs typeface="+mn-cs"/>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0" hangingPunct="0">
              <a:defRPr sz="1200"/>
            </a:lvl1pPr>
          </a:lstStyle>
          <a:p>
            <a:fld id="{A30C4232-ED41-4946-AE0A-1438FD52D0DD}" type="slidenum">
              <a:rPr lang="en-US"/>
              <a:pPr/>
              <a:t>‹#›</a:t>
            </a:fld>
            <a:endParaRPr lang="en-US"/>
          </a:p>
        </p:txBody>
      </p:sp>
    </p:spTree>
    <p:extLst>
      <p:ext uri="{BB962C8B-B14F-4D97-AF65-F5344CB8AC3E}">
        <p14:creationId xmlns:p14="http://schemas.microsoft.com/office/powerpoint/2010/main" val="42884501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52227" name="Rectangle 3"/>
          <p:cNvSpPr>
            <a:spLocks noGrp="1" noChangeArrowheads="1"/>
          </p:cNvSpPr>
          <p:nvPr>
            <p:ph type="dt"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US"/>
          </a:p>
        </p:txBody>
      </p:sp>
      <p:sp>
        <p:nvSpPr>
          <p:cNvPr id="1434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2229" name="Rectangle 5"/>
          <p:cNvSpPr>
            <a:spLocks noGrp="1" noChangeArrowheads="1"/>
          </p:cNvSpPr>
          <p:nvPr>
            <p:ph type="body" sz="quarter" idx="3"/>
          </p:nvPr>
        </p:nvSpPr>
        <p:spPr bwMode="auto">
          <a:xfrm>
            <a:off x="685800" y="4343400"/>
            <a:ext cx="5486400" cy="4114800"/>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2230" name="Rectangle 6"/>
          <p:cNvSpPr>
            <a:spLocks noGrp="1" noChangeArrowheads="1"/>
          </p:cNvSpPr>
          <p:nvPr>
            <p:ph type="ftr" sz="quarter" idx="4"/>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US"/>
          </a:p>
        </p:txBody>
      </p:sp>
      <p:sp>
        <p:nvSpPr>
          <p:cNvPr id="52231" name="Rectangle 7"/>
          <p:cNvSpPr>
            <a:spLocks noGrp="1" noChangeArrowheads="1"/>
          </p:cNvSpPr>
          <p:nvPr>
            <p:ph type="sldNum" sz="quarter" idx="5"/>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C62036D2-3795-1C43-B348-6A644A82444E}" type="slidenum">
              <a:rPr lang="en-US"/>
              <a:pPr/>
              <a:t>‹#›</a:t>
            </a:fld>
            <a:endParaRPr lang="en-US"/>
          </a:p>
        </p:txBody>
      </p:sp>
    </p:spTree>
    <p:extLst>
      <p:ext uri="{BB962C8B-B14F-4D97-AF65-F5344CB8AC3E}">
        <p14:creationId xmlns:p14="http://schemas.microsoft.com/office/powerpoint/2010/main" val="352800159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charset="0"/>
                <a:ea typeface="ＭＳ Ｐゴシック" charset="0"/>
              </a:defRPr>
            </a:lvl1pPr>
            <a:lvl2pPr marL="742950" indent="-285750">
              <a:defRPr sz="1200">
                <a:solidFill>
                  <a:schemeClr val="tx1"/>
                </a:solidFill>
                <a:latin typeface="Times New Roman" charset="0"/>
                <a:ea typeface="ＭＳ Ｐゴシック" charset="0"/>
              </a:defRPr>
            </a:lvl2pPr>
            <a:lvl3pPr marL="1143000" indent="-228600">
              <a:defRPr sz="1200">
                <a:solidFill>
                  <a:schemeClr val="tx1"/>
                </a:solidFill>
                <a:latin typeface="Times New Roman" charset="0"/>
                <a:ea typeface="ＭＳ Ｐゴシック" charset="0"/>
              </a:defRPr>
            </a:lvl3pPr>
            <a:lvl4pPr marL="1600200" indent="-228600">
              <a:defRPr sz="1200">
                <a:solidFill>
                  <a:schemeClr val="tx1"/>
                </a:solidFill>
                <a:latin typeface="Times New Roman" charset="0"/>
                <a:ea typeface="ＭＳ Ｐゴシック" charset="0"/>
              </a:defRPr>
            </a:lvl4pPr>
            <a:lvl5pPr marL="2057400" indent="-228600">
              <a:defRPr sz="1200">
                <a:solidFill>
                  <a:schemeClr val="tx1"/>
                </a:solidFill>
                <a:latin typeface="Times New Roman" charset="0"/>
                <a:ea typeface="ＭＳ Ｐゴシック" charset="0"/>
              </a:defRPr>
            </a:lvl5pPr>
            <a:lvl6pPr marL="2514600" indent="-228600" eaLnBrk="0" fontAlgn="base" hangingPunct="0">
              <a:spcBef>
                <a:spcPct val="30000"/>
              </a:spcBef>
              <a:spcAft>
                <a:spcPct val="0"/>
              </a:spcAft>
              <a:defRPr sz="1200">
                <a:solidFill>
                  <a:schemeClr val="tx1"/>
                </a:solidFill>
                <a:latin typeface="Times New Roman" charset="0"/>
                <a:ea typeface="ＭＳ Ｐゴシック" charset="0"/>
              </a:defRPr>
            </a:lvl6pPr>
            <a:lvl7pPr marL="2971800" indent="-228600" eaLnBrk="0" fontAlgn="base" hangingPunct="0">
              <a:spcBef>
                <a:spcPct val="30000"/>
              </a:spcBef>
              <a:spcAft>
                <a:spcPct val="0"/>
              </a:spcAft>
              <a:defRPr sz="1200">
                <a:solidFill>
                  <a:schemeClr val="tx1"/>
                </a:solidFill>
                <a:latin typeface="Times New Roman" charset="0"/>
                <a:ea typeface="ＭＳ Ｐゴシック" charset="0"/>
              </a:defRPr>
            </a:lvl7pPr>
            <a:lvl8pPr marL="3429000" indent="-228600" eaLnBrk="0" fontAlgn="base" hangingPunct="0">
              <a:spcBef>
                <a:spcPct val="30000"/>
              </a:spcBef>
              <a:spcAft>
                <a:spcPct val="0"/>
              </a:spcAft>
              <a:defRPr sz="1200">
                <a:solidFill>
                  <a:schemeClr val="tx1"/>
                </a:solidFill>
                <a:latin typeface="Times New Roman" charset="0"/>
                <a:ea typeface="ＭＳ Ｐゴシック" charset="0"/>
              </a:defRPr>
            </a:lvl8pPr>
            <a:lvl9pPr marL="3886200" indent="-228600" eaLnBrk="0" fontAlgn="base" hangingPunct="0">
              <a:spcBef>
                <a:spcPct val="30000"/>
              </a:spcBef>
              <a:spcAft>
                <a:spcPct val="0"/>
              </a:spcAft>
              <a:defRPr sz="1200">
                <a:solidFill>
                  <a:schemeClr val="tx1"/>
                </a:solidFill>
                <a:latin typeface="Times New Roman" charset="0"/>
                <a:ea typeface="ＭＳ Ｐゴシック" charset="0"/>
              </a:defRPr>
            </a:lvl9pPr>
          </a:lstStyle>
          <a:p>
            <a:fld id="{F8FE5C08-53D3-BA45-9367-16C9B44C5D82}" type="slidenum">
              <a:rPr lang="en-US"/>
              <a:pPr/>
              <a:t>2</a:t>
            </a:fld>
            <a:endParaRPr lang="en-US"/>
          </a:p>
        </p:txBody>
      </p:sp>
      <p:sp>
        <p:nvSpPr>
          <p:cNvPr id="7171" name="Rectangle 2"/>
          <p:cNvSpPr>
            <a:spLocks noGrp="1" noRot="1" noChangeAspect="1" noChangeArrowheads="1" noTextEdit="1"/>
          </p:cNvSpPr>
          <p:nvPr>
            <p:ph type="sldImg"/>
          </p:nvPr>
        </p:nvSpPr>
        <p:spPr>
          <a:solidFill>
            <a:srgbClr val="FFFFFF"/>
          </a:solidFill>
          <a:ln/>
        </p:spPr>
      </p:sp>
      <p:sp>
        <p:nvSpPr>
          <p:cNvPr id="7172" name="Rectangle 3"/>
          <p:cNvSpPr>
            <a:spLocks noGrp="1" noChangeArrowheads="1"/>
          </p:cNvSpPr>
          <p:nvPr>
            <p:ph type="body" idx="1"/>
          </p:nvPr>
        </p:nvSpPr>
        <p:spPr>
          <a:solidFill>
            <a:srgbClr val="FFFFFF"/>
          </a:solidFill>
          <a:ln>
            <a:solidFill>
              <a:srgbClr val="000000"/>
            </a:solidFill>
          </a:ln>
          <a:extLst>
            <a:ext uri="{FAA26D3D-D897-4be2-8F04-BA451C77F1D7}">
              <ma14:placeholderFlag xmlns:ma14="http://schemas.microsoft.com/office/mac/drawingml/2011/main" val="1"/>
            </a:ext>
          </a:extLst>
        </p:spPr>
        <p:txBody>
          <a:bodyPr/>
          <a:lstStyle/>
          <a:p>
            <a:pPr eaLnBrk="1" hangingPunct="1"/>
            <a:endParaRPr lang="en-US">
              <a:latin typeface="Times New Roman"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atin typeface="Times New Roman" charset="0"/>
            </a:endParaRPr>
          </a:p>
        </p:txBody>
      </p:sp>
      <p:sp>
        <p:nvSpPr>
          <p:cNvPr id="11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charset="0"/>
                <a:ea typeface="ＭＳ Ｐゴシック" charset="0"/>
              </a:defRPr>
            </a:lvl1pPr>
            <a:lvl2pPr marL="742950" indent="-285750">
              <a:defRPr sz="1200">
                <a:solidFill>
                  <a:schemeClr val="tx1"/>
                </a:solidFill>
                <a:latin typeface="Times New Roman" charset="0"/>
                <a:ea typeface="ＭＳ Ｐゴシック" charset="0"/>
              </a:defRPr>
            </a:lvl2pPr>
            <a:lvl3pPr marL="1143000" indent="-228600">
              <a:defRPr sz="1200">
                <a:solidFill>
                  <a:schemeClr val="tx1"/>
                </a:solidFill>
                <a:latin typeface="Times New Roman" charset="0"/>
                <a:ea typeface="ＭＳ Ｐゴシック" charset="0"/>
              </a:defRPr>
            </a:lvl3pPr>
            <a:lvl4pPr marL="1600200" indent="-228600">
              <a:defRPr sz="1200">
                <a:solidFill>
                  <a:schemeClr val="tx1"/>
                </a:solidFill>
                <a:latin typeface="Times New Roman" charset="0"/>
                <a:ea typeface="ＭＳ Ｐゴシック" charset="0"/>
              </a:defRPr>
            </a:lvl4pPr>
            <a:lvl5pPr marL="2057400" indent="-228600">
              <a:defRPr sz="1200">
                <a:solidFill>
                  <a:schemeClr val="tx1"/>
                </a:solidFill>
                <a:latin typeface="Times New Roman" charset="0"/>
                <a:ea typeface="ＭＳ Ｐゴシック" charset="0"/>
              </a:defRPr>
            </a:lvl5pPr>
            <a:lvl6pPr marL="2514600" indent="-228600" eaLnBrk="0" fontAlgn="base" hangingPunct="0">
              <a:spcBef>
                <a:spcPct val="30000"/>
              </a:spcBef>
              <a:spcAft>
                <a:spcPct val="0"/>
              </a:spcAft>
              <a:defRPr sz="1200">
                <a:solidFill>
                  <a:schemeClr val="tx1"/>
                </a:solidFill>
                <a:latin typeface="Times New Roman" charset="0"/>
                <a:ea typeface="ＭＳ Ｐゴシック" charset="0"/>
              </a:defRPr>
            </a:lvl6pPr>
            <a:lvl7pPr marL="2971800" indent="-228600" eaLnBrk="0" fontAlgn="base" hangingPunct="0">
              <a:spcBef>
                <a:spcPct val="30000"/>
              </a:spcBef>
              <a:spcAft>
                <a:spcPct val="0"/>
              </a:spcAft>
              <a:defRPr sz="1200">
                <a:solidFill>
                  <a:schemeClr val="tx1"/>
                </a:solidFill>
                <a:latin typeface="Times New Roman" charset="0"/>
                <a:ea typeface="ＭＳ Ｐゴシック" charset="0"/>
              </a:defRPr>
            </a:lvl7pPr>
            <a:lvl8pPr marL="3429000" indent="-228600" eaLnBrk="0" fontAlgn="base" hangingPunct="0">
              <a:spcBef>
                <a:spcPct val="30000"/>
              </a:spcBef>
              <a:spcAft>
                <a:spcPct val="0"/>
              </a:spcAft>
              <a:defRPr sz="1200">
                <a:solidFill>
                  <a:schemeClr val="tx1"/>
                </a:solidFill>
                <a:latin typeface="Times New Roman" charset="0"/>
                <a:ea typeface="ＭＳ Ｐゴシック" charset="0"/>
              </a:defRPr>
            </a:lvl8pPr>
            <a:lvl9pPr marL="3886200" indent="-228600" eaLnBrk="0" fontAlgn="base" hangingPunct="0">
              <a:spcBef>
                <a:spcPct val="30000"/>
              </a:spcBef>
              <a:spcAft>
                <a:spcPct val="0"/>
              </a:spcAft>
              <a:defRPr sz="1200">
                <a:solidFill>
                  <a:schemeClr val="tx1"/>
                </a:solidFill>
                <a:latin typeface="Times New Roman" charset="0"/>
                <a:ea typeface="ＭＳ Ｐゴシック" charset="0"/>
              </a:defRPr>
            </a:lvl9pPr>
          </a:lstStyle>
          <a:p>
            <a:fld id="{B5553C46-1291-144B-9C8E-B7D01015C295}" type="slidenum">
              <a:rPr lang="en-US"/>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Times New Roman" charset="0"/>
              </a:rPr>
              <a:t>Alternatively, the firm should minimize the level of risk to shareholders for a given rate of return.</a:t>
            </a:r>
          </a:p>
          <a:p>
            <a:endParaRPr lang="en-US">
              <a:latin typeface="Times New Roman" charset="0"/>
            </a:endParaRP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Times New Roman" charset="0"/>
                <a:ea typeface="ＭＳ Ｐゴシック" charset="0"/>
              </a:defRPr>
            </a:lvl1pPr>
            <a:lvl2pPr marL="742950" indent="-285750">
              <a:defRPr sz="1200">
                <a:solidFill>
                  <a:schemeClr val="tx1"/>
                </a:solidFill>
                <a:latin typeface="Times New Roman" charset="0"/>
                <a:ea typeface="ＭＳ Ｐゴシック" charset="0"/>
              </a:defRPr>
            </a:lvl2pPr>
            <a:lvl3pPr marL="1143000" indent="-228600">
              <a:defRPr sz="1200">
                <a:solidFill>
                  <a:schemeClr val="tx1"/>
                </a:solidFill>
                <a:latin typeface="Times New Roman" charset="0"/>
                <a:ea typeface="ＭＳ Ｐゴシック" charset="0"/>
              </a:defRPr>
            </a:lvl3pPr>
            <a:lvl4pPr marL="1600200" indent="-228600">
              <a:defRPr sz="1200">
                <a:solidFill>
                  <a:schemeClr val="tx1"/>
                </a:solidFill>
                <a:latin typeface="Times New Roman" charset="0"/>
                <a:ea typeface="ＭＳ Ｐゴシック" charset="0"/>
              </a:defRPr>
            </a:lvl4pPr>
            <a:lvl5pPr marL="2057400" indent="-228600">
              <a:defRPr sz="1200">
                <a:solidFill>
                  <a:schemeClr val="tx1"/>
                </a:solidFill>
                <a:latin typeface="Times New Roman" charset="0"/>
                <a:ea typeface="ＭＳ Ｐゴシック" charset="0"/>
              </a:defRPr>
            </a:lvl5pPr>
            <a:lvl6pPr marL="2514600" indent="-228600" eaLnBrk="0" fontAlgn="base" hangingPunct="0">
              <a:spcBef>
                <a:spcPct val="30000"/>
              </a:spcBef>
              <a:spcAft>
                <a:spcPct val="0"/>
              </a:spcAft>
              <a:defRPr sz="1200">
                <a:solidFill>
                  <a:schemeClr val="tx1"/>
                </a:solidFill>
                <a:latin typeface="Times New Roman" charset="0"/>
                <a:ea typeface="ＭＳ Ｐゴシック" charset="0"/>
              </a:defRPr>
            </a:lvl6pPr>
            <a:lvl7pPr marL="2971800" indent="-228600" eaLnBrk="0" fontAlgn="base" hangingPunct="0">
              <a:spcBef>
                <a:spcPct val="30000"/>
              </a:spcBef>
              <a:spcAft>
                <a:spcPct val="0"/>
              </a:spcAft>
              <a:defRPr sz="1200">
                <a:solidFill>
                  <a:schemeClr val="tx1"/>
                </a:solidFill>
                <a:latin typeface="Times New Roman" charset="0"/>
                <a:ea typeface="ＭＳ Ｐゴシック" charset="0"/>
              </a:defRPr>
            </a:lvl7pPr>
            <a:lvl8pPr marL="3429000" indent="-228600" eaLnBrk="0" fontAlgn="base" hangingPunct="0">
              <a:spcBef>
                <a:spcPct val="30000"/>
              </a:spcBef>
              <a:spcAft>
                <a:spcPct val="0"/>
              </a:spcAft>
              <a:defRPr sz="1200">
                <a:solidFill>
                  <a:schemeClr val="tx1"/>
                </a:solidFill>
                <a:latin typeface="Times New Roman" charset="0"/>
                <a:ea typeface="ＭＳ Ｐゴシック" charset="0"/>
              </a:defRPr>
            </a:lvl8pPr>
            <a:lvl9pPr marL="3886200" indent="-228600" eaLnBrk="0" fontAlgn="base" hangingPunct="0">
              <a:spcBef>
                <a:spcPct val="30000"/>
              </a:spcBef>
              <a:spcAft>
                <a:spcPct val="0"/>
              </a:spcAft>
              <a:defRPr sz="1200">
                <a:solidFill>
                  <a:schemeClr val="tx1"/>
                </a:solidFill>
                <a:latin typeface="Times New Roman" charset="0"/>
                <a:ea typeface="ＭＳ Ｐゴシック" charset="0"/>
              </a:defRPr>
            </a:lvl9pPr>
          </a:lstStyle>
          <a:p>
            <a:fld id="{41E70989-E0BB-A04A-B049-C83D16F7587C}" type="slidenum">
              <a:rPr lang="en-US"/>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4" Type="http://schemas.openxmlformats.org/officeDocument/2006/relationships/image" Target="../media/image4.jpeg"/><Relationship Id="rId1" Type="http://schemas.openxmlformats.org/officeDocument/2006/relationships/slideMaster" Target="../slideMasters/slideMaster1.xml"/><Relationship Id="rId2"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11"/>
          <p:cNvSpPr>
            <a:spLocks noChangeArrowheads="1"/>
          </p:cNvSpPr>
          <p:nvPr/>
        </p:nvSpPr>
        <p:spPr bwMode="gray">
          <a:xfrm>
            <a:off x="0" y="6397625"/>
            <a:ext cx="9144000" cy="457200"/>
          </a:xfrm>
          <a:prstGeom prst="rect">
            <a:avLst/>
          </a:prstGeom>
          <a:solidFill>
            <a:srgbClr val="1F416F"/>
          </a:solidFill>
          <a:ln>
            <a:noFill/>
          </a:ln>
          <a:effectLst/>
          <a:extLst/>
        </p:spPr>
        <p:txBody>
          <a:bodyPr wrap="none" lIns="0" tIns="0" rIns="0" bIns="0" anchor="ctr"/>
          <a:lstStyle/>
          <a:p>
            <a:pPr eaLnBrk="0" hangingPunct="0">
              <a:defRPr/>
            </a:pPr>
            <a:endParaRPr lang="en-US" sz="1800">
              <a:cs typeface="+mn-cs"/>
            </a:endParaRPr>
          </a:p>
        </p:txBody>
      </p:sp>
      <p:pic>
        <p:nvPicPr>
          <p:cNvPr id="3" name="Picture 12" descr="Pearson_Bound_Whi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8238" y="6356350"/>
            <a:ext cx="1655762"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3" descr="Pearson_Strap_Bound_Whi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356350"/>
            <a:ext cx="1908175"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3" descr="moffett_0205989756.jpg"/>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0" y="0"/>
            <a:ext cx="5075238"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10330787"/>
      </p:ext>
    </p:extLst>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663555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4047356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47800"/>
            <a:ext cx="4114800"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47800"/>
            <a:ext cx="4114800"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94023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767943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5740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7570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067026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815298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24587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0"/>
            <a:ext cx="2114550" cy="60960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381000" y="0"/>
            <a:ext cx="6191250" cy="6096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3913529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emf"/><Relationship Id="rId14"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6923" name="Rectangle 11"/>
          <p:cNvSpPr>
            <a:spLocks noChangeArrowheads="1"/>
          </p:cNvSpPr>
          <p:nvPr/>
        </p:nvSpPr>
        <p:spPr bwMode="gray">
          <a:xfrm>
            <a:off x="0" y="6400800"/>
            <a:ext cx="9144000" cy="457200"/>
          </a:xfrm>
          <a:prstGeom prst="rect">
            <a:avLst/>
          </a:prstGeom>
          <a:solidFill>
            <a:srgbClr val="1F416F"/>
          </a:solidFill>
          <a:ln>
            <a:noFill/>
          </a:ln>
          <a:effectLst/>
          <a:extLst/>
        </p:spPr>
        <p:txBody>
          <a:bodyPr wrap="none" lIns="0" tIns="0" rIns="0" bIns="0" anchor="ctr"/>
          <a:lstStyle/>
          <a:p>
            <a:pPr eaLnBrk="0" hangingPunct="0">
              <a:defRPr/>
            </a:pPr>
            <a:endParaRPr lang="en-US" sz="1800">
              <a:cs typeface="+mn-cs"/>
            </a:endParaRPr>
          </a:p>
        </p:txBody>
      </p:sp>
      <p:pic>
        <p:nvPicPr>
          <p:cNvPr id="1027" name="Picture 12" descr="Pearson_Bound_White"/>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488238" y="6359525"/>
            <a:ext cx="1655762"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8" name="Rectangle 17"/>
          <p:cNvSpPr>
            <a:spLocks noGrp="1" noChangeArrowheads="1"/>
          </p:cNvSpPr>
          <p:nvPr>
            <p:ph type="body" idx="1"/>
          </p:nvPr>
        </p:nvSpPr>
        <p:spPr bwMode="auto">
          <a:xfrm>
            <a:off x="381000" y="1447800"/>
            <a:ext cx="83820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0" tIns="0" rIns="0" bIns="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29" name="Rectangle 18"/>
          <p:cNvSpPr>
            <a:spLocks noGrp="1" noChangeArrowheads="1"/>
          </p:cNvSpPr>
          <p:nvPr>
            <p:ph type="title"/>
          </p:nvPr>
        </p:nvSpPr>
        <p:spPr bwMode="auto">
          <a:xfrm>
            <a:off x="1143000" y="0"/>
            <a:ext cx="7696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0" tIns="0" rIns="0" bIns="0" numCol="1" anchor="ctr" anchorCtr="0" compatLnSpc="1">
            <a:prstTxWarp prst="textNoShape">
              <a:avLst/>
            </a:prstTxWarp>
          </a:bodyPr>
          <a:lstStyle/>
          <a:p>
            <a:pPr lvl="0"/>
            <a:r>
              <a:rPr lang="en-US" smtClean="0"/>
              <a:t>Click to edit Master title style</a:t>
            </a:r>
            <a:endParaRPr lang="en-US"/>
          </a:p>
        </p:txBody>
      </p:sp>
      <p:sp>
        <p:nvSpPr>
          <p:cNvPr id="166931" name="Rectangle 19"/>
          <p:cNvSpPr>
            <a:spLocks noChangeArrowheads="1"/>
          </p:cNvSpPr>
          <p:nvPr/>
        </p:nvSpPr>
        <p:spPr bwMode="gray">
          <a:xfrm>
            <a:off x="773113" y="6553200"/>
            <a:ext cx="5399087" cy="179388"/>
          </a:xfrm>
          <a:prstGeom prst="rect">
            <a:avLst/>
          </a:prstGeom>
          <a:noFill/>
          <a:ln>
            <a:noFill/>
          </a:ln>
          <a:effectLst/>
          <a:extLst/>
        </p:spPr>
        <p:txBody>
          <a:bodyPr lIns="0" tIns="0" rIns="0" bIns="0"/>
          <a:lstStyle/>
          <a:p>
            <a:r>
              <a:rPr lang="en-GB" sz="900" dirty="0">
                <a:solidFill>
                  <a:schemeClr val="bg1"/>
                </a:solidFill>
                <a:cs typeface="Arial" charset="0"/>
              </a:rPr>
              <a:t>© </a:t>
            </a:r>
            <a:r>
              <a:rPr lang="en-GB" sz="900" dirty="0" smtClean="0">
                <a:solidFill>
                  <a:schemeClr val="bg1"/>
                </a:solidFill>
                <a:cs typeface="Arial" charset="0"/>
              </a:rPr>
              <a:t>2015 </a:t>
            </a:r>
            <a:r>
              <a:rPr lang="en-GB" sz="900" dirty="0">
                <a:solidFill>
                  <a:schemeClr val="bg1"/>
                </a:solidFill>
                <a:cs typeface="Arial" charset="0"/>
              </a:rPr>
              <a:t>Pearson Education, Inc. All rights reserved. </a:t>
            </a:r>
          </a:p>
        </p:txBody>
      </p:sp>
      <p:sp>
        <p:nvSpPr>
          <p:cNvPr id="166932" name="Rectangle 20"/>
          <p:cNvSpPr>
            <a:spLocks noChangeArrowheads="1"/>
          </p:cNvSpPr>
          <p:nvPr/>
        </p:nvSpPr>
        <p:spPr bwMode="gray">
          <a:xfrm>
            <a:off x="244475" y="6553200"/>
            <a:ext cx="360363" cy="179388"/>
          </a:xfrm>
          <a:prstGeom prst="rect">
            <a:avLst/>
          </a:prstGeom>
          <a:noFill/>
          <a:ln>
            <a:noFill/>
          </a:ln>
          <a:effectLst/>
          <a:extLst/>
        </p:spPr>
        <p:txBody>
          <a:bodyPr lIns="0" tIns="0" rIns="0" bIns="0"/>
          <a:lstStyle/>
          <a:p>
            <a:pPr>
              <a:defRPr/>
            </a:pPr>
            <a:r>
              <a:rPr lang="en-GB" sz="900" dirty="0" smtClean="0">
                <a:solidFill>
                  <a:schemeClr val="bg1"/>
                </a:solidFill>
                <a:cs typeface="Arial" charset="0"/>
              </a:rPr>
              <a:t>4-</a:t>
            </a:r>
            <a:fld id="{EC2260E4-5CFF-4442-95D2-FD70A5466088}" type="slidenum">
              <a:rPr lang="en-GB" sz="900">
                <a:solidFill>
                  <a:schemeClr val="bg1"/>
                </a:solidFill>
                <a:cs typeface="Arial" charset="0"/>
              </a:rPr>
              <a:pPr>
                <a:defRPr/>
              </a:pPr>
              <a:t>‹#›</a:t>
            </a:fld>
            <a:r>
              <a:rPr lang="en-GB" sz="900" dirty="0">
                <a:solidFill>
                  <a:schemeClr val="bg1"/>
                </a:solidFill>
                <a:cs typeface="Arial" charset="0"/>
              </a:rPr>
              <a:t> </a:t>
            </a:r>
          </a:p>
        </p:txBody>
      </p:sp>
      <p:pic>
        <p:nvPicPr>
          <p:cNvPr id="1032" name="Picture 1" descr="moffett_corner_0205989756.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90600" cy="130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94"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iming>
    <p:tnLst>
      <p:par>
        <p:cTn xmlns:p14="http://schemas.microsoft.com/office/powerpoint/2010/main" id="1" dur="indefinite" restart="never" nodeType="tmRoot"/>
      </p:par>
    </p:tnLst>
  </p:timing>
  <p:txStyles>
    <p:titleStyle>
      <a:lvl1pPr algn="l" rtl="0" eaLnBrk="1" fontAlgn="base" hangingPunct="1">
        <a:spcBef>
          <a:spcPct val="0"/>
        </a:spcBef>
        <a:spcAft>
          <a:spcPct val="0"/>
        </a:spcAft>
        <a:defRPr sz="3200" b="1">
          <a:solidFill>
            <a:schemeClr val="tx1"/>
          </a:solidFill>
          <a:latin typeface="+mj-lt"/>
          <a:ea typeface="+mj-ea"/>
          <a:cs typeface="ＭＳ Ｐゴシック" charset="0"/>
        </a:defRPr>
      </a:lvl1pPr>
      <a:lvl2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2pPr>
      <a:lvl3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3pPr>
      <a:lvl4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4pPr>
      <a:lvl5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5pPr>
      <a:lvl6pPr marL="457200" algn="l" rtl="0" eaLnBrk="1" fontAlgn="base" hangingPunct="1">
        <a:spcBef>
          <a:spcPct val="0"/>
        </a:spcBef>
        <a:spcAft>
          <a:spcPct val="0"/>
        </a:spcAft>
        <a:defRPr sz="3200" b="1">
          <a:solidFill>
            <a:schemeClr val="tx1"/>
          </a:solidFill>
          <a:latin typeface="Verdana" charset="0"/>
          <a:ea typeface="ＭＳ Ｐゴシック" charset="0"/>
        </a:defRPr>
      </a:lvl6pPr>
      <a:lvl7pPr marL="914400" algn="l" rtl="0" eaLnBrk="1" fontAlgn="base" hangingPunct="1">
        <a:spcBef>
          <a:spcPct val="0"/>
        </a:spcBef>
        <a:spcAft>
          <a:spcPct val="0"/>
        </a:spcAft>
        <a:defRPr sz="3200" b="1">
          <a:solidFill>
            <a:schemeClr val="tx1"/>
          </a:solidFill>
          <a:latin typeface="Verdana" charset="0"/>
          <a:ea typeface="ＭＳ Ｐゴシック" charset="0"/>
        </a:defRPr>
      </a:lvl7pPr>
      <a:lvl8pPr marL="1371600" algn="l" rtl="0" eaLnBrk="1" fontAlgn="base" hangingPunct="1">
        <a:spcBef>
          <a:spcPct val="0"/>
        </a:spcBef>
        <a:spcAft>
          <a:spcPct val="0"/>
        </a:spcAft>
        <a:defRPr sz="3200" b="1">
          <a:solidFill>
            <a:schemeClr val="tx1"/>
          </a:solidFill>
          <a:latin typeface="Verdana" charset="0"/>
          <a:ea typeface="ＭＳ Ｐゴシック" charset="0"/>
        </a:defRPr>
      </a:lvl8pPr>
      <a:lvl9pPr marL="1828800" algn="l" rtl="0" eaLnBrk="1" fontAlgn="base" hangingPunct="1">
        <a:spcBef>
          <a:spcPct val="0"/>
        </a:spcBef>
        <a:spcAft>
          <a:spcPct val="0"/>
        </a:spcAft>
        <a:defRPr sz="3200" b="1">
          <a:solidFill>
            <a:schemeClr val="tx1"/>
          </a:solidFill>
          <a:latin typeface="Verdana" charset="0"/>
          <a:ea typeface="ＭＳ Ｐゴシック" charset="0"/>
        </a:defRPr>
      </a:lvl9pPr>
    </p:titleStyle>
    <p:bodyStyle>
      <a:lvl1pPr marL="342900" indent="-342900" algn="l" rtl="0" eaLnBrk="1" fontAlgn="base" hangingPunct="1">
        <a:spcBef>
          <a:spcPct val="20000"/>
        </a:spcBef>
        <a:spcAft>
          <a:spcPct val="0"/>
        </a:spcAft>
        <a:buChar char="•"/>
        <a:defRPr sz="2800">
          <a:solidFill>
            <a:schemeClr val="tx1"/>
          </a:solidFill>
          <a:latin typeface="+mn-lt"/>
          <a:ea typeface="+mn-ea"/>
          <a:cs typeface="ＭＳ Ｐゴシック" charset="0"/>
        </a:defRPr>
      </a:lvl1pPr>
      <a:lvl2pPr marL="742950" indent="-285750" algn="l" rtl="0" eaLnBrk="1" fontAlgn="base" hangingPunct="1">
        <a:spcBef>
          <a:spcPct val="20000"/>
        </a:spcBef>
        <a:spcAft>
          <a:spcPct val="0"/>
        </a:spcAft>
        <a:buChar char="–"/>
        <a:defRPr sz="2400">
          <a:solidFill>
            <a:schemeClr val="tx1"/>
          </a:solidFill>
          <a:latin typeface="+mn-lt"/>
          <a:ea typeface="+mn-ea"/>
        </a:defRPr>
      </a:lvl2pPr>
      <a:lvl3pPr marL="1143000" indent="-228600" algn="l" rtl="0" eaLnBrk="1" fontAlgn="base" hangingPunct="1">
        <a:spcBef>
          <a:spcPct val="20000"/>
        </a:spcBef>
        <a:spcAft>
          <a:spcPct val="0"/>
        </a:spcAft>
        <a:buChar char="•"/>
        <a:defRPr sz="2000">
          <a:solidFill>
            <a:schemeClr val="tx1"/>
          </a:solidFill>
          <a:latin typeface="+mn-lt"/>
          <a:ea typeface="+mn-ea"/>
        </a:defRPr>
      </a:lvl3pPr>
      <a:lvl4pPr marL="1600200" indent="-228600" algn="l" rtl="0" eaLnBrk="1" fontAlgn="base" hangingPunct="1">
        <a:spcBef>
          <a:spcPct val="20000"/>
        </a:spcBef>
        <a:spcAft>
          <a:spcPct val="0"/>
        </a:spcAft>
        <a:buChar char="–"/>
        <a:defRPr>
          <a:solidFill>
            <a:schemeClr val="tx1"/>
          </a:solidFill>
          <a:latin typeface="+mn-lt"/>
          <a:ea typeface="+mn-ea"/>
        </a:defRPr>
      </a:lvl4pPr>
      <a:lvl5pPr marL="2057400" indent="-228600" algn="l" rtl="0" eaLnBrk="1" fontAlgn="base" hangingPunct="1">
        <a:spcBef>
          <a:spcPct val="20000"/>
        </a:spcBef>
        <a:spcAft>
          <a:spcPct val="0"/>
        </a:spcAft>
        <a:buChar char="»"/>
        <a:defRPr>
          <a:solidFill>
            <a:schemeClr val="tx1"/>
          </a:solidFill>
          <a:latin typeface="+mn-lt"/>
          <a:ea typeface="+mn-ea"/>
        </a:defRPr>
      </a:lvl5pPr>
      <a:lvl6pPr marL="2514600" indent="-228600" algn="l" rtl="0" eaLnBrk="1" fontAlgn="base" hangingPunct="1">
        <a:spcBef>
          <a:spcPct val="20000"/>
        </a:spcBef>
        <a:spcAft>
          <a:spcPct val="0"/>
        </a:spcAft>
        <a:buChar char="»"/>
        <a:defRPr>
          <a:solidFill>
            <a:schemeClr val="tx1"/>
          </a:solidFill>
          <a:latin typeface="+mn-lt"/>
          <a:ea typeface="+mn-ea"/>
        </a:defRPr>
      </a:lvl6pPr>
      <a:lvl7pPr marL="2971800" indent="-228600" algn="l" rtl="0" eaLnBrk="1" fontAlgn="base" hangingPunct="1">
        <a:spcBef>
          <a:spcPct val="20000"/>
        </a:spcBef>
        <a:spcAft>
          <a:spcPct val="0"/>
        </a:spcAft>
        <a:buChar char="»"/>
        <a:defRPr>
          <a:solidFill>
            <a:schemeClr val="tx1"/>
          </a:solidFill>
          <a:latin typeface="+mn-lt"/>
          <a:ea typeface="+mn-ea"/>
        </a:defRPr>
      </a:lvl7pPr>
      <a:lvl8pPr marL="3429000" indent="-228600" algn="l" rtl="0" eaLnBrk="1" fontAlgn="base" hangingPunct="1">
        <a:spcBef>
          <a:spcPct val="20000"/>
        </a:spcBef>
        <a:spcAft>
          <a:spcPct val="0"/>
        </a:spcAft>
        <a:buChar char="»"/>
        <a:defRPr>
          <a:solidFill>
            <a:schemeClr val="tx1"/>
          </a:solidFill>
          <a:latin typeface="+mn-lt"/>
          <a:ea typeface="+mn-ea"/>
        </a:defRPr>
      </a:lvl8pPr>
      <a:lvl9pPr marL="3886200" indent="-228600" algn="l" rtl="0" eaLnBrk="1" fontAlgn="base" hangingPunct="1">
        <a:spcBef>
          <a:spcPct val="20000"/>
        </a:spcBef>
        <a:spcAft>
          <a:spcPct val="0"/>
        </a:spcAft>
        <a:buChar char="»"/>
        <a:defRPr>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gi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gi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gi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gi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gif"/></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gi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gi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gi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bwMode="auto">
          <a:xfrm>
            <a:off x="5233988" y="2286000"/>
            <a:ext cx="3733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0" tIns="0" rIns="0" bIns="0" numCol="1" anchor="ctr" anchorCtr="0" compatLnSpc="1">
            <a:prstTxWarp prst="textNoShape">
              <a:avLst/>
            </a:prstTxWarp>
          </a:bodyPr>
          <a:lstStyle>
            <a:lvl1pPr algn="l" rtl="0" eaLnBrk="1" fontAlgn="base" hangingPunct="1">
              <a:spcBef>
                <a:spcPct val="0"/>
              </a:spcBef>
              <a:spcAft>
                <a:spcPct val="0"/>
              </a:spcAft>
              <a:defRPr sz="3200" b="1">
                <a:solidFill>
                  <a:schemeClr val="tx1"/>
                </a:solidFill>
                <a:latin typeface="+mj-lt"/>
                <a:ea typeface="+mj-ea"/>
                <a:cs typeface="ＭＳ Ｐゴシック" charset="0"/>
              </a:defRPr>
            </a:lvl1pPr>
            <a:lvl2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2pPr>
            <a:lvl3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3pPr>
            <a:lvl4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4pPr>
            <a:lvl5pPr algn="l" rtl="0" eaLnBrk="1" fontAlgn="base" hangingPunct="1">
              <a:spcBef>
                <a:spcPct val="0"/>
              </a:spcBef>
              <a:spcAft>
                <a:spcPct val="0"/>
              </a:spcAft>
              <a:defRPr sz="3200" b="1">
                <a:solidFill>
                  <a:schemeClr val="tx1"/>
                </a:solidFill>
                <a:latin typeface="Verdana" charset="0"/>
                <a:ea typeface="ＭＳ Ｐゴシック" charset="0"/>
                <a:cs typeface="ＭＳ Ｐゴシック" charset="0"/>
              </a:defRPr>
            </a:lvl5pPr>
            <a:lvl6pPr marL="457200" algn="l" rtl="0" eaLnBrk="1" fontAlgn="base" hangingPunct="1">
              <a:spcBef>
                <a:spcPct val="0"/>
              </a:spcBef>
              <a:spcAft>
                <a:spcPct val="0"/>
              </a:spcAft>
              <a:defRPr sz="3200" b="1">
                <a:solidFill>
                  <a:schemeClr val="tx1"/>
                </a:solidFill>
                <a:latin typeface="Verdana" charset="0"/>
                <a:ea typeface="ＭＳ Ｐゴシック" charset="0"/>
              </a:defRPr>
            </a:lvl6pPr>
            <a:lvl7pPr marL="914400" algn="l" rtl="0" eaLnBrk="1" fontAlgn="base" hangingPunct="1">
              <a:spcBef>
                <a:spcPct val="0"/>
              </a:spcBef>
              <a:spcAft>
                <a:spcPct val="0"/>
              </a:spcAft>
              <a:defRPr sz="3200" b="1">
                <a:solidFill>
                  <a:schemeClr val="tx1"/>
                </a:solidFill>
                <a:latin typeface="Verdana" charset="0"/>
                <a:ea typeface="ＭＳ Ｐゴシック" charset="0"/>
              </a:defRPr>
            </a:lvl7pPr>
            <a:lvl8pPr marL="1371600" algn="l" rtl="0" eaLnBrk="1" fontAlgn="base" hangingPunct="1">
              <a:spcBef>
                <a:spcPct val="0"/>
              </a:spcBef>
              <a:spcAft>
                <a:spcPct val="0"/>
              </a:spcAft>
              <a:defRPr sz="3200" b="1">
                <a:solidFill>
                  <a:schemeClr val="tx1"/>
                </a:solidFill>
                <a:latin typeface="Verdana" charset="0"/>
                <a:ea typeface="ＭＳ Ｐゴシック" charset="0"/>
              </a:defRPr>
            </a:lvl8pPr>
            <a:lvl9pPr marL="1828800" algn="l" rtl="0" eaLnBrk="1" fontAlgn="base" hangingPunct="1">
              <a:spcBef>
                <a:spcPct val="0"/>
              </a:spcBef>
              <a:spcAft>
                <a:spcPct val="0"/>
              </a:spcAft>
              <a:defRPr sz="3200" b="1">
                <a:solidFill>
                  <a:schemeClr val="tx1"/>
                </a:solidFill>
                <a:latin typeface="Verdana" charset="0"/>
                <a:ea typeface="ＭＳ Ｐゴシック" charset="0"/>
              </a:defRPr>
            </a:lvl9pPr>
          </a:lstStyle>
          <a:p>
            <a:pPr algn="ctr"/>
            <a:r>
              <a:rPr lang="en-US" sz="3600" smtClean="0">
                <a:solidFill>
                  <a:srgbClr val="1F416F"/>
                </a:solidFill>
                <a:latin typeface="Verdana" charset="0"/>
              </a:rPr>
              <a:t>Chapter 4</a:t>
            </a:r>
            <a:endParaRPr lang="en-US" sz="4000" b="0">
              <a:solidFill>
                <a:srgbClr val="1F416F"/>
              </a:solidFill>
              <a:latin typeface="Verdana" charset="0"/>
            </a:endParaRPr>
          </a:p>
        </p:txBody>
      </p:sp>
      <p:sp>
        <p:nvSpPr>
          <p:cNvPr id="6" name="Rectangle 3"/>
          <p:cNvSpPr txBox="1">
            <a:spLocks noChangeArrowheads="1"/>
          </p:cNvSpPr>
          <p:nvPr/>
        </p:nvSpPr>
        <p:spPr bwMode="auto">
          <a:xfrm>
            <a:off x="5227638" y="3962400"/>
            <a:ext cx="3733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0" tIns="0" rIns="0" bIns="0" numCol="1" anchor="t" anchorCtr="0" compatLnSpc="1">
            <a:prstTxWarp prst="textNoShape">
              <a:avLst/>
            </a:prstTxWarp>
          </a:bodyPr>
          <a:lstStyle>
            <a:lvl1pPr marL="342900" indent="-342900" algn="l" rtl="0" eaLnBrk="1" fontAlgn="base" hangingPunct="1">
              <a:spcBef>
                <a:spcPct val="20000"/>
              </a:spcBef>
              <a:spcAft>
                <a:spcPct val="0"/>
              </a:spcAft>
              <a:buChar char="•"/>
              <a:defRPr sz="2800">
                <a:solidFill>
                  <a:schemeClr val="tx1"/>
                </a:solidFill>
                <a:latin typeface="+mn-lt"/>
                <a:ea typeface="+mn-ea"/>
                <a:cs typeface="ＭＳ Ｐゴシック" charset="0"/>
              </a:defRPr>
            </a:lvl1pPr>
            <a:lvl2pPr marL="742950" indent="-285750" algn="l" rtl="0" eaLnBrk="1" fontAlgn="base" hangingPunct="1">
              <a:spcBef>
                <a:spcPct val="20000"/>
              </a:spcBef>
              <a:spcAft>
                <a:spcPct val="0"/>
              </a:spcAft>
              <a:buChar char="–"/>
              <a:defRPr sz="2400">
                <a:solidFill>
                  <a:schemeClr val="tx1"/>
                </a:solidFill>
                <a:latin typeface="+mn-lt"/>
                <a:ea typeface="+mn-ea"/>
              </a:defRPr>
            </a:lvl2pPr>
            <a:lvl3pPr marL="1143000" indent="-228600" algn="l" rtl="0" eaLnBrk="1" fontAlgn="base" hangingPunct="1">
              <a:spcBef>
                <a:spcPct val="20000"/>
              </a:spcBef>
              <a:spcAft>
                <a:spcPct val="0"/>
              </a:spcAft>
              <a:buChar char="•"/>
              <a:defRPr sz="2000">
                <a:solidFill>
                  <a:schemeClr val="tx1"/>
                </a:solidFill>
                <a:latin typeface="+mn-lt"/>
                <a:ea typeface="+mn-ea"/>
              </a:defRPr>
            </a:lvl3pPr>
            <a:lvl4pPr marL="1600200" indent="-228600" algn="l" rtl="0" eaLnBrk="1" fontAlgn="base" hangingPunct="1">
              <a:spcBef>
                <a:spcPct val="20000"/>
              </a:spcBef>
              <a:spcAft>
                <a:spcPct val="0"/>
              </a:spcAft>
              <a:buChar char="–"/>
              <a:defRPr>
                <a:solidFill>
                  <a:schemeClr val="tx1"/>
                </a:solidFill>
                <a:latin typeface="+mn-lt"/>
                <a:ea typeface="+mn-ea"/>
              </a:defRPr>
            </a:lvl4pPr>
            <a:lvl5pPr marL="2057400" indent="-228600" algn="l" rtl="0" eaLnBrk="1" fontAlgn="base" hangingPunct="1">
              <a:spcBef>
                <a:spcPct val="20000"/>
              </a:spcBef>
              <a:spcAft>
                <a:spcPct val="0"/>
              </a:spcAft>
              <a:buChar char="»"/>
              <a:defRPr>
                <a:solidFill>
                  <a:schemeClr val="tx1"/>
                </a:solidFill>
                <a:latin typeface="+mn-lt"/>
                <a:ea typeface="+mn-ea"/>
              </a:defRPr>
            </a:lvl5pPr>
            <a:lvl6pPr marL="2514600" indent="-228600" algn="l" rtl="0" eaLnBrk="1" fontAlgn="base" hangingPunct="1">
              <a:spcBef>
                <a:spcPct val="20000"/>
              </a:spcBef>
              <a:spcAft>
                <a:spcPct val="0"/>
              </a:spcAft>
              <a:buChar char="»"/>
              <a:defRPr>
                <a:solidFill>
                  <a:schemeClr val="tx1"/>
                </a:solidFill>
                <a:latin typeface="+mn-lt"/>
                <a:ea typeface="+mn-ea"/>
              </a:defRPr>
            </a:lvl6pPr>
            <a:lvl7pPr marL="2971800" indent="-228600" algn="l" rtl="0" eaLnBrk="1" fontAlgn="base" hangingPunct="1">
              <a:spcBef>
                <a:spcPct val="20000"/>
              </a:spcBef>
              <a:spcAft>
                <a:spcPct val="0"/>
              </a:spcAft>
              <a:buChar char="»"/>
              <a:defRPr>
                <a:solidFill>
                  <a:schemeClr val="tx1"/>
                </a:solidFill>
                <a:latin typeface="+mn-lt"/>
                <a:ea typeface="+mn-ea"/>
              </a:defRPr>
            </a:lvl7pPr>
            <a:lvl8pPr marL="3429000" indent="-228600" algn="l" rtl="0" eaLnBrk="1" fontAlgn="base" hangingPunct="1">
              <a:spcBef>
                <a:spcPct val="20000"/>
              </a:spcBef>
              <a:spcAft>
                <a:spcPct val="0"/>
              </a:spcAft>
              <a:buChar char="»"/>
              <a:defRPr>
                <a:solidFill>
                  <a:schemeClr val="tx1"/>
                </a:solidFill>
                <a:latin typeface="+mn-lt"/>
                <a:ea typeface="+mn-ea"/>
              </a:defRPr>
            </a:lvl8pPr>
            <a:lvl9pPr marL="3886200" indent="-228600" algn="l" rtl="0" eaLnBrk="1" fontAlgn="base" hangingPunct="1">
              <a:spcBef>
                <a:spcPct val="20000"/>
              </a:spcBef>
              <a:spcAft>
                <a:spcPct val="0"/>
              </a:spcAft>
              <a:buChar char="»"/>
              <a:defRPr>
                <a:solidFill>
                  <a:schemeClr val="tx1"/>
                </a:solidFill>
                <a:latin typeface="+mn-lt"/>
                <a:ea typeface="+mn-ea"/>
              </a:defRPr>
            </a:lvl9pPr>
          </a:lstStyle>
          <a:p>
            <a:pPr marL="0" indent="0" algn="ctr">
              <a:lnSpc>
                <a:spcPct val="90000"/>
              </a:lnSpc>
              <a:buFontTx/>
              <a:buNone/>
            </a:pPr>
            <a:r>
              <a:rPr lang="en-US" b="1" smtClean="0">
                <a:solidFill>
                  <a:srgbClr val="1F416F"/>
                </a:solidFill>
                <a:latin typeface="Verdana" charset="0"/>
              </a:rPr>
              <a:t>Financial Goals and Corporate Governance</a:t>
            </a:r>
            <a:endParaRPr lang="en-US" b="1">
              <a:solidFill>
                <a:srgbClr val="1F416F"/>
              </a:solidFill>
              <a:latin typeface="Verdana" charset="0"/>
            </a:endParaRPr>
          </a:p>
        </p:txBody>
      </p:sp>
    </p:spTree>
  </p:cSld>
  <p:clrMapOvr>
    <a:masterClrMapping/>
  </p:clrMapOvr>
  <p:transition xmlns:p14="http://schemas.microsoft.com/office/powerpoint/2010/main" spd="med">
    <p:pull dir="rd"/>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6"/>
          <p:cNvSpPr>
            <a:spLocks noGrp="1" noChangeArrowheads="1"/>
          </p:cNvSpPr>
          <p:nvPr>
            <p:ph type="title" idx="4294967295"/>
          </p:nvPr>
        </p:nvSpPr>
        <p:spPr/>
        <p:txBody>
          <a:bodyPr lIns="91440" tIns="45720" rIns="91440" bIns="45720"/>
          <a:lstStyle/>
          <a:p>
            <a:pPr eaLnBrk="1" hangingPunct="1"/>
            <a:r>
              <a:rPr lang="en-US" sz="2800">
                <a:latin typeface="Verdana" charset="0"/>
              </a:rPr>
              <a:t>Learning Objectives</a:t>
            </a:r>
          </a:p>
        </p:txBody>
      </p:sp>
      <p:sp>
        <p:nvSpPr>
          <p:cNvPr id="6147" name="Rectangle 7"/>
          <p:cNvSpPr>
            <a:spLocks noGrp="1" noChangeArrowheads="1"/>
          </p:cNvSpPr>
          <p:nvPr>
            <p:ph type="body" idx="4294967295"/>
          </p:nvPr>
        </p:nvSpPr>
        <p:spPr/>
        <p:txBody>
          <a:bodyPr lIns="91440" tIns="45720" rIns="91440" bIns="45720"/>
          <a:lstStyle/>
          <a:p>
            <a:pPr eaLnBrk="1" hangingPunct="1">
              <a:lnSpc>
                <a:spcPct val="90000"/>
              </a:lnSpc>
              <a:spcAft>
                <a:spcPts val="1200"/>
              </a:spcAft>
            </a:pPr>
            <a:r>
              <a:rPr lang="en-US" sz="2400">
                <a:latin typeface="Verdana" charset="0"/>
              </a:rPr>
              <a:t>Examine the different ownership structures for businesses globally and how this impacts the separation between ownership and management – the agency problem</a:t>
            </a:r>
          </a:p>
          <a:p>
            <a:pPr eaLnBrk="1" hangingPunct="1">
              <a:lnSpc>
                <a:spcPct val="90000"/>
              </a:lnSpc>
              <a:spcAft>
                <a:spcPts val="1200"/>
              </a:spcAft>
            </a:pPr>
            <a:r>
              <a:rPr lang="en-US" sz="2400">
                <a:latin typeface="Verdana" charset="0"/>
              </a:rPr>
              <a:t>Evaluate the distinctions between the two major forms of management goals – stockholder wealth maximization versus stakeholder capitalism</a:t>
            </a:r>
          </a:p>
          <a:p>
            <a:pPr eaLnBrk="1" hangingPunct="1">
              <a:lnSpc>
                <a:spcPct val="90000"/>
              </a:lnSpc>
              <a:spcAft>
                <a:spcPts val="1200"/>
              </a:spcAft>
            </a:pPr>
            <a:endParaRPr lang="en-US" sz="2400">
              <a:latin typeface="Verdana" charset="0"/>
            </a:endParaRP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idx="4294967295"/>
          </p:nvPr>
        </p:nvSpPr>
        <p:spPr/>
        <p:txBody>
          <a:bodyPr lIns="91440" tIns="45720" rIns="91440" bIns="45720"/>
          <a:lstStyle/>
          <a:p>
            <a:pPr eaLnBrk="1" hangingPunct="1"/>
            <a:r>
              <a:rPr lang="en-US" sz="2800">
                <a:latin typeface="Verdana" charset="0"/>
              </a:rPr>
              <a:t>Learning Objectives cont.</a:t>
            </a:r>
          </a:p>
        </p:txBody>
      </p:sp>
      <p:sp>
        <p:nvSpPr>
          <p:cNvPr id="8195" name="Rectangle 5"/>
          <p:cNvSpPr>
            <a:spLocks noGrp="1" noChangeArrowheads="1"/>
          </p:cNvSpPr>
          <p:nvPr>
            <p:ph type="body" idx="4294967295"/>
          </p:nvPr>
        </p:nvSpPr>
        <p:spPr>
          <a:xfrm>
            <a:off x="304800" y="1447800"/>
            <a:ext cx="8505825" cy="3987800"/>
          </a:xfrm>
        </p:spPr>
        <p:txBody>
          <a:bodyPr lIns="91440" tIns="45720" rIns="91440" bIns="45720"/>
          <a:lstStyle/>
          <a:p>
            <a:pPr eaLnBrk="1" hangingPunct="1">
              <a:spcAft>
                <a:spcPts val="1200"/>
              </a:spcAft>
            </a:pPr>
            <a:r>
              <a:rPr lang="en-US" sz="2400">
                <a:latin typeface="Verdana" charset="0"/>
              </a:rPr>
              <a:t>Distinguish differences in operational goals pursued by management depending on whether the company is operated by owners or professional management</a:t>
            </a:r>
          </a:p>
          <a:p>
            <a:pPr eaLnBrk="1" hangingPunct="1">
              <a:spcAft>
                <a:spcPts val="1200"/>
              </a:spcAft>
            </a:pPr>
            <a:r>
              <a:rPr lang="en-US" sz="2400">
                <a:latin typeface="Verdana" charset="0"/>
              </a:rPr>
              <a:t>Analyze the goals and forms of corporate governance in use in the global marketplace today, and whether that attracts or deters cross-border investment</a:t>
            </a:r>
          </a:p>
          <a:p>
            <a:pPr eaLnBrk="1" hangingPunct="1"/>
            <a:endParaRPr lang="en-US" sz="2400">
              <a:latin typeface="Verdana" charset="0"/>
            </a:endParaRPr>
          </a:p>
          <a:p>
            <a:pPr eaLnBrk="1" hangingPunct="1"/>
            <a:endParaRPr lang="en-US" sz="2400">
              <a:latin typeface="Verdana" charset="0"/>
            </a:endParaRP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p:txBody>
          <a:bodyPr lIns="91440" tIns="45720" rIns="91440" bIns="45720"/>
          <a:lstStyle/>
          <a:p>
            <a:pPr eaLnBrk="1" hangingPunct="1"/>
            <a:r>
              <a:rPr lang="en-US" sz="2800">
                <a:latin typeface="Verdana" charset="0"/>
              </a:rPr>
              <a:t>Learning Objectives cont.</a:t>
            </a:r>
          </a:p>
        </p:txBody>
      </p:sp>
      <p:sp>
        <p:nvSpPr>
          <p:cNvPr id="9219" name="Content Placeholder 2"/>
          <p:cNvSpPr>
            <a:spLocks noGrp="1"/>
          </p:cNvSpPr>
          <p:nvPr>
            <p:ph idx="4294967295"/>
          </p:nvPr>
        </p:nvSpPr>
        <p:spPr/>
        <p:txBody>
          <a:bodyPr lIns="91440" tIns="45720" rIns="91440" bIns="45720"/>
          <a:lstStyle/>
          <a:p>
            <a:pPr eaLnBrk="1" hangingPunct="1"/>
            <a:r>
              <a:rPr lang="en-US" sz="2400">
                <a:latin typeface="Verdana" charset="0"/>
              </a:rPr>
              <a:t>Examine how trends in corporate governance are altering the competitive landscape for multinational enterprises</a:t>
            </a:r>
          </a:p>
        </p:txBody>
      </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idx="1"/>
          </p:nvPr>
        </p:nvSpPr>
        <p:spPr>
          <a:xfrm>
            <a:off x="304800" y="1447800"/>
            <a:ext cx="8294688" cy="4876800"/>
          </a:xfrm>
        </p:spPr>
        <p:txBody>
          <a:bodyPr/>
          <a:lstStyle/>
          <a:p>
            <a:pPr eaLnBrk="1" hangingPunct="1"/>
            <a:r>
              <a:rPr lang="en-US" sz="2400" dirty="0">
                <a:latin typeface="Verdana" charset="0"/>
              </a:rPr>
              <a:t>Exhibit 4.1 distinguishes between </a:t>
            </a:r>
            <a:r>
              <a:rPr lang="en-US" sz="2400" i="1" dirty="0">
                <a:latin typeface="Verdana" charset="0"/>
              </a:rPr>
              <a:t>public</a:t>
            </a:r>
            <a:r>
              <a:rPr lang="en-US" sz="2400" dirty="0">
                <a:latin typeface="Verdana" charset="0"/>
              </a:rPr>
              <a:t> ownership of commercial enterprises and </a:t>
            </a:r>
            <a:r>
              <a:rPr lang="en-US" sz="2400" i="1" dirty="0">
                <a:latin typeface="Verdana" charset="0"/>
              </a:rPr>
              <a:t>privately</a:t>
            </a:r>
            <a:r>
              <a:rPr lang="en-US" sz="2400" b="1" dirty="0">
                <a:latin typeface="Verdana" charset="0"/>
              </a:rPr>
              <a:t> </a:t>
            </a:r>
            <a:r>
              <a:rPr lang="en-US" sz="2400" dirty="0">
                <a:latin typeface="Verdana" charset="0"/>
              </a:rPr>
              <a:t>owned companies.</a:t>
            </a:r>
          </a:p>
          <a:p>
            <a:pPr eaLnBrk="1" hangingPunct="1"/>
            <a:r>
              <a:rPr lang="en-US" sz="2400" dirty="0">
                <a:latin typeface="Verdana" charset="0"/>
              </a:rPr>
              <a:t>Public ownership may be wholly state-owned or partially publicly traded. </a:t>
            </a:r>
            <a:r>
              <a:rPr lang="en-US" sz="2400" i="1" dirty="0">
                <a:latin typeface="Verdana" charset="0"/>
              </a:rPr>
              <a:t>State Owned Enterprises (SOEs)</a:t>
            </a:r>
            <a:r>
              <a:rPr lang="en-US" sz="2400" dirty="0">
                <a:latin typeface="Verdana" charset="0"/>
              </a:rPr>
              <a:t> are created for business purposes rather than for regulation or civil activities.</a:t>
            </a:r>
            <a:endParaRPr lang="en-US" sz="2400" i="1" dirty="0">
              <a:latin typeface="Verdana" charset="0"/>
            </a:endParaRPr>
          </a:p>
          <a:p>
            <a:pPr eaLnBrk="1" hangingPunct="1"/>
            <a:r>
              <a:rPr lang="en-US" sz="2400" dirty="0">
                <a:latin typeface="Verdana" charset="0"/>
              </a:rPr>
              <a:t>Private firms may be publicly traded (stock) or privately owned by partners or family.</a:t>
            </a:r>
          </a:p>
        </p:txBody>
      </p:sp>
      <p:sp>
        <p:nvSpPr>
          <p:cNvPr id="10243" name="Title 1"/>
          <p:cNvSpPr>
            <a:spLocks noGrp="1"/>
          </p:cNvSpPr>
          <p:nvPr>
            <p:ph type="title"/>
          </p:nvPr>
        </p:nvSpPr>
        <p:spPr>
          <a:xfrm>
            <a:off x="1066800" y="303213"/>
            <a:ext cx="7772400" cy="534987"/>
          </a:xfrm>
        </p:spPr>
        <p:txBody>
          <a:bodyPr/>
          <a:lstStyle/>
          <a:p>
            <a:pPr eaLnBrk="1" hangingPunct="1"/>
            <a:r>
              <a:rPr lang="en-US" sz="2800">
                <a:latin typeface="Verdana" charset="0"/>
              </a:rPr>
              <a:t>Who Owns the Business?</a:t>
            </a:r>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US">
                <a:latin typeface="Verdana" charset="0"/>
              </a:rPr>
              <a:t>Exhibit 4.1  Business Ownership</a:t>
            </a:r>
          </a:p>
        </p:txBody>
      </p:sp>
      <p:pic>
        <p:nvPicPr>
          <p:cNvPr id="2" name="Picture 1" descr="ex04_01.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0" y="1600200"/>
            <a:ext cx="7086600" cy="4517388"/>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066800" y="303213"/>
            <a:ext cx="7772400" cy="534987"/>
          </a:xfrm>
        </p:spPr>
        <p:txBody>
          <a:bodyPr/>
          <a:lstStyle/>
          <a:p>
            <a:pPr eaLnBrk="1" hangingPunct="1"/>
            <a:r>
              <a:rPr lang="en-US" sz="2800">
                <a:latin typeface="Verdana" charset="0"/>
              </a:rPr>
              <a:t>Who Owns the Business?</a:t>
            </a:r>
          </a:p>
        </p:txBody>
      </p:sp>
      <p:sp>
        <p:nvSpPr>
          <p:cNvPr id="13315" name="Content Placeholder 2"/>
          <p:cNvSpPr>
            <a:spLocks noGrp="1"/>
          </p:cNvSpPr>
          <p:nvPr>
            <p:ph idx="1"/>
          </p:nvPr>
        </p:nvSpPr>
        <p:spPr>
          <a:xfrm>
            <a:off x="304800" y="1295400"/>
            <a:ext cx="8610600" cy="5257800"/>
          </a:xfrm>
        </p:spPr>
        <p:txBody>
          <a:bodyPr/>
          <a:lstStyle/>
          <a:p>
            <a:pPr eaLnBrk="1" hangingPunct="1"/>
            <a:r>
              <a:rPr lang="en-US" sz="2400">
                <a:latin typeface="Verdana" charset="0"/>
              </a:rPr>
              <a:t>The global marketplace trades both SOEs and private firms.</a:t>
            </a:r>
          </a:p>
          <a:p>
            <a:pPr eaLnBrk="1" hangingPunct="1"/>
            <a:r>
              <a:rPr lang="en-US" sz="2400">
                <a:latin typeface="Verdana" charset="0"/>
              </a:rPr>
              <a:t>Often firms “go public” via an initial public offering (IPO) and sell a portion of the firm to the public while retaining sufficient ownership to maintain control of the firm.</a:t>
            </a:r>
          </a:p>
          <a:p>
            <a:pPr eaLnBrk="1" hangingPunct="1"/>
            <a:r>
              <a:rPr lang="en-US" sz="2400">
                <a:latin typeface="Verdana" charset="0"/>
              </a:rPr>
              <a:t>Conversely, some publicly traded firms go private when a single investor or group buys outstanding shares and ceases to trade.</a:t>
            </a:r>
          </a:p>
        </p:txBody>
      </p:sp>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sz="2800">
                <a:latin typeface="Verdana" charset="0"/>
              </a:rPr>
              <a:t>Separation of Ownership from Management</a:t>
            </a:r>
          </a:p>
        </p:txBody>
      </p:sp>
      <p:sp>
        <p:nvSpPr>
          <p:cNvPr id="14339" name="Rectangle 3"/>
          <p:cNvSpPr>
            <a:spLocks noGrp="1" noChangeArrowheads="1"/>
          </p:cNvSpPr>
          <p:nvPr>
            <p:ph idx="1"/>
          </p:nvPr>
        </p:nvSpPr>
        <p:spPr/>
        <p:txBody>
          <a:bodyPr/>
          <a:lstStyle/>
          <a:p>
            <a:pPr eaLnBrk="1" hangingPunct="1"/>
            <a:r>
              <a:rPr lang="en-US" sz="2400">
                <a:latin typeface="Verdana" charset="0"/>
              </a:rPr>
              <a:t>SOEs and widely held publicly traded companies typically separate management and ownership</a:t>
            </a:r>
          </a:p>
          <a:p>
            <a:pPr eaLnBrk="1" hangingPunct="1"/>
            <a:r>
              <a:rPr lang="en-US" sz="2400">
                <a:latin typeface="Verdana" charset="0"/>
              </a:rPr>
              <a:t>This raises the possibility that ownership and management may have different business and financial objectives, the so-called </a:t>
            </a:r>
            <a:r>
              <a:rPr lang="en-US" sz="2400" i="1">
                <a:latin typeface="Verdana" charset="0"/>
              </a:rPr>
              <a:t>agency problem</a:t>
            </a:r>
            <a:r>
              <a:rPr lang="en-US" sz="2400">
                <a:latin typeface="Verdana" charset="0"/>
              </a:rPr>
              <a:t> </a:t>
            </a:r>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6"/>
          <p:cNvSpPr>
            <a:spLocks noGrp="1" noChangeArrowheads="1"/>
          </p:cNvSpPr>
          <p:nvPr>
            <p:ph type="title" idx="4294967295"/>
          </p:nvPr>
        </p:nvSpPr>
        <p:spPr/>
        <p:txBody>
          <a:bodyPr lIns="91440" tIns="45720" rIns="91440" bIns="45720"/>
          <a:lstStyle/>
          <a:p>
            <a:pPr eaLnBrk="1" hangingPunct="1"/>
            <a:r>
              <a:rPr lang="en-US" sz="2800">
                <a:latin typeface="Verdana" charset="0"/>
              </a:rPr>
              <a:t>The Goal of Management</a:t>
            </a:r>
          </a:p>
        </p:txBody>
      </p:sp>
      <p:sp>
        <p:nvSpPr>
          <p:cNvPr id="4" name="Rectangle 3"/>
          <p:cNvSpPr txBox="1">
            <a:spLocks noChangeArrowheads="1"/>
          </p:cNvSpPr>
          <p:nvPr/>
        </p:nvSpPr>
        <p:spPr>
          <a:xfrm>
            <a:off x="381000" y="1447800"/>
            <a:ext cx="8382000" cy="4648200"/>
          </a:xfrm>
          <a:prstGeom prst="rect">
            <a:avLst/>
          </a:prstGeom>
        </p:spPr>
        <p:txBody>
          <a:bodyPr/>
          <a:lstStyle>
            <a:lvl1pPr>
              <a:defRPr sz="2800">
                <a:solidFill>
                  <a:schemeClr val="tx1"/>
                </a:solidFill>
                <a:latin typeface="Verdana" charset="0"/>
                <a:ea typeface="ＭＳ Ｐゴシック" charset="0"/>
              </a:defRPr>
            </a:lvl1pPr>
            <a:lvl2pPr>
              <a:defRPr sz="2400">
                <a:solidFill>
                  <a:schemeClr val="tx1"/>
                </a:solidFill>
                <a:latin typeface="Verdana" charset="0"/>
                <a:ea typeface="ＭＳ Ｐゴシック" charset="0"/>
              </a:defRPr>
            </a:lvl2pPr>
            <a:lvl3pPr>
              <a:defRPr sz="2000">
                <a:solidFill>
                  <a:schemeClr val="tx1"/>
                </a:solidFill>
                <a:latin typeface="Verdana" charset="0"/>
                <a:ea typeface="ＭＳ Ｐゴシック" charset="0"/>
              </a:defRPr>
            </a:lvl3pPr>
            <a:lvl4pPr>
              <a:defRPr>
                <a:solidFill>
                  <a:schemeClr val="tx1"/>
                </a:solidFill>
                <a:latin typeface="Verdana" charset="0"/>
                <a:ea typeface="ＭＳ Ｐゴシック" charset="0"/>
              </a:defRPr>
            </a:lvl4pPr>
            <a:lvl5pPr>
              <a:defRPr>
                <a:solidFill>
                  <a:schemeClr val="tx1"/>
                </a:solidFill>
                <a:latin typeface="Verdana" charset="0"/>
                <a:ea typeface="ＭＳ Ｐゴシック" charset="0"/>
              </a:defRPr>
            </a:lvl5pPr>
            <a:lvl6pPr eaLnBrk="0" hangingPunct="0">
              <a:defRPr>
                <a:solidFill>
                  <a:schemeClr val="tx1"/>
                </a:solidFill>
                <a:latin typeface="Verdana" charset="0"/>
                <a:ea typeface="ＭＳ Ｐゴシック" charset="0"/>
              </a:defRPr>
            </a:lvl6pPr>
            <a:lvl7pPr eaLnBrk="0" hangingPunct="0">
              <a:defRPr>
                <a:solidFill>
                  <a:schemeClr val="tx1"/>
                </a:solidFill>
                <a:latin typeface="Verdana" charset="0"/>
                <a:ea typeface="ＭＳ Ｐゴシック" charset="0"/>
              </a:defRPr>
            </a:lvl7pPr>
            <a:lvl8pPr eaLnBrk="0" hangingPunct="0">
              <a:defRPr>
                <a:solidFill>
                  <a:schemeClr val="tx1"/>
                </a:solidFill>
                <a:latin typeface="Verdana" charset="0"/>
                <a:ea typeface="ＭＳ Ｐゴシック" charset="0"/>
              </a:defRPr>
            </a:lvl8pPr>
            <a:lvl9pPr eaLnBrk="0" hangingPunct="0">
              <a:defRPr>
                <a:solidFill>
                  <a:schemeClr val="tx1"/>
                </a:solidFill>
                <a:latin typeface="Verdana" charset="0"/>
                <a:ea typeface="ＭＳ Ｐゴシック" charset="0"/>
              </a:defRPr>
            </a:lvl9pPr>
          </a:lstStyle>
          <a:p>
            <a:pPr marL="342900" indent="-342900" eaLnBrk="1" hangingPunct="1">
              <a:spcBef>
                <a:spcPct val="20000"/>
              </a:spcBef>
              <a:buFontTx/>
              <a:buChar char="•"/>
            </a:pPr>
            <a:r>
              <a:rPr lang="en-US" sz="2400" baseline="0"/>
              <a:t>Maximization of shareholders’ wealth is the dominant goal of management in the Anglo-American world</a:t>
            </a:r>
          </a:p>
          <a:p>
            <a:pPr marL="342900" indent="-342900" eaLnBrk="1" hangingPunct="1">
              <a:spcBef>
                <a:spcPct val="20000"/>
              </a:spcBef>
              <a:buFontTx/>
              <a:buChar char="•"/>
            </a:pPr>
            <a:r>
              <a:rPr lang="en-US" sz="2400" baseline="0"/>
              <a:t>To a lesser extent in the rest of the world</a:t>
            </a:r>
          </a:p>
          <a:p>
            <a:pPr marL="342900" indent="-342900" eaLnBrk="1" hangingPunct="1">
              <a:spcBef>
                <a:spcPct val="20000"/>
              </a:spcBef>
              <a:buFontTx/>
              <a:buChar char="•"/>
            </a:pPr>
            <a:r>
              <a:rPr lang="en-US" sz="2400" baseline="0"/>
              <a:t>There are basic differences in corporate and investor philosophies globally</a:t>
            </a:r>
          </a:p>
          <a:p>
            <a:pPr marL="342900" indent="-342900" eaLnBrk="1" hangingPunct="1">
              <a:spcBef>
                <a:spcPct val="20000"/>
              </a:spcBef>
              <a:buFontTx/>
              <a:buChar char="•"/>
            </a:pPr>
            <a:r>
              <a:rPr lang="en-US" sz="2400" baseline="0"/>
              <a:t>In this context, the </a:t>
            </a:r>
            <a:r>
              <a:rPr lang="en-US" sz="2400" i="1" baseline="0"/>
              <a:t>universal truths </a:t>
            </a:r>
            <a:r>
              <a:rPr lang="en-US" sz="2400" baseline="0"/>
              <a:t>of finance become </a:t>
            </a:r>
            <a:r>
              <a:rPr lang="en-US" sz="2400" i="1" baseline="0"/>
              <a:t>culturally determined norms</a:t>
            </a:r>
          </a:p>
          <a:p>
            <a:pPr marL="342900" indent="-342900" eaLnBrk="1" hangingPunct="1">
              <a:spcBef>
                <a:spcPct val="20000"/>
              </a:spcBef>
              <a:buFontTx/>
              <a:buChar char="•"/>
            </a:pPr>
            <a:endParaRPr lang="en-US" baseline="0"/>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6"/>
          <p:cNvSpPr>
            <a:spLocks noGrp="1" noChangeArrowheads="1"/>
          </p:cNvSpPr>
          <p:nvPr>
            <p:ph type="title" idx="4294967295"/>
          </p:nvPr>
        </p:nvSpPr>
        <p:spPr/>
        <p:txBody>
          <a:bodyPr lIns="91440" tIns="45720" rIns="91440" bIns="45720"/>
          <a:lstStyle/>
          <a:p>
            <a:pPr eaLnBrk="1" hangingPunct="1"/>
            <a:r>
              <a:rPr lang="en-US" sz="2800">
                <a:latin typeface="Verdana" charset="0"/>
              </a:rPr>
              <a:t>Shareholder Wealth Maximization</a:t>
            </a:r>
          </a:p>
        </p:txBody>
      </p:sp>
      <p:sp>
        <p:nvSpPr>
          <p:cNvPr id="23556" name="Rectangle 7"/>
          <p:cNvSpPr>
            <a:spLocks noGrp="1" noChangeArrowheads="1"/>
          </p:cNvSpPr>
          <p:nvPr>
            <p:ph type="body" idx="4294967295"/>
          </p:nvPr>
        </p:nvSpPr>
        <p:spPr/>
        <p:txBody>
          <a:bodyPr lIns="91440" tIns="45720" rIns="91440" bIns="45720"/>
          <a:lstStyle/>
          <a:p>
            <a:pPr marL="342900" lvl="1" indent="-342900" eaLnBrk="1" hangingPunct="1">
              <a:buFontTx/>
              <a:buChar char="•"/>
            </a:pPr>
            <a:r>
              <a:rPr lang="en-US">
                <a:latin typeface="Verdana" charset="0"/>
              </a:rPr>
              <a:t>A firm should strive to maximize the total return to shareholders (capital gains plus dividends), for a given level of risk</a:t>
            </a:r>
          </a:p>
          <a:p>
            <a:pPr marL="342900" lvl="1" indent="-342900" eaLnBrk="1" hangingPunct="1">
              <a:buFontTx/>
              <a:buChar char="•"/>
            </a:pPr>
            <a:r>
              <a:rPr lang="en-US">
                <a:latin typeface="Verdana" charset="0"/>
              </a:rPr>
              <a:t>This view defines risk in a very strict financial sense</a:t>
            </a:r>
          </a:p>
          <a:p>
            <a:pPr marL="342900" lvl="1" indent="-342900" eaLnBrk="1" hangingPunct="1">
              <a:buFontTx/>
              <a:buChar char="•"/>
            </a:pPr>
            <a:r>
              <a:rPr lang="en-US">
                <a:latin typeface="Verdana" charset="0"/>
              </a:rPr>
              <a:t>Risk is defined as the added risk a firm’s shares bring to a diversified portfolio</a:t>
            </a:r>
          </a:p>
          <a:p>
            <a:pPr marL="342900" lvl="1" indent="-342900" eaLnBrk="1" hangingPunct="1">
              <a:buFontTx/>
              <a:buChar char="•"/>
            </a:pPr>
            <a:r>
              <a:rPr lang="en-US">
                <a:latin typeface="Verdana" charset="0"/>
              </a:rPr>
              <a:t>Systematic, or market, risk cannot be eliminated </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219200" y="0"/>
            <a:ext cx="7696200" cy="1143000"/>
          </a:xfrm>
        </p:spPr>
        <p:txBody>
          <a:bodyPr/>
          <a:lstStyle/>
          <a:p>
            <a:pPr eaLnBrk="1" hangingPunct="1"/>
            <a:r>
              <a:rPr lang="en-US" sz="2800">
                <a:latin typeface="Verdana" charset="0"/>
              </a:rPr>
              <a:t>Shareholder Wealth Maximization</a:t>
            </a:r>
          </a:p>
        </p:txBody>
      </p:sp>
      <p:sp>
        <p:nvSpPr>
          <p:cNvPr id="18435" name="Rectangle 3"/>
          <p:cNvSpPr>
            <a:spLocks noGrp="1" noChangeArrowheads="1"/>
          </p:cNvSpPr>
          <p:nvPr>
            <p:ph idx="1"/>
          </p:nvPr>
        </p:nvSpPr>
        <p:spPr>
          <a:xfrm>
            <a:off x="457200" y="1447800"/>
            <a:ext cx="8382000" cy="4648200"/>
          </a:xfrm>
        </p:spPr>
        <p:txBody>
          <a:bodyPr/>
          <a:lstStyle/>
          <a:p>
            <a:pPr eaLnBrk="1" hangingPunct="1"/>
            <a:r>
              <a:rPr lang="en-US" sz="2400">
                <a:latin typeface="Verdana" charset="0"/>
              </a:rPr>
              <a:t>The SWM model assumes as a universal truth that the stock market is efficient</a:t>
            </a:r>
          </a:p>
          <a:p>
            <a:pPr eaLnBrk="1" hangingPunct="1"/>
            <a:r>
              <a:rPr lang="en-US" sz="2400">
                <a:latin typeface="Verdana" charset="0"/>
              </a:rPr>
              <a:t>An equity share price is always correct because it captures all the expectations of return and risk as perceived by investors, quickly incorporating new information into the share price</a:t>
            </a:r>
          </a:p>
          <a:p>
            <a:pPr eaLnBrk="1" hangingPunct="1"/>
            <a:r>
              <a:rPr lang="en-US" sz="2400">
                <a:latin typeface="Verdana" charset="0"/>
              </a:rPr>
              <a:t>Share prices are, in turn, the best allocators of capital in the macro economy</a:t>
            </a:r>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p:txBody>
          <a:bodyPr lIns="91440" tIns="45720" rIns="91440" bIns="45720"/>
          <a:lstStyle/>
          <a:p>
            <a:pPr eaLnBrk="1" hangingPunct="1"/>
            <a:r>
              <a:rPr lang="en-US" sz="2800">
                <a:latin typeface="Verdana" charset="0"/>
              </a:rPr>
              <a:t>Shareholder Wealth Maximization</a:t>
            </a:r>
          </a:p>
        </p:txBody>
      </p:sp>
      <p:sp>
        <p:nvSpPr>
          <p:cNvPr id="19459" name="Rectangle 3"/>
          <p:cNvSpPr>
            <a:spLocks noGrp="1" noChangeArrowheads="1"/>
          </p:cNvSpPr>
          <p:nvPr>
            <p:ph type="body" idx="4294967295"/>
          </p:nvPr>
        </p:nvSpPr>
        <p:spPr/>
        <p:txBody>
          <a:bodyPr lIns="91440" tIns="45720" rIns="91440" bIns="45720"/>
          <a:lstStyle/>
          <a:p>
            <a:pPr eaLnBrk="1" hangingPunct="1"/>
            <a:r>
              <a:rPr lang="en-US" sz="2400" i="1">
                <a:latin typeface="Verdana" charset="0"/>
              </a:rPr>
              <a:t>Agency Theory </a:t>
            </a:r>
            <a:r>
              <a:rPr lang="en-US" sz="2400">
                <a:latin typeface="Verdana" charset="0"/>
              </a:rPr>
              <a:t>– the study of how shareholders (SH) can motivate management to act in SH best interests</a:t>
            </a:r>
          </a:p>
          <a:p>
            <a:pPr eaLnBrk="1" hangingPunct="1"/>
            <a:r>
              <a:rPr lang="en-US" sz="2400">
                <a:latin typeface="Verdana" charset="0"/>
              </a:rPr>
              <a:t>Long-term versus short-term value maximization</a:t>
            </a:r>
          </a:p>
          <a:p>
            <a:pPr lvl="1" eaLnBrk="1" hangingPunct="1"/>
            <a:r>
              <a:rPr lang="en-US" sz="2000" i="1">
                <a:latin typeface="Verdana" charset="0"/>
              </a:rPr>
              <a:t>Impatient capitalism</a:t>
            </a:r>
            <a:r>
              <a:rPr lang="en-US" sz="2000">
                <a:latin typeface="Verdana" charset="0"/>
              </a:rPr>
              <a:t> focuses on the short-term sometimes at the expense of long-term value</a:t>
            </a:r>
          </a:p>
          <a:p>
            <a:pPr lvl="1" eaLnBrk="1" hangingPunct="1"/>
            <a:r>
              <a:rPr lang="en-US" sz="2000">
                <a:latin typeface="Verdana" charset="0"/>
              </a:rPr>
              <a:t>Exacerbated by improper management incentives from SH</a:t>
            </a:r>
          </a:p>
          <a:p>
            <a:pPr lvl="1" eaLnBrk="1" hangingPunct="1"/>
            <a:r>
              <a:rPr lang="en-US" sz="2000">
                <a:latin typeface="Verdana" charset="0"/>
              </a:rPr>
              <a:t>In contrast to </a:t>
            </a:r>
            <a:r>
              <a:rPr lang="en-US" sz="2000" i="1">
                <a:latin typeface="Verdana" charset="0"/>
              </a:rPr>
              <a:t>impatient capitalism </a:t>
            </a:r>
            <a:r>
              <a:rPr lang="en-US" sz="2000">
                <a:latin typeface="Verdana" charset="0"/>
              </a:rPr>
              <a:t>is </a:t>
            </a:r>
            <a:r>
              <a:rPr lang="en-US" sz="2000" i="1">
                <a:latin typeface="Verdana" charset="0"/>
              </a:rPr>
              <a:t>patient capitalism</a:t>
            </a:r>
            <a:endParaRPr lang="en-US" sz="2000">
              <a:latin typeface="Verdana" charset="0"/>
            </a:endParaRPr>
          </a:p>
        </p:txBody>
      </p:sp>
    </p:spTree>
  </p:cSld>
  <p:clrMapOvr>
    <a:masterClrMapping/>
  </p:clrMapOvr>
  <p:transition xmlns:p14="http://schemas.microsoft.com/office/powerpoint/2010/main" spd="med">
    <p:pull dir="rd"/>
  </p:transitio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sz="2800">
                <a:latin typeface="Verdana" charset="0"/>
              </a:rPr>
              <a:t>Stakeholder Capitalism Model</a:t>
            </a:r>
          </a:p>
        </p:txBody>
      </p:sp>
      <p:sp>
        <p:nvSpPr>
          <p:cNvPr id="20483" name="Rectangle 3"/>
          <p:cNvSpPr>
            <a:spLocks noGrp="1" noChangeArrowheads="1"/>
          </p:cNvSpPr>
          <p:nvPr>
            <p:ph idx="1"/>
          </p:nvPr>
        </p:nvSpPr>
        <p:spPr/>
        <p:txBody>
          <a:bodyPr/>
          <a:lstStyle/>
          <a:p>
            <a:pPr eaLnBrk="1" hangingPunct="1">
              <a:lnSpc>
                <a:spcPct val="90000"/>
              </a:lnSpc>
            </a:pPr>
            <a:r>
              <a:rPr lang="en-US" sz="2400">
                <a:latin typeface="Verdana" charset="0"/>
              </a:rPr>
              <a:t>In the non-Anglo-American markets, controlling shareholders also strive to maximize long-term returns to equity</a:t>
            </a:r>
          </a:p>
          <a:p>
            <a:pPr eaLnBrk="1" hangingPunct="1">
              <a:lnSpc>
                <a:spcPct val="90000"/>
              </a:lnSpc>
            </a:pPr>
            <a:r>
              <a:rPr lang="en-US" sz="2400">
                <a:latin typeface="Verdana" charset="0"/>
              </a:rPr>
              <a:t>However, they are more constrained by other powerful stakeholders</a:t>
            </a:r>
          </a:p>
          <a:p>
            <a:pPr eaLnBrk="1" hangingPunct="1">
              <a:lnSpc>
                <a:spcPct val="90000"/>
              </a:lnSpc>
            </a:pPr>
            <a:r>
              <a:rPr lang="en-US" sz="2400">
                <a:latin typeface="Verdana" charset="0"/>
              </a:rPr>
              <a:t>In particular, labor unions are more powerful</a:t>
            </a:r>
          </a:p>
          <a:p>
            <a:pPr eaLnBrk="1" hangingPunct="1">
              <a:lnSpc>
                <a:spcPct val="90000"/>
              </a:lnSpc>
            </a:pPr>
            <a:r>
              <a:rPr lang="en-US" sz="2400">
                <a:latin typeface="Verdana" charset="0"/>
              </a:rPr>
              <a:t>In addition, Governments interfere more in the marketplace to protect important stakeholder groups, such as local communities, the environment and employment</a:t>
            </a:r>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US" sz="2800">
                <a:latin typeface="Verdana" charset="0"/>
              </a:rPr>
              <a:t>Stakeholder Capitalism Model</a:t>
            </a:r>
          </a:p>
        </p:txBody>
      </p:sp>
      <p:sp>
        <p:nvSpPr>
          <p:cNvPr id="21507" name="Rectangle 3"/>
          <p:cNvSpPr>
            <a:spLocks noGrp="1" noChangeArrowheads="1"/>
          </p:cNvSpPr>
          <p:nvPr>
            <p:ph idx="1"/>
          </p:nvPr>
        </p:nvSpPr>
        <p:spPr/>
        <p:txBody>
          <a:bodyPr/>
          <a:lstStyle/>
          <a:p>
            <a:pPr eaLnBrk="1" hangingPunct="1"/>
            <a:r>
              <a:rPr lang="en-US" sz="2400">
                <a:latin typeface="Verdana" charset="0"/>
              </a:rPr>
              <a:t>The SCM model does not assume that equity markets are either efficient or inefficient.</a:t>
            </a:r>
          </a:p>
          <a:p>
            <a:pPr eaLnBrk="1" hangingPunct="1"/>
            <a:r>
              <a:rPr lang="en-US" sz="2400">
                <a:latin typeface="Verdana" charset="0"/>
              </a:rPr>
              <a:t>The firm’s financial goals are not exclusively shareholder-oriented, they are constrained by the other stake-holders.</a:t>
            </a:r>
          </a:p>
          <a:p>
            <a:pPr eaLnBrk="1" hangingPunct="1"/>
            <a:r>
              <a:rPr lang="en-US" sz="2400">
                <a:latin typeface="Verdana" charset="0"/>
              </a:rPr>
              <a:t>Long-term “loyal” shareholders – those typically with controlling interests – should influence corporate strategy, rather than the transient portfolio investor.</a:t>
            </a:r>
            <a:endParaRPr lang="en-US" sz="2400" i="1">
              <a:latin typeface="Verdana" charset="0"/>
            </a:endParaRPr>
          </a:p>
        </p:txBody>
      </p:sp>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idx="4294967295"/>
          </p:nvPr>
        </p:nvSpPr>
        <p:spPr/>
        <p:txBody>
          <a:bodyPr lIns="91440" tIns="45720" rIns="91440" bIns="45720"/>
          <a:lstStyle/>
          <a:p>
            <a:pPr eaLnBrk="1" hangingPunct="1"/>
            <a:r>
              <a:rPr lang="en-US" sz="2800">
                <a:latin typeface="Verdana" charset="0"/>
              </a:rPr>
              <a:t>Operational Goals</a:t>
            </a:r>
          </a:p>
        </p:txBody>
      </p:sp>
      <p:sp>
        <p:nvSpPr>
          <p:cNvPr id="22531" name="Content Placeholder 2"/>
          <p:cNvSpPr>
            <a:spLocks noGrp="1"/>
          </p:cNvSpPr>
          <p:nvPr>
            <p:ph idx="4294967295"/>
          </p:nvPr>
        </p:nvSpPr>
        <p:spPr>
          <a:xfrm>
            <a:off x="381000" y="1447800"/>
            <a:ext cx="8534400" cy="4648200"/>
          </a:xfrm>
        </p:spPr>
        <p:txBody>
          <a:bodyPr lIns="91440" tIns="45720" rIns="91440" bIns="45720"/>
          <a:lstStyle/>
          <a:p>
            <a:pPr eaLnBrk="1" hangingPunct="1"/>
            <a:r>
              <a:rPr lang="en-US" sz="2400">
                <a:latin typeface="Verdana" charset="0"/>
              </a:rPr>
              <a:t>The measure of profit used by ownership/management differs between privately held and publicly traded firms</a:t>
            </a:r>
          </a:p>
          <a:p>
            <a:pPr lvl="1" eaLnBrk="1" hangingPunct="1"/>
            <a:r>
              <a:rPr lang="en-US" sz="2000">
                <a:latin typeface="Verdana" charset="0"/>
              </a:rPr>
              <a:t>For publicly traded firms</a:t>
            </a:r>
          </a:p>
          <a:p>
            <a:pPr lvl="2" eaLnBrk="1" hangingPunct="1">
              <a:buFontTx/>
              <a:buNone/>
            </a:pPr>
            <a:r>
              <a:rPr lang="en-US" sz="1600">
                <a:latin typeface="Verdana" charset="0"/>
              </a:rPr>
              <a:t>Shareholder return  =  Dividend/Price</a:t>
            </a:r>
            <a:r>
              <a:rPr lang="en-US" sz="1600" baseline="-25000">
                <a:latin typeface="Verdana" charset="0"/>
              </a:rPr>
              <a:t>1</a:t>
            </a:r>
            <a:r>
              <a:rPr lang="en-US" sz="1600">
                <a:latin typeface="Verdana" charset="0"/>
              </a:rPr>
              <a:t> + (Price</a:t>
            </a:r>
            <a:r>
              <a:rPr lang="en-US" sz="1600" baseline="-25000">
                <a:latin typeface="Verdana" charset="0"/>
              </a:rPr>
              <a:t>2</a:t>
            </a:r>
            <a:r>
              <a:rPr lang="en-US" sz="1600">
                <a:latin typeface="Verdana" charset="0"/>
              </a:rPr>
              <a:t> – Price</a:t>
            </a:r>
            <a:r>
              <a:rPr lang="en-US" sz="1600" baseline="-25000">
                <a:latin typeface="Verdana" charset="0"/>
              </a:rPr>
              <a:t>1</a:t>
            </a:r>
            <a:r>
              <a:rPr lang="en-US" sz="1600">
                <a:latin typeface="Verdana" charset="0"/>
              </a:rPr>
              <a:t>)/Price</a:t>
            </a:r>
            <a:r>
              <a:rPr lang="en-US" sz="1600" baseline="-25000">
                <a:latin typeface="Verdana" charset="0"/>
              </a:rPr>
              <a:t>1</a:t>
            </a:r>
          </a:p>
          <a:p>
            <a:pPr lvl="1" eaLnBrk="1" hangingPunct="1"/>
            <a:endParaRPr lang="en-US" sz="2000">
              <a:latin typeface="Verdana" charset="0"/>
            </a:endParaRPr>
          </a:p>
          <a:p>
            <a:pPr lvl="1" eaLnBrk="1" hangingPunct="1"/>
            <a:r>
              <a:rPr lang="en-US" sz="2000">
                <a:latin typeface="Verdana" charset="0"/>
              </a:rPr>
              <a:t>For privately held firms</a:t>
            </a:r>
          </a:p>
          <a:p>
            <a:pPr lvl="2" eaLnBrk="1" hangingPunct="1"/>
            <a:r>
              <a:rPr lang="en-US" sz="1800">
                <a:latin typeface="Verdana" charset="0"/>
              </a:rPr>
              <a:t>Owner-managers focus on current income</a:t>
            </a:r>
          </a:p>
          <a:p>
            <a:pPr lvl="2" eaLnBrk="1" hangingPunct="1"/>
            <a:r>
              <a:rPr lang="en-US" sz="1800">
                <a:latin typeface="Verdana" charset="0"/>
              </a:rPr>
              <a:t>Tend to be less risky</a:t>
            </a:r>
          </a:p>
        </p:txBody>
      </p:sp>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US" sz="2800">
                <a:latin typeface="Verdana" charset="0"/>
              </a:rPr>
              <a:t>Exhibit 4.2  Public Versus Private Ownership</a:t>
            </a:r>
          </a:p>
        </p:txBody>
      </p:sp>
      <p:pic>
        <p:nvPicPr>
          <p:cNvPr id="2" name="Picture 1" descr="ex04_02.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514600"/>
            <a:ext cx="8382000" cy="186983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1143000" y="152400"/>
            <a:ext cx="7696200" cy="914400"/>
          </a:xfrm>
        </p:spPr>
        <p:txBody>
          <a:bodyPr lIns="91440" tIns="45720" rIns="91440" bIns="45720"/>
          <a:lstStyle/>
          <a:p>
            <a:pPr eaLnBrk="1" hangingPunct="1"/>
            <a:r>
              <a:rPr lang="en-US" sz="2800">
                <a:latin typeface="Verdana" charset="0"/>
              </a:rPr>
              <a:t>Operational Goals</a:t>
            </a:r>
          </a:p>
        </p:txBody>
      </p:sp>
      <p:sp>
        <p:nvSpPr>
          <p:cNvPr id="24579" name="Content Placeholder 2"/>
          <p:cNvSpPr>
            <a:spLocks noGrp="1"/>
          </p:cNvSpPr>
          <p:nvPr>
            <p:ph idx="4294967295"/>
          </p:nvPr>
        </p:nvSpPr>
        <p:spPr/>
        <p:txBody>
          <a:bodyPr lIns="91440" tIns="45720" rIns="91440" bIns="45720"/>
          <a:lstStyle/>
          <a:p>
            <a:pPr eaLnBrk="1" hangingPunct="1"/>
            <a:r>
              <a:rPr lang="en-US" sz="2400">
                <a:latin typeface="Verdana" charset="0"/>
              </a:rPr>
              <a:t>MNE Operational Goals</a:t>
            </a:r>
          </a:p>
          <a:p>
            <a:pPr marL="971550" lvl="1" indent="-514350" eaLnBrk="1" hangingPunct="1">
              <a:buFontTx/>
              <a:buAutoNum type="arabicPeriod"/>
            </a:pPr>
            <a:r>
              <a:rPr lang="en-US">
                <a:latin typeface="Verdana" charset="0"/>
              </a:rPr>
              <a:t>Maximization of consolidated after-tax income</a:t>
            </a:r>
          </a:p>
          <a:p>
            <a:pPr marL="971550" lvl="1" indent="-514350" eaLnBrk="1" hangingPunct="1">
              <a:buFontTx/>
              <a:buAutoNum type="arabicPeriod"/>
            </a:pPr>
            <a:r>
              <a:rPr lang="en-US">
                <a:latin typeface="Verdana" charset="0"/>
              </a:rPr>
              <a:t>Minimization the firm’s effective global tax burden</a:t>
            </a:r>
          </a:p>
          <a:p>
            <a:pPr marL="971550" lvl="1" indent="-514350" eaLnBrk="1" hangingPunct="1">
              <a:buFontTx/>
              <a:buAutoNum type="arabicPeriod"/>
            </a:pPr>
            <a:r>
              <a:rPr lang="en-US">
                <a:latin typeface="Verdana" charset="0"/>
              </a:rPr>
              <a:t>Correct positioning of the firm’s income, cash flows, and available funds as to country and currency</a:t>
            </a:r>
          </a:p>
          <a:p>
            <a:pPr eaLnBrk="1" hangingPunct="1"/>
            <a:r>
              <a:rPr lang="en-US" sz="2400">
                <a:latin typeface="Verdana" charset="0"/>
              </a:rPr>
              <a:t>These goals are frequently incompatible</a:t>
            </a:r>
          </a:p>
        </p:txBody>
      </p:sp>
    </p:spTree>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US" sz="2800">
                <a:latin typeface="Verdana" charset="0"/>
              </a:rPr>
              <a:t>Public/Private Hybrids</a:t>
            </a:r>
          </a:p>
        </p:txBody>
      </p:sp>
      <p:sp>
        <p:nvSpPr>
          <p:cNvPr id="25603" name="Content Placeholder 2"/>
          <p:cNvSpPr>
            <a:spLocks noGrp="1"/>
          </p:cNvSpPr>
          <p:nvPr>
            <p:ph idx="1"/>
          </p:nvPr>
        </p:nvSpPr>
        <p:spPr/>
        <p:txBody>
          <a:bodyPr/>
          <a:lstStyle/>
          <a:p>
            <a:pPr eaLnBrk="1" hangingPunct="1"/>
            <a:r>
              <a:rPr lang="en-US" sz="2400">
                <a:latin typeface="Verdana" charset="0"/>
              </a:rPr>
              <a:t>Many firms are publicly traded but are still heavily influenced or even controlled by families</a:t>
            </a:r>
          </a:p>
          <a:p>
            <a:pPr eaLnBrk="1" hangingPunct="1"/>
            <a:r>
              <a:rPr lang="en-US" sz="2400">
                <a:latin typeface="Verdana" charset="0"/>
              </a:rPr>
              <a:t>Family businesses on average out-perform nonfamily businesses</a:t>
            </a:r>
          </a:p>
          <a:p>
            <a:pPr eaLnBrk="1" hangingPunct="1"/>
            <a:r>
              <a:rPr lang="en-US" sz="2400">
                <a:latin typeface="Verdana" charset="0"/>
              </a:rPr>
              <a:t>Why?</a:t>
            </a:r>
          </a:p>
          <a:p>
            <a:pPr lvl="1" eaLnBrk="1" hangingPunct="1"/>
            <a:r>
              <a:rPr lang="en-US" sz="2000">
                <a:latin typeface="Verdana" charset="0"/>
              </a:rPr>
              <a:t>Longer-term focus</a:t>
            </a:r>
          </a:p>
          <a:p>
            <a:pPr lvl="1" eaLnBrk="1" hangingPunct="1"/>
            <a:r>
              <a:rPr lang="en-US" sz="2000">
                <a:latin typeface="Verdana" charset="0"/>
              </a:rPr>
              <a:t>Better alignment of management and shareholder interests</a:t>
            </a:r>
          </a:p>
          <a:p>
            <a:pPr lvl="1" eaLnBrk="1" hangingPunct="1"/>
            <a:r>
              <a:rPr lang="en-US" sz="2000">
                <a:latin typeface="Verdana" charset="0"/>
              </a:rPr>
              <a:t>Stronger focus on the core business of the firm</a:t>
            </a:r>
          </a:p>
          <a:p>
            <a:pPr eaLnBrk="1" hangingPunct="1"/>
            <a:endParaRPr lang="en-US">
              <a:latin typeface="Verdana" charset="0"/>
            </a:endParaRPr>
          </a:p>
          <a:p>
            <a:pPr eaLnBrk="1" hangingPunct="1"/>
            <a:endParaRPr lang="en-US">
              <a:latin typeface="Verdana" charset="0"/>
            </a:endParaRPr>
          </a:p>
        </p:txBody>
      </p:sp>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US" sz="2800">
                <a:latin typeface="Verdana" charset="0"/>
              </a:rPr>
              <a:t>Exhibit 4.3  The Superior Performance of Family</a:t>
            </a:r>
          </a:p>
        </p:txBody>
      </p:sp>
      <p:pic>
        <p:nvPicPr>
          <p:cNvPr id="2" name="Picture 1" descr="ex04_03.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400" y="1371600"/>
            <a:ext cx="6629400" cy="4824492"/>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en-US" sz="2800">
                <a:latin typeface="Verdana" charset="0"/>
              </a:rPr>
              <a:t>Publicly Traded Versus Privately Held: The Global Shift</a:t>
            </a:r>
          </a:p>
        </p:txBody>
      </p:sp>
      <p:sp>
        <p:nvSpPr>
          <p:cNvPr id="27651" name="Content Placeholder 2"/>
          <p:cNvSpPr>
            <a:spLocks noGrp="1"/>
          </p:cNvSpPr>
          <p:nvPr>
            <p:ph idx="1"/>
          </p:nvPr>
        </p:nvSpPr>
        <p:spPr>
          <a:xfrm>
            <a:off x="304800" y="1524000"/>
            <a:ext cx="8294688" cy="4876800"/>
          </a:xfrm>
        </p:spPr>
        <p:txBody>
          <a:bodyPr/>
          <a:lstStyle/>
          <a:p>
            <a:pPr eaLnBrk="1" hangingPunct="1"/>
            <a:r>
              <a:rPr lang="en-US" sz="2400" dirty="0">
                <a:latin typeface="Verdana" charset="0"/>
              </a:rPr>
              <a:t>The number of U.S. publicly listed firms peaked in 1996 (Exhibit 4.4) </a:t>
            </a:r>
          </a:p>
          <a:p>
            <a:pPr eaLnBrk="1" hangingPunct="1"/>
            <a:r>
              <a:rPr lang="en-US" sz="2400" dirty="0">
                <a:latin typeface="Verdana" charset="0"/>
              </a:rPr>
              <a:t>World wide peaked in 2008. It is not clear if this is a permanent phenomenon or just a temporary impact caused by the international financial crisis</a:t>
            </a:r>
          </a:p>
          <a:p>
            <a:pPr eaLnBrk="1" hangingPunct="1"/>
            <a:r>
              <a:rPr lang="en-US" sz="2400" dirty="0">
                <a:latin typeface="Verdana" charset="0"/>
              </a:rPr>
              <a:t>U.S. listings as a % of worldwide listings dropped from 33.3% in 1996 to 11% at year-end 2010</a:t>
            </a:r>
          </a:p>
        </p:txBody>
      </p:sp>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US" sz="2800">
                <a:latin typeface="Verdana" charset="0"/>
              </a:rPr>
              <a:t>Exhibit 4.4  The Superior Performance of Family</a:t>
            </a:r>
          </a:p>
        </p:txBody>
      </p:sp>
      <p:pic>
        <p:nvPicPr>
          <p:cNvPr id="2" name="Picture 1" descr="ex04_04.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0200" y="1295400"/>
            <a:ext cx="6553200" cy="5031921"/>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US" sz="2800">
                <a:latin typeface="Verdana" charset="0"/>
              </a:rPr>
              <a:t>Possible Causes in the Decline of Publicly Traded Shares</a:t>
            </a:r>
          </a:p>
        </p:txBody>
      </p:sp>
      <p:sp>
        <p:nvSpPr>
          <p:cNvPr id="29699" name="Content Placeholder 2"/>
          <p:cNvSpPr>
            <a:spLocks noGrp="1"/>
          </p:cNvSpPr>
          <p:nvPr>
            <p:ph idx="1"/>
          </p:nvPr>
        </p:nvSpPr>
        <p:spPr/>
        <p:txBody>
          <a:bodyPr/>
          <a:lstStyle/>
          <a:p>
            <a:pPr eaLnBrk="1" hangingPunct="1"/>
            <a:r>
              <a:rPr lang="en-US" sz="2400">
                <a:latin typeface="Verdana" charset="0"/>
              </a:rPr>
              <a:t>The Sarbanes-Oxley Act has added reporting requirements</a:t>
            </a:r>
          </a:p>
          <a:p>
            <a:pPr eaLnBrk="1" hangingPunct="1"/>
            <a:r>
              <a:rPr lang="en-US" sz="2400">
                <a:latin typeface="Verdana" charset="0"/>
              </a:rPr>
              <a:t>The growth of private equity markets</a:t>
            </a:r>
          </a:p>
          <a:p>
            <a:pPr eaLnBrk="1" hangingPunct="1"/>
            <a:r>
              <a:rPr lang="en-US" sz="2400">
                <a:latin typeface="Verdana" charset="0"/>
              </a:rPr>
              <a:t>The growth of Electronic Communication Networks (ECNs) helped reduce transaction costs, but also made it less profitable for brokerage houses to research smaller firms. Thus trading volume on smaller firms fell off and some ceased trading at all.</a:t>
            </a:r>
          </a:p>
        </p:txBody>
      </p:sp>
    </p:spTree>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sz="2800">
                <a:latin typeface="Verdana" charset="0"/>
              </a:rPr>
              <a:t>Corporate Governance</a:t>
            </a:r>
          </a:p>
        </p:txBody>
      </p:sp>
      <p:sp>
        <p:nvSpPr>
          <p:cNvPr id="30723" name="Rectangle 3"/>
          <p:cNvSpPr>
            <a:spLocks noGrp="1" noChangeArrowheads="1"/>
          </p:cNvSpPr>
          <p:nvPr>
            <p:ph idx="1"/>
          </p:nvPr>
        </p:nvSpPr>
        <p:spPr/>
        <p:txBody>
          <a:bodyPr/>
          <a:lstStyle/>
          <a:p>
            <a:pPr eaLnBrk="1" hangingPunct="1">
              <a:lnSpc>
                <a:spcPct val="90000"/>
              </a:lnSpc>
            </a:pPr>
            <a:r>
              <a:rPr lang="en-US" sz="2400">
                <a:latin typeface="Verdana" charset="0"/>
              </a:rPr>
              <a:t>The governance structure of any company – domestic, international, or multinational – is fundamental to its very existence, this subject has become a lightning rod for political and business debate in the past few years.</a:t>
            </a:r>
          </a:p>
          <a:p>
            <a:pPr eaLnBrk="1" hangingPunct="1">
              <a:lnSpc>
                <a:spcPct val="90000"/>
              </a:lnSpc>
            </a:pPr>
            <a:r>
              <a:rPr lang="en-US" sz="2400">
                <a:latin typeface="Verdana" charset="0"/>
              </a:rPr>
              <a:t>Spectacular failures in corporate governance have raised issues about the very ethics and culture of the conduct of business.</a:t>
            </a:r>
          </a:p>
        </p:txBody>
      </p:sp>
    </p:spTree>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US" sz="2800">
                <a:latin typeface="Verdana" charset="0"/>
              </a:rPr>
              <a:t>Corporate Governance</a:t>
            </a:r>
          </a:p>
        </p:txBody>
      </p:sp>
      <p:sp>
        <p:nvSpPr>
          <p:cNvPr id="31747" name="Rectangle 3"/>
          <p:cNvSpPr>
            <a:spLocks noGrp="1" noChangeArrowheads="1"/>
          </p:cNvSpPr>
          <p:nvPr>
            <p:ph idx="1"/>
          </p:nvPr>
        </p:nvSpPr>
        <p:spPr/>
        <p:txBody>
          <a:bodyPr/>
          <a:lstStyle/>
          <a:p>
            <a:pPr eaLnBrk="1" hangingPunct="1">
              <a:lnSpc>
                <a:spcPct val="90000"/>
              </a:lnSpc>
            </a:pPr>
            <a:r>
              <a:rPr lang="en-US" sz="2400">
                <a:latin typeface="Verdana" charset="0"/>
              </a:rPr>
              <a:t>The single overriding objective of corporate governance is the optimization over time of the returns to shareholders</a:t>
            </a:r>
          </a:p>
          <a:p>
            <a:pPr eaLnBrk="1" hangingPunct="1">
              <a:lnSpc>
                <a:spcPct val="90000"/>
              </a:lnSpc>
            </a:pPr>
            <a:endParaRPr lang="en-US" sz="2400">
              <a:latin typeface="Verdana" charset="0"/>
            </a:endParaRPr>
          </a:p>
          <a:p>
            <a:pPr eaLnBrk="1" hangingPunct="1">
              <a:lnSpc>
                <a:spcPct val="90000"/>
              </a:lnSpc>
            </a:pPr>
            <a:r>
              <a:rPr lang="en-US" sz="2400">
                <a:latin typeface="Verdana" charset="0"/>
              </a:rPr>
              <a:t>In order to achieve this goal, the board of directors of the corporation should develop and implement a strategy that ensures corporate growth and equity value creation</a:t>
            </a:r>
          </a:p>
        </p:txBody>
      </p:sp>
    </p:spTree>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US" sz="2800">
                <a:latin typeface="Verdana" charset="0"/>
              </a:rPr>
              <a:t>Corporate Governance</a:t>
            </a:r>
          </a:p>
        </p:txBody>
      </p:sp>
      <p:sp>
        <p:nvSpPr>
          <p:cNvPr id="32771" name="Rectangle 3"/>
          <p:cNvSpPr>
            <a:spLocks noGrp="1" noChangeArrowheads="1"/>
          </p:cNvSpPr>
          <p:nvPr>
            <p:ph idx="1"/>
          </p:nvPr>
        </p:nvSpPr>
        <p:spPr>
          <a:xfrm>
            <a:off x="457200" y="1447800"/>
            <a:ext cx="8001000" cy="4572000"/>
          </a:xfrm>
        </p:spPr>
        <p:txBody>
          <a:bodyPr/>
          <a:lstStyle/>
          <a:p>
            <a:pPr eaLnBrk="1" hangingPunct="1">
              <a:lnSpc>
                <a:spcPct val="90000"/>
              </a:lnSpc>
            </a:pPr>
            <a:r>
              <a:rPr lang="en-US" sz="2400">
                <a:latin typeface="Verdana" charset="0"/>
              </a:rPr>
              <a:t>Good corporate governance practices recommended by the OECD:</a:t>
            </a:r>
          </a:p>
          <a:p>
            <a:pPr lvl="1" eaLnBrk="1" hangingPunct="1"/>
            <a:r>
              <a:rPr lang="en-US" sz="2000" b="1">
                <a:latin typeface="Verdana" charset="0"/>
              </a:rPr>
              <a:t>Shareholder rights </a:t>
            </a:r>
            <a:r>
              <a:rPr lang="en-US" sz="2000">
                <a:latin typeface="Verdana" charset="0"/>
              </a:rPr>
              <a:t>-</a:t>
            </a:r>
            <a:r>
              <a:rPr lang="en-US" sz="2000" b="1">
                <a:latin typeface="Verdana" charset="0"/>
              </a:rPr>
              <a:t> </a:t>
            </a:r>
            <a:r>
              <a:rPr lang="en-US" sz="2000">
                <a:latin typeface="Verdana" charset="0"/>
              </a:rPr>
              <a:t>Their interests should take precedence over other stakeholders.</a:t>
            </a:r>
          </a:p>
          <a:p>
            <a:pPr lvl="1" eaLnBrk="1" hangingPunct="1"/>
            <a:r>
              <a:rPr lang="en-US" sz="2000" b="1">
                <a:latin typeface="Verdana" charset="0"/>
              </a:rPr>
              <a:t>Board responsibilities </a:t>
            </a:r>
            <a:r>
              <a:rPr lang="en-US" sz="2000">
                <a:latin typeface="Verdana" charset="0"/>
              </a:rPr>
              <a:t>-</a:t>
            </a:r>
            <a:r>
              <a:rPr lang="en-US" sz="2000" b="1">
                <a:latin typeface="Verdana" charset="0"/>
              </a:rPr>
              <a:t> </a:t>
            </a:r>
            <a:r>
              <a:rPr lang="en-US" sz="2000">
                <a:latin typeface="Verdana" charset="0"/>
              </a:rPr>
              <a:t>Full legal responsibility for the firm, including proper oversight of management.</a:t>
            </a:r>
          </a:p>
          <a:p>
            <a:pPr lvl="1" eaLnBrk="1" hangingPunct="1"/>
            <a:r>
              <a:rPr lang="en-US" sz="2000" b="1">
                <a:latin typeface="Verdana" charset="0"/>
              </a:rPr>
              <a:t>Equitable treatment of shareholders. </a:t>
            </a:r>
            <a:r>
              <a:rPr lang="en-US" sz="2000">
                <a:latin typeface="Verdana" charset="0"/>
              </a:rPr>
              <a:t>Equitable treatment of domestic vs. foreign residents as shareholders, as well as majority vs. minority interests.</a:t>
            </a:r>
          </a:p>
          <a:p>
            <a:pPr lvl="1" eaLnBrk="1" hangingPunct="1"/>
            <a:endParaRPr lang="en-US" sz="2000">
              <a:latin typeface="Verdana" charset="0"/>
            </a:endParaRPr>
          </a:p>
          <a:p>
            <a:pPr eaLnBrk="1" hangingPunct="1">
              <a:lnSpc>
                <a:spcPct val="90000"/>
              </a:lnSpc>
            </a:pPr>
            <a:endParaRPr lang="en-US" sz="2400">
              <a:latin typeface="Verdana" charset="0"/>
            </a:endParaRPr>
          </a:p>
        </p:txBody>
      </p:sp>
    </p:spTree>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US" sz="2800">
                <a:latin typeface="Verdana" charset="0"/>
              </a:rPr>
              <a:t>Corporate Governance</a:t>
            </a:r>
          </a:p>
        </p:txBody>
      </p:sp>
      <p:sp>
        <p:nvSpPr>
          <p:cNvPr id="33795" name="Content Placeholder 2"/>
          <p:cNvSpPr>
            <a:spLocks noGrp="1"/>
          </p:cNvSpPr>
          <p:nvPr>
            <p:ph idx="1"/>
          </p:nvPr>
        </p:nvSpPr>
        <p:spPr/>
        <p:txBody>
          <a:bodyPr/>
          <a:lstStyle/>
          <a:p>
            <a:pPr lvl="1" eaLnBrk="1" hangingPunct="1"/>
            <a:r>
              <a:rPr lang="en-US" sz="2000" b="1">
                <a:latin typeface="Verdana" charset="0"/>
              </a:rPr>
              <a:t>Stakeholder rights. </a:t>
            </a:r>
            <a:r>
              <a:rPr lang="en-US" sz="2000">
                <a:latin typeface="Verdana" charset="0"/>
              </a:rPr>
              <a:t>Acknowledge the interests of other stakeholders—employees, creditors, community, and government</a:t>
            </a:r>
          </a:p>
          <a:p>
            <a:pPr lvl="1" eaLnBrk="1" hangingPunct="1"/>
            <a:r>
              <a:rPr lang="en-US" sz="2000" b="1">
                <a:latin typeface="Verdana" charset="0"/>
              </a:rPr>
              <a:t>Transparency and disclosure.</a:t>
            </a:r>
            <a:r>
              <a:rPr lang="en-US" sz="2000">
                <a:latin typeface="Verdana" charset="0"/>
              </a:rPr>
              <a:t> Public and equitable reporting, done in a timely manner, and available to all interests equitably</a:t>
            </a:r>
          </a:p>
          <a:p>
            <a:pPr lvl="1" eaLnBrk="1" hangingPunct="1">
              <a:buFontTx/>
              <a:buNone/>
            </a:pPr>
            <a:endParaRPr lang="en-US">
              <a:latin typeface="Verdana" charset="0"/>
            </a:endParaRPr>
          </a:p>
        </p:txBody>
      </p:sp>
    </p:spTree>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US" sz="2800">
                <a:latin typeface="Verdana" charset="0"/>
              </a:rPr>
              <a:t>Structure of Corporate Governance</a:t>
            </a:r>
          </a:p>
        </p:txBody>
      </p:sp>
      <p:sp>
        <p:nvSpPr>
          <p:cNvPr id="34819" name="Rectangle 3"/>
          <p:cNvSpPr>
            <a:spLocks noGrp="1" noChangeArrowheads="1"/>
          </p:cNvSpPr>
          <p:nvPr>
            <p:ph idx="1"/>
          </p:nvPr>
        </p:nvSpPr>
        <p:spPr/>
        <p:txBody>
          <a:bodyPr/>
          <a:lstStyle/>
          <a:p>
            <a:pPr eaLnBrk="1" hangingPunct="1">
              <a:lnSpc>
                <a:spcPct val="80000"/>
              </a:lnSpc>
            </a:pPr>
            <a:r>
              <a:rPr lang="en-US" sz="2400">
                <a:latin typeface="Verdana" charset="0"/>
              </a:rPr>
              <a:t>The modern corporation’s actions and behaviors are directed and controlled by both </a:t>
            </a:r>
            <a:r>
              <a:rPr lang="en-US" sz="2400" i="1">
                <a:latin typeface="Verdana" charset="0"/>
              </a:rPr>
              <a:t>internal forces</a:t>
            </a:r>
            <a:r>
              <a:rPr lang="en-US" sz="2400">
                <a:latin typeface="Verdana" charset="0"/>
              </a:rPr>
              <a:t> and </a:t>
            </a:r>
            <a:r>
              <a:rPr lang="en-US" sz="2400" i="1">
                <a:latin typeface="Verdana" charset="0"/>
              </a:rPr>
              <a:t>external forces </a:t>
            </a:r>
            <a:r>
              <a:rPr lang="en-US" sz="2400">
                <a:latin typeface="Verdana" charset="0"/>
              </a:rPr>
              <a:t>(Exhibit 4.5).</a:t>
            </a:r>
          </a:p>
          <a:p>
            <a:pPr eaLnBrk="1" hangingPunct="1">
              <a:lnSpc>
                <a:spcPct val="80000"/>
              </a:lnSpc>
            </a:pPr>
            <a:r>
              <a:rPr lang="en-US" sz="2400">
                <a:latin typeface="Verdana" charset="0"/>
              </a:rPr>
              <a:t>The </a:t>
            </a:r>
            <a:r>
              <a:rPr lang="en-US" sz="2400" i="1">
                <a:latin typeface="Verdana" charset="0"/>
              </a:rPr>
              <a:t>internal forces </a:t>
            </a:r>
            <a:r>
              <a:rPr lang="en-US" sz="2400">
                <a:latin typeface="Verdana" charset="0"/>
              </a:rPr>
              <a:t>- the officers of the corporation and the board of directors</a:t>
            </a:r>
          </a:p>
          <a:p>
            <a:pPr eaLnBrk="1" hangingPunct="1">
              <a:lnSpc>
                <a:spcPct val="80000"/>
              </a:lnSpc>
            </a:pPr>
            <a:r>
              <a:rPr lang="en-US" sz="2400">
                <a:latin typeface="Verdana" charset="0"/>
              </a:rPr>
              <a:t>The </a:t>
            </a:r>
            <a:r>
              <a:rPr lang="en-US" sz="2400" i="1">
                <a:latin typeface="Verdana" charset="0"/>
              </a:rPr>
              <a:t>external forces </a:t>
            </a:r>
            <a:r>
              <a:rPr lang="en-US" sz="2400">
                <a:latin typeface="Verdana" charset="0"/>
              </a:rPr>
              <a:t>- equity markets, analysts and external regulators, among others</a:t>
            </a:r>
          </a:p>
          <a:p>
            <a:pPr eaLnBrk="1" hangingPunct="1">
              <a:lnSpc>
                <a:spcPct val="80000"/>
              </a:lnSpc>
            </a:pPr>
            <a:endParaRPr lang="en-US" sz="2400">
              <a:latin typeface="Verdana" charset="0"/>
            </a:endParaRPr>
          </a:p>
        </p:txBody>
      </p:sp>
    </p:spTree>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a:xfrm>
            <a:off x="1143000" y="0"/>
            <a:ext cx="7772400" cy="1143000"/>
          </a:xfrm>
        </p:spPr>
        <p:txBody>
          <a:bodyPr lIns="91440" tIns="45720" rIns="91440" bIns="45720"/>
          <a:lstStyle/>
          <a:p>
            <a:pPr eaLnBrk="1" hangingPunct="1"/>
            <a:r>
              <a:rPr lang="en-US" sz="2800">
                <a:latin typeface="Verdana" charset="0"/>
              </a:rPr>
              <a:t>Exhibit 4.5  The Structure of Corporate Governance</a:t>
            </a:r>
            <a:endParaRPr lang="en-US" sz="2800" b="0">
              <a:latin typeface="Verdana" charset="0"/>
            </a:endParaRPr>
          </a:p>
        </p:txBody>
      </p:sp>
      <p:pic>
        <p:nvPicPr>
          <p:cNvPr id="2" name="Picture 1" descr="ex04_05.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0200" y="1143000"/>
            <a:ext cx="6629400" cy="5058798"/>
          </a:xfrm>
          <a:prstGeom prst="rect">
            <a:avLst/>
          </a:prstGeom>
        </p:spPr>
      </p:pic>
    </p:spTree>
  </p:cSld>
  <p:clrMapOvr>
    <a:masterClrMapping/>
  </p:clrMapOvr>
  <p:transition xmlns:p14="http://schemas.microsoft.com/office/powerpoint/2010/main" spd="med">
    <p:pull dir="rd"/>
  </p:transitio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idx="4294967295"/>
          </p:nvPr>
        </p:nvSpPr>
        <p:spPr/>
        <p:txBody>
          <a:bodyPr lIns="91440" tIns="45720" rIns="91440" bIns="45720"/>
          <a:lstStyle/>
          <a:p>
            <a:pPr eaLnBrk="1" hangingPunct="1"/>
            <a:r>
              <a:rPr lang="en-US" sz="2800">
                <a:latin typeface="Verdana" charset="0"/>
              </a:rPr>
              <a:t>The Structure of Corporate Governance</a:t>
            </a:r>
          </a:p>
        </p:txBody>
      </p:sp>
      <p:sp>
        <p:nvSpPr>
          <p:cNvPr id="36867" name="Rectangle 3"/>
          <p:cNvSpPr>
            <a:spLocks noGrp="1" noChangeArrowheads="1"/>
          </p:cNvSpPr>
          <p:nvPr>
            <p:ph type="body" idx="4294967295"/>
          </p:nvPr>
        </p:nvSpPr>
        <p:spPr/>
        <p:txBody>
          <a:bodyPr lIns="91440" tIns="45720" rIns="91440" bIns="45720"/>
          <a:lstStyle/>
          <a:p>
            <a:pPr eaLnBrk="1" hangingPunct="1"/>
            <a:r>
              <a:rPr lang="en-US" sz="2400">
                <a:latin typeface="Verdana" charset="0"/>
              </a:rPr>
              <a:t>The Board of Directors</a:t>
            </a:r>
          </a:p>
          <a:p>
            <a:pPr lvl="1" eaLnBrk="1" hangingPunct="1"/>
            <a:r>
              <a:rPr lang="en-US" sz="2000">
                <a:latin typeface="Verdana" charset="0"/>
              </a:rPr>
              <a:t>The legal body accountable for the governance of the corporation</a:t>
            </a:r>
          </a:p>
          <a:p>
            <a:pPr eaLnBrk="1" hangingPunct="1"/>
            <a:r>
              <a:rPr lang="en-US" sz="2400">
                <a:latin typeface="Verdana" charset="0"/>
              </a:rPr>
              <a:t>Officers and Management</a:t>
            </a:r>
          </a:p>
          <a:p>
            <a:pPr lvl="1" eaLnBrk="1" hangingPunct="1"/>
            <a:r>
              <a:rPr lang="en-US" sz="2000">
                <a:latin typeface="Verdana" charset="0"/>
              </a:rPr>
              <a:t>Creators and directors of the firm’s strategic and operational direction</a:t>
            </a:r>
          </a:p>
          <a:p>
            <a:pPr eaLnBrk="1" hangingPunct="1"/>
            <a:r>
              <a:rPr lang="en-US" sz="2400">
                <a:latin typeface="Verdana" charset="0"/>
              </a:rPr>
              <a:t>Equity Markets</a:t>
            </a:r>
          </a:p>
          <a:p>
            <a:pPr lvl="1" eaLnBrk="1" hangingPunct="1"/>
            <a:r>
              <a:rPr lang="en-US" sz="2000">
                <a:latin typeface="Verdana" charset="0"/>
              </a:rPr>
              <a:t>Reflect the market’s constant evaluation of the promise and performance of the company</a:t>
            </a:r>
          </a:p>
        </p:txBody>
      </p:sp>
    </p:spTree>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idx="4294967295"/>
          </p:nvPr>
        </p:nvSpPr>
        <p:spPr/>
        <p:txBody>
          <a:bodyPr lIns="91440" tIns="45720" rIns="91440" bIns="45720"/>
          <a:lstStyle/>
          <a:p>
            <a:pPr eaLnBrk="1" hangingPunct="1"/>
            <a:r>
              <a:rPr lang="en-US" sz="2800">
                <a:latin typeface="Verdana" charset="0"/>
              </a:rPr>
              <a:t>The Structure of Corporate Governance</a:t>
            </a:r>
          </a:p>
        </p:txBody>
      </p:sp>
      <p:sp>
        <p:nvSpPr>
          <p:cNvPr id="37891" name="Rectangle 3"/>
          <p:cNvSpPr>
            <a:spLocks noGrp="1" noChangeArrowheads="1"/>
          </p:cNvSpPr>
          <p:nvPr>
            <p:ph type="body" idx="4294967295"/>
          </p:nvPr>
        </p:nvSpPr>
        <p:spPr/>
        <p:txBody>
          <a:bodyPr lIns="91440" tIns="45720" rIns="91440" bIns="45720"/>
          <a:lstStyle/>
          <a:p>
            <a:pPr eaLnBrk="1" hangingPunct="1"/>
            <a:r>
              <a:rPr lang="en-US" sz="2400">
                <a:latin typeface="Verdana" charset="0"/>
              </a:rPr>
              <a:t>Debt Markets</a:t>
            </a:r>
          </a:p>
          <a:p>
            <a:pPr lvl="1" eaLnBrk="1" hangingPunct="1"/>
            <a:r>
              <a:rPr lang="en-US" sz="2000">
                <a:latin typeface="Verdana" charset="0"/>
              </a:rPr>
              <a:t>Provide funding and are interested in the financial health of the firm</a:t>
            </a:r>
          </a:p>
          <a:p>
            <a:pPr eaLnBrk="1" hangingPunct="1"/>
            <a:r>
              <a:rPr lang="en-US" sz="2400">
                <a:latin typeface="Verdana" charset="0"/>
              </a:rPr>
              <a:t>Auditors and Legal Advisors</a:t>
            </a:r>
          </a:p>
          <a:p>
            <a:pPr lvl="1" eaLnBrk="1" hangingPunct="1"/>
            <a:r>
              <a:rPr lang="en-US" sz="2000">
                <a:latin typeface="Verdana" charset="0"/>
              </a:rPr>
              <a:t>Provide an external professional opinion as to the fairness, legality, and accuracy of financial statements</a:t>
            </a:r>
          </a:p>
          <a:p>
            <a:pPr eaLnBrk="1" hangingPunct="1"/>
            <a:r>
              <a:rPr lang="en-US" sz="2400">
                <a:latin typeface="Verdana" charset="0"/>
              </a:rPr>
              <a:t>Regulators</a:t>
            </a:r>
          </a:p>
          <a:p>
            <a:pPr lvl="1" eaLnBrk="1" hangingPunct="1"/>
            <a:r>
              <a:rPr lang="en-US" sz="2000">
                <a:latin typeface="Verdana" charset="0"/>
              </a:rPr>
              <a:t>Require a regular and orderly disclosure process of corporate performance</a:t>
            </a:r>
          </a:p>
          <a:p>
            <a:pPr eaLnBrk="1" hangingPunct="1"/>
            <a:endParaRPr lang="en-US" sz="2400">
              <a:latin typeface="Verdana" charset="0"/>
            </a:endParaRPr>
          </a:p>
        </p:txBody>
      </p:sp>
    </p:spTree>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6"/>
          <p:cNvSpPr>
            <a:spLocks noGrp="1" noChangeArrowheads="1"/>
          </p:cNvSpPr>
          <p:nvPr>
            <p:ph type="title" idx="4294967295"/>
          </p:nvPr>
        </p:nvSpPr>
        <p:spPr/>
        <p:txBody>
          <a:bodyPr lIns="91440" tIns="45720" rIns="91440" bIns="45720"/>
          <a:lstStyle/>
          <a:p>
            <a:pPr eaLnBrk="1" hangingPunct="1"/>
            <a:r>
              <a:rPr lang="en-US" sz="2800">
                <a:latin typeface="Verdana" charset="0"/>
              </a:rPr>
              <a:t>Comparative Corporate Governance</a:t>
            </a:r>
          </a:p>
        </p:txBody>
      </p:sp>
      <p:sp>
        <p:nvSpPr>
          <p:cNvPr id="38915" name="Rectangle 7"/>
          <p:cNvSpPr>
            <a:spLocks noGrp="1" noChangeArrowheads="1"/>
          </p:cNvSpPr>
          <p:nvPr>
            <p:ph type="body" idx="4294967295"/>
          </p:nvPr>
        </p:nvSpPr>
        <p:spPr/>
        <p:txBody>
          <a:bodyPr lIns="91440" tIns="45720" rIns="91440" bIns="45720"/>
          <a:lstStyle/>
          <a:p>
            <a:pPr eaLnBrk="1" hangingPunct="1"/>
            <a:r>
              <a:rPr lang="en-US" sz="2400">
                <a:latin typeface="Verdana" charset="0"/>
              </a:rPr>
              <a:t>The origins of the need for a corporate governance process arise from the separation of ownership from management, and from the varying views by culture of who the stakeholders are and of what significance</a:t>
            </a:r>
          </a:p>
          <a:p>
            <a:pPr eaLnBrk="1" hangingPunct="1"/>
            <a:r>
              <a:rPr lang="en-US" sz="2400">
                <a:latin typeface="Verdana" charset="0"/>
              </a:rPr>
              <a:t>A governance regime (system) is a function of:</a:t>
            </a:r>
          </a:p>
          <a:p>
            <a:pPr lvl="1" eaLnBrk="1" hangingPunct="1"/>
            <a:r>
              <a:rPr lang="en-US" sz="2000">
                <a:latin typeface="Verdana" charset="0"/>
              </a:rPr>
              <a:t>Financial market development</a:t>
            </a:r>
          </a:p>
          <a:p>
            <a:pPr lvl="1" eaLnBrk="1" hangingPunct="1"/>
            <a:r>
              <a:rPr lang="en-US" sz="2000">
                <a:latin typeface="Verdana" charset="0"/>
              </a:rPr>
              <a:t>The degree of separation between management and ownership </a:t>
            </a:r>
          </a:p>
          <a:p>
            <a:pPr lvl="1" eaLnBrk="1" hangingPunct="1"/>
            <a:r>
              <a:rPr lang="en-US" sz="2000">
                <a:latin typeface="Verdana" charset="0"/>
              </a:rPr>
              <a:t>The concept of disclosure and transparency</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idx="4294967295"/>
          </p:nvPr>
        </p:nvSpPr>
        <p:spPr>
          <a:xfrm>
            <a:off x="1143000" y="76200"/>
            <a:ext cx="7696200" cy="1143000"/>
          </a:xfrm>
        </p:spPr>
        <p:txBody>
          <a:bodyPr lIns="91440" tIns="45720" rIns="91440" bIns="45720"/>
          <a:lstStyle/>
          <a:p>
            <a:pPr eaLnBrk="1" hangingPunct="1"/>
            <a:r>
              <a:rPr lang="en-US" sz="2800">
                <a:latin typeface="Verdana" charset="0"/>
              </a:rPr>
              <a:t>Exhibit 4.6  Comparative Corporate Governance Regimes</a:t>
            </a:r>
            <a:endParaRPr lang="en-US" b="0">
              <a:latin typeface="Verdana" charset="0"/>
            </a:endParaRPr>
          </a:p>
        </p:txBody>
      </p:sp>
      <p:pic>
        <p:nvPicPr>
          <p:cNvPr id="2" name="Picture 1" descr="ex04_06.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599" y="2133600"/>
            <a:ext cx="8736227" cy="2133600"/>
          </a:xfrm>
          <a:prstGeom prst="rect">
            <a:avLst/>
          </a:prstGeom>
        </p:spPr>
      </p:pic>
    </p:spTree>
  </p:cSld>
  <p:clrMapOvr>
    <a:masterClrMapping/>
  </p:clrMapOvr>
  <p:transition xmlns:p14="http://schemas.microsoft.com/office/powerpoint/2010/main" spd="med">
    <p:pull dir="rd"/>
  </p:transition>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sz="2800">
                <a:latin typeface="Verdana" charset="0"/>
              </a:rPr>
              <a:t>Failures in Corporate Governance</a:t>
            </a:r>
          </a:p>
        </p:txBody>
      </p:sp>
      <p:sp>
        <p:nvSpPr>
          <p:cNvPr id="40963" name="Rectangle 3"/>
          <p:cNvSpPr>
            <a:spLocks noGrp="1" noChangeArrowheads="1"/>
          </p:cNvSpPr>
          <p:nvPr>
            <p:ph idx="1"/>
          </p:nvPr>
        </p:nvSpPr>
        <p:spPr/>
        <p:txBody>
          <a:bodyPr/>
          <a:lstStyle/>
          <a:p>
            <a:pPr eaLnBrk="1" hangingPunct="1"/>
            <a:r>
              <a:rPr lang="en-US" sz="2400">
                <a:latin typeface="Verdana" charset="0"/>
              </a:rPr>
              <a:t>Failures in corporate governance have become increasingly visible in recent years</a:t>
            </a:r>
          </a:p>
          <a:p>
            <a:pPr eaLnBrk="1" hangingPunct="1"/>
            <a:r>
              <a:rPr lang="en-US" sz="2400">
                <a:latin typeface="Verdana" charset="0"/>
              </a:rPr>
              <a:t>Auditing firms missed the violations or minimized them (conflicts of interest)</a:t>
            </a:r>
          </a:p>
          <a:p>
            <a:pPr eaLnBrk="1" hangingPunct="1"/>
            <a:r>
              <a:rPr lang="en-US" sz="2400">
                <a:latin typeface="Verdana" charset="0"/>
              </a:rPr>
              <a:t>Security analysts urged investors to buy the shares of firms they knew to be highly risky</a:t>
            </a:r>
          </a:p>
          <a:p>
            <a:pPr eaLnBrk="1" hangingPunct="1"/>
            <a:r>
              <a:rPr lang="en-US" sz="2400">
                <a:latin typeface="Verdana" charset="0"/>
              </a:rPr>
              <a:t>Top executives themselves were responsible for mismanagement and still received overly generous compensation while destroying their firms.</a:t>
            </a:r>
          </a:p>
          <a:p>
            <a:pPr eaLnBrk="1" hangingPunct="1"/>
            <a:endParaRPr lang="en-US" sz="2000">
              <a:latin typeface="Verdana" charset="0"/>
            </a:endParaRPr>
          </a:p>
        </p:txBody>
      </p:sp>
    </p:spTree>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idx="4294967295"/>
          </p:nvPr>
        </p:nvSpPr>
        <p:spPr>
          <a:xfrm>
            <a:off x="1143000" y="152400"/>
            <a:ext cx="7696200" cy="914400"/>
          </a:xfrm>
        </p:spPr>
        <p:txBody>
          <a:bodyPr lIns="91440" tIns="45720" rIns="91440" bIns="45720"/>
          <a:lstStyle/>
          <a:p>
            <a:pPr eaLnBrk="1" hangingPunct="1"/>
            <a:r>
              <a:rPr lang="en-US" sz="2800">
                <a:latin typeface="Verdana" charset="0"/>
              </a:rPr>
              <a:t>Exhibit 4.7  </a:t>
            </a:r>
            <a:r>
              <a:rPr lang="en-US" sz="2800">
                <a:solidFill>
                  <a:srgbClr val="000000"/>
                </a:solidFill>
                <a:latin typeface="Verdana" charset="0"/>
              </a:rPr>
              <a:t>The Growing Consensus on Good Corporate Governance</a:t>
            </a:r>
            <a:endParaRPr lang="en-US" sz="900" b="0">
              <a:solidFill>
                <a:srgbClr val="000000"/>
              </a:solidFill>
              <a:latin typeface="Verdana" charset="0"/>
            </a:endParaRPr>
          </a:p>
        </p:txBody>
      </p:sp>
      <p:pic>
        <p:nvPicPr>
          <p:cNvPr id="2" name="Picture 1" descr="ex04_07.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1524000"/>
            <a:ext cx="8448968" cy="4572000"/>
          </a:xfrm>
          <a:prstGeom prst="rect">
            <a:avLst/>
          </a:prstGeom>
        </p:spPr>
      </p:pic>
    </p:spTree>
  </p:cSld>
  <p:clrMapOvr>
    <a:masterClrMapping/>
  </p:clrMapOvr>
  <p:transition xmlns:p14="http://schemas.microsoft.com/office/powerpoint/2010/main" spd="med">
    <p:pull dir="rd"/>
  </p:transition>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idx="4294967295"/>
          </p:nvPr>
        </p:nvSpPr>
        <p:spPr>
          <a:xfrm>
            <a:off x="1143000" y="76200"/>
            <a:ext cx="7696200" cy="990600"/>
          </a:xfrm>
        </p:spPr>
        <p:txBody>
          <a:bodyPr lIns="91440" tIns="45720" rIns="91440" bIns="45720"/>
          <a:lstStyle/>
          <a:p>
            <a:pPr eaLnBrk="1" hangingPunct="1"/>
            <a:r>
              <a:rPr lang="en-US" sz="2800">
                <a:latin typeface="Verdana" charset="0"/>
              </a:rPr>
              <a:t>Corporate Governance Reform</a:t>
            </a:r>
          </a:p>
        </p:txBody>
      </p:sp>
      <p:sp>
        <p:nvSpPr>
          <p:cNvPr id="43011" name="Rectangle 3"/>
          <p:cNvSpPr>
            <a:spLocks noGrp="1" noChangeArrowheads="1"/>
          </p:cNvSpPr>
          <p:nvPr>
            <p:ph type="body" idx="4294967295"/>
          </p:nvPr>
        </p:nvSpPr>
        <p:spPr/>
        <p:txBody>
          <a:bodyPr lIns="91440" tIns="45720" rIns="91440" bIns="45720"/>
          <a:lstStyle/>
          <a:p>
            <a:pPr marL="533400" indent="-533400" eaLnBrk="1" hangingPunct="1">
              <a:lnSpc>
                <a:spcPct val="90000"/>
              </a:lnSpc>
            </a:pPr>
            <a:r>
              <a:rPr lang="en-US">
                <a:latin typeface="Verdana" charset="0"/>
              </a:rPr>
              <a:t>Sarbanes Oxley Act - 2002</a:t>
            </a:r>
          </a:p>
          <a:p>
            <a:pPr marL="952500" lvl="1" indent="-495300" eaLnBrk="1" hangingPunct="1">
              <a:lnSpc>
                <a:spcPct val="90000"/>
              </a:lnSpc>
              <a:buFont typeface="Times" charset="0"/>
              <a:buAutoNum type="arabicPeriod"/>
            </a:pPr>
            <a:r>
              <a:rPr lang="en-US">
                <a:latin typeface="Verdana" charset="0"/>
              </a:rPr>
              <a:t>Signature Clause – CEOs and CFOs must vouch for accuracy of the published financial statements</a:t>
            </a:r>
          </a:p>
          <a:p>
            <a:pPr marL="952500" lvl="1" indent="-495300" eaLnBrk="1" hangingPunct="1">
              <a:lnSpc>
                <a:spcPct val="90000"/>
              </a:lnSpc>
              <a:buFont typeface="Times" charset="0"/>
              <a:buAutoNum type="arabicPeriod"/>
            </a:pPr>
            <a:r>
              <a:rPr lang="en-US">
                <a:latin typeface="Verdana" charset="0"/>
              </a:rPr>
              <a:t>Firm audit and compensation committees must be comprised of independent/outside directors</a:t>
            </a:r>
          </a:p>
          <a:p>
            <a:pPr marL="952500" lvl="1" indent="-495300" eaLnBrk="1" hangingPunct="1">
              <a:lnSpc>
                <a:spcPct val="90000"/>
              </a:lnSpc>
              <a:buFont typeface="Times" charset="0"/>
              <a:buAutoNum type="arabicPeriod"/>
            </a:pPr>
            <a:r>
              <a:rPr lang="en-US">
                <a:latin typeface="Verdana" charset="0"/>
              </a:rPr>
              <a:t>Loans by the firm to corporate officers and directors are prohibited</a:t>
            </a:r>
          </a:p>
          <a:p>
            <a:pPr marL="952500" lvl="1" indent="-495300" eaLnBrk="1" hangingPunct="1">
              <a:lnSpc>
                <a:spcPct val="90000"/>
              </a:lnSpc>
              <a:buFont typeface="Times" charset="0"/>
              <a:buAutoNum type="arabicPeriod"/>
            </a:pPr>
            <a:r>
              <a:rPr lang="en-US">
                <a:latin typeface="Verdana" charset="0"/>
              </a:rPr>
              <a:t>Internal controls must be tested for protection against financial fraud</a:t>
            </a:r>
          </a:p>
          <a:p>
            <a:pPr marL="533400" indent="-533400" eaLnBrk="1" hangingPunct="1">
              <a:lnSpc>
                <a:spcPct val="90000"/>
              </a:lnSpc>
            </a:pPr>
            <a:endParaRPr lang="en-US">
              <a:latin typeface="Verdana" charset="0"/>
            </a:endParaRPr>
          </a:p>
        </p:txBody>
      </p:sp>
    </p:spTree>
  </p:cSld>
  <p:clrMapOvr>
    <a:masterClrMapping/>
  </p:clrMapOvr>
  <p:transition xmlns:p14="http://schemas.microsoft.com/office/powerpoint/2010/main" spd="med">
    <p:pull dir="rd"/>
  </p:transition>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idx="4294967295"/>
          </p:nvPr>
        </p:nvSpPr>
        <p:spPr/>
        <p:txBody>
          <a:bodyPr lIns="91440" tIns="45720" rIns="91440" bIns="45720"/>
          <a:lstStyle/>
          <a:p>
            <a:pPr eaLnBrk="1" hangingPunct="1"/>
            <a:r>
              <a:rPr lang="en-US" sz="2800">
                <a:latin typeface="Verdana" charset="0"/>
              </a:rPr>
              <a:t>Exhibit 4.8  Potential Responses to Shareholder Dissatisfaction</a:t>
            </a:r>
          </a:p>
        </p:txBody>
      </p:sp>
      <p:pic>
        <p:nvPicPr>
          <p:cNvPr id="2" name="Picture 1" descr="ex04_087.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752600"/>
            <a:ext cx="7848600" cy="4473295"/>
          </a:xfrm>
          <a:prstGeom prst="rect">
            <a:avLst/>
          </a:prstGeom>
        </p:spPr>
      </p:pic>
    </p:spTree>
  </p:cSld>
  <p:clrMapOvr>
    <a:masterClrMapping/>
  </p:clrMapOvr>
  <p:transition xmlns:p14="http://schemas.microsoft.com/office/powerpoint/2010/main" spd="med">
    <p:pull dir="rd"/>
  </p:transition>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4"/>
          <p:cNvSpPr>
            <a:spLocks noGrp="1" noChangeArrowheads="1"/>
          </p:cNvSpPr>
          <p:nvPr>
            <p:ph type="title" idx="4294967295"/>
          </p:nvPr>
        </p:nvSpPr>
        <p:spPr>
          <a:xfrm>
            <a:off x="1143000" y="100013"/>
            <a:ext cx="7696200" cy="990600"/>
          </a:xfrm>
        </p:spPr>
        <p:txBody>
          <a:bodyPr lIns="91440" tIns="45720" rIns="91440" bIns="45720"/>
          <a:lstStyle/>
          <a:p>
            <a:pPr eaLnBrk="1" hangingPunct="1"/>
            <a:r>
              <a:rPr lang="en-US" sz="2800">
                <a:latin typeface="Verdana" charset="0"/>
              </a:rPr>
              <a:t>Summary of Learning Objectives</a:t>
            </a:r>
          </a:p>
        </p:txBody>
      </p:sp>
      <p:sp>
        <p:nvSpPr>
          <p:cNvPr id="45059" name="Rectangle 5"/>
          <p:cNvSpPr>
            <a:spLocks noGrp="1" noChangeArrowheads="1"/>
          </p:cNvSpPr>
          <p:nvPr>
            <p:ph type="body" idx="4294967295"/>
          </p:nvPr>
        </p:nvSpPr>
        <p:spPr/>
        <p:txBody>
          <a:bodyPr lIns="91440" tIns="45720" rIns="91440" bIns="45720"/>
          <a:lstStyle/>
          <a:p>
            <a:pPr eaLnBrk="1" hangingPunct="1"/>
            <a:r>
              <a:rPr lang="en-US" sz="2400">
                <a:latin typeface="Verdana" charset="0"/>
              </a:rPr>
              <a:t>Most companies are created by entrepreneurs</a:t>
            </a:r>
          </a:p>
          <a:p>
            <a:pPr eaLnBrk="1" hangingPunct="1"/>
            <a:r>
              <a:rPr lang="en-US" sz="2400">
                <a:latin typeface="Verdana" charset="0"/>
              </a:rPr>
              <a:t>Over time some firms choose to go public</a:t>
            </a:r>
          </a:p>
          <a:p>
            <a:pPr eaLnBrk="1" hangingPunct="1"/>
            <a:r>
              <a:rPr lang="en-US" sz="2400">
                <a:latin typeface="Verdana" charset="0"/>
              </a:rPr>
              <a:t>The US and UK stock markets are characterized by widespread ownership of shares. In the rest of the world, ownership is usually characterized by controlling shareholders. </a:t>
            </a:r>
          </a:p>
          <a:p>
            <a:pPr eaLnBrk="1" hangingPunct="1"/>
            <a:r>
              <a:rPr lang="en-US" sz="2400">
                <a:latin typeface="Verdana" charset="0"/>
              </a:rPr>
              <a:t>Publicly held firms are typically run by professional managers whose interests may not be perfectly aligned with owners thus creating an </a:t>
            </a:r>
            <a:r>
              <a:rPr lang="en-US" sz="2400" i="1">
                <a:latin typeface="Verdana" charset="0"/>
              </a:rPr>
              <a:t>agency</a:t>
            </a:r>
            <a:r>
              <a:rPr lang="en-US" sz="2400">
                <a:latin typeface="Verdana" charset="0"/>
              </a:rPr>
              <a:t> problem </a:t>
            </a:r>
          </a:p>
          <a:p>
            <a:pPr eaLnBrk="1" hangingPunct="1"/>
            <a:endParaRPr lang="en-US" sz="2000">
              <a:latin typeface="Verdana" charset="0"/>
            </a:endParaRP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6"/>
          <p:cNvSpPr>
            <a:spLocks noGrp="1" noChangeArrowheads="1"/>
          </p:cNvSpPr>
          <p:nvPr>
            <p:ph type="title" idx="4294967295"/>
          </p:nvPr>
        </p:nvSpPr>
        <p:spPr/>
        <p:txBody>
          <a:bodyPr lIns="91440" tIns="45720" rIns="91440" bIns="45720"/>
          <a:lstStyle/>
          <a:p>
            <a:pPr eaLnBrk="1" hangingPunct="1"/>
            <a:r>
              <a:rPr lang="en-US" sz="2800">
                <a:latin typeface="Verdana" charset="0"/>
              </a:rPr>
              <a:t>Summary of Learning Objectives</a:t>
            </a:r>
            <a:endParaRPr lang="en-US">
              <a:latin typeface="Verdana" charset="0"/>
            </a:endParaRPr>
          </a:p>
        </p:txBody>
      </p:sp>
      <p:sp>
        <p:nvSpPr>
          <p:cNvPr id="46083" name="Rectangle 7"/>
          <p:cNvSpPr>
            <a:spLocks noGrp="1" noChangeArrowheads="1"/>
          </p:cNvSpPr>
          <p:nvPr>
            <p:ph type="body" idx="4294967295"/>
          </p:nvPr>
        </p:nvSpPr>
        <p:spPr/>
        <p:txBody>
          <a:bodyPr lIns="91440" tIns="45720" rIns="91440" bIns="45720"/>
          <a:lstStyle/>
          <a:p>
            <a:pPr eaLnBrk="1" hangingPunct="1">
              <a:lnSpc>
                <a:spcPct val="90000"/>
              </a:lnSpc>
            </a:pPr>
            <a:r>
              <a:rPr lang="en-US" sz="2400">
                <a:latin typeface="Verdana" charset="0"/>
              </a:rPr>
              <a:t>In the </a:t>
            </a:r>
            <a:r>
              <a:rPr lang="en-US" sz="2400" i="1">
                <a:latin typeface="Verdana" charset="0"/>
              </a:rPr>
              <a:t>Anglo-American</a:t>
            </a:r>
            <a:r>
              <a:rPr lang="en-US" sz="2400">
                <a:latin typeface="Verdana" charset="0"/>
              </a:rPr>
              <a:t> markets the firm’s objective is to maximize shareholder’s wealth</a:t>
            </a:r>
          </a:p>
          <a:p>
            <a:pPr eaLnBrk="1" hangingPunct="1">
              <a:lnSpc>
                <a:spcPct val="90000"/>
              </a:lnSpc>
            </a:pPr>
            <a:r>
              <a:rPr lang="en-US" sz="2400">
                <a:latin typeface="Verdana" charset="0"/>
              </a:rPr>
              <a:t>In the non-Anglo-American (i.e., </a:t>
            </a:r>
            <a:r>
              <a:rPr lang="en-US" sz="2400" i="1">
                <a:latin typeface="Verdana" charset="0"/>
              </a:rPr>
              <a:t>stakeholder capitalism model</a:t>
            </a:r>
            <a:r>
              <a:rPr lang="en-US" sz="2400">
                <a:latin typeface="Verdana" charset="0"/>
              </a:rPr>
              <a:t>) markets shareholders are more constrained by other stakeholders, primarily labor unions, government, and banks</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4"/>
          <p:cNvSpPr>
            <a:spLocks noGrp="1" noChangeArrowheads="1"/>
          </p:cNvSpPr>
          <p:nvPr>
            <p:ph type="title" idx="4294967295"/>
          </p:nvPr>
        </p:nvSpPr>
        <p:spPr/>
        <p:txBody>
          <a:bodyPr lIns="91440" tIns="45720" rIns="91440" bIns="45720"/>
          <a:lstStyle/>
          <a:p>
            <a:pPr eaLnBrk="1" hangingPunct="1"/>
            <a:r>
              <a:rPr lang="en-US" sz="2800">
                <a:latin typeface="Verdana" charset="0"/>
              </a:rPr>
              <a:t>Summary of Learning Objectives</a:t>
            </a:r>
          </a:p>
        </p:txBody>
      </p:sp>
      <p:sp>
        <p:nvSpPr>
          <p:cNvPr id="47107" name="Rectangle 5"/>
          <p:cNvSpPr>
            <a:spLocks noGrp="1" noChangeArrowheads="1"/>
          </p:cNvSpPr>
          <p:nvPr>
            <p:ph type="body" idx="4294967295"/>
          </p:nvPr>
        </p:nvSpPr>
        <p:spPr/>
        <p:txBody>
          <a:bodyPr lIns="91440" tIns="45720" rIns="91440" bIns="45720"/>
          <a:lstStyle/>
          <a:p>
            <a:pPr eaLnBrk="1" hangingPunct="1"/>
            <a:r>
              <a:rPr lang="en-US" sz="2400">
                <a:latin typeface="Verdana" charset="0"/>
              </a:rPr>
              <a:t>Returns to shareholders in publicly traded firms combine current income and capital gains</a:t>
            </a:r>
          </a:p>
          <a:p>
            <a:pPr eaLnBrk="1" hangingPunct="1"/>
            <a:r>
              <a:rPr lang="en-US" sz="2400">
                <a:latin typeface="Verdana" charset="0"/>
              </a:rPr>
              <a:t>Privately held firms try to maximize current and sustainable income and waste no resources on influencing the market’s opinion</a:t>
            </a:r>
          </a:p>
          <a:p>
            <a:pPr eaLnBrk="1" hangingPunct="1"/>
            <a:r>
              <a:rPr lang="en-US" sz="2400">
                <a:latin typeface="Verdana" charset="0"/>
              </a:rPr>
              <a:t>The MNE must balance among maximizing consolidated after tax income, minimizing global taxation, and positioning of income, cash flow and currency</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idx="4294967295"/>
          </p:nvPr>
        </p:nvSpPr>
        <p:spPr/>
        <p:txBody>
          <a:bodyPr lIns="91440" tIns="45720" rIns="91440" bIns="45720"/>
          <a:lstStyle/>
          <a:p>
            <a:pPr eaLnBrk="1" hangingPunct="1"/>
            <a:r>
              <a:rPr lang="en-US" sz="2800">
                <a:latin typeface="Verdana" charset="0"/>
              </a:rPr>
              <a:t>Summary of Learning Objectives</a:t>
            </a:r>
          </a:p>
        </p:txBody>
      </p:sp>
      <p:sp>
        <p:nvSpPr>
          <p:cNvPr id="48131" name="Rectangle 3"/>
          <p:cNvSpPr>
            <a:spLocks noGrp="1" noChangeArrowheads="1"/>
          </p:cNvSpPr>
          <p:nvPr>
            <p:ph type="body" idx="4294967295"/>
          </p:nvPr>
        </p:nvSpPr>
        <p:spPr/>
        <p:txBody>
          <a:bodyPr lIns="91440" tIns="45720" rIns="91440" bIns="45720"/>
          <a:lstStyle/>
          <a:p>
            <a:pPr eaLnBrk="1" hangingPunct="1"/>
            <a:r>
              <a:rPr lang="en-US" sz="2400">
                <a:latin typeface="Verdana" charset="0"/>
              </a:rPr>
              <a:t>The MNE must determine for itself the proper balance between three common operational objectives:</a:t>
            </a:r>
          </a:p>
          <a:p>
            <a:pPr lvl="1" eaLnBrk="1" hangingPunct="1"/>
            <a:r>
              <a:rPr lang="en-US" sz="2000">
                <a:latin typeface="Verdana" charset="0"/>
              </a:rPr>
              <a:t>Maximization of consolidated after-tax income</a:t>
            </a:r>
          </a:p>
          <a:p>
            <a:pPr lvl="1" eaLnBrk="1" hangingPunct="1"/>
            <a:r>
              <a:rPr lang="en-US" sz="2000">
                <a:latin typeface="Verdana" charset="0"/>
              </a:rPr>
              <a:t>Minimization of the firm’s effective global tax burden</a:t>
            </a:r>
          </a:p>
          <a:p>
            <a:pPr lvl="1" eaLnBrk="1" hangingPunct="1"/>
            <a:r>
              <a:rPr lang="en-US" sz="2000">
                <a:latin typeface="Verdana" charset="0"/>
              </a:rPr>
              <a:t>Correct positioning of the firm’s income, cash flows, and available funds as to country and currency</a:t>
            </a:r>
          </a:p>
        </p:txBody>
      </p:sp>
    </p:spTree>
  </p:cSld>
  <p:clrMapOvr>
    <a:masterClrMapping/>
  </p:clrMapOvr>
  <p:transition xmlns:p14="http://schemas.microsoft.com/office/powerpoint/2010/main" spd="med">
    <p:pull dir="rd"/>
  </p:transition>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4"/>
          <p:cNvSpPr>
            <a:spLocks noGrp="1" noChangeArrowheads="1"/>
          </p:cNvSpPr>
          <p:nvPr>
            <p:ph type="title" idx="4294967295"/>
          </p:nvPr>
        </p:nvSpPr>
        <p:spPr/>
        <p:txBody>
          <a:bodyPr lIns="91440" tIns="45720" rIns="91440" bIns="45720"/>
          <a:lstStyle/>
          <a:p>
            <a:pPr eaLnBrk="1" hangingPunct="1"/>
            <a:r>
              <a:rPr lang="en-US" sz="2800">
                <a:latin typeface="Verdana" charset="0"/>
              </a:rPr>
              <a:t>Summary of Learning Objectives</a:t>
            </a:r>
          </a:p>
        </p:txBody>
      </p:sp>
      <p:sp>
        <p:nvSpPr>
          <p:cNvPr id="49155" name="Rectangle 5"/>
          <p:cNvSpPr>
            <a:spLocks noGrp="1" noChangeArrowheads="1"/>
          </p:cNvSpPr>
          <p:nvPr>
            <p:ph type="body" idx="4294967295"/>
          </p:nvPr>
        </p:nvSpPr>
        <p:spPr/>
        <p:txBody>
          <a:bodyPr lIns="91440" tIns="45720" rIns="91440" bIns="45720"/>
          <a:lstStyle/>
          <a:p>
            <a:pPr eaLnBrk="1" hangingPunct="1"/>
            <a:r>
              <a:rPr lang="en-US" sz="2400">
                <a:latin typeface="Verdana" charset="0"/>
              </a:rPr>
              <a:t>The relationship among stakeholders is termed corporate governance</a:t>
            </a:r>
          </a:p>
          <a:p>
            <a:pPr eaLnBrk="1" hangingPunct="1"/>
            <a:r>
              <a:rPr lang="en-US" sz="2400">
                <a:latin typeface="Verdana" charset="0"/>
              </a:rPr>
              <a:t>Dimensions of corporate governance include agency theory; composition and control of boards of directors; and cultural, historical, and institutional variables</a:t>
            </a:r>
          </a:p>
          <a:p>
            <a:pPr eaLnBrk="1" hangingPunct="1"/>
            <a:r>
              <a:rPr lang="en-US" sz="2400">
                <a:latin typeface="Verdana" charset="0"/>
              </a:rPr>
              <a:t>Failures in corporate governance, especially in the United States, have recently been in the spotlight and have been given partial blame for the decline in value of the U.S. stock markets</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4"/>
          <p:cNvSpPr>
            <a:spLocks noGrp="1" noChangeArrowheads="1"/>
          </p:cNvSpPr>
          <p:nvPr>
            <p:ph type="title" idx="4294967295"/>
          </p:nvPr>
        </p:nvSpPr>
        <p:spPr/>
        <p:txBody>
          <a:bodyPr lIns="91440" tIns="45720" rIns="91440" bIns="45720"/>
          <a:lstStyle/>
          <a:p>
            <a:pPr eaLnBrk="1" hangingPunct="1"/>
            <a:r>
              <a:rPr lang="en-US" sz="2800">
                <a:latin typeface="Verdana" charset="0"/>
              </a:rPr>
              <a:t>Summary of Learning Objectives</a:t>
            </a:r>
          </a:p>
        </p:txBody>
      </p:sp>
      <p:sp>
        <p:nvSpPr>
          <p:cNvPr id="50179" name="Rectangle 5"/>
          <p:cNvSpPr>
            <a:spLocks noGrp="1" noChangeArrowheads="1"/>
          </p:cNvSpPr>
          <p:nvPr>
            <p:ph type="body" idx="4294967295"/>
          </p:nvPr>
        </p:nvSpPr>
        <p:spPr/>
        <p:txBody>
          <a:bodyPr lIns="91440" tIns="45720" rIns="91440" bIns="45720"/>
          <a:lstStyle/>
          <a:p>
            <a:pPr eaLnBrk="1" hangingPunct="1"/>
            <a:r>
              <a:rPr lang="en-US" sz="2400">
                <a:latin typeface="Verdana" charset="0"/>
              </a:rPr>
              <a:t>As MNEs become more dependent on global capital markets for financing they may need to modify their policies of corporate governance</a:t>
            </a:r>
          </a:p>
          <a:p>
            <a:pPr eaLnBrk="1" hangingPunct="1"/>
            <a:r>
              <a:rPr lang="en-US" sz="2400">
                <a:latin typeface="Verdana" charset="0"/>
              </a:rPr>
              <a:t>A trend exists for firms resident in non-Anglo-American markets to move toward being more “stockholder friendly” while Anglo-American markets are moving toward being more “stakeholder friendly”</a:t>
            </a:r>
          </a:p>
          <a:p>
            <a:pPr lvl="1" eaLnBrk="1" hangingPunct="1"/>
            <a:endParaRPr lang="en-US" sz="2000">
              <a:latin typeface="Verdana" charset="0"/>
            </a:endParaRPr>
          </a:p>
          <a:p>
            <a:pPr lvl="1" eaLnBrk="1" hangingPunct="1"/>
            <a:endParaRPr lang="en-US" sz="2000">
              <a:latin typeface="Verdana" charset="0"/>
            </a:endParaRPr>
          </a:p>
          <a:p>
            <a:pPr eaLnBrk="1" hangingPunct="1"/>
            <a:endParaRPr lang="en-US" sz="2400">
              <a:latin typeface="Verdana" charset="0"/>
            </a:endParaRP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4"/>
          <p:cNvSpPr>
            <a:spLocks noGrp="1" noChangeArrowheads="1"/>
          </p:cNvSpPr>
          <p:nvPr>
            <p:ph type="title" idx="4294967295"/>
          </p:nvPr>
        </p:nvSpPr>
        <p:spPr/>
        <p:txBody>
          <a:bodyPr lIns="91440" tIns="45720" rIns="91440" bIns="45720"/>
          <a:lstStyle/>
          <a:p>
            <a:pPr eaLnBrk="1" hangingPunct="1"/>
            <a:r>
              <a:rPr lang="en-US" sz="2800">
                <a:latin typeface="Verdana" charset="0"/>
              </a:rPr>
              <a:t>Summary of Learning Objectives</a:t>
            </a:r>
          </a:p>
        </p:txBody>
      </p:sp>
      <p:sp>
        <p:nvSpPr>
          <p:cNvPr id="51203" name="Rectangle 5"/>
          <p:cNvSpPr>
            <a:spLocks noGrp="1" noChangeArrowheads="1"/>
          </p:cNvSpPr>
          <p:nvPr>
            <p:ph type="body" idx="4294967295"/>
          </p:nvPr>
        </p:nvSpPr>
        <p:spPr/>
        <p:txBody>
          <a:bodyPr lIns="91440" tIns="45720" rIns="91440" bIns="45720"/>
          <a:lstStyle/>
          <a:p>
            <a:pPr eaLnBrk="1" hangingPunct="1"/>
            <a:r>
              <a:rPr lang="en-US" sz="2400">
                <a:latin typeface="Verdana" charset="0"/>
              </a:rPr>
              <a:t>Shareholders who are dissatisfied with their firm’s performance typically have four choices: remain quietly disgruntled; sell their shares; change management; or initiate a takeover</a:t>
            </a:r>
          </a:p>
          <a:p>
            <a:pPr eaLnBrk="1" hangingPunct="1"/>
            <a:r>
              <a:rPr lang="en-US" sz="2400">
                <a:latin typeface="Verdana" charset="0"/>
              </a:rPr>
              <a:t>The recent failures in corporate governance have spawned a flurry of government and private initiatives to prevent the same kind of failures in the future</a:t>
            </a:r>
          </a:p>
          <a:p>
            <a:pPr eaLnBrk="1" hangingPunct="1"/>
            <a:r>
              <a:rPr lang="en-US" sz="2400">
                <a:latin typeface="Verdana" charset="0"/>
              </a:rPr>
              <a:t>The United States has already reacted; passing the Sarbanes-Oxley act in 2002</a:t>
            </a:r>
          </a:p>
        </p:txBody>
      </p:sp>
    </p:spTree>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idx="4294967295"/>
          </p:nvPr>
        </p:nvSpPr>
        <p:spPr/>
        <p:txBody>
          <a:bodyPr lIns="91440" tIns="45720" rIns="91440" bIns="45720"/>
          <a:lstStyle/>
          <a:p>
            <a:pPr eaLnBrk="1" hangingPunct="1"/>
            <a:r>
              <a:rPr lang="en-US" sz="2800">
                <a:latin typeface="Verdana" charset="0"/>
              </a:rPr>
              <a:t>Summary of Learning Objectives</a:t>
            </a:r>
          </a:p>
        </p:txBody>
      </p:sp>
      <p:sp>
        <p:nvSpPr>
          <p:cNvPr id="52227" name="Rectangle 3"/>
          <p:cNvSpPr>
            <a:spLocks noGrp="1" noChangeArrowheads="1"/>
          </p:cNvSpPr>
          <p:nvPr>
            <p:ph type="body" idx="4294967295"/>
          </p:nvPr>
        </p:nvSpPr>
        <p:spPr/>
        <p:txBody>
          <a:bodyPr lIns="91440" tIns="45720" rIns="91440" bIns="45720"/>
          <a:lstStyle/>
          <a:p>
            <a:pPr eaLnBrk="1" hangingPunct="1">
              <a:lnSpc>
                <a:spcPct val="90000"/>
              </a:lnSpc>
            </a:pPr>
            <a:r>
              <a:rPr lang="en-US">
                <a:latin typeface="Verdana" charset="0"/>
              </a:rPr>
              <a:t>Sarbanes Oxley (SOX) has four major requirements:</a:t>
            </a:r>
          </a:p>
          <a:p>
            <a:pPr lvl="1" eaLnBrk="1" hangingPunct="1">
              <a:lnSpc>
                <a:spcPct val="90000"/>
              </a:lnSpc>
              <a:buFont typeface="Times" charset="0"/>
              <a:buAutoNum type="arabicPeriod"/>
            </a:pPr>
            <a:r>
              <a:rPr lang="en-US">
                <a:latin typeface="Verdana" charset="0"/>
              </a:rPr>
              <a:t>Signature Clause </a:t>
            </a:r>
          </a:p>
          <a:p>
            <a:pPr lvl="1" eaLnBrk="1" hangingPunct="1">
              <a:lnSpc>
                <a:spcPct val="90000"/>
              </a:lnSpc>
              <a:buFont typeface="Times" charset="0"/>
              <a:buAutoNum type="arabicPeriod"/>
            </a:pPr>
            <a:r>
              <a:rPr lang="en-US">
                <a:latin typeface="Verdana" charset="0"/>
              </a:rPr>
              <a:t>Firm audit and compensation committees must be comprised of independent/outside directors</a:t>
            </a:r>
          </a:p>
          <a:p>
            <a:pPr lvl="1" eaLnBrk="1" hangingPunct="1">
              <a:lnSpc>
                <a:spcPct val="90000"/>
              </a:lnSpc>
              <a:buFont typeface="Times" charset="0"/>
              <a:buAutoNum type="arabicPeriod"/>
            </a:pPr>
            <a:r>
              <a:rPr lang="en-US">
                <a:latin typeface="Verdana" charset="0"/>
              </a:rPr>
              <a:t>Loans by the firm to corporate officers and directors are prohibited</a:t>
            </a:r>
          </a:p>
          <a:p>
            <a:pPr lvl="1" eaLnBrk="1" hangingPunct="1">
              <a:lnSpc>
                <a:spcPct val="90000"/>
              </a:lnSpc>
              <a:buFont typeface="Times" charset="0"/>
              <a:buAutoNum type="arabicPeriod"/>
            </a:pPr>
            <a:r>
              <a:rPr lang="en-US">
                <a:latin typeface="Verdana" charset="0"/>
              </a:rPr>
              <a:t>Internal controls must be tested for protection against financial fraud</a:t>
            </a:r>
          </a:p>
          <a:p>
            <a:pPr eaLnBrk="1" hangingPunct="1">
              <a:lnSpc>
                <a:spcPct val="90000"/>
              </a:lnSpc>
              <a:buFont typeface="Times" charset="0"/>
              <a:buAutoNum type="arabicPeriod"/>
            </a:pPr>
            <a:endParaRPr lang="en-US">
              <a:latin typeface="Verdana" charset="0"/>
            </a:endParaRPr>
          </a:p>
        </p:txBody>
      </p:sp>
    </p:spTree>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FMF_MOFF_05_0000_PP_C01">
  <a:themeElements>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Theme">
      <a:majorFont>
        <a:latin typeface="Verdana"/>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Verdana"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Verdana" charset="0"/>
            <a:ea typeface="ＭＳ Ｐゴシック" charset="0"/>
          </a:defRPr>
        </a:defPPr>
      </a:lstStyle>
    </a:lnDef>
  </a:objectDefaults>
  <a:extraClrSchemeLst>
    <a:extraClrScheme>
      <a:clrScheme name="Office Them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Them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Theme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Them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Them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Them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Them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FMF_MOFF_05_0000_PP_C01.pot</Template>
  <TotalTime>44</TotalTime>
  <Words>2065</Words>
  <Application>Microsoft Macintosh PowerPoint</Application>
  <PresentationFormat>On-screen Show (4:3)</PresentationFormat>
  <Paragraphs>176</Paragraphs>
  <Slides>44</Slides>
  <Notes>3</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FMF_MOFF_05_0000_PP_C01</vt:lpstr>
      <vt:lpstr>PowerPoint Presentation</vt:lpstr>
      <vt:lpstr>Learning Objectives</vt:lpstr>
      <vt:lpstr>Learning Objectives cont.</vt:lpstr>
      <vt:lpstr>Learning Objectives cont.</vt:lpstr>
      <vt:lpstr>Who Owns the Business?</vt:lpstr>
      <vt:lpstr>Exhibit 4.1  Business Ownership</vt:lpstr>
      <vt:lpstr>Who Owns the Business?</vt:lpstr>
      <vt:lpstr>Separation of Ownership from Management</vt:lpstr>
      <vt:lpstr>The Goal of Management</vt:lpstr>
      <vt:lpstr>Shareholder Wealth Maximization</vt:lpstr>
      <vt:lpstr>Shareholder Wealth Maximization</vt:lpstr>
      <vt:lpstr>Shareholder Wealth Maximization</vt:lpstr>
      <vt:lpstr>Stakeholder Capitalism Model</vt:lpstr>
      <vt:lpstr>Stakeholder Capitalism Model</vt:lpstr>
      <vt:lpstr>Operational Goals</vt:lpstr>
      <vt:lpstr>Exhibit 4.2  Public Versus Private Ownership</vt:lpstr>
      <vt:lpstr>Operational Goals</vt:lpstr>
      <vt:lpstr>Public/Private Hybrids</vt:lpstr>
      <vt:lpstr>Exhibit 4.3  The Superior Performance of Family</vt:lpstr>
      <vt:lpstr>Publicly Traded Versus Privately Held: The Global Shift</vt:lpstr>
      <vt:lpstr>Exhibit 4.4  The Superior Performance of Family</vt:lpstr>
      <vt:lpstr>Possible Causes in the Decline of Publicly Traded Shares</vt:lpstr>
      <vt:lpstr>Corporate Governance</vt:lpstr>
      <vt:lpstr>Corporate Governance</vt:lpstr>
      <vt:lpstr>Corporate Governance</vt:lpstr>
      <vt:lpstr>Corporate Governance</vt:lpstr>
      <vt:lpstr>Structure of Corporate Governance</vt:lpstr>
      <vt:lpstr>Exhibit 4.5  The Structure of Corporate Governance</vt:lpstr>
      <vt:lpstr>The Structure of Corporate Governance</vt:lpstr>
      <vt:lpstr>The Structure of Corporate Governance</vt:lpstr>
      <vt:lpstr>Comparative Corporate Governance</vt:lpstr>
      <vt:lpstr>Exhibit 4.6  Comparative Corporate Governance Regimes</vt:lpstr>
      <vt:lpstr>Failures in Corporate Governance</vt:lpstr>
      <vt:lpstr>Exhibit 4.7  The Growing Consensus on Good Corporate Governance</vt:lpstr>
      <vt:lpstr>Corporate Governance Reform</vt:lpstr>
      <vt:lpstr>Exhibit 4.8  Potential Responses to Shareholder Dissatisfaction</vt:lpstr>
      <vt:lpstr>Summary of Learning Objectives</vt:lpstr>
      <vt:lpstr>Summary of Learning Objectives</vt:lpstr>
      <vt:lpstr>Summary of Learning Objectives</vt:lpstr>
      <vt:lpstr>Summary of Learning Objectives</vt:lpstr>
      <vt:lpstr>Summary of Learning Objectives</vt:lpstr>
      <vt:lpstr>Summary of Learning Objectives</vt:lpstr>
      <vt:lpstr>Summary of Learning Objectives</vt:lpstr>
      <vt:lpstr>Summary of Learning Objectives</vt:lpstr>
    </vt:vector>
  </TitlesOfParts>
  <Manager/>
  <Company>Copyright ©2015 Pearson Education, Inc. All rights reserved.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dc:title>
  <dc:subject>Fundamentals of Multinational Finance, 5e </dc:subject>
  <dc:creator>Moffett, Stonehill, Eiteman </dc:creator>
  <cp:keywords/>
  <dc:description/>
  <cp:lastModifiedBy>Stephanie Lindsey</cp:lastModifiedBy>
  <cp:revision>10</cp:revision>
  <cp:lastPrinted>2008-10-27T20:14:13Z</cp:lastPrinted>
  <dcterms:created xsi:type="dcterms:W3CDTF">2014-08-21T20:56:03Z</dcterms:created>
  <dcterms:modified xsi:type="dcterms:W3CDTF">2014-09-11T10:20:53Z</dcterms:modified>
  <cp:category/>
</cp:coreProperties>
</file>