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6" r:id="rId5"/>
    <p:sldId id="260" r:id="rId6"/>
    <p:sldId id="261" r:id="rId7"/>
    <p:sldId id="262" r:id="rId8"/>
    <p:sldId id="263" r:id="rId9"/>
    <p:sldId id="258" r:id="rId10"/>
    <p:sldId id="264"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B94D11-C9DD-44DC-8DAD-261914CB0D48}" v="51" dt="2025-11-09T19:50:10.7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53" d="100"/>
          <a:sy n="53" d="100"/>
        </p:scale>
        <p:origin x="1416"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A5DE8B-D413-40B7-99DF-870A9554CD5D}"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B5467B-6148-45E0-9025-BFE86F029B0B}" type="slidenum">
              <a:rPr lang="en-GB" smtClean="0"/>
              <a:t>‹#›</a:t>
            </a:fld>
            <a:endParaRPr lang="en-GB"/>
          </a:p>
        </p:txBody>
      </p:sp>
    </p:spTree>
    <p:extLst>
      <p:ext uri="{BB962C8B-B14F-4D97-AF65-F5344CB8AC3E}">
        <p14:creationId xmlns:p14="http://schemas.microsoft.com/office/powerpoint/2010/main" val="4047725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B5467B-6148-45E0-9025-BFE86F029B0B}" type="slidenum">
              <a:rPr lang="en-GB" smtClean="0"/>
              <a:t>4</a:t>
            </a:fld>
            <a:endParaRPr lang="en-GB"/>
          </a:p>
        </p:txBody>
      </p:sp>
    </p:spTree>
    <p:extLst>
      <p:ext uri="{BB962C8B-B14F-4D97-AF65-F5344CB8AC3E}">
        <p14:creationId xmlns:p14="http://schemas.microsoft.com/office/powerpoint/2010/main" val="2323640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27B2A87-8E13-4808-B846-24AED1603AB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1426939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7B2A87-8E13-4808-B846-24AED1603AB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1045215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27B2A87-8E13-4808-B846-24AED1603AB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1478215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27B2A87-8E13-4808-B846-24AED1603AB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5744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27B2A87-8E13-4808-B846-24AED1603AB7}"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1111586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27B2A87-8E13-4808-B846-24AED1603AB7}"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2360153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7B2A87-8E13-4808-B846-24AED1603AB7}"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192921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7B2A87-8E13-4808-B846-24AED1603AB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2152874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7B2A87-8E13-4808-B846-24AED1603AB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1894348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27B2A87-8E13-4808-B846-24AED1603AB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3703645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27B2A87-8E13-4808-B846-24AED1603AB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6A520A-EA28-4DDA-8F98-14E218EC63D6}"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1301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27B2A87-8E13-4808-B846-24AED1603AB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813826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27B2A87-8E13-4808-B846-24AED1603AB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6A520A-EA28-4DDA-8F98-14E218EC63D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56013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27B2A87-8E13-4808-B846-24AED1603AB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3011519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7B2A87-8E13-4808-B846-24AED1603AB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11465868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7B2A87-8E13-4808-B846-24AED1603AB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6A520A-EA28-4DDA-8F98-14E218EC63D6}" type="slidenum">
              <a:rPr lang="en-GB" smtClean="0"/>
              <a:t>‹#›</a:t>
            </a:fld>
            <a:endParaRPr lang="en-GB"/>
          </a:p>
        </p:txBody>
      </p:sp>
    </p:spTree>
    <p:extLst>
      <p:ext uri="{BB962C8B-B14F-4D97-AF65-F5344CB8AC3E}">
        <p14:creationId xmlns:p14="http://schemas.microsoft.com/office/powerpoint/2010/main" val="2442306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27B2A87-8E13-4808-B846-24AED1603AB7}"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E6A520A-EA28-4DDA-8F98-14E218EC63D6}" type="slidenum">
              <a:rPr lang="en-GB" smtClean="0"/>
              <a:t>‹#›</a:t>
            </a:fld>
            <a:endParaRPr lang="en-GB"/>
          </a:p>
        </p:txBody>
      </p:sp>
    </p:spTree>
    <p:extLst>
      <p:ext uri="{BB962C8B-B14F-4D97-AF65-F5344CB8AC3E}">
        <p14:creationId xmlns:p14="http://schemas.microsoft.com/office/powerpoint/2010/main" val="17887666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who.int/europe/publications/i/item/9789289061148" TargetMode="External"/><Relationship Id="rId2" Type="http://schemas.openxmlformats.org/officeDocument/2006/relationships/hyperlink" Target="https://www.healthcareers.nhs.uk/career-planning/developing-your-health-career/personal-development-plann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3DE10C9-352B-84F2-CD31-6D8F421E1F78}"/>
              </a:ext>
            </a:extLst>
          </p:cNvPr>
          <p:cNvSpPr>
            <a:spLocks noGrp="1"/>
          </p:cNvSpPr>
          <p:nvPr>
            <p:ph type="subTitle" idx="1"/>
          </p:nvPr>
        </p:nvSpPr>
        <p:spPr>
          <a:xfrm>
            <a:off x="1968708" y="644576"/>
            <a:ext cx="10353207" cy="4043597"/>
          </a:xfrm>
        </p:spPr>
        <p:txBody>
          <a:bodyPr>
            <a:normAutofit fontScale="85000" lnSpcReduction="20000"/>
          </a:bodyPr>
          <a:lstStyle/>
          <a:p>
            <a:pPr algn="l"/>
            <a:r>
              <a:rPr lang="en-GB" sz="3500" b="1" u="sng" dirty="0">
                <a:solidFill>
                  <a:schemeClr val="tx1"/>
                </a:solidFill>
                <a:latin typeface="Arial" panose="020B0604020202020204" pitchFamily="34" charset="0"/>
                <a:cs typeface="Arial" panose="020B0604020202020204" pitchFamily="34" charset="0"/>
              </a:rPr>
              <a:t>Assignment 1: Individual PowerPoint Presentation</a:t>
            </a:r>
          </a:p>
          <a:p>
            <a:pPr algn="l"/>
            <a:endParaRPr lang="en-GB" sz="3500" b="1" dirty="0">
              <a:solidFill>
                <a:schemeClr val="tx1"/>
              </a:solidFill>
              <a:latin typeface="Arial" panose="020B0604020202020204" pitchFamily="34" charset="0"/>
              <a:cs typeface="Arial" panose="020B0604020202020204" pitchFamily="34" charset="0"/>
            </a:endParaRPr>
          </a:p>
          <a:p>
            <a:pPr algn="l"/>
            <a:r>
              <a:rPr lang="en-GB" sz="3200" b="1" dirty="0">
                <a:solidFill>
                  <a:schemeClr val="tx1"/>
                </a:solidFill>
                <a:latin typeface="Arial" panose="020B0604020202020204" pitchFamily="34" charset="0"/>
                <a:cs typeface="Arial" panose="020B0604020202020204" pitchFamily="34" charset="0"/>
              </a:rPr>
              <a:t>Module name:  Professional Career Development within Health and Social Care</a:t>
            </a:r>
          </a:p>
          <a:p>
            <a:pPr algn="l"/>
            <a:r>
              <a:rPr lang="en-GB" sz="3200" b="1" dirty="0">
                <a:solidFill>
                  <a:schemeClr val="tx1"/>
                </a:solidFill>
                <a:latin typeface="Arial" panose="020B0604020202020204" pitchFamily="34" charset="0"/>
                <a:cs typeface="Arial" panose="020B0604020202020204" pitchFamily="34" charset="0"/>
              </a:rPr>
              <a:t>Module Code: LCHS4009</a:t>
            </a:r>
          </a:p>
          <a:p>
            <a:pPr algn="l"/>
            <a:r>
              <a:rPr lang="en-GB" sz="3200" b="1" dirty="0">
                <a:solidFill>
                  <a:schemeClr val="tx1"/>
                </a:solidFill>
                <a:latin typeface="Arial" panose="020B0604020202020204" pitchFamily="34" charset="0"/>
                <a:cs typeface="Arial" panose="020B0604020202020204" pitchFamily="34" charset="0"/>
              </a:rPr>
              <a:t>Lecturer name: Soban Sadiq</a:t>
            </a:r>
          </a:p>
          <a:p>
            <a:pPr algn="l"/>
            <a:r>
              <a:rPr lang="en-GB" sz="3200" b="1" dirty="0">
                <a:solidFill>
                  <a:schemeClr val="tx1"/>
                </a:solidFill>
                <a:latin typeface="Arial" panose="020B0604020202020204" pitchFamily="34" charset="0"/>
                <a:cs typeface="Arial" panose="020B0604020202020204" pitchFamily="34" charset="0"/>
              </a:rPr>
              <a:t>Student name: Bibi Hafsa Sadozai</a:t>
            </a:r>
          </a:p>
          <a:p>
            <a:pPr algn="l"/>
            <a:r>
              <a:rPr lang="en-GB" sz="3200" b="1" dirty="0">
                <a:solidFill>
                  <a:schemeClr val="tx1"/>
                </a:solidFill>
                <a:latin typeface="Arial" panose="020B0604020202020204" pitchFamily="34" charset="0"/>
                <a:cs typeface="Arial" panose="020B0604020202020204" pitchFamily="34" charset="0"/>
              </a:rPr>
              <a:t>Student code: 2426591</a:t>
            </a:r>
          </a:p>
          <a:p>
            <a:pPr algn="l"/>
            <a:r>
              <a:rPr lang="en-GB" sz="3200" b="1" dirty="0">
                <a:solidFill>
                  <a:schemeClr val="tx1"/>
                </a:solidFill>
                <a:latin typeface="Arial" panose="020B0604020202020204" pitchFamily="34" charset="0"/>
                <a:cs typeface="Arial" panose="020B0604020202020204" pitchFamily="34" charset="0"/>
              </a:rPr>
              <a:t>Submission date: 10/11/25 </a:t>
            </a:r>
          </a:p>
          <a:p>
            <a:pPr algn="l"/>
            <a:endParaRPr lang="en-GB" dirty="0"/>
          </a:p>
        </p:txBody>
      </p:sp>
      <p:pic>
        <p:nvPicPr>
          <p:cNvPr id="4" name="Picture 3">
            <a:extLst>
              <a:ext uri="{FF2B5EF4-FFF2-40B4-BE49-F238E27FC236}">
                <a16:creationId xmlns:a16="http://schemas.microsoft.com/office/drawing/2014/main" id="{0358A643-F4DB-374A-1F2B-F24B7F70BC40}"/>
              </a:ext>
            </a:extLst>
          </p:cNvPr>
          <p:cNvPicPr>
            <a:picLocks noChangeAspect="1"/>
          </p:cNvPicPr>
          <p:nvPr/>
        </p:nvPicPr>
        <p:blipFill>
          <a:blip r:embed="rId2"/>
          <a:stretch>
            <a:fillRect/>
          </a:stretch>
        </p:blipFill>
        <p:spPr>
          <a:xfrm>
            <a:off x="9183350" y="3957403"/>
            <a:ext cx="2497111" cy="2497111"/>
          </a:xfrm>
          <a:prstGeom prst="rect">
            <a:avLst/>
          </a:prstGeom>
        </p:spPr>
      </p:pic>
    </p:spTree>
    <p:extLst>
      <p:ext uri="{BB962C8B-B14F-4D97-AF65-F5344CB8AC3E}">
        <p14:creationId xmlns:p14="http://schemas.microsoft.com/office/powerpoint/2010/main" val="2469010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C1BBD2-EF41-6A28-6F6C-646E6D1E7432}"/>
              </a:ext>
            </a:extLst>
          </p:cNvPr>
          <p:cNvSpPr txBox="1"/>
          <p:nvPr/>
        </p:nvSpPr>
        <p:spPr>
          <a:xfrm>
            <a:off x="4761875" y="509665"/>
            <a:ext cx="4756879"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2CD88A42-566B-66D3-5C91-D74AA40794D2}"/>
              </a:ext>
            </a:extLst>
          </p:cNvPr>
          <p:cNvSpPr txBox="1"/>
          <p:nvPr/>
        </p:nvSpPr>
        <p:spPr>
          <a:xfrm>
            <a:off x="2458386" y="2218545"/>
            <a:ext cx="8964118"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 am a very dedicated individual and am passionate about health and social care.  I enjoy working in group projects with other people and creating presentations. In the future I see myself working in the health and social care sector most probably as a mental health nurse or therapist for juveniles as I am very keen in studying the psychology of a human being, their emotions and behaviourisms and figuring out where their trauma stems from.</a:t>
            </a:r>
          </a:p>
        </p:txBody>
      </p:sp>
    </p:spTree>
    <p:extLst>
      <p:ext uri="{BB962C8B-B14F-4D97-AF65-F5344CB8AC3E}">
        <p14:creationId xmlns:p14="http://schemas.microsoft.com/office/powerpoint/2010/main" val="3958728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7827311-9D67-5F66-812B-F1B7CC25827A}"/>
              </a:ext>
            </a:extLst>
          </p:cNvPr>
          <p:cNvSpPr txBox="1"/>
          <p:nvPr/>
        </p:nvSpPr>
        <p:spPr>
          <a:xfrm>
            <a:off x="3612629" y="494675"/>
            <a:ext cx="7360171" cy="707886"/>
          </a:xfrm>
          <a:prstGeom prst="rect">
            <a:avLst/>
          </a:prstGeom>
          <a:noFill/>
        </p:spPr>
        <p:txBody>
          <a:bodyPr wrap="square" rtlCol="0">
            <a:spAutoFit/>
          </a:bodyPr>
          <a:lstStyle/>
          <a:p>
            <a:r>
              <a:rPr lang="en-GB" sz="4000" b="1" u="sng" dirty="0">
                <a:latin typeface="Arial" panose="020B0604020202020204" pitchFamily="34" charset="0"/>
                <a:cs typeface="Arial" panose="020B0604020202020204" pitchFamily="34" charset="0"/>
              </a:rPr>
              <a:t>Acknowledge use of AI:</a:t>
            </a:r>
          </a:p>
        </p:txBody>
      </p:sp>
      <p:sp>
        <p:nvSpPr>
          <p:cNvPr id="5" name="TextBox 4">
            <a:extLst>
              <a:ext uri="{FF2B5EF4-FFF2-40B4-BE49-F238E27FC236}">
                <a16:creationId xmlns:a16="http://schemas.microsoft.com/office/drawing/2014/main" id="{2580CAE6-57CD-5B25-A42A-BEFC33433D22}"/>
              </a:ext>
            </a:extLst>
          </p:cNvPr>
          <p:cNvSpPr txBox="1"/>
          <p:nvPr/>
        </p:nvSpPr>
        <p:spPr>
          <a:xfrm>
            <a:off x="2875611" y="2218542"/>
            <a:ext cx="8456953"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 have not used any sort of AI whatsoever for my PowerPoint presentation</a:t>
            </a:r>
            <a:r>
              <a:rPr lang="en-GB" sz="2800" dirty="0"/>
              <a:t>.</a:t>
            </a:r>
          </a:p>
        </p:txBody>
      </p:sp>
    </p:spTree>
    <p:extLst>
      <p:ext uri="{BB962C8B-B14F-4D97-AF65-F5344CB8AC3E}">
        <p14:creationId xmlns:p14="http://schemas.microsoft.com/office/powerpoint/2010/main" val="902964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F5D70B-7C6F-C7A0-F217-81439CA61F6C}"/>
              </a:ext>
            </a:extLst>
          </p:cNvPr>
          <p:cNvSpPr txBox="1"/>
          <p:nvPr/>
        </p:nvSpPr>
        <p:spPr>
          <a:xfrm>
            <a:off x="3992381" y="284812"/>
            <a:ext cx="8199619" cy="584775"/>
          </a:xfrm>
          <a:prstGeom prst="rect">
            <a:avLst/>
          </a:prstGeom>
          <a:noFill/>
        </p:spPr>
        <p:txBody>
          <a:bodyPr wrap="square" rtlCol="0">
            <a:spAutoFit/>
          </a:bodyPr>
          <a:lstStyle/>
          <a:p>
            <a:r>
              <a:rPr lang="en-GB" sz="3200" b="1" u="sng" dirty="0">
                <a:latin typeface="Arial" panose="020B0604020202020204" pitchFamily="34" charset="0"/>
                <a:cs typeface="Arial" panose="020B0604020202020204" pitchFamily="34" charset="0"/>
              </a:rPr>
              <a:t>What is a SWOT Analysis?</a:t>
            </a:r>
          </a:p>
        </p:txBody>
      </p:sp>
      <p:sp>
        <p:nvSpPr>
          <p:cNvPr id="4" name="TextBox 3">
            <a:extLst>
              <a:ext uri="{FF2B5EF4-FFF2-40B4-BE49-F238E27FC236}">
                <a16:creationId xmlns:a16="http://schemas.microsoft.com/office/drawing/2014/main" id="{5CF45B0A-EB93-2397-ACF6-4E9020E68C35}"/>
              </a:ext>
            </a:extLst>
          </p:cNvPr>
          <p:cNvSpPr txBox="1"/>
          <p:nvPr/>
        </p:nvSpPr>
        <p:spPr>
          <a:xfrm>
            <a:off x="2788169" y="1971845"/>
            <a:ext cx="8859188" cy="280076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A swot analysis is a strategic planning tool used to identify an individual’s strengths, weaknesses, opportunities and threats that they have as an academic student or working professional. It is significant because it helps an individual evaluate their own personal strengths and weaknesses and what opportunities and threats may possibly come their way. It also help understand a competitive position, create long-term action plans for improving, problem-solving and seizing new opportunities while minimising risks.</a:t>
            </a:r>
          </a:p>
        </p:txBody>
      </p:sp>
    </p:spTree>
    <p:extLst>
      <p:ext uri="{BB962C8B-B14F-4D97-AF65-F5344CB8AC3E}">
        <p14:creationId xmlns:p14="http://schemas.microsoft.com/office/powerpoint/2010/main" val="1746818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4CDEB-8F2A-EDDF-FD9D-92933E35F54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D2DE5CC-6687-18DC-7EE4-371AFF8D817D}"/>
              </a:ext>
            </a:extLst>
          </p:cNvPr>
          <p:cNvSpPr txBox="1"/>
          <p:nvPr/>
        </p:nvSpPr>
        <p:spPr>
          <a:xfrm>
            <a:off x="1863343" y="0"/>
            <a:ext cx="9821654"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Personal SWOT analysis as an academic student:</a:t>
            </a:r>
          </a:p>
        </p:txBody>
      </p:sp>
      <p:graphicFrame>
        <p:nvGraphicFramePr>
          <p:cNvPr id="4" name="Table 3">
            <a:extLst>
              <a:ext uri="{FF2B5EF4-FFF2-40B4-BE49-F238E27FC236}">
                <a16:creationId xmlns:a16="http://schemas.microsoft.com/office/drawing/2014/main" id="{713ABA94-620B-04AC-B482-1C95E1A4C280}"/>
              </a:ext>
            </a:extLst>
          </p:cNvPr>
          <p:cNvGraphicFramePr>
            <a:graphicFrameLocks noGrp="1"/>
          </p:cNvGraphicFramePr>
          <p:nvPr>
            <p:extLst>
              <p:ext uri="{D42A27DB-BD31-4B8C-83A1-F6EECF244321}">
                <p14:modId xmlns:p14="http://schemas.microsoft.com/office/powerpoint/2010/main" val="3767839474"/>
              </p:ext>
            </p:extLst>
          </p:nvPr>
        </p:nvGraphicFramePr>
        <p:xfrm>
          <a:off x="1554479" y="731520"/>
          <a:ext cx="10460737" cy="6126480"/>
        </p:xfrm>
        <a:graphic>
          <a:graphicData uri="http://schemas.openxmlformats.org/drawingml/2006/table">
            <a:tbl>
              <a:tblPr firstRow="1" bandRow="1">
                <a:tableStyleId>{69C7853C-536D-4A76-A0AE-DD22124D55A5}</a:tableStyleId>
              </a:tblPr>
              <a:tblGrid>
                <a:gridCol w="5224802">
                  <a:extLst>
                    <a:ext uri="{9D8B030D-6E8A-4147-A177-3AD203B41FA5}">
                      <a16:colId xmlns:a16="http://schemas.microsoft.com/office/drawing/2014/main" val="3896032010"/>
                    </a:ext>
                  </a:extLst>
                </a:gridCol>
                <a:gridCol w="5235935">
                  <a:extLst>
                    <a:ext uri="{9D8B030D-6E8A-4147-A177-3AD203B41FA5}">
                      <a16:colId xmlns:a16="http://schemas.microsoft.com/office/drawing/2014/main" val="3106233289"/>
                    </a:ext>
                  </a:extLst>
                </a:gridCol>
              </a:tblGrid>
              <a:tr h="3291840">
                <a:tc>
                  <a:txBody>
                    <a:bodyPr/>
                    <a:lstStyle/>
                    <a:p>
                      <a:r>
                        <a:rPr lang="en-GB" sz="1600" u="sng" dirty="0">
                          <a:solidFill>
                            <a:schemeClr val="tx1"/>
                          </a:solidFill>
                        </a:rPr>
                        <a:t>Strengths:</a:t>
                      </a:r>
                    </a:p>
                    <a:p>
                      <a:pPr marL="342900" indent="-342900">
                        <a:buFont typeface="+mj-lt"/>
                        <a:buAutoNum type="arabicPeriod"/>
                      </a:pPr>
                      <a:r>
                        <a:rPr lang="en-GB" sz="1600" b="0" dirty="0">
                          <a:solidFill>
                            <a:schemeClr val="tx1"/>
                          </a:solidFill>
                          <a:latin typeface="Arial" panose="020B0604020202020204" pitchFamily="34" charset="0"/>
                          <a:cs typeface="Arial" panose="020B0604020202020204" pitchFamily="34" charset="0"/>
                        </a:rPr>
                        <a:t>I  have strong verbal/written communication skills and knowledge about my field which I demonstrate through my presentations and essays.</a:t>
                      </a:r>
                    </a:p>
                    <a:p>
                      <a:pPr marL="342900" indent="-342900">
                        <a:buFont typeface="+mj-lt"/>
                        <a:buAutoNum type="arabicPeriod"/>
                      </a:pPr>
                      <a:r>
                        <a:rPr lang="en-GB" sz="1600" b="0" dirty="0">
                          <a:solidFill>
                            <a:schemeClr val="tx1"/>
                          </a:solidFill>
                          <a:latin typeface="Arial" panose="020B0604020202020204" pitchFamily="34" charset="0"/>
                          <a:cs typeface="Arial" panose="020B0604020202020204" pitchFamily="34" charset="0"/>
                        </a:rPr>
                        <a:t>I have good teamwork skills. I’m very good with cooperating with my fellow classmates and working in groups projects. </a:t>
                      </a:r>
                    </a:p>
                    <a:p>
                      <a:pPr marL="342900" indent="-342900">
                        <a:buFont typeface="+mj-lt"/>
                        <a:buAutoNum type="arabicPeriod"/>
                      </a:pPr>
                      <a:r>
                        <a:rPr lang="en-GB" sz="1600" b="0" dirty="0">
                          <a:solidFill>
                            <a:schemeClr val="tx1"/>
                          </a:solidFill>
                          <a:latin typeface="Arial" panose="020B0604020202020204" pitchFamily="34" charset="0"/>
                          <a:cs typeface="Arial" panose="020B0604020202020204" pitchFamily="34" charset="0"/>
                        </a:rPr>
                        <a:t>Very organised and keep my work very neat.</a:t>
                      </a:r>
                    </a:p>
                    <a:p>
                      <a:pPr marL="342900" indent="-342900">
                        <a:buFont typeface="+mj-lt"/>
                        <a:buAutoNum type="arabicPeriod"/>
                      </a:pPr>
                      <a:r>
                        <a:rPr lang="en-GB" sz="1600" b="0" dirty="0">
                          <a:solidFill>
                            <a:schemeClr val="tx1"/>
                          </a:solidFill>
                          <a:latin typeface="Arial" panose="020B0604020202020204" pitchFamily="34" charset="0"/>
                          <a:cs typeface="Arial" panose="020B0604020202020204" pitchFamily="34" charset="0"/>
                        </a:rPr>
                        <a:t>I have good time management skills &amp; work well under pressure, for instance; when writing essay length answers in exams.</a:t>
                      </a:r>
                    </a:p>
                    <a:p>
                      <a:endParaRPr lang="en-GB" dirty="0"/>
                    </a:p>
                  </a:txBody>
                  <a:tcPr>
                    <a:solidFill>
                      <a:schemeClr val="tx2">
                        <a:lumMod val="20000"/>
                        <a:lumOff val="80000"/>
                      </a:schemeClr>
                    </a:solidFill>
                  </a:tcPr>
                </a:tc>
                <a:tc>
                  <a:txBody>
                    <a:bodyPr/>
                    <a:lstStyle/>
                    <a:p>
                      <a:r>
                        <a:rPr lang="en-GB" u="sng" dirty="0">
                          <a:solidFill>
                            <a:schemeClr val="tx1"/>
                          </a:solidFill>
                        </a:rPr>
                        <a:t>Weaknesses:</a:t>
                      </a:r>
                    </a:p>
                    <a:p>
                      <a:pPr marL="342900" indent="-342900">
                        <a:buFont typeface="+mj-lt"/>
                        <a:buAutoNum type="arabicPeriod"/>
                      </a:pPr>
                      <a:r>
                        <a:rPr lang="en-GB" b="0" dirty="0">
                          <a:solidFill>
                            <a:schemeClr val="tx1"/>
                          </a:solidFill>
                          <a:latin typeface="Arial" panose="020B0604020202020204" pitchFamily="34" charset="0"/>
                          <a:cs typeface="Arial" panose="020B0604020202020204" pitchFamily="34" charset="0"/>
                        </a:rPr>
                        <a:t>Sometimes I tend to procrastinate and do my assignments last minute</a:t>
                      </a:r>
                    </a:p>
                    <a:p>
                      <a:pPr marL="342900" indent="-342900">
                        <a:buFont typeface="+mj-lt"/>
                        <a:buAutoNum type="arabicPeriod"/>
                      </a:pPr>
                      <a:r>
                        <a:rPr lang="en-GB" b="0" dirty="0">
                          <a:solidFill>
                            <a:schemeClr val="tx1"/>
                          </a:solidFill>
                          <a:latin typeface="Arial" panose="020B0604020202020204" pitchFamily="34" charset="0"/>
                          <a:cs typeface="Arial" panose="020B0604020202020204" pitchFamily="34" charset="0"/>
                        </a:rPr>
                        <a:t>I am not an IT professional and sometimes struggle with technical stuff while using a computer.</a:t>
                      </a:r>
                    </a:p>
                    <a:p>
                      <a:pPr marL="342900" indent="-342900">
                        <a:buFont typeface="+mj-lt"/>
                        <a:buAutoNum type="arabicPeriod"/>
                      </a:pPr>
                      <a:r>
                        <a:rPr lang="en-GB" b="0" dirty="0">
                          <a:solidFill>
                            <a:schemeClr val="tx1"/>
                          </a:solidFill>
                          <a:latin typeface="Arial" panose="020B0604020202020204" pitchFamily="34" charset="0"/>
                          <a:cs typeface="Arial" panose="020B0604020202020204" pitchFamily="34" charset="0"/>
                        </a:rPr>
                        <a:t>I struggle with body language while giving presentations and showing my slides.</a:t>
                      </a:r>
                    </a:p>
                    <a:p>
                      <a:pPr marL="342900" indent="-342900">
                        <a:buFont typeface="+mj-lt"/>
                        <a:buAutoNum type="arabicPeriod"/>
                      </a:pPr>
                      <a:r>
                        <a:rPr lang="en-GB" b="0" dirty="0">
                          <a:solidFill>
                            <a:schemeClr val="tx1"/>
                          </a:solidFill>
                          <a:latin typeface="Arial" panose="020B0604020202020204" pitchFamily="34" charset="0"/>
                          <a:cs typeface="Arial" panose="020B0604020202020204" pitchFamily="34" charset="0"/>
                        </a:rPr>
                        <a:t>Limited practical experience in health &amp; social care settings.</a:t>
                      </a:r>
                    </a:p>
                  </a:txBody>
                  <a:tcPr>
                    <a:solidFill>
                      <a:schemeClr val="tx2">
                        <a:lumMod val="20000"/>
                        <a:lumOff val="80000"/>
                      </a:schemeClr>
                    </a:solidFill>
                  </a:tcPr>
                </a:tc>
                <a:extLst>
                  <a:ext uri="{0D108BD9-81ED-4DB2-BD59-A6C34878D82A}">
                    <a16:rowId xmlns:a16="http://schemas.microsoft.com/office/drawing/2014/main" val="2625740563"/>
                  </a:ext>
                </a:extLst>
              </a:tr>
              <a:tr h="2834640">
                <a:tc>
                  <a:txBody>
                    <a:bodyPr/>
                    <a:lstStyle/>
                    <a:p>
                      <a:r>
                        <a:rPr lang="en-GB" b="1" u="sng" dirty="0">
                          <a:latin typeface="Arial" panose="020B0604020202020204" pitchFamily="34" charset="0"/>
                          <a:cs typeface="Arial" panose="020B0604020202020204" pitchFamily="34" charset="0"/>
                        </a:rPr>
                        <a:t>Opportunities:</a:t>
                      </a:r>
                    </a:p>
                    <a:p>
                      <a:pPr marL="342900" indent="-342900">
                        <a:buFont typeface="+mj-lt"/>
                        <a:buAutoNum type="arabicPeriod"/>
                      </a:pPr>
                      <a:r>
                        <a:rPr lang="en-GB" b="0" u="none" dirty="0">
                          <a:latin typeface="Arial" panose="020B0604020202020204" pitchFamily="34" charset="0"/>
                          <a:cs typeface="Arial" panose="020B0604020202020204" pitchFamily="34" charset="0"/>
                        </a:rPr>
                        <a:t>Mentorships programs to enhance skills and knowledge.</a:t>
                      </a:r>
                    </a:p>
                    <a:p>
                      <a:pPr marL="342900" indent="-342900">
                        <a:buFont typeface="+mj-lt"/>
                        <a:buAutoNum type="arabicPeriod"/>
                      </a:pPr>
                      <a:r>
                        <a:rPr lang="en-GB" b="0" u="none" dirty="0">
                          <a:latin typeface="Arial" panose="020B0604020202020204" pitchFamily="34" charset="0"/>
                          <a:cs typeface="Arial" panose="020B0604020202020204" pitchFamily="34" charset="0"/>
                        </a:rPr>
                        <a:t>Internship programs at healthcare facilities</a:t>
                      </a:r>
                    </a:p>
                    <a:p>
                      <a:pPr marL="342900" indent="-342900">
                        <a:buFont typeface="+mj-lt"/>
                        <a:buAutoNum type="arabicPeriod"/>
                      </a:pPr>
                      <a:r>
                        <a:rPr lang="en-GB" b="0" u="none" dirty="0">
                          <a:latin typeface="Arial" panose="020B0604020202020204" pitchFamily="34" charset="0"/>
                          <a:cs typeface="Arial" panose="020B0604020202020204" pitchFamily="34" charset="0"/>
                        </a:rPr>
                        <a:t>Advanced healthcare certifications.</a:t>
                      </a:r>
                    </a:p>
                    <a:p>
                      <a:pPr marL="342900" indent="-342900">
                        <a:buFont typeface="+mj-lt"/>
                        <a:buAutoNum type="arabicPeriod"/>
                      </a:pPr>
                      <a:r>
                        <a:rPr lang="en-GB" b="0" u="none" dirty="0">
                          <a:latin typeface="Arial" panose="020B0604020202020204" pitchFamily="34" charset="0"/>
                          <a:cs typeface="Arial" panose="020B0604020202020204" pitchFamily="34" charset="0"/>
                        </a:rPr>
                        <a:t>AI workshops/webinars</a:t>
                      </a:r>
                    </a:p>
                    <a:p>
                      <a:pPr marL="342900" indent="-342900">
                        <a:buFont typeface="+mj-lt"/>
                        <a:buAutoNum type="arabicPeriod"/>
                      </a:pPr>
                      <a:r>
                        <a:rPr lang="en-GB" b="0" u="none" dirty="0">
                          <a:latin typeface="Arial" panose="020B0604020202020204" pitchFamily="34" charset="0"/>
                          <a:cs typeface="Arial" panose="020B0604020202020204" pitchFamily="34" charset="0"/>
                        </a:rPr>
                        <a:t>Networking with professionals and peers.</a:t>
                      </a:r>
                    </a:p>
                  </a:txBody>
                  <a:tcPr/>
                </a:tc>
                <a:tc>
                  <a:txBody>
                    <a:bodyPr/>
                    <a:lstStyle/>
                    <a:p>
                      <a:r>
                        <a:rPr lang="en-GB" b="1" u="sng" dirty="0"/>
                        <a:t>Threats:</a:t>
                      </a:r>
                    </a:p>
                    <a:p>
                      <a:pPr marL="342900" indent="-342900">
                        <a:buFont typeface="+mj-lt"/>
                        <a:buAutoNum type="arabicPeriod"/>
                      </a:pPr>
                      <a:r>
                        <a:rPr lang="en-GB" b="0" dirty="0">
                          <a:latin typeface="Arial" panose="020B0604020202020204" pitchFamily="34" charset="0"/>
                          <a:cs typeface="Arial" panose="020B0604020202020204" pitchFamily="34" charset="0"/>
                        </a:rPr>
                        <a:t>Changes in healthcare policies.</a:t>
                      </a:r>
                    </a:p>
                    <a:p>
                      <a:pPr marL="342900" indent="-342900">
                        <a:buFont typeface="+mj-lt"/>
                        <a:buAutoNum type="arabicPeriod"/>
                      </a:pPr>
                      <a:r>
                        <a:rPr lang="en-GB" b="0" dirty="0">
                          <a:latin typeface="Arial" panose="020B0604020202020204" pitchFamily="34" charset="0"/>
                          <a:cs typeface="Arial" panose="020B0604020202020204" pitchFamily="34" charset="0"/>
                        </a:rPr>
                        <a:t>Shortage of healthcare professionals.</a:t>
                      </a:r>
                    </a:p>
                    <a:p>
                      <a:pPr marL="342900" indent="-342900">
                        <a:buFont typeface="+mj-lt"/>
                        <a:buAutoNum type="arabicPeriod"/>
                      </a:pPr>
                      <a:r>
                        <a:rPr lang="en-GB" b="0" dirty="0">
                          <a:latin typeface="Arial" panose="020B0604020202020204" pitchFamily="34" charset="0"/>
                          <a:cs typeface="Arial" panose="020B0604020202020204" pitchFamily="34" charset="0"/>
                        </a:rPr>
                        <a:t>Competitive job market with limited entry-level roles.</a:t>
                      </a:r>
                    </a:p>
                    <a:p>
                      <a:pPr marL="342900" indent="-342900">
                        <a:buFont typeface="+mj-lt"/>
                        <a:buAutoNum type="arabicPeriod"/>
                      </a:pPr>
                      <a:r>
                        <a:rPr lang="en-GB" b="0" dirty="0">
                          <a:latin typeface="Arial" panose="020B0604020202020204" pitchFamily="34" charset="0"/>
                          <a:cs typeface="Arial" panose="020B0604020202020204" pitchFamily="34" charset="0"/>
                        </a:rPr>
                        <a:t>Rapid changes in healthcare legislation policies</a:t>
                      </a:r>
                    </a:p>
                    <a:p>
                      <a:pPr marL="342900" indent="-342900">
                        <a:buFont typeface="+mj-lt"/>
                        <a:buAutoNum type="arabicPeriod"/>
                      </a:pPr>
                      <a:r>
                        <a:rPr lang="en-GB" b="0" dirty="0">
                          <a:latin typeface="Arial" panose="020B0604020202020204" pitchFamily="34" charset="0"/>
                          <a:cs typeface="Arial" panose="020B0604020202020204" pitchFamily="34" charset="0"/>
                        </a:rPr>
                        <a:t>High emotional demands and risk of burnout</a:t>
                      </a:r>
                    </a:p>
                    <a:p>
                      <a:endParaRPr lang="en-GB" b="1" dirty="0"/>
                    </a:p>
                  </a:txBody>
                  <a:tcPr/>
                </a:tc>
                <a:extLst>
                  <a:ext uri="{0D108BD9-81ED-4DB2-BD59-A6C34878D82A}">
                    <a16:rowId xmlns:a16="http://schemas.microsoft.com/office/drawing/2014/main" val="446012737"/>
                  </a:ext>
                </a:extLst>
              </a:tr>
            </a:tbl>
          </a:graphicData>
        </a:graphic>
      </p:graphicFrame>
    </p:spTree>
    <p:extLst>
      <p:ext uri="{BB962C8B-B14F-4D97-AF65-F5344CB8AC3E}">
        <p14:creationId xmlns:p14="http://schemas.microsoft.com/office/powerpoint/2010/main" val="3532428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733BB50-D29E-EA62-74F7-763FF98BF5A6}"/>
              </a:ext>
            </a:extLst>
          </p:cNvPr>
          <p:cNvSpPr txBox="1"/>
          <p:nvPr/>
        </p:nvSpPr>
        <p:spPr>
          <a:xfrm>
            <a:off x="2006586" y="1375112"/>
            <a:ext cx="10057398"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previous slide shows how swot analyses are very powerful tools for developing strategic plans (WHO). According to my swot analysis, there are many practical ways I can leverage my strengths to combat my weaknesses and minimise threats, and that is by seeking any possible opportunities that come my way. I can meet with career mentors to discuss how to be a professional in my field of work. I can take IT workshops to enhance my computer knowledge even more which I can use while applying my health and social care knowledge in computer assessments or so. I can also attend more presentation and public speaking webinars, so I become the best at it and improve my body language while presenting. Furthermore, I can also take more courses and do placements to gain more work experience for my resume and to access more knowledge. Besides this, I can also use a Personal Development Plan (PDP) to keep track of all my future goals and development of my skills, knowledge and experience along the way. This way I can plan and evaluate my achievements carefully, plan my future career and how I have improved as a student; for example, I can mention the new skills I learnt and the mistakes I learnt from. And then I can reflect from this.  According to the NHS health careers, PDPs are significant for self-reflection, planning careers and constant improvement within the health and social care sector. </a:t>
            </a:r>
          </a:p>
        </p:txBody>
      </p:sp>
      <p:sp>
        <p:nvSpPr>
          <p:cNvPr id="2" name="TextBox 1">
            <a:extLst>
              <a:ext uri="{FF2B5EF4-FFF2-40B4-BE49-F238E27FC236}">
                <a16:creationId xmlns:a16="http://schemas.microsoft.com/office/drawing/2014/main" id="{22D9CEC1-41F2-016D-5A5D-42D5C914EC2C}"/>
              </a:ext>
            </a:extLst>
          </p:cNvPr>
          <p:cNvSpPr txBox="1"/>
          <p:nvPr/>
        </p:nvSpPr>
        <p:spPr>
          <a:xfrm>
            <a:off x="2006586" y="158353"/>
            <a:ext cx="10057398"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can I leverage my strengths to overcome my weaknesses &amp; minimise threats, and what opportunities are available to me &amp; how can I leverage them with my strengths?</a:t>
            </a:r>
          </a:p>
        </p:txBody>
      </p:sp>
    </p:spTree>
    <p:extLst>
      <p:ext uri="{BB962C8B-B14F-4D97-AF65-F5344CB8AC3E}">
        <p14:creationId xmlns:p14="http://schemas.microsoft.com/office/powerpoint/2010/main" val="223109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93D9DE-DEB3-6267-1FFD-ABFAF0577DD6}"/>
              </a:ext>
            </a:extLst>
          </p:cNvPr>
          <p:cNvSpPr txBox="1"/>
          <p:nvPr/>
        </p:nvSpPr>
        <p:spPr>
          <a:xfrm>
            <a:off x="4352544" y="402336"/>
            <a:ext cx="7973568" cy="70788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	</a:t>
            </a:r>
            <a:r>
              <a:rPr lang="en-GB" sz="4000" b="1" u="sng" dirty="0">
                <a:latin typeface="Arial" panose="020B0604020202020204" pitchFamily="34" charset="0"/>
                <a:cs typeface="Arial" panose="020B0604020202020204" pitchFamily="34" charset="0"/>
              </a:rPr>
              <a:t>Conclusion</a:t>
            </a:r>
            <a:r>
              <a:rPr lang="en-GB" sz="4000" b="1" u="sng" dirty="0"/>
              <a:t>:</a:t>
            </a:r>
          </a:p>
        </p:txBody>
      </p:sp>
      <p:sp>
        <p:nvSpPr>
          <p:cNvPr id="4" name="TextBox 3">
            <a:extLst>
              <a:ext uri="{FF2B5EF4-FFF2-40B4-BE49-F238E27FC236}">
                <a16:creationId xmlns:a16="http://schemas.microsoft.com/office/drawing/2014/main" id="{7B808AFF-DAA6-8E51-C39B-82BA8BDF99F2}"/>
              </a:ext>
            </a:extLst>
          </p:cNvPr>
          <p:cNvSpPr txBox="1"/>
          <p:nvPr/>
        </p:nvSpPr>
        <p:spPr>
          <a:xfrm>
            <a:off x="2084832" y="1719072"/>
            <a:ext cx="9741408"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summary, I believe to further improve myself as an academic student. For example, I should take on AI and computer related workshops to improve my computer knowledge, and I should also take on more presentation webinars to improve my public speaking skills so I can be more confident and improve my body language while presentation. Additionally, I will also hopefully take more courses. attend more webinars, programs and acquire more degrees that are related with health and social care, and also with the career that I want to pursue in the future so that I can receive the mentorship and advice that I need in order to be successful.</a:t>
            </a:r>
          </a:p>
        </p:txBody>
      </p:sp>
    </p:spTree>
    <p:extLst>
      <p:ext uri="{BB962C8B-B14F-4D97-AF65-F5344CB8AC3E}">
        <p14:creationId xmlns:p14="http://schemas.microsoft.com/office/powerpoint/2010/main" val="3102534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9EBCC7-5C39-BEFE-6C48-ED742A41985F}"/>
              </a:ext>
            </a:extLst>
          </p:cNvPr>
          <p:cNvSpPr txBox="1"/>
          <p:nvPr/>
        </p:nvSpPr>
        <p:spPr>
          <a:xfrm>
            <a:off x="4520416" y="534573"/>
            <a:ext cx="4384431"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5BF45213-9A64-CE00-8809-C9AAEE24AD55}"/>
              </a:ext>
            </a:extLst>
          </p:cNvPr>
          <p:cNvSpPr txBox="1"/>
          <p:nvPr/>
        </p:nvSpPr>
        <p:spPr>
          <a:xfrm>
            <a:off x="2588456" y="1726809"/>
            <a:ext cx="8651630" cy="3970318"/>
          </a:xfrm>
          <a:prstGeom prst="rect">
            <a:avLst/>
          </a:prstGeom>
          <a:noFill/>
        </p:spPr>
        <p:txBody>
          <a:bodyPr wrap="square" rtlCol="0">
            <a:spAutoFit/>
          </a:bodyPr>
          <a:lstStyle/>
          <a:p>
            <a:pPr marL="342900" indent="-342900">
              <a:buFont typeface="+mj-lt"/>
              <a:buAutoNum type="arabicPeriod"/>
            </a:pPr>
            <a:r>
              <a:rPr lang="en-GB" sz="2400" dirty="0">
                <a:latin typeface="Arial" panose="020B0604020202020204" pitchFamily="34" charset="0"/>
                <a:cs typeface="Arial" panose="020B0604020202020204" pitchFamily="34" charset="0"/>
              </a:rPr>
              <a:t>NHS Health Careers. (</a:t>
            </a:r>
            <a:r>
              <a:rPr lang="en-GB" sz="2400" dirty="0" err="1">
                <a:latin typeface="Arial" panose="020B0604020202020204" pitchFamily="34" charset="0"/>
                <a:cs typeface="Arial" panose="020B0604020202020204" pitchFamily="34" charset="0"/>
              </a:rPr>
              <a:t>n.d</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Personal development planning. </a:t>
            </a:r>
            <a:r>
              <a:rPr lang="en-GB" sz="2400" dirty="0">
                <a:latin typeface="Arial" panose="020B0604020202020204" pitchFamily="34" charset="0"/>
                <a:cs typeface="Arial" panose="020B0604020202020204" pitchFamily="34" charset="0"/>
              </a:rPr>
              <a:t>Available at: </a:t>
            </a:r>
            <a:r>
              <a:rPr lang="en-GB" sz="2400" dirty="0">
                <a:latin typeface="Arial" panose="020B0604020202020204" pitchFamily="34" charset="0"/>
                <a:cs typeface="Arial" panose="020B0604020202020204" pitchFamily="34" charset="0"/>
                <a:hlinkClick r:id="rId2"/>
              </a:rPr>
              <a:t>https://www.healthcareers.nhs.uk/career-planning/developing-your-health-career/personal-development-planning</a:t>
            </a:r>
            <a:r>
              <a:rPr lang="en-GB" sz="2400" dirty="0">
                <a:latin typeface="Arial" panose="020B0604020202020204" pitchFamily="34" charset="0"/>
                <a:cs typeface="Arial" panose="020B0604020202020204" pitchFamily="34" charset="0"/>
              </a:rPr>
              <a:t>  [Accessed 3 Nov. 2025]</a:t>
            </a:r>
          </a:p>
          <a:p>
            <a:pPr marL="342900" indent="-342900">
              <a:buFont typeface="+mj-lt"/>
              <a:buAutoNum type="arabicPeriod"/>
            </a:pPr>
            <a:endParaRPr lang="en-GB" sz="2400" dirty="0">
              <a:latin typeface="Arial" panose="020B0604020202020204" pitchFamily="34" charset="0"/>
              <a:cs typeface="Arial" panose="020B0604020202020204" pitchFamily="34" charset="0"/>
            </a:endParaRPr>
          </a:p>
          <a:p>
            <a:pPr marL="342900" indent="-342900">
              <a:buFont typeface="+mj-lt"/>
              <a:buAutoNum type="arabicPeriod"/>
            </a:pPr>
            <a:r>
              <a:rPr lang="en-GB" sz="2400" dirty="0">
                <a:latin typeface="Arial" panose="020B0604020202020204" pitchFamily="34" charset="0"/>
                <a:cs typeface="Arial" panose="020B0604020202020204" pitchFamily="34" charset="0"/>
              </a:rPr>
              <a:t>World Health Organisation. (2022). Support tool to strengthen health information systems. Available at:   </a:t>
            </a:r>
            <a:r>
              <a:rPr lang="en-GB" sz="2400" dirty="0">
                <a:latin typeface="Arial" panose="020B0604020202020204" pitchFamily="34" charset="0"/>
                <a:cs typeface="Arial" panose="020B0604020202020204" pitchFamily="34" charset="0"/>
                <a:hlinkClick r:id="rId3"/>
              </a:rPr>
              <a:t>https://www.who.int/europe/publications/i/item/9789289061148</a:t>
            </a:r>
            <a:r>
              <a:rPr lang="en-GB" sz="2400" dirty="0">
                <a:latin typeface="Arial" panose="020B0604020202020204" pitchFamily="34" charset="0"/>
                <a:cs typeface="Arial" panose="020B0604020202020204" pitchFamily="34" charset="0"/>
              </a:rPr>
              <a:t> [Accessed 3 N0v. 2025] </a:t>
            </a:r>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117100418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1aeec43931873237caf73aaadafcb59d">
  <xsd:schema xmlns:xsd="http://www.w3.org/2001/XMLSchema" xmlns:xs="http://www.w3.org/2001/XMLSchema" xmlns:p="http://schemas.microsoft.com/office/2006/metadata/properties" xmlns:ns3="37a0acea-1511-41cc-bfdb-5619dd373231" targetNamespace="http://schemas.microsoft.com/office/2006/metadata/properties" ma:root="true" ma:fieldsID="76d85cf59cec3b67880fe10db8366456"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Props1.xml><?xml version="1.0" encoding="utf-8"?>
<ds:datastoreItem xmlns:ds="http://schemas.openxmlformats.org/officeDocument/2006/customXml" ds:itemID="{112D8C9A-7D97-4BFC-B574-44ACE4B92546}">
  <ds:schemaRefs>
    <ds:schemaRef ds:uri="http://schemas.microsoft.com/sharepoint/v3/contenttype/forms"/>
  </ds:schemaRefs>
</ds:datastoreItem>
</file>

<file path=customXml/itemProps2.xml><?xml version="1.0" encoding="utf-8"?>
<ds:datastoreItem xmlns:ds="http://schemas.openxmlformats.org/officeDocument/2006/customXml" ds:itemID="{AA645339-778A-4BF4-BB9E-9B1ECAE155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a0acea-1511-41cc-bfdb-5619dd3732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C600231-7503-44B8-B566-B64215ACA3F7}">
  <ds:schemaRefs>
    <ds:schemaRef ds:uri="http://purl.org/dc/dcmitype/"/>
    <ds:schemaRef ds:uri="http://schemas.microsoft.com/office/2006/documentManagement/types"/>
    <ds:schemaRef ds:uri="http://purl.org/dc/terms/"/>
    <ds:schemaRef ds:uri="http://purl.org/dc/elements/1.1/"/>
    <ds:schemaRef ds:uri="http://schemas.openxmlformats.org/package/2006/metadata/core-properties"/>
    <ds:schemaRef ds:uri="http://schemas.microsoft.com/office/infopath/2007/PartnerControls"/>
    <ds:schemaRef ds:uri="37a0acea-1511-41cc-bfdb-5619dd37323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TM02892315[[fn=Wisp]]</Template>
  <TotalTime>272</TotalTime>
  <Words>932</Words>
  <Application>Microsoft Office PowerPoint</Application>
  <PresentationFormat>Widescreen</PresentationFormat>
  <Paragraphs>46</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Century Gothic</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Bibi Hafsa Sadozai (2426591)</dc:creator>
  <cp:lastModifiedBy>Bibi Hafsa Sadozai (2426591)</cp:lastModifiedBy>
  <cp:revision>3</cp:revision>
  <dcterms:created xsi:type="dcterms:W3CDTF">2025-11-08T01:40:20Z</dcterms:created>
  <dcterms:modified xsi:type="dcterms:W3CDTF">2025-11-09T20:06:45Z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