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29"/>
  </p:notesMasterIdLst>
  <p:sldIdLst>
    <p:sldId id="256" r:id="rId2"/>
    <p:sldId id="257" r:id="rId3"/>
    <p:sldId id="259" r:id="rId4"/>
    <p:sldId id="260" r:id="rId5"/>
    <p:sldId id="264" r:id="rId6"/>
    <p:sldId id="265" r:id="rId7"/>
    <p:sldId id="267" r:id="rId8"/>
    <p:sldId id="266" r:id="rId9"/>
    <p:sldId id="261" r:id="rId10"/>
    <p:sldId id="263" r:id="rId11"/>
    <p:sldId id="262" r:id="rId12"/>
    <p:sldId id="268" r:id="rId13"/>
    <p:sldId id="271" r:id="rId14"/>
    <p:sldId id="270" r:id="rId15"/>
    <p:sldId id="272" r:id="rId16"/>
    <p:sldId id="273" r:id="rId17"/>
    <p:sldId id="274" r:id="rId18"/>
    <p:sldId id="275" r:id="rId19"/>
    <p:sldId id="277" r:id="rId20"/>
    <p:sldId id="276" r:id="rId21"/>
    <p:sldId id="285" r:id="rId22"/>
    <p:sldId id="279" r:id="rId23"/>
    <p:sldId id="280" r:id="rId24"/>
    <p:sldId id="281" r:id="rId25"/>
    <p:sldId id="282" r:id="rId26"/>
    <p:sldId id="283" r:id="rId27"/>
    <p:sldId id="284"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940316-FA15-44A0-BF87-529A9A5DF6B5}" v="4" dt="2023-10-17T09:12:58.0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snapToGrid="0">
      <p:cViewPr varScale="1">
        <p:scale>
          <a:sx n="76" d="100"/>
          <a:sy n="76" d="100"/>
        </p:scale>
        <p:origin x="294" y="96"/>
      </p:cViewPr>
      <p:guideLst/>
    </p:cSldViewPr>
  </p:slideViewPr>
  <p:notesTextViewPr>
    <p:cViewPr>
      <p:scale>
        <a:sx n="1" d="1"/>
        <a:sy n="1" d="1"/>
      </p:scale>
      <p:origin x="0" y="0"/>
    </p:cViewPr>
  </p:notesTextViewPr>
  <p:sorterViewPr>
    <p:cViewPr varScale="1">
      <p:scale>
        <a:sx n="100" d="100"/>
        <a:sy n="100" d="100"/>
      </p:scale>
      <p:origin x="0" y="-10209"/>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 Roberts (IMH)" userId="4381aaa8-aec7-4c01-8fc3-2065cac71278" providerId="ADAL" clId="{601CF613-8E2E-4CDF-B4A3-F52D9624D99C}"/>
    <pc:docChg chg="undo custSel addSld delSld modSld sldOrd">
      <pc:chgData name="Emma Roberts (IMH)" userId="4381aaa8-aec7-4c01-8fc3-2065cac71278" providerId="ADAL" clId="{601CF613-8E2E-4CDF-B4A3-F52D9624D99C}" dt="2023-10-13T09:27:07.024" v="1875" actId="20577"/>
      <pc:docMkLst>
        <pc:docMk/>
      </pc:docMkLst>
      <pc:sldChg chg="addSp modSp mod">
        <pc:chgData name="Emma Roberts (IMH)" userId="4381aaa8-aec7-4c01-8fc3-2065cac71278" providerId="ADAL" clId="{601CF613-8E2E-4CDF-B4A3-F52D9624D99C}" dt="2023-09-30T11:43:21.862" v="1114" actId="14100"/>
        <pc:sldMkLst>
          <pc:docMk/>
          <pc:sldMk cId="931301183" sldId="256"/>
        </pc:sldMkLst>
        <pc:spChg chg="add mod">
          <ac:chgData name="Emma Roberts (IMH)" userId="4381aaa8-aec7-4c01-8fc3-2065cac71278" providerId="ADAL" clId="{601CF613-8E2E-4CDF-B4A3-F52D9624D99C}" dt="2023-09-27T15:48:47.360" v="127" actId="1076"/>
          <ac:spMkLst>
            <pc:docMk/>
            <pc:sldMk cId="931301183" sldId="256"/>
            <ac:spMk id="2" creationId="{84D5AF62-9A0D-43D8-979E-CA70AC8828EC}"/>
          </ac:spMkLst>
        </pc:spChg>
        <pc:spChg chg="mod">
          <ac:chgData name="Emma Roberts (IMH)" userId="4381aaa8-aec7-4c01-8fc3-2065cac71278" providerId="ADAL" clId="{601CF613-8E2E-4CDF-B4A3-F52D9624D99C}" dt="2023-09-30T11:43:04.160" v="1087" actId="20577"/>
          <ac:spMkLst>
            <pc:docMk/>
            <pc:sldMk cId="931301183" sldId="256"/>
            <ac:spMk id="4" creationId="{F87B34D3-CF74-F251-B88E-14F79E250091}"/>
          </ac:spMkLst>
        </pc:spChg>
        <pc:spChg chg="mod">
          <ac:chgData name="Emma Roberts (IMH)" userId="4381aaa8-aec7-4c01-8fc3-2065cac71278" providerId="ADAL" clId="{601CF613-8E2E-4CDF-B4A3-F52D9624D99C}" dt="2023-09-30T11:43:21.862" v="1114" actId="14100"/>
          <ac:spMkLst>
            <pc:docMk/>
            <pc:sldMk cId="931301183" sldId="256"/>
            <ac:spMk id="5" creationId="{066E66B9-5E97-9ABB-EF4B-9D37D0CF9BE5}"/>
          </ac:spMkLst>
        </pc:spChg>
        <pc:spChg chg="mod">
          <ac:chgData name="Emma Roberts (IMH)" userId="4381aaa8-aec7-4c01-8fc3-2065cac71278" providerId="ADAL" clId="{601CF613-8E2E-4CDF-B4A3-F52D9624D99C}" dt="2023-09-27T16:02:43.637" v="968" actId="20577"/>
          <ac:spMkLst>
            <pc:docMk/>
            <pc:sldMk cId="931301183" sldId="256"/>
            <ac:spMk id="6" creationId="{2DDBD4A8-0007-5EFA-628C-3A9FCA50BB6B}"/>
          </ac:spMkLst>
        </pc:spChg>
        <pc:picChg chg="add mod">
          <ac:chgData name="Emma Roberts (IMH)" userId="4381aaa8-aec7-4c01-8fc3-2065cac71278" providerId="ADAL" clId="{601CF613-8E2E-4CDF-B4A3-F52D9624D99C}" dt="2023-09-27T15:48:54.097" v="128" actId="1076"/>
          <ac:picMkLst>
            <pc:docMk/>
            <pc:sldMk cId="931301183" sldId="256"/>
            <ac:picMk id="7" creationId="{A5C5EBD4-3860-6DE0-4456-4BB43C8E42F9}"/>
          </ac:picMkLst>
        </pc:picChg>
      </pc:sldChg>
      <pc:sldChg chg="addSp delSp modSp mod">
        <pc:chgData name="Emma Roberts (IMH)" userId="4381aaa8-aec7-4c01-8fc3-2065cac71278" providerId="ADAL" clId="{601CF613-8E2E-4CDF-B4A3-F52D9624D99C}" dt="2023-09-27T15:51:39.425" v="429" actId="1076"/>
        <pc:sldMkLst>
          <pc:docMk/>
          <pc:sldMk cId="970672021" sldId="257"/>
        </pc:sldMkLst>
        <pc:spChg chg="mod">
          <ac:chgData name="Emma Roberts (IMH)" userId="4381aaa8-aec7-4c01-8fc3-2065cac71278" providerId="ADAL" clId="{601CF613-8E2E-4CDF-B4A3-F52D9624D99C}" dt="2023-09-27T15:50:34.078" v="425" actId="20577"/>
          <ac:spMkLst>
            <pc:docMk/>
            <pc:sldMk cId="970672021" sldId="257"/>
            <ac:spMk id="3" creationId="{F559B797-A4D5-29E2-9E2E-5D84260310D2}"/>
          </ac:spMkLst>
        </pc:spChg>
        <pc:spChg chg="mod">
          <ac:chgData name="Emma Roberts (IMH)" userId="4381aaa8-aec7-4c01-8fc3-2065cac71278" providerId="ADAL" clId="{601CF613-8E2E-4CDF-B4A3-F52D9624D99C}" dt="2023-09-27T15:49:04.086" v="146" actId="20577"/>
          <ac:spMkLst>
            <pc:docMk/>
            <pc:sldMk cId="970672021" sldId="257"/>
            <ac:spMk id="4" creationId="{DDF70F7C-DA45-18A4-5B8D-F6BEF1985815}"/>
          </ac:spMkLst>
        </pc:spChg>
        <pc:picChg chg="add mod">
          <ac:chgData name="Emma Roberts (IMH)" userId="4381aaa8-aec7-4c01-8fc3-2065cac71278" providerId="ADAL" clId="{601CF613-8E2E-4CDF-B4A3-F52D9624D99C}" dt="2023-09-27T15:51:39.425" v="429" actId="1076"/>
          <ac:picMkLst>
            <pc:docMk/>
            <pc:sldMk cId="970672021" sldId="257"/>
            <ac:picMk id="5" creationId="{67C9FBF3-ACBA-7662-DB74-8253F10DE138}"/>
          </ac:picMkLst>
        </pc:picChg>
        <pc:picChg chg="del">
          <ac:chgData name="Emma Roberts (IMH)" userId="4381aaa8-aec7-4c01-8fc3-2065cac71278" providerId="ADAL" clId="{601CF613-8E2E-4CDF-B4A3-F52D9624D99C}" dt="2023-09-27T15:50:47.103" v="426" actId="478"/>
          <ac:picMkLst>
            <pc:docMk/>
            <pc:sldMk cId="970672021" sldId="257"/>
            <ac:picMk id="1026" creationId="{CF7E2A01-8574-26C9-0B6F-6D9C5D09B6F5}"/>
          </ac:picMkLst>
        </pc:picChg>
      </pc:sldChg>
      <pc:sldChg chg="addSp delSp modSp del mod">
        <pc:chgData name="Emma Roberts (IMH)" userId="4381aaa8-aec7-4c01-8fc3-2065cac71278" providerId="ADAL" clId="{601CF613-8E2E-4CDF-B4A3-F52D9624D99C}" dt="2023-09-27T16:51:37.191" v="1079" actId="47"/>
        <pc:sldMkLst>
          <pc:docMk/>
          <pc:sldMk cId="281225748" sldId="258"/>
        </pc:sldMkLst>
        <pc:spChg chg="mod">
          <ac:chgData name="Emma Roberts (IMH)" userId="4381aaa8-aec7-4c01-8fc3-2065cac71278" providerId="ADAL" clId="{601CF613-8E2E-4CDF-B4A3-F52D9624D99C}" dt="2023-09-27T15:53:59.112" v="459" actId="20577"/>
          <ac:spMkLst>
            <pc:docMk/>
            <pc:sldMk cId="281225748" sldId="258"/>
            <ac:spMk id="2" creationId="{4E39F6B7-AC25-541B-9026-C29ECCE3409A}"/>
          </ac:spMkLst>
        </pc:spChg>
        <pc:spChg chg="del">
          <ac:chgData name="Emma Roberts (IMH)" userId="4381aaa8-aec7-4c01-8fc3-2065cac71278" providerId="ADAL" clId="{601CF613-8E2E-4CDF-B4A3-F52D9624D99C}" dt="2023-09-27T15:53:44.057" v="448"/>
          <ac:spMkLst>
            <pc:docMk/>
            <pc:sldMk cId="281225748" sldId="258"/>
            <ac:spMk id="3" creationId="{81C6E5AF-6822-2F75-2DF4-9A3934F9D7BA}"/>
          </ac:spMkLst>
        </pc:spChg>
        <pc:graphicFrameChg chg="add mod modGraphic">
          <ac:chgData name="Emma Roberts (IMH)" userId="4381aaa8-aec7-4c01-8fc3-2065cac71278" providerId="ADAL" clId="{601CF613-8E2E-4CDF-B4A3-F52D9624D99C}" dt="2023-09-27T15:53:56.359" v="456" actId="403"/>
          <ac:graphicFrameMkLst>
            <pc:docMk/>
            <pc:sldMk cId="281225748" sldId="258"/>
            <ac:graphicFrameMk id="4" creationId="{00F46A2F-7D5C-5F69-86AE-18D99BD50489}"/>
          </ac:graphicFrameMkLst>
        </pc:graphicFrameChg>
      </pc:sldChg>
      <pc:sldChg chg="modSp add mod">
        <pc:chgData name="Emma Roberts (IMH)" userId="4381aaa8-aec7-4c01-8fc3-2065cac71278" providerId="ADAL" clId="{601CF613-8E2E-4CDF-B4A3-F52D9624D99C}" dt="2023-09-27T15:52:43.994" v="446"/>
        <pc:sldMkLst>
          <pc:docMk/>
          <pc:sldMk cId="3684924903" sldId="259"/>
        </pc:sldMkLst>
        <pc:spChg chg="mod">
          <ac:chgData name="Emma Roberts (IMH)" userId="4381aaa8-aec7-4c01-8fc3-2065cac71278" providerId="ADAL" clId="{601CF613-8E2E-4CDF-B4A3-F52D9624D99C}" dt="2023-09-27T15:52:43.994" v="446"/>
          <ac:spMkLst>
            <pc:docMk/>
            <pc:sldMk cId="3684924903" sldId="259"/>
            <ac:spMk id="3" creationId="{F559B797-A4D5-29E2-9E2E-5D84260310D2}"/>
          </ac:spMkLst>
        </pc:spChg>
        <pc:spChg chg="mod">
          <ac:chgData name="Emma Roberts (IMH)" userId="4381aaa8-aec7-4c01-8fc3-2065cac71278" providerId="ADAL" clId="{601CF613-8E2E-4CDF-B4A3-F52D9624D99C}" dt="2023-09-27T15:52:27.128" v="445" actId="20577"/>
          <ac:spMkLst>
            <pc:docMk/>
            <pc:sldMk cId="3684924903" sldId="259"/>
            <ac:spMk id="4" creationId="{DDF70F7C-DA45-18A4-5B8D-F6BEF1985815}"/>
          </ac:spMkLst>
        </pc:spChg>
      </pc:sldChg>
      <pc:sldChg chg="addSp delSp modSp add mod ord">
        <pc:chgData name="Emma Roberts (IMH)" userId="4381aaa8-aec7-4c01-8fc3-2065cac71278" providerId="ADAL" clId="{601CF613-8E2E-4CDF-B4A3-F52D9624D99C}" dt="2023-09-30T11:43:54.532" v="1117"/>
        <pc:sldMkLst>
          <pc:docMk/>
          <pc:sldMk cId="4213303284" sldId="260"/>
        </pc:sldMkLst>
        <pc:spChg chg="mod">
          <ac:chgData name="Emma Roberts (IMH)" userId="4381aaa8-aec7-4c01-8fc3-2065cac71278" providerId="ADAL" clId="{601CF613-8E2E-4CDF-B4A3-F52D9624D99C}" dt="2023-09-27T15:56:34.701" v="691" actId="12"/>
          <ac:spMkLst>
            <pc:docMk/>
            <pc:sldMk cId="4213303284" sldId="260"/>
            <ac:spMk id="3" creationId="{F559B797-A4D5-29E2-9E2E-5D84260310D2}"/>
          </ac:spMkLst>
        </pc:spChg>
        <pc:spChg chg="mod">
          <ac:chgData name="Emma Roberts (IMH)" userId="4381aaa8-aec7-4c01-8fc3-2065cac71278" providerId="ADAL" clId="{601CF613-8E2E-4CDF-B4A3-F52D9624D99C}" dt="2023-09-27T15:54:27.361" v="487" actId="20577"/>
          <ac:spMkLst>
            <pc:docMk/>
            <pc:sldMk cId="4213303284" sldId="260"/>
            <ac:spMk id="4" creationId="{DDF70F7C-DA45-18A4-5B8D-F6BEF1985815}"/>
          </ac:spMkLst>
        </pc:spChg>
        <pc:graphicFrameChg chg="add mod modGraphic">
          <ac:chgData name="Emma Roberts (IMH)" userId="4381aaa8-aec7-4c01-8fc3-2065cac71278" providerId="ADAL" clId="{601CF613-8E2E-4CDF-B4A3-F52D9624D99C}" dt="2023-09-27T15:55:29.408" v="510" actId="1076"/>
          <ac:graphicFrameMkLst>
            <pc:docMk/>
            <pc:sldMk cId="4213303284" sldId="260"/>
            <ac:graphicFrameMk id="2" creationId="{98B826D7-86AE-D510-1C51-D6412A134CDB}"/>
          </ac:graphicFrameMkLst>
        </pc:graphicFrameChg>
        <pc:picChg chg="del">
          <ac:chgData name="Emma Roberts (IMH)" userId="4381aaa8-aec7-4c01-8fc3-2065cac71278" providerId="ADAL" clId="{601CF613-8E2E-4CDF-B4A3-F52D9624D99C}" dt="2023-09-27T15:54:15.888" v="460" actId="478"/>
          <ac:picMkLst>
            <pc:docMk/>
            <pc:sldMk cId="4213303284" sldId="260"/>
            <ac:picMk id="5" creationId="{67C9FBF3-ACBA-7662-DB74-8253F10DE138}"/>
          </ac:picMkLst>
        </pc:picChg>
      </pc:sldChg>
      <pc:sldChg chg="addSp delSp modSp add mod">
        <pc:chgData name="Emma Roberts (IMH)" userId="4381aaa8-aec7-4c01-8fc3-2065cac71278" providerId="ADAL" clId="{601CF613-8E2E-4CDF-B4A3-F52D9624D99C}" dt="2023-09-27T15:59:53.470" v="841" actId="1076"/>
        <pc:sldMkLst>
          <pc:docMk/>
          <pc:sldMk cId="2444045104" sldId="261"/>
        </pc:sldMkLst>
        <pc:spChg chg="mod">
          <ac:chgData name="Emma Roberts (IMH)" userId="4381aaa8-aec7-4c01-8fc3-2065cac71278" providerId="ADAL" clId="{601CF613-8E2E-4CDF-B4A3-F52D9624D99C}" dt="2023-09-27T15:59:50.729" v="840" actId="14100"/>
          <ac:spMkLst>
            <pc:docMk/>
            <pc:sldMk cId="2444045104" sldId="261"/>
            <ac:spMk id="3" creationId="{F559B797-A4D5-29E2-9E2E-5D84260310D2}"/>
          </ac:spMkLst>
        </pc:spChg>
        <pc:spChg chg="mod">
          <ac:chgData name="Emma Roberts (IMH)" userId="4381aaa8-aec7-4c01-8fc3-2065cac71278" providerId="ADAL" clId="{601CF613-8E2E-4CDF-B4A3-F52D9624D99C}" dt="2023-09-27T15:59:22.709" v="829" actId="20577"/>
          <ac:spMkLst>
            <pc:docMk/>
            <pc:sldMk cId="2444045104" sldId="261"/>
            <ac:spMk id="4" creationId="{DDF70F7C-DA45-18A4-5B8D-F6BEF1985815}"/>
          </ac:spMkLst>
        </pc:spChg>
        <pc:picChg chg="del">
          <ac:chgData name="Emma Roberts (IMH)" userId="4381aaa8-aec7-4c01-8fc3-2065cac71278" providerId="ADAL" clId="{601CF613-8E2E-4CDF-B4A3-F52D9624D99C}" dt="2023-09-27T15:57:20.638" v="755" actId="478"/>
          <ac:picMkLst>
            <pc:docMk/>
            <pc:sldMk cId="2444045104" sldId="261"/>
            <ac:picMk id="5" creationId="{67C9FBF3-ACBA-7662-DB74-8253F10DE138}"/>
          </ac:picMkLst>
        </pc:picChg>
        <pc:picChg chg="add mod">
          <ac:chgData name="Emma Roberts (IMH)" userId="4381aaa8-aec7-4c01-8fc3-2065cac71278" providerId="ADAL" clId="{601CF613-8E2E-4CDF-B4A3-F52D9624D99C}" dt="2023-09-27T15:59:53.470" v="841" actId="1076"/>
          <ac:picMkLst>
            <pc:docMk/>
            <pc:sldMk cId="2444045104" sldId="261"/>
            <ac:picMk id="6" creationId="{F7DEBC61-9A0D-BAC9-FEB7-3DF1589D74AA}"/>
          </ac:picMkLst>
        </pc:picChg>
      </pc:sldChg>
      <pc:sldChg chg="addSp delSp modSp add mod">
        <pc:chgData name="Emma Roberts (IMH)" userId="4381aaa8-aec7-4c01-8fc3-2065cac71278" providerId="ADAL" clId="{601CF613-8E2E-4CDF-B4A3-F52D9624D99C}" dt="2023-10-04T11:13:50.852" v="1299" actId="207"/>
        <pc:sldMkLst>
          <pc:docMk/>
          <pc:sldMk cId="1983223876" sldId="262"/>
        </pc:sldMkLst>
        <pc:spChg chg="mod">
          <ac:chgData name="Emma Roberts (IMH)" userId="4381aaa8-aec7-4c01-8fc3-2065cac71278" providerId="ADAL" clId="{601CF613-8E2E-4CDF-B4A3-F52D9624D99C}" dt="2023-10-04T11:13:50.852" v="1299" actId="207"/>
          <ac:spMkLst>
            <pc:docMk/>
            <pc:sldMk cId="1983223876" sldId="262"/>
            <ac:spMk id="3" creationId="{F559B797-A4D5-29E2-9E2E-5D84260310D2}"/>
          </ac:spMkLst>
        </pc:spChg>
        <pc:spChg chg="mod">
          <ac:chgData name="Emma Roberts (IMH)" userId="4381aaa8-aec7-4c01-8fc3-2065cac71278" providerId="ADAL" clId="{601CF613-8E2E-4CDF-B4A3-F52D9624D99C}" dt="2023-09-27T16:12:12.776" v="1038" actId="14100"/>
          <ac:spMkLst>
            <pc:docMk/>
            <pc:sldMk cId="1983223876" sldId="262"/>
            <ac:spMk id="4" creationId="{DDF70F7C-DA45-18A4-5B8D-F6BEF1985815}"/>
          </ac:spMkLst>
        </pc:spChg>
        <pc:picChg chg="add mod">
          <ac:chgData name="Emma Roberts (IMH)" userId="4381aaa8-aec7-4c01-8fc3-2065cac71278" providerId="ADAL" clId="{601CF613-8E2E-4CDF-B4A3-F52D9624D99C}" dt="2023-09-27T16:12:09.007" v="1037" actId="14100"/>
          <ac:picMkLst>
            <pc:docMk/>
            <pc:sldMk cId="1983223876" sldId="262"/>
            <ac:picMk id="5" creationId="{F02EBAAA-D657-C89F-B13D-5E7B5258CA89}"/>
          </ac:picMkLst>
        </pc:picChg>
        <pc:picChg chg="del">
          <ac:chgData name="Emma Roberts (IMH)" userId="4381aaa8-aec7-4c01-8fc3-2065cac71278" providerId="ADAL" clId="{601CF613-8E2E-4CDF-B4A3-F52D9624D99C}" dt="2023-09-27T16:03:22.057" v="975" actId="478"/>
          <ac:picMkLst>
            <pc:docMk/>
            <pc:sldMk cId="1983223876" sldId="262"/>
            <ac:picMk id="6" creationId="{F7DEBC61-9A0D-BAC9-FEB7-3DF1589D74AA}"/>
          </ac:picMkLst>
        </pc:picChg>
      </pc:sldChg>
      <pc:sldChg chg="addSp delSp modSp add mod ord">
        <pc:chgData name="Emma Roberts (IMH)" userId="4381aaa8-aec7-4c01-8fc3-2065cac71278" providerId="ADAL" clId="{601CF613-8E2E-4CDF-B4A3-F52D9624D99C}" dt="2023-09-27T16:06:52.408" v="1009" actId="1076"/>
        <pc:sldMkLst>
          <pc:docMk/>
          <pc:sldMk cId="1628126165" sldId="263"/>
        </pc:sldMkLst>
        <pc:spChg chg="mod">
          <ac:chgData name="Emma Roberts (IMH)" userId="4381aaa8-aec7-4c01-8fc3-2065cac71278" providerId="ADAL" clId="{601CF613-8E2E-4CDF-B4A3-F52D9624D99C}" dt="2023-09-27T16:06:24.445" v="1006" actId="20577"/>
          <ac:spMkLst>
            <pc:docMk/>
            <pc:sldMk cId="1628126165" sldId="263"/>
            <ac:spMk id="3" creationId="{F559B797-A4D5-29E2-9E2E-5D84260310D2}"/>
          </ac:spMkLst>
        </pc:spChg>
        <pc:picChg chg="add mod">
          <ac:chgData name="Emma Roberts (IMH)" userId="4381aaa8-aec7-4c01-8fc3-2065cac71278" providerId="ADAL" clId="{601CF613-8E2E-4CDF-B4A3-F52D9624D99C}" dt="2023-09-27T16:06:52.408" v="1009" actId="1076"/>
          <ac:picMkLst>
            <pc:docMk/>
            <pc:sldMk cId="1628126165" sldId="263"/>
            <ac:picMk id="5" creationId="{E5DE6DF8-9B57-6ED4-35B5-40002ECDE2AB}"/>
          </ac:picMkLst>
        </pc:picChg>
        <pc:picChg chg="del">
          <ac:chgData name="Emma Roberts (IMH)" userId="4381aaa8-aec7-4c01-8fc3-2065cac71278" providerId="ADAL" clId="{601CF613-8E2E-4CDF-B4A3-F52D9624D99C}" dt="2023-09-27T16:04:46.801" v="984" actId="478"/>
          <ac:picMkLst>
            <pc:docMk/>
            <pc:sldMk cId="1628126165" sldId="263"/>
            <ac:picMk id="6" creationId="{F7DEBC61-9A0D-BAC9-FEB7-3DF1589D74AA}"/>
          </ac:picMkLst>
        </pc:picChg>
      </pc:sldChg>
      <pc:sldChg chg="addSp delSp modSp add mod setBg">
        <pc:chgData name="Emma Roberts (IMH)" userId="4381aaa8-aec7-4c01-8fc3-2065cac71278" providerId="ADAL" clId="{601CF613-8E2E-4CDF-B4A3-F52D9624D99C}" dt="2023-09-30T11:51:30.504" v="1215" actId="27636"/>
        <pc:sldMkLst>
          <pc:docMk/>
          <pc:sldMk cId="2921417378" sldId="264"/>
        </pc:sldMkLst>
        <pc:spChg chg="del mod ord">
          <ac:chgData name="Emma Roberts (IMH)" userId="4381aaa8-aec7-4c01-8fc3-2065cac71278" providerId="ADAL" clId="{601CF613-8E2E-4CDF-B4A3-F52D9624D99C}" dt="2023-09-30T11:50:11.104" v="1189" actId="478"/>
          <ac:spMkLst>
            <pc:docMk/>
            <pc:sldMk cId="2921417378" sldId="264"/>
            <ac:spMk id="3" creationId="{F559B797-A4D5-29E2-9E2E-5D84260310D2}"/>
          </ac:spMkLst>
        </pc:spChg>
        <pc:spChg chg="mod">
          <ac:chgData name="Emma Roberts (IMH)" userId="4381aaa8-aec7-4c01-8fc3-2065cac71278" providerId="ADAL" clId="{601CF613-8E2E-4CDF-B4A3-F52D9624D99C}" dt="2023-09-30T11:51:30.504" v="1215" actId="27636"/>
          <ac:spMkLst>
            <pc:docMk/>
            <pc:sldMk cId="2921417378" sldId="264"/>
            <ac:spMk id="4" creationId="{DDF70F7C-DA45-18A4-5B8D-F6BEF1985815}"/>
          </ac:spMkLst>
        </pc:spChg>
        <pc:spChg chg="add">
          <ac:chgData name="Emma Roberts (IMH)" userId="4381aaa8-aec7-4c01-8fc3-2065cac71278" providerId="ADAL" clId="{601CF613-8E2E-4CDF-B4A3-F52D9624D99C}" dt="2023-09-30T11:44:38.359" v="1130" actId="26606"/>
          <ac:spMkLst>
            <pc:docMk/>
            <pc:sldMk cId="2921417378" sldId="264"/>
            <ac:spMk id="9" creationId="{2B97F24A-32CE-4C1C-A50D-3016B394DCFB}"/>
          </ac:spMkLst>
        </pc:spChg>
        <pc:spChg chg="add">
          <ac:chgData name="Emma Roberts (IMH)" userId="4381aaa8-aec7-4c01-8fc3-2065cac71278" providerId="ADAL" clId="{601CF613-8E2E-4CDF-B4A3-F52D9624D99C}" dt="2023-09-30T11:44:38.359" v="1130" actId="26606"/>
          <ac:spMkLst>
            <pc:docMk/>
            <pc:sldMk cId="2921417378" sldId="264"/>
            <ac:spMk id="11" creationId="{CD8B4F24-440B-49E9-B85D-733523DC064B}"/>
          </ac:spMkLst>
        </pc:spChg>
        <pc:graphicFrameChg chg="add mod modGraphic">
          <ac:chgData name="Emma Roberts (IMH)" userId="4381aaa8-aec7-4c01-8fc3-2065cac71278" providerId="ADAL" clId="{601CF613-8E2E-4CDF-B4A3-F52D9624D99C}" dt="2023-09-30T11:46:05.493" v="1142" actId="14734"/>
          <ac:graphicFrameMkLst>
            <pc:docMk/>
            <pc:sldMk cId="2921417378" sldId="264"/>
            <ac:graphicFrameMk id="2" creationId="{A12C1499-20BD-3B0E-5215-73682442C5FF}"/>
          </ac:graphicFrameMkLst>
        </pc:graphicFrameChg>
        <pc:picChg chg="del">
          <ac:chgData name="Emma Roberts (IMH)" userId="4381aaa8-aec7-4c01-8fc3-2065cac71278" providerId="ADAL" clId="{601CF613-8E2E-4CDF-B4A3-F52D9624D99C}" dt="2023-09-30T11:44:03.143" v="1128" actId="478"/>
          <ac:picMkLst>
            <pc:docMk/>
            <pc:sldMk cId="2921417378" sldId="264"/>
            <ac:picMk id="5" creationId="{67C9FBF3-ACBA-7662-DB74-8253F10DE138}"/>
          </ac:picMkLst>
        </pc:picChg>
      </pc:sldChg>
      <pc:sldChg chg="addSp delSp modSp add mod ord">
        <pc:chgData name="Emma Roberts (IMH)" userId="4381aaa8-aec7-4c01-8fc3-2065cac71278" providerId="ADAL" clId="{601CF613-8E2E-4CDF-B4A3-F52D9624D99C}" dt="2023-09-30T11:48:28.886" v="1176" actId="1076"/>
        <pc:sldMkLst>
          <pc:docMk/>
          <pc:sldMk cId="973039014" sldId="265"/>
        </pc:sldMkLst>
        <pc:spChg chg="add mod">
          <ac:chgData name="Emma Roberts (IMH)" userId="4381aaa8-aec7-4c01-8fc3-2065cac71278" providerId="ADAL" clId="{601CF613-8E2E-4CDF-B4A3-F52D9624D99C}" dt="2023-09-30T11:48:22.849" v="1175" actId="403"/>
          <ac:spMkLst>
            <pc:docMk/>
            <pc:sldMk cId="973039014" sldId="265"/>
            <ac:spMk id="2" creationId="{D098F82E-4810-D067-F8F5-F67E79FF19F8}"/>
          </ac:spMkLst>
        </pc:spChg>
        <pc:spChg chg="del">
          <ac:chgData name="Emma Roberts (IMH)" userId="4381aaa8-aec7-4c01-8fc3-2065cac71278" providerId="ADAL" clId="{601CF613-8E2E-4CDF-B4A3-F52D9624D99C}" dt="2023-09-30T11:47:06.496" v="1156" actId="478"/>
          <ac:spMkLst>
            <pc:docMk/>
            <pc:sldMk cId="973039014" sldId="265"/>
            <ac:spMk id="3" creationId="{F559B797-A4D5-29E2-9E2E-5D84260310D2}"/>
          </ac:spMkLst>
        </pc:spChg>
        <pc:spChg chg="mod">
          <ac:chgData name="Emma Roberts (IMH)" userId="4381aaa8-aec7-4c01-8fc3-2065cac71278" providerId="ADAL" clId="{601CF613-8E2E-4CDF-B4A3-F52D9624D99C}" dt="2023-09-30T11:48:28.886" v="1176" actId="1076"/>
          <ac:spMkLst>
            <pc:docMk/>
            <pc:sldMk cId="973039014" sldId="265"/>
            <ac:spMk id="4" creationId="{DDF70F7C-DA45-18A4-5B8D-F6BEF1985815}"/>
          </ac:spMkLst>
        </pc:spChg>
        <pc:picChg chg="del">
          <ac:chgData name="Emma Roberts (IMH)" userId="4381aaa8-aec7-4c01-8fc3-2065cac71278" providerId="ADAL" clId="{601CF613-8E2E-4CDF-B4A3-F52D9624D99C}" dt="2023-09-30T11:47:07.336" v="1157" actId="478"/>
          <ac:picMkLst>
            <pc:docMk/>
            <pc:sldMk cId="973039014" sldId="265"/>
            <ac:picMk id="5" creationId="{67C9FBF3-ACBA-7662-DB74-8253F10DE138}"/>
          </ac:picMkLst>
        </pc:picChg>
      </pc:sldChg>
      <pc:sldChg chg="add del">
        <pc:chgData name="Emma Roberts (IMH)" userId="4381aaa8-aec7-4c01-8fc3-2065cac71278" providerId="ADAL" clId="{601CF613-8E2E-4CDF-B4A3-F52D9624D99C}" dt="2023-09-30T11:46:44.793" v="1147" actId="47"/>
        <pc:sldMkLst>
          <pc:docMk/>
          <pc:sldMk cId="1456231239" sldId="265"/>
        </pc:sldMkLst>
      </pc:sldChg>
      <pc:sldChg chg="modSp add mod">
        <pc:chgData name="Emma Roberts (IMH)" userId="4381aaa8-aec7-4c01-8fc3-2065cac71278" providerId="ADAL" clId="{601CF613-8E2E-4CDF-B4A3-F52D9624D99C}" dt="2023-09-30T11:52:16.046" v="1220" actId="404"/>
        <pc:sldMkLst>
          <pc:docMk/>
          <pc:sldMk cId="931492968" sldId="266"/>
        </pc:sldMkLst>
        <pc:spChg chg="mod">
          <ac:chgData name="Emma Roberts (IMH)" userId="4381aaa8-aec7-4c01-8fc3-2065cac71278" providerId="ADAL" clId="{601CF613-8E2E-4CDF-B4A3-F52D9624D99C}" dt="2023-09-30T11:52:16.046" v="1220" actId="404"/>
          <ac:spMkLst>
            <pc:docMk/>
            <pc:sldMk cId="931492968" sldId="266"/>
            <ac:spMk id="2" creationId="{D098F82E-4810-D067-F8F5-F67E79FF19F8}"/>
          </ac:spMkLst>
        </pc:spChg>
        <pc:spChg chg="mod">
          <ac:chgData name="Emma Roberts (IMH)" userId="4381aaa8-aec7-4c01-8fc3-2065cac71278" providerId="ADAL" clId="{601CF613-8E2E-4CDF-B4A3-F52D9624D99C}" dt="2023-09-30T11:48:42.344" v="1179" actId="20577"/>
          <ac:spMkLst>
            <pc:docMk/>
            <pc:sldMk cId="931492968" sldId="266"/>
            <ac:spMk id="4" creationId="{DDF70F7C-DA45-18A4-5B8D-F6BEF1985815}"/>
          </ac:spMkLst>
        </pc:spChg>
      </pc:sldChg>
      <pc:sldChg chg="addSp delSp modSp add mod ord">
        <pc:chgData name="Emma Roberts (IMH)" userId="4381aaa8-aec7-4c01-8fc3-2065cac71278" providerId="ADAL" clId="{601CF613-8E2E-4CDF-B4A3-F52D9624D99C}" dt="2023-09-30T11:50:53.017" v="1196" actId="122"/>
        <pc:sldMkLst>
          <pc:docMk/>
          <pc:sldMk cId="392497034" sldId="267"/>
        </pc:sldMkLst>
        <pc:spChg chg="del mod">
          <ac:chgData name="Emma Roberts (IMH)" userId="4381aaa8-aec7-4c01-8fc3-2065cac71278" providerId="ADAL" clId="{601CF613-8E2E-4CDF-B4A3-F52D9624D99C}" dt="2023-09-30T11:50:47.466" v="1193" actId="478"/>
          <ac:spMkLst>
            <pc:docMk/>
            <pc:sldMk cId="392497034" sldId="267"/>
            <ac:spMk id="3" creationId="{F559B797-A4D5-29E2-9E2E-5D84260310D2}"/>
          </ac:spMkLst>
        </pc:spChg>
        <pc:spChg chg="mod">
          <ac:chgData name="Emma Roberts (IMH)" userId="4381aaa8-aec7-4c01-8fc3-2065cac71278" providerId="ADAL" clId="{601CF613-8E2E-4CDF-B4A3-F52D9624D99C}" dt="2023-09-30T11:50:53.017" v="1196" actId="122"/>
          <ac:spMkLst>
            <pc:docMk/>
            <pc:sldMk cId="392497034" sldId="267"/>
            <ac:spMk id="4" creationId="{DDF70F7C-DA45-18A4-5B8D-F6BEF1985815}"/>
          </ac:spMkLst>
        </pc:spChg>
        <pc:spChg chg="add del">
          <ac:chgData name="Emma Roberts (IMH)" userId="4381aaa8-aec7-4c01-8fc3-2065cac71278" providerId="ADAL" clId="{601CF613-8E2E-4CDF-B4A3-F52D9624D99C}" dt="2023-09-30T11:49:32.013" v="1188" actId="26606"/>
          <ac:spMkLst>
            <pc:docMk/>
            <pc:sldMk cId="392497034" sldId="267"/>
            <ac:spMk id="9" creationId="{2B97F24A-32CE-4C1C-A50D-3016B394DCFB}"/>
          </ac:spMkLst>
        </pc:spChg>
        <pc:spChg chg="add del">
          <ac:chgData name="Emma Roberts (IMH)" userId="4381aaa8-aec7-4c01-8fc3-2065cac71278" providerId="ADAL" clId="{601CF613-8E2E-4CDF-B4A3-F52D9624D99C}" dt="2023-09-30T11:49:32.013" v="1188" actId="26606"/>
          <ac:spMkLst>
            <pc:docMk/>
            <pc:sldMk cId="392497034" sldId="267"/>
            <ac:spMk id="11" creationId="{CD8B4F24-440B-49E9-B85D-733523DC064B}"/>
          </ac:spMkLst>
        </pc:spChg>
        <pc:spChg chg="add del">
          <ac:chgData name="Emma Roberts (IMH)" userId="4381aaa8-aec7-4c01-8fc3-2065cac71278" providerId="ADAL" clId="{601CF613-8E2E-4CDF-B4A3-F52D9624D99C}" dt="2023-09-30T11:49:31.982" v="1187" actId="26606"/>
          <ac:spMkLst>
            <pc:docMk/>
            <pc:sldMk cId="392497034" sldId="267"/>
            <ac:spMk id="16" creationId="{0E3596DD-156A-473E-9BB3-C6A29F7574E9}"/>
          </ac:spMkLst>
        </pc:spChg>
        <pc:spChg chg="add del">
          <ac:chgData name="Emma Roberts (IMH)" userId="4381aaa8-aec7-4c01-8fc3-2065cac71278" providerId="ADAL" clId="{601CF613-8E2E-4CDF-B4A3-F52D9624D99C}" dt="2023-09-30T11:49:31.982" v="1187" actId="26606"/>
          <ac:spMkLst>
            <pc:docMk/>
            <pc:sldMk cId="392497034" sldId="267"/>
            <ac:spMk id="18" creationId="{2C46C4D6-C474-4E92-B52E-944C1118F7B6}"/>
          </ac:spMkLst>
        </pc:spChg>
        <pc:spChg chg="add del">
          <ac:chgData name="Emma Roberts (IMH)" userId="4381aaa8-aec7-4c01-8fc3-2065cac71278" providerId="ADAL" clId="{601CF613-8E2E-4CDF-B4A3-F52D9624D99C}" dt="2023-09-30T11:50:43.126" v="1192" actId="26606"/>
          <ac:spMkLst>
            <pc:docMk/>
            <pc:sldMk cId="392497034" sldId="267"/>
            <ac:spMk id="20" creationId="{2B97F24A-32CE-4C1C-A50D-3016B394DCFB}"/>
          </ac:spMkLst>
        </pc:spChg>
        <pc:spChg chg="add del">
          <ac:chgData name="Emma Roberts (IMH)" userId="4381aaa8-aec7-4c01-8fc3-2065cac71278" providerId="ADAL" clId="{601CF613-8E2E-4CDF-B4A3-F52D9624D99C}" dt="2023-09-30T11:50:43.126" v="1192" actId="26606"/>
          <ac:spMkLst>
            <pc:docMk/>
            <pc:sldMk cId="392497034" sldId="267"/>
            <ac:spMk id="21" creationId="{CD8B4F24-440B-49E9-B85D-733523DC064B}"/>
          </ac:spMkLst>
        </pc:spChg>
        <pc:spChg chg="add">
          <ac:chgData name="Emma Roberts (IMH)" userId="4381aaa8-aec7-4c01-8fc3-2065cac71278" providerId="ADAL" clId="{601CF613-8E2E-4CDF-B4A3-F52D9624D99C}" dt="2023-09-30T11:50:43.126" v="1192" actId="26606"/>
          <ac:spMkLst>
            <pc:docMk/>
            <pc:sldMk cId="392497034" sldId="267"/>
            <ac:spMk id="26" creationId="{2B97F24A-32CE-4C1C-A50D-3016B394DCFB}"/>
          </ac:spMkLst>
        </pc:spChg>
        <pc:spChg chg="add">
          <ac:chgData name="Emma Roberts (IMH)" userId="4381aaa8-aec7-4c01-8fc3-2065cac71278" providerId="ADAL" clId="{601CF613-8E2E-4CDF-B4A3-F52D9624D99C}" dt="2023-09-30T11:50:43.126" v="1192" actId="26606"/>
          <ac:spMkLst>
            <pc:docMk/>
            <pc:sldMk cId="392497034" sldId="267"/>
            <ac:spMk id="28" creationId="{CD8B4F24-440B-49E9-B85D-733523DC064B}"/>
          </ac:spMkLst>
        </pc:spChg>
        <pc:graphicFrameChg chg="del modGraphic">
          <ac:chgData name="Emma Roberts (IMH)" userId="4381aaa8-aec7-4c01-8fc3-2065cac71278" providerId="ADAL" clId="{601CF613-8E2E-4CDF-B4A3-F52D9624D99C}" dt="2023-09-30T11:49:15.243" v="1184" actId="478"/>
          <ac:graphicFrameMkLst>
            <pc:docMk/>
            <pc:sldMk cId="392497034" sldId="267"/>
            <ac:graphicFrameMk id="2" creationId="{A12C1499-20BD-3B0E-5215-73682442C5FF}"/>
          </ac:graphicFrameMkLst>
        </pc:graphicFrameChg>
        <pc:graphicFrameChg chg="add del mod modGraphic">
          <ac:chgData name="Emma Roberts (IMH)" userId="4381aaa8-aec7-4c01-8fc3-2065cac71278" providerId="ADAL" clId="{601CF613-8E2E-4CDF-B4A3-F52D9624D99C}" dt="2023-09-30T11:50:37.651" v="1190" actId="478"/>
          <ac:graphicFrameMkLst>
            <pc:docMk/>
            <pc:sldMk cId="392497034" sldId="267"/>
            <ac:graphicFrameMk id="5" creationId="{0E6DE60A-D896-BB31-12CB-196AADD7B5D1}"/>
          </ac:graphicFrameMkLst>
        </pc:graphicFrameChg>
        <pc:graphicFrameChg chg="add mod modGraphic">
          <ac:chgData name="Emma Roberts (IMH)" userId="4381aaa8-aec7-4c01-8fc3-2065cac71278" providerId="ADAL" clId="{601CF613-8E2E-4CDF-B4A3-F52D9624D99C}" dt="2023-09-30T11:50:43.126" v="1192" actId="26606"/>
          <ac:graphicFrameMkLst>
            <pc:docMk/>
            <pc:sldMk cId="392497034" sldId="267"/>
            <ac:graphicFrameMk id="6" creationId="{D81EDE40-CD04-155E-D3AD-F5D03BCE7B8D}"/>
          </ac:graphicFrameMkLst>
        </pc:graphicFrameChg>
      </pc:sldChg>
      <pc:sldChg chg="modSp add mod">
        <pc:chgData name="Emma Roberts (IMH)" userId="4381aaa8-aec7-4c01-8fc3-2065cac71278" providerId="ADAL" clId="{601CF613-8E2E-4CDF-B4A3-F52D9624D99C}" dt="2023-10-04T11:13:00.529" v="1290" actId="207"/>
        <pc:sldMkLst>
          <pc:docMk/>
          <pc:sldMk cId="1010777671" sldId="268"/>
        </pc:sldMkLst>
        <pc:spChg chg="mod">
          <ac:chgData name="Emma Roberts (IMH)" userId="4381aaa8-aec7-4c01-8fc3-2065cac71278" providerId="ADAL" clId="{601CF613-8E2E-4CDF-B4A3-F52D9624D99C}" dt="2023-10-04T11:13:00.529" v="1290" actId="207"/>
          <ac:spMkLst>
            <pc:docMk/>
            <pc:sldMk cId="1010777671" sldId="268"/>
            <ac:spMk id="3" creationId="{F559B797-A4D5-29E2-9E2E-5D84260310D2}"/>
          </ac:spMkLst>
        </pc:spChg>
      </pc:sldChg>
      <pc:sldChg chg="new del">
        <pc:chgData name="Emma Roberts (IMH)" userId="4381aaa8-aec7-4c01-8fc3-2065cac71278" providerId="ADAL" clId="{601CF613-8E2E-4CDF-B4A3-F52D9624D99C}" dt="2023-10-04T11:26:15.432" v="1460" actId="47"/>
        <pc:sldMkLst>
          <pc:docMk/>
          <pc:sldMk cId="789381239" sldId="269"/>
        </pc:sldMkLst>
      </pc:sldChg>
      <pc:sldChg chg="addSp delSp modSp add mod">
        <pc:chgData name="Emma Roberts (IMH)" userId="4381aaa8-aec7-4c01-8fc3-2065cac71278" providerId="ADAL" clId="{601CF613-8E2E-4CDF-B4A3-F52D9624D99C}" dt="2023-10-04T11:18:37.439" v="1337" actId="20577"/>
        <pc:sldMkLst>
          <pc:docMk/>
          <pc:sldMk cId="1658927846" sldId="270"/>
        </pc:sldMkLst>
        <pc:spChg chg="del mod">
          <ac:chgData name="Emma Roberts (IMH)" userId="4381aaa8-aec7-4c01-8fc3-2065cac71278" providerId="ADAL" clId="{601CF613-8E2E-4CDF-B4A3-F52D9624D99C}" dt="2023-10-04T11:14:47.893" v="1300" actId="478"/>
          <ac:spMkLst>
            <pc:docMk/>
            <pc:sldMk cId="1658927846" sldId="270"/>
            <ac:spMk id="3" creationId="{F559B797-A4D5-29E2-9E2E-5D84260310D2}"/>
          </ac:spMkLst>
        </pc:spChg>
        <pc:spChg chg="mod ord">
          <ac:chgData name="Emma Roberts (IMH)" userId="4381aaa8-aec7-4c01-8fc3-2065cac71278" providerId="ADAL" clId="{601CF613-8E2E-4CDF-B4A3-F52D9624D99C}" dt="2023-10-04T11:17:27.097" v="1325" actId="1076"/>
          <ac:spMkLst>
            <pc:docMk/>
            <pc:sldMk cId="1658927846" sldId="270"/>
            <ac:spMk id="4" creationId="{DDF70F7C-DA45-18A4-5B8D-F6BEF1985815}"/>
          </ac:spMkLst>
        </pc:spChg>
        <pc:spChg chg="add mod">
          <ac:chgData name="Emma Roberts (IMH)" userId="4381aaa8-aec7-4c01-8fc3-2065cac71278" providerId="ADAL" clId="{601CF613-8E2E-4CDF-B4A3-F52D9624D99C}" dt="2023-10-04T11:18:37.439" v="1337" actId="20577"/>
          <ac:spMkLst>
            <pc:docMk/>
            <pc:sldMk cId="1658927846" sldId="270"/>
            <ac:spMk id="6" creationId="{FF1CF717-B6EC-849A-8971-9AB5C1AA51BC}"/>
          </ac:spMkLst>
        </pc:spChg>
        <pc:picChg chg="del">
          <ac:chgData name="Emma Roberts (IMH)" userId="4381aaa8-aec7-4c01-8fc3-2065cac71278" providerId="ADAL" clId="{601CF613-8E2E-4CDF-B4A3-F52D9624D99C}" dt="2023-10-04T11:17:05.544" v="1304" actId="478"/>
          <ac:picMkLst>
            <pc:docMk/>
            <pc:sldMk cId="1658927846" sldId="270"/>
            <ac:picMk id="5" creationId="{F02EBAAA-D657-C89F-B13D-5E7B5258CA89}"/>
          </ac:picMkLst>
        </pc:picChg>
        <pc:picChg chg="add del">
          <ac:chgData name="Emma Roberts (IMH)" userId="4381aaa8-aec7-4c01-8fc3-2065cac71278" providerId="ADAL" clId="{601CF613-8E2E-4CDF-B4A3-F52D9624D99C}" dt="2023-10-04T11:16:24.612" v="1302" actId="478"/>
          <ac:picMkLst>
            <pc:docMk/>
            <pc:sldMk cId="1658927846" sldId="270"/>
            <ac:picMk id="1026" creationId="{682A6DBB-C657-AB38-BD29-C9C61437EF64}"/>
          </ac:picMkLst>
        </pc:picChg>
        <pc:picChg chg="add mod">
          <ac:chgData name="Emma Roberts (IMH)" userId="4381aaa8-aec7-4c01-8fc3-2065cac71278" providerId="ADAL" clId="{601CF613-8E2E-4CDF-B4A3-F52D9624D99C}" dt="2023-10-04T11:17:30.423" v="1326" actId="1076"/>
          <ac:picMkLst>
            <pc:docMk/>
            <pc:sldMk cId="1658927846" sldId="270"/>
            <ac:picMk id="1028" creationId="{E7BFE568-9351-4A64-C579-9C5004D071D8}"/>
          </ac:picMkLst>
        </pc:picChg>
      </pc:sldChg>
      <pc:sldChg chg="modSp add mod">
        <pc:chgData name="Emma Roberts (IMH)" userId="4381aaa8-aec7-4c01-8fc3-2065cac71278" providerId="ADAL" clId="{601CF613-8E2E-4CDF-B4A3-F52D9624D99C}" dt="2023-10-04T11:13:42.577" v="1298" actId="207"/>
        <pc:sldMkLst>
          <pc:docMk/>
          <pc:sldMk cId="4166699140" sldId="271"/>
        </pc:sldMkLst>
        <pc:spChg chg="mod">
          <ac:chgData name="Emma Roberts (IMH)" userId="4381aaa8-aec7-4c01-8fc3-2065cac71278" providerId="ADAL" clId="{601CF613-8E2E-4CDF-B4A3-F52D9624D99C}" dt="2023-10-04T11:13:42.577" v="1298" actId="207"/>
          <ac:spMkLst>
            <pc:docMk/>
            <pc:sldMk cId="4166699140" sldId="271"/>
            <ac:spMk id="3" creationId="{F559B797-A4D5-29E2-9E2E-5D84260310D2}"/>
          </ac:spMkLst>
        </pc:spChg>
      </pc:sldChg>
      <pc:sldChg chg="modSp add mod ord">
        <pc:chgData name="Emma Roberts (IMH)" userId="4381aaa8-aec7-4c01-8fc3-2065cac71278" providerId="ADAL" clId="{601CF613-8E2E-4CDF-B4A3-F52D9624D99C}" dt="2023-10-04T11:23:11.056" v="1393" actId="20577"/>
        <pc:sldMkLst>
          <pc:docMk/>
          <pc:sldMk cId="340857742" sldId="272"/>
        </pc:sldMkLst>
        <pc:spChg chg="mod">
          <ac:chgData name="Emma Roberts (IMH)" userId="4381aaa8-aec7-4c01-8fc3-2065cac71278" providerId="ADAL" clId="{601CF613-8E2E-4CDF-B4A3-F52D9624D99C}" dt="2023-10-04T11:23:11.056" v="1393" actId="20577"/>
          <ac:spMkLst>
            <pc:docMk/>
            <pc:sldMk cId="340857742" sldId="272"/>
            <ac:spMk id="3" creationId="{F559B797-A4D5-29E2-9E2E-5D84260310D2}"/>
          </ac:spMkLst>
        </pc:spChg>
        <pc:spChg chg="mod">
          <ac:chgData name="Emma Roberts (IMH)" userId="4381aaa8-aec7-4c01-8fc3-2065cac71278" providerId="ADAL" clId="{601CF613-8E2E-4CDF-B4A3-F52D9624D99C}" dt="2023-10-04T11:22:59.756" v="1387" actId="1076"/>
          <ac:spMkLst>
            <pc:docMk/>
            <pc:sldMk cId="340857742" sldId="272"/>
            <ac:spMk id="4" creationId="{DDF70F7C-DA45-18A4-5B8D-F6BEF1985815}"/>
          </ac:spMkLst>
        </pc:spChg>
      </pc:sldChg>
      <pc:sldChg chg="addSp delSp modSp add mod">
        <pc:chgData name="Emma Roberts (IMH)" userId="4381aaa8-aec7-4c01-8fc3-2065cac71278" providerId="ADAL" clId="{601CF613-8E2E-4CDF-B4A3-F52D9624D99C}" dt="2023-10-04T11:52:02.059" v="1622" actId="1076"/>
        <pc:sldMkLst>
          <pc:docMk/>
          <pc:sldMk cId="1025459698" sldId="273"/>
        </pc:sldMkLst>
        <pc:spChg chg="add mod">
          <ac:chgData name="Emma Roberts (IMH)" userId="4381aaa8-aec7-4c01-8fc3-2065cac71278" providerId="ADAL" clId="{601CF613-8E2E-4CDF-B4A3-F52D9624D99C}" dt="2023-10-04T11:50:07.437" v="1618" actId="403"/>
          <ac:spMkLst>
            <pc:docMk/>
            <pc:sldMk cId="1025459698" sldId="273"/>
            <ac:spMk id="2" creationId="{CE268449-0542-1702-DE5F-E7BE3503E37B}"/>
          </ac:spMkLst>
        </pc:spChg>
        <pc:spChg chg="del mod">
          <ac:chgData name="Emma Roberts (IMH)" userId="4381aaa8-aec7-4c01-8fc3-2065cac71278" providerId="ADAL" clId="{601CF613-8E2E-4CDF-B4A3-F52D9624D99C}" dt="2023-10-04T11:44:45.520" v="1581" actId="478"/>
          <ac:spMkLst>
            <pc:docMk/>
            <pc:sldMk cId="1025459698" sldId="273"/>
            <ac:spMk id="3" creationId="{F559B797-A4D5-29E2-9E2E-5D84260310D2}"/>
          </ac:spMkLst>
        </pc:spChg>
        <pc:spChg chg="mod">
          <ac:chgData name="Emma Roberts (IMH)" userId="4381aaa8-aec7-4c01-8fc3-2065cac71278" providerId="ADAL" clId="{601CF613-8E2E-4CDF-B4A3-F52D9624D99C}" dt="2023-10-04T11:50:15.490" v="1619" actId="1076"/>
          <ac:spMkLst>
            <pc:docMk/>
            <pc:sldMk cId="1025459698" sldId="273"/>
            <ac:spMk id="4" creationId="{DDF70F7C-DA45-18A4-5B8D-F6BEF1985815}"/>
          </ac:spMkLst>
        </pc:spChg>
        <pc:spChg chg="add mod">
          <ac:chgData name="Emma Roberts (IMH)" userId="4381aaa8-aec7-4c01-8fc3-2065cac71278" providerId="ADAL" clId="{601CF613-8E2E-4CDF-B4A3-F52D9624D99C}" dt="2023-10-04T11:52:02.059" v="1622" actId="1076"/>
          <ac:spMkLst>
            <pc:docMk/>
            <pc:sldMk cId="1025459698" sldId="273"/>
            <ac:spMk id="7" creationId="{1165B0CC-050A-8FE2-A441-B9122DE72158}"/>
          </ac:spMkLst>
        </pc:spChg>
        <pc:picChg chg="del mod">
          <ac:chgData name="Emma Roberts (IMH)" userId="4381aaa8-aec7-4c01-8fc3-2065cac71278" providerId="ADAL" clId="{601CF613-8E2E-4CDF-B4A3-F52D9624D99C}" dt="2023-10-04T11:43:02.251" v="1544" actId="478"/>
          <ac:picMkLst>
            <pc:docMk/>
            <pc:sldMk cId="1025459698" sldId="273"/>
            <ac:picMk id="5" creationId="{F02EBAAA-D657-C89F-B13D-5E7B5258CA89}"/>
          </ac:picMkLst>
        </pc:picChg>
        <pc:picChg chg="add mod">
          <ac:chgData name="Emma Roberts (IMH)" userId="4381aaa8-aec7-4c01-8fc3-2065cac71278" providerId="ADAL" clId="{601CF613-8E2E-4CDF-B4A3-F52D9624D99C}" dt="2023-10-04T11:48:49.794" v="1608" actId="1076"/>
          <ac:picMkLst>
            <pc:docMk/>
            <pc:sldMk cId="1025459698" sldId="273"/>
            <ac:picMk id="3074" creationId="{D6D37FC5-2319-CEB5-FE87-4F2675A719A2}"/>
          </ac:picMkLst>
        </pc:picChg>
        <pc:picChg chg="add mod">
          <ac:chgData name="Emma Roberts (IMH)" userId="4381aaa8-aec7-4c01-8fc3-2065cac71278" providerId="ADAL" clId="{601CF613-8E2E-4CDF-B4A3-F52D9624D99C}" dt="2023-10-04T11:50:17.401" v="1620" actId="1076"/>
          <ac:picMkLst>
            <pc:docMk/>
            <pc:sldMk cId="1025459698" sldId="273"/>
            <ac:picMk id="3076" creationId="{8139956A-EEB6-510C-09EA-EBAB19B65908}"/>
          </ac:picMkLst>
        </pc:picChg>
      </pc:sldChg>
      <pc:sldChg chg="new del">
        <pc:chgData name="Emma Roberts (IMH)" userId="4381aaa8-aec7-4c01-8fc3-2065cac71278" providerId="ADAL" clId="{601CF613-8E2E-4CDF-B4A3-F52D9624D99C}" dt="2023-10-04T11:26:13.345" v="1459" actId="47"/>
        <pc:sldMkLst>
          <pc:docMk/>
          <pc:sldMk cId="204984918" sldId="274"/>
        </pc:sldMkLst>
      </pc:sldChg>
      <pc:sldChg chg="addSp delSp modSp add mod">
        <pc:chgData name="Emma Roberts (IMH)" userId="4381aaa8-aec7-4c01-8fc3-2065cac71278" providerId="ADAL" clId="{601CF613-8E2E-4CDF-B4A3-F52D9624D99C}" dt="2023-10-04T11:42:06.829" v="1542" actId="5793"/>
        <pc:sldMkLst>
          <pc:docMk/>
          <pc:sldMk cId="2389175607" sldId="274"/>
        </pc:sldMkLst>
        <pc:spChg chg="mod">
          <ac:chgData name="Emma Roberts (IMH)" userId="4381aaa8-aec7-4c01-8fc3-2065cac71278" providerId="ADAL" clId="{601CF613-8E2E-4CDF-B4A3-F52D9624D99C}" dt="2023-10-04T11:42:06.829" v="1542" actId="5793"/>
          <ac:spMkLst>
            <pc:docMk/>
            <pc:sldMk cId="2389175607" sldId="274"/>
            <ac:spMk id="3" creationId="{F559B797-A4D5-29E2-9E2E-5D84260310D2}"/>
          </ac:spMkLst>
        </pc:spChg>
        <pc:spChg chg="mod">
          <ac:chgData name="Emma Roberts (IMH)" userId="4381aaa8-aec7-4c01-8fc3-2065cac71278" providerId="ADAL" clId="{601CF613-8E2E-4CDF-B4A3-F52D9624D99C}" dt="2023-10-04T11:30:14.807" v="1497" actId="20577"/>
          <ac:spMkLst>
            <pc:docMk/>
            <pc:sldMk cId="2389175607" sldId="274"/>
            <ac:spMk id="4" creationId="{DDF70F7C-DA45-18A4-5B8D-F6BEF1985815}"/>
          </ac:spMkLst>
        </pc:spChg>
        <pc:picChg chg="add del">
          <ac:chgData name="Emma Roberts (IMH)" userId="4381aaa8-aec7-4c01-8fc3-2065cac71278" providerId="ADAL" clId="{601CF613-8E2E-4CDF-B4A3-F52D9624D99C}" dt="2023-10-04T11:26:47.638" v="1463"/>
          <ac:picMkLst>
            <pc:docMk/>
            <pc:sldMk cId="2389175607" sldId="274"/>
            <ac:picMk id="2050" creationId="{859683DD-2E75-CFD9-E4E8-F6B46C3330F2}"/>
          </ac:picMkLst>
        </pc:picChg>
      </pc:sldChg>
      <pc:sldChg chg="addSp delSp modSp add mod">
        <pc:chgData name="Emma Roberts (IMH)" userId="4381aaa8-aec7-4c01-8fc3-2065cac71278" providerId="ADAL" clId="{601CF613-8E2E-4CDF-B4A3-F52D9624D99C}" dt="2023-10-04T11:55:22.512" v="1715" actId="1076"/>
        <pc:sldMkLst>
          <pc:docMk/>
          <pc:sldMk cId="3350635347" sldId="275"/>
        </pc:sldMkLst>
        <pc:spChg chg="mod">
          <ac:chgData name="Emma Roberts (IMH)" userId="4381aaa8-aec7-4c01-8fc3-2065cac71278" providerId="ADAL" clId="{601CF613-8E2E-4CDF-B4A3-F52D9624D99C}" dt="2023-10-04T11:54:46.028" v="1712" actId="14100"/>
          <ac:spMkLst>
            <pc:docMk/>
            <pc:sldMk cId="3350635347" sldId="275"/>
            <ac:spMk id="3" creationId="{F559B797-A4D5-29E2-9E2E-5D84260310D2}"/>
          </ac:spMkLst>
        </pc:spChg>
        <pc:spChg chg="mod">
          <ac:chgData name="Emma Roberts (IMH)" userId="4381aaa8-aec7-4c01-8fc3-2065cac71278" providerId="ADAL" clId="{601CF613-8E2E-4CDF-B4A3-F52D9624D99C}" dt="2023-10-04T11:52:34.045" v="1637" actId="20577"/>
          <ac:spMkLst>
            <pc:docMk/>
            <pc:sldMk cId="3350635347" sldId="275"/>
            <ac:spMk id="4" creationId="{DDF70F7C-DA45-18A4-5B8D-F6BEF1985815}"/>
          </ac:spMkLst>
        </pc:spChg>
        <pc:picChg chg="del">
          <ac:chgData name="Emma Roberts (IMH)" userId="4381aaa8-aec7-4c01-8fc3-2065cac71278" providerId="ADAL" clId="{601CF613-8E2E-4CDF-B4A3-F52D9624D99C}" dt="2023-10-04T11:54:53.504" v="1713" actId="478"/>
          <ac:picMkLst>
            <pc:docMk/>
            <pc:sldMk cId="3350635347" sldId="275"/>
            <ac:picMk id="5" creationId="{F02EBAAA-D657-C89F-B13D-5E7B5258CA89}"/>
          </ac:picMkLst>
        </pc:picChg>
        <pc:picChg chg="add mod">
          <ac:chgData name="Emma Roberts (IMH)" userId="4381aaa8-aec7-4c01-8fc3-2065cac71278" providerId="ADAL" clId="{601CF613-8E2E-4CDF-B4A3-F52D9624D99C}" dt="2023-10-04T11:55:22.512" v="1715" actId="1076"/>
          <ac:picMkLst>
            <pc:docMk/>
            <pc:sldMk cId="3350635347" sldId="275"/>
            <ac:picMk id="4098" creationId="{F73B5A11-3D95-374B-17F1-A86AE6652CBC}"/>
          </ac:picMkLst>
        </pc:picChg>
      </pc:sldChg>
      <pc:sldChg chg="add">
        <pc:chgData name="Emma Roberts (IMH)" userId="4381aaa8-aec7-4c01-8fc3-2065cac71278" providerId="ADAL" clId="{601CF613-8E2E-4CDF-B4A3-F52D9624D99C}" dt="2023-10-05T14:06:44.739" v="1717"/>
        <pc:sldMkLst>
          <pc:docMk/>
          <pc:sldMk cId="2424347077" sldId="276"/>
        </pc:sldMkLst>
      </pc:sldChg>
      <pc:sldChg chg="add">
        <pc:chgData name="Emma Roberts (IMH)" userId="4381aaa8-aec7-4c01-8fc3-2065cac71278" providerId="ADAL" clId="{601CF613-8E2E-4CDF-B4A3-F52D9624D99C}" dt="2023-10-05T14:06:21.450" v="1716"/>
        <pc:sldMkLst>
          <pc:docMk/>
          <pc:sldMk cId="3166051978" sldId="277"/>
        </pc:sldMkLst>
      </pc:sldChg>
      <pc:sldChg chg="modSp add mod">
        <pc:chgData name="Emma Roberts (IMH)" userId="4381aaa8-aec7-4c01-8fc3-2065cac71278" providerId="ADAL" clId="{601CF613-8E2E-4CDF-B4A3-F52D9624D99C}" dt="2023-10-13T09:24:32.088" v="1834" actId="20577"/>
        <pc:sldMkLst>
          <pc:docMk/>
          <pc:sldMk cId="508000621" sldId="278"/>
        </pc:sldMkLst>
        <pc:spChg chg="mod">
          <ac:chgData name="Emma Roberts (IMH)" userId="4381aaa8-aec7-4c01-8fc3-2065cac71278" providerId="ADAL" clId="{601CF613-8E2E-4CDF-B4A3-F52D9624D99C}" dt="2023-10-13T09:24:32.088" v="1834" actId="20577"/>
          <ac:spMkLst>
            <pc:docMk/>
            <pc:sldMk cId="508000621" sldId="278"/>
            <ac:spMk id="3" creationId="{7428BDA2-C5BA-24D2-596C-F4858747E020}"/>
          </ac:spMkLst>
        </pc:spChg>
        <pc:spChg chg="mod">
          <ac:chgData name="Emma Roberts (IMH)" userId="4381aaa8-aec7-4c01-8fc3-2065cac71278" providerId="ADAL" clId="{601CF613-8E2E-4CDF-B4A3-F52D9624D99C}" dt="2023-10-13T09:24:02.983" v="1829" actId="14100"/>
          <ac:spMkLst>
            <pc:docMk/>
            <pc:sldMk cId="508000621" sldId="278"/>
            <ac:spMk id="7" creationId="{58342237-DAF1-74C0-7C7D-5B1248B81136}"/>
          </ac:spMkLst>
        </pc:spChg>
        <pc:picChg chg="mod">
          <ac:chgData name="Emma Roberts (IMH)" userId="4381aaa8-aec7-4c01-8fc3-2065cac71278" providerId="ADAL" clId="{601CF613-8E2E-4CDF-B4A3-F52D9624D99C}" dt="2023-10-13T09:22:24.021" v="1740" actId="1076"/>
          <ac:picMkLst>
            <pc:docMk/>
            <pc:sldMk cId="508000621" sldId="278"/>
            <ac:picMk id="2" creationId="{26A5DC18-A748-7F8C-01B9-94B5A2CC6F4D}"/>
          </ac:picMkLst>
        </pc:picChg>
      </pc:sldChg>
      <pc:sldChg chg="add">
        <pc:chgData name="Emma Roberts (IMH)" userId="4381aaa8-aec7-4c01-8fc3-2065cac71278" providerId="ADAL" clId="{601CF613-8E2E-4CDF-B4A3-F52D9624D99C}" dt="2023-10-13T09:15:00.643" v="1719"/>
        <pc:sldMkLst>
          <pc:docMk/>
          <pc:sldMk cId="4055306645" sldId="279"/>
        </pc:sldMkLst>
      </pc:sldChg>
      <pc:sldChg chg="add">
        <pc:chgData name="Emma Roberts (IMH)" userId="4381aaa8-aec7-4c01-8fc3-2065cac71278" providerId="ADAL" clId="{601CF613-8E2E-4CDF-B4A3-F52D9624D99C}" dt="2023-10-13T09:15:04.403" v="1720"/>
        <pc:sldMkLst>
          <pc:docMk/>
          <pc:sldMk cId="3365992002" sldId="280"/>
        </pc:sldMkLst>
      </pc:sldChg>
      <pc:sldChg chg="add">
        <pc:chgData name="Emma Roberts (IMH)" userId="4381aaa8-aec7-4c01-8fc3-2065cac71278" providerId="ADAL" clId="{601CF613-8E2E-4CDF-B4A3-F52D9624D99C}" dt="2023-10-13T09:15:08.763" v="1721"/>
        <pc:sldMkLst>
          <pc:docMk/>
          <pc:sldMk cId="2939299120" sldId="281"/>
        </pc:sldMkLst>
      </pc:sldChg>
      <pc:sldChg chg="add">
        <pc:chgData name="Emma Roberts (IMH)" userId="4381aaa8-aec7-4c01-8fc3-2065cac71278" providerId="ADAL" clId="{601CF613-8E2E-4CDF-B4A3-F52D9624D99C}" dt="2023-10-13T09:15:14.827" v="1722"/>
        <pc:sldMkLst>
          <pc:docMk/>
          <pc:sldMk cId="1187650594" sldId="282"/>
        </pc:sldMkLst>
      </pc:sldChg>
      <pc:sldChg chg="add">
        <pc:chgData name="Emma Roberts (IMH)" userId="4381aaa8-aec7-4c01-8fc3-2065cac71278" providerId="ADAL" clId="{601CF613-8E2E-4CDF-B4A3-F52D9624D99C}" dt="2023-10-13T09:15:21.502" v="1723"/>
        <pc:sldMkLst>
          <pc:docMk/>
          <pc:sldMk cId="556926061" sldId="283"/>
        </pc:sldMkLst>
      </pc:sldChg>
      <pc:sldChg chg="add">
        <pc:chgData name="Emma Roberts (IMH)" userId="4381aaa8-aec7-4c01-8fc3-2065cac71278" providerId="ADAL" clId="{601CF613-8E2E-4CDF-B4A3-F52D9624D99C}" dt="2023-10-13T09:15:25.492" v="1724"/>
        <pc:sldMkLst>
          <pc:docMk/>
          <pc:sldMk cId="1419503365" sldId="284"/>
        </pc:sldMkLst>
      </pc:sldChg>
      <pc:sldChg chg="addSp delSp modSp new mod modClrScheme chgLayout">
        <pc:chgData name="Emma Roberts (IMH)" userId="4381aaa8-aec7-4c01-8fc3-2065cac71278" providerId="ADAL" clId="{601CF613-8E2E-4CDF-B4A3-F52D9624D99C}" dt="2023-10-13T09:27:07.024" v="1875" actId="20577"/>
        <pc:sldMkLst>
          <pc:docMk/>
          <pc:sldMk cId="2534214689" sldId="285"/>
        </pc:sldMkLst>
        <pc:spChg chg="del mod ord">
          <ac:chgData name="Emma Roberts (IMH)" userId="4381aaa8-aec7-4c01-8fc3-2065cac71278" providerId="ADAL" clId="{601CF613-8E2E-4CDF-B4A3-F52D9624D99C}" dt="2023-10-13T09:25:10.026" v="1836" actId="700"/>
          <ac:spMkLst>
            <pc:docMk/>
            <pc:sldMk cId="2534214689" sldId="285"/>
            <ac:spMk id="2" creationId="{5F629ED6-FBBA-1A71-3C28-2C7975A623A3}"/>
          </ac:spMkLst>
        </pc:spChg>
        <pc:spChg chg="del mod ord">
          <ac:chgData name="Emma Roberts (IMH)" userId="4381aaa8-aec7-4c01-8fc3-2065cac71278" providerId="ADAL" clId="{601CF613-8E2E-4CDF-B4A3-F52D9624D99C}" dt="2023-10-13T09:25:10.026" v="1836" actId="700"/>
          <ac:spMkLst>
            <pc:docMk/>
            <pc:sldMk cId="2534214689" sldId="285"/>
            <ac:spMk id="3" creationId="{0F056CC0-38F5-E08B-A09C-99857894A64D}"/>
          </ac:spMkLst>
        </pc:spChg>
        <pc:spChg chg="mod ord">
          <ac:chgData name="Emma Roberts (IMH)" userId="4381aaa8-aec7-4c01-8fc3-2065cac71278" providerId="ADAL" clId="{601CF613-8E2E-4CDF-B4A3-F52D9624D99C}" dt="2023-10-13T09:25:10.026" v="1836" actId="700"/>
          <ac:spMkLst>
            <pc:docMk/>
            <pc:sldMk cId="2534214689" sldId="285"/>
            <ac:spMk id="4" creationId="{4160D4A9-6F01-C9BE-85D0-577E66E5E32B}"/>
          </ac:spMkLst>
        </pc:spChg>
        <pc:spChg chg="mod ord">
          <ac:chgData name="Emma Roberts (IMH)" userId="4381aaa8-aec7-4c01-8fc3-2065cac71278" providerId="ADAL" clId="{601CF613-8E2E-4CDF-B4A3-F52D9624D99C}" dt="2023-10-13T09:25:10.026" v="1836" actId="700"/>
          <ac:spMkLst>
            <pc:docMk/>
            <pc:sldMk cId="2534214689" sldId="285"/>
            <ac:spMk id="5" creationId="{6D5753EF-0224-F1C5-BEAF-CAC336893E8A}"/>
          </ac:spMkLst>
        </pc:spChg>
        <pc:spChg chg="add del mod ord">
          <ac:chgData name="Emma Roberts (IMH)" userId="4381aaa8-aec7-4c01-8fc3-2065cac71278" providerId="ADAL" clId="{601CF613-8E2E-4CDF-B4A3-F52D9624D99C}" dt="2023-10-13T09:26:25.730" v="1855" actId="478"/>
          <ac:spMkLst>
            <pc:docMk/>
            <pc:sldMk cId="2534214689" sldId="285"/>
            <ac:spMk id="6" creationId="{F511AC11-7E40-B3FF-A349-EBFACFBD6BA4}"/>
          </ac:spMkLst>
        </pc:spChg>
        <pc:spChg chg="add mod ord">
          <ac:chgData name="Emma Roberts (IMH)" userId="4381aaa8-aec7-4c01-8fc3-2065cac71278" providerId="ADAL" clId="{601CF613-8E2E-4CDF-B4A3-F52D9624D99C}" dt="2023-10-13T09:26:10.893" v="1853" actId="5793"/>
          <ac:spMkLst>
            <pc:docMk/>
            <pc:sldMk cId="2534214689" sldId="285"/>
            <ac:spMk id="7" creationId="{51571D21-5F29-7299-B028-60FC20F9EF17}"/>
          </ac:spMkLst>
        </pc:spChg>
        <pc:spChg chg="add mod ord">
          <ac:chgData name="Emma Roberts (IMH)" userId="4381aaa8-aec7-4c01-8fc3-2065cac71278" providerId="ADAL" clId="{601CF613-8E2E-4CDF-B4A3-F52D9624D99C}" dt="2023-10-13T09:27:07.024" v="1875" actId="20577"/>
          <ac:spMkLst>
            <pc:docMk/>
            <pc:sldMk cId="2534214689" sldId="285"/>
            <ac:spMk id="8" creationId="{D2BE08AF-C15E-A296-0A9F-70F4A179D8CA}"/>
          </ac:spMkLst>
        </pc:spChg>
        <pc:spChg chg="add mod">
          <ac:chgData name="Emma Roberts (IMH)" userId="4381aaa8-aec7-4c01-8fc3-2065cac71278" providerId="ADAL" clId="{601CF613-8E2E-4CDF-B4A3-F52D9624D99C}" dt="2023-10-13T09:26:22.876" v="1854"/>
          <ac:spMkLst>
            <pc:docMk/>
            <pc:sldMk cId="2534214689" sldId="285"/>
            <ac:spMk id="9" creationId="{DC595018-C6DB-6CA1-0543-5E87BFC5A34F}"/>
          </ac:spMkLst>
        </pc:spChg>
        <pc:picChg chg="add mod">
          <ac:chgData name="Emma Roberts (IMH)" userId="4381aaa8-aec7-4c01-8fc3-2065cac71278" providerId="ADAL" clId="{601CF613-8E2E-4CDF-B4A3-F52D9624D99C}" dt="2023-10-13T09:26:40.330" v="1858" actId="1076"/>
          <ac:picMkLst>
            <pc:docMk/>
            <pc:sldMk cId="2534214689" sldId="285"/>
            <ac:picMk id="10" creationId="{723AF7BD-88C2-BAA2-D7BB-489008FDB1D7}"/>
          </ac:picMkLst>
        </pc:picChg>
        <pc:picChg chg="add mod">
          <ac:chgData name="Emma Roberts (IMH)" userId="4381aaa8-aec7-4c01-8fc3-2065cac71278" providerId="ADAL" clId="{601CF613-8E2E-4CDF-B4A3-F52D9624D99C}" dt="2023-10-13T09:26:33.690" v="1857"/>
          <ac:picMkLst>
            <pc:docMk/>
            <pc:sldMk cId="2534214689" sldId="285"/>
            <ac:picMk id="11" creationId="{E8BDE49E-1DF2-38D8-21A2-01A69C34F9CD}"/>
          </ac:picMkLst>
        </pc:picChg>
      </pc:sldChg>
    </pc:docChg>
  </pc:docChgLst>
  <pc:docChgLst>
    <pc:chgData name="Emma Roberts (IMH)" userId="4381aaa8-aec7-4c01-8fc3-2065cac71278" providerId="ADAL" clId="{B1940316-FA15-44A0-BF87-529A9A5DF6B5}"/>
    <pc:docChg chg="delSld modSld">
      <pc:chgData name="Emma Roberts (IMH)" userId="4381aaa8-aec7-4c01-8fc3-2065cac71278" providerId="ADAL" clId="{B1940316-FA15-44A0-BF87-529A9A5DF6B5}" dt="2023-10-17T09:12:58.003" v="4" actId="1076"/>
      <pc:docMkLst>
        <pc:docMk/>
      </pc:docMkLst>
      <pc:sldChg chg="del">
        <pc:chgData name="Emma Roberts (IMH)" userId="4381aaa8-aec7-4c01-8fc3-2065cac71278" providerId="ADAL" clId="{B1940316-FA15-44A0-BF87-529A9A5DF6B5}" dt="2023-10-17T09:11:32.365" v="0" actId="47"/>
        <pc:sldMkLst>
          <pc:docMk/>
          <pc:sldMk cId="508000621" sldId="278"/>
        </pc:sldMkLst>
      </pc:sldChg>
      <pc:sldChg chg="addSp modSp">
        <pc:chgData name="Emma Roberts (IMH)" userId="4381aaa8-aec7-4c01-8fc3-2065cac71278" providerId="ADAL" clId="{B1940316-FA15-44A0-BF87-529A9A5DF6B5}" dt="2023-10-17T09:12:58.003" v="4" actId="1076"/>
        <pc:sldMkLst>
          <pc:docMk/>
          <pc:sldMk cId="4055306645" sldId="279"/>
        </pc:sldMkLst>
        <pc:picChg chg="add mod">
          <ac:chgData name="Emma Roberts (IMH)" userId="4381aaa8-aec7-4c01-8fc3-2065cac71278" providerId="ADAL" clId="{B1940316-FA15-44A0-BF87-529A9A5DF6B5}" dt="2023-10-17T09:12:58.003" v="4" actId="1076"/>
          <ac:picMkLst>
            <pc:docMk/>
            <pc:sldMk cId="4055306645" sldId="279"/>
            <ac:picMk id="2" creationId="{C95B9407-58E0-C761-4322-7F75A390076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5E1232-3736-41C9-9DC8-26EC6538599E}" type="datetimeFigureOut">
              <a:rPr lang="en-GB" smtClean="0"/>
              <a:t>17/10/2023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011658-C8D9-4997-AEBC-C84F603FC0D1}" type="slidenum">
              <a:rPr lang="en-GB" smtClean="0"/>
              <a:t>‹#›</a:t>
            </a:fld>
            <a:endParaRPr lang="en-GB"/>
          </a:p>
        </p:txBody>
      </p:sp>
    </p:spTree>
    <p:extLst>
      <p:ext uri="{BB962C8B-B14F-4D97-AF65-F5344CB8AC3E}">
        <p14:creationId xmlns:p14="http://schemas.microsoft.com/office/powerpoint/2010/main" val="20581368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7EA9ECDF-6178-4380-89AE-5552C52A5D63}" type="datetime1">
              <a:rPr lang="en-GB" smtClean="0"/>
              <a:t>17/10/2023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42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0D3BDA00-A4EB-4F44-A67D-14A42215A856}" type="datetime1">
              <a:rPr lang="en-GB" smtClean="0"/>
              <a:t>17/10/2023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70CCC116-E8CC-4ADC-BE47-B34EE7575E06}" type="datetime1">
              <a:rPr lang="en-GB" smtClean="0"/>
              <a:t>17/10/2023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632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5F72559F-EB30-4649-A0D2-3FA298F8BC1B}" type="datetime1">
              <a:rPr lang="en-GB" smtClean="0"/>
              <a:t>17/10/2023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143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3F87C508-DBED-48CD-B266-D2E8D0DB2124}" type="datetime1">
              <a:rPr lang="en-GB" smtClean="0"/>
              <a:t>17/10/2023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799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A41B5E8D-9DB5-421D-A0B0-B368DAE1D622}" type="datetime1">
              <a:rPr lang="en-GB" smtClean="0"/>
              <a:t>17/10/2023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5552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495C7086-0C2D-4963-A56C-CE2486BA5D5B}" type="datetime1">
              <a:rPr lang="en-GB" smtClean="0"/>
              <a:t>17/10/2023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814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89F5F28C-0FFA-430E-85C5-A6C713D455A8}" type="datetime1">
              <a:rPr lang="en-GB" smtClean="0"/>
              <a:t>17/10/2023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550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45AB21A1-6111-4B4E-A057-52AA431A6083}" type="datetime1">
              <a:rPr lang="en-GB" smtClean="0"/>
              <a:t>17/10/2023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18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46B57968-0F53-4121-8FA4-72680169490A}" type="datetime1">
              <a:rPr lang="en-GB" smtClean="0"/>
              <a:t>17/10/2023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715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512CCA83-7963-4719-B8F1-B067640F4BD5}" type="datetime1">
              <a:rPr lang="en-GB" smtClean="0"/>
              <a:t>17/10/2023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276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0EBE0B-C82E-490F-B141-16261752905F}" type="datetime1">
              <a:rPr lang="en-GB" smtClean="0"/>
              <a:t>17/10/2023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70084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hyperlink" Target="https://www-sciencedirect-com.ezproxy.uwtsd.ac.uk/science/article/pii/S0148296317303806#bb0195" TargetMode="External"/><Relationship Id="rId2" Type="http://schemas.openxmlformats.org/officeDocument/2006/relationships/hyperlink" Target="https://www-sciencedirect-com.ezproxy.uwtsd.ac.uk/science/article/pii/S0148296317303806#bb0130" TargetMode="Externa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25.xml.rels><?xml version="1.0" encoding="UTF-8" standalone="yes"?>
<Relationships xmlns="http://schemas.openxmlformats.org/package/2006/relationships"><Relationship Id="rId3" Type="http://schemas.openxmlformats.org/officeDocument/2006/relationships/hyperlink" Target="https://www-sciencedirect-com.ezproxy.uwtsd.ac.uk/science/article/pii/S0148296317303806#bb0085" TargetMode="External"/><Relationship Id="rId2" Type="http://schemas.openxmlformats.org/officeDocument/2006/relationships/hyperlink" Target="https://www-sciencedirect-com.ezproxy.uwtsd.ac.uk/science/article/pii/S0148296317303806#bb0130" TargetMode="External"/><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hyperlink" Target="https://www-sciencedirect-com.ezproxy.uwtsd.ac.uk/science/article/pii/S0148296317303806#bb0185"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647152"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BMTP5022</a:t>
            </a: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5587365" cy="1794128"/>
          </a:xfrm>
          <a:prstGeom prst="rect">
            <a:avLst/>
          </a:prstGeom>
          <a:noFill/>
        </p:spPr>
        <p:txBody>
          <a:bodyPr wrap="square" rtlCol="0">
            <a:spAutoFit/>
          </a:bodyPr>
          <a:lstStyle/>
          <a:p>
            <a:r>
              <a:rPr lang="en-GB" sz="5400" dirty="0">
                <a:solidFill>
                  <a:schemeClr val="bg1"/>
                </a:solidFill>
                <a:latin typeface="Arial" panose="020B0604020202020204" pitchFamily="34" charset="0"/>
                <a:cs typeface="Arial" panose="020B0604020202020204" pitchFamily="34" charset="0"/>
              </a:rPr>
              <a:t>Research project and Field Study</a:t>
            </a:r>
          </a:p>
        </p:txBody>
      </p:sp>
      <p:sp>
        <p:nvSpPr>
          <p:cNvPr id="6" name="TextBox 5">
            <a:extLst>
              <a:ext uri="{FF2B5EF4-FFF2-40B4-BE49-F238E27FC236}">
                <a16:creationId xmlns:a16="http://schemas.microsoft.com/office/drawing/2014/main" id="{2DDBD4A8-0007-5EFA-628C-3A9FCA50BB6B}"/>
              </a:ext>
            </a:extLst>
          </p:cNvPr>
          <p:cNvSpPr txBox="1"/>
          <p:nvPr/>
        </p:nvSpPr>
        <p:spPr>
          <a:xfrm>
            <a:off x="386350" y="4568800"/>
            <a:ext cx="4416594"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Module slides</a:t>
            </a:r>
          </a:p>
        </p:txBody>
      </p:sp>
      <p:sp>
        <p:nvSpPr>
          <p:cNvPr id="2" name="TextBox 1">
            <a:extLst>
              <a:ext uri="{FF2B5EF4-FFF2-40B4-BE49-F238E27FC236}">
                <a16:creationId xmlns:a16="http://schemas.microsoft.com/office/drawing/2014/main" id="{84D5AF62-9A0D-43D8-979E-CA70AC8828EC}"/>
              </a:ext>
            </a:extLst>
          </p:cNvPr>
          <p:cNvSpPr txBox="1"/>
          <p:nvPr/>
        </p:nvSpPr>
        <p:spPr>
          <a:xfrm>
            <a:off x="8232668" y="3505840"/>
            <a:ext cx="3877985" cy="646331"/>
          </a:xfrm>
          <a:prstGeom prst="rect">
            <a:avLst/>
          </a:prstGeom>
          <a:noFill/>
        </p:spPr>
        <p:txBody>
          <a:bodyPr wrap="none" rtlCol="0">
            <a:spAutoFit/>
          </a:bodyPr>
          <a:lstStyle/>
          <a:p>
            <a:r>
              <a:rPr lang="en-GB" sz="3600" dirty="0">
                <a:solidFill>
                  <a:schemeClr val="bg1"/>
                </a:solidFill>
                <a:latin typeface="Arial" panose="020B0604020202020204" pitchFamily="34" charset="0"/>
                <a:cs typeface="Arial" panose="020B0604020202020204" pitchFamily="34" charset="0"/>
              </a:rPr>
              <a:t>Dr Emma Roberts</a:t>
            </a:r>
          </a:p>
        </p:txBody>
      </p:sp>
      <p:pic>
        <p:nvPicPr>
          <p:cNvPr id="7" name="Picture 6" descr="A close-up of a person smiling&#10;&#10;Description automatically generated">
            <a:extLst>
              <a:ext uri="{FF2B5EF4-FFF2-40B4-BE49-F238E27FC236}">
                <a16:creationId xmlns:a16="http://schemas.microsoft.com/office/drawing/2014/main" id="{A5C5EBD4-3860-6DE0-4456-4BB43C8E42F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05670" y="206478"/>
            <a:ext cx="1936485" cy="3299362"/>
          </a:xfrm>
          <a:prstGeom prst="rect">
            <a:avLst/>
          </a:prstGeom>
        </p:spPr>
      </p:pic>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59B797-A4D5-29E2-9E2E-5D84260310D2}"/>
              </a:ext>
            </a:extLst>
          </p:cNvPr>
          <p:cNvSpPr txBox="1"/>
          <p:nvPr/>
        </p:nvSpPr>
        <p:spPr>
          <a:xfrm>
            <a:off x="427086" y="1270302"/>
            <a:ext cx="6707424" cy="4462760"/>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In this module we will be going through these slides in different weeks.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There may be times when we repeat ourselves and go back over some of these in order to clarify and deepen your understanding.</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-Assessment Briefs</a:t>
            </a:r>
          </a:p>
          <a:p>
            <a:r>
              <a:rPr lang="en-GB" sz="2400" dirty="0">
                <a:latin typeface="Arial" panose="020B0604020202020204" pitchFamily="34" charset="0"/>
                <a:cs typeface="Arial" panose="020B0604020202020204" pitchFamily="34" charset="0"/>
              </a:rPr>
              <a:t>-Key Theories and Concepts</a:t>
            </a:r>
          </a:p>
          <a:p>
            <a:endParaRPr lang="en-GB" sz="24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DF70F7C-DA45-18A4-5B8D-F6BEF1985815}"/>
              </a:ext>
            </a:extLst>
          </p:cNvPr>
          <p:cNvSpPr txBox="1"/>
          <p:nvPr/>
        </p:nvSpPr>
        <p:spPr>
          <a:xfrm>
            <a:off x="427085" y="415395"/>
            <a:ext cx="11416312" cy="646331"/>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Module slides pack</a:t>
            </a:r>
            <a:endParaRPr lang="en-GB" sz="3200" b="1" dirty="0">
              <a:latin typeface="Arial" panose="020B0604020202020204" pitchFamily="34" charset="0"/>
              <a:cs typeface="Arial" panose="020B0604020202020204" pitchFamily="34" charset="0"/>
            </a:endParaRPr>
          </a:p>
        </p:txBody>
      </p:sp>
      <p:pic>
        <p:nvPicPr>
          <p:cNvPr id="5" name="Picture 4" descr="Sticky notes on a wall">
            <a:extLst>
              <a:ext uri="{FF2B5EF4-FFF2-40B4-BE49-F238E27FC236}">
                <a16:creationId xmlns:a16="http://schemas.microsoft.com/office/drawing/2014/main" id="{67C9FBF3-ACBA-7662-DB74-8253F10DE13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69125" y="1634835"/>
            <a:ext cx="4024128" cy="2805545"/>
          </a:xfrm>
          <a:prstGeom prst="rect">
            <a:avLst/>
          </a:prstGeom>
        </p:spPr>
      </p:pic>
    </p:spTree>
    <p:extLst>
      <p:ext uri="{BB962C8B-B14F-4D97-AF65-F5344CB8AC3E}">
        <p14:creationId xmlns:p14="http://schemas.microsoft.com/office/powerpoint/2010/main" val="9706720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59B797-A4D5-29E2-9E2E-5D84260310D2}"/>
              </a:ext>
            </a:extLst>
          </p:cNvPr>
          <p:cNvSpPr txBox="1"/>
          <p:nvPr/>
        </p:nvSpPr>
        <p:spPr>
          <a:xfrm>
            <a:off x="427086" y="1270302"/>
            <a:ext cx="6707424" cy="3795911"/>
          </a:xfrm>
          <a:prstGeom prst="rect">
            <a:avLst/>
          </a:prstGeom>
          <a:noFill/>
        </p:spPr>
        <p:txBody>
          <a:bodyPr wrap="square" rtlCol="0">
            <a:spAutoFit/>
          </a:bodyPr>
          <a:lstStyle/>
          <a:p>
            <a:r>
              <a:rPr lang="en-GB" sz="1800" dirty="0">
                <a:solidFill>
                  <a:srgbClr val="000000"/>
                </a:solidFill>
                <a:effectLst/>
                <a:uFill>
                  <a:solidFill>
                    <a:srgbClr val="000000"/>
                  </a:solidFill>
                </a:uFill>
                <a:latin typeface="Arial" panose="020B0604020202020204" pitchFamily="34" charset="0"/>
                <a:ea typeface="Arial" panose="020B0604020202020204" pitchFamily="34" charset="0"/>
              </a:rPr>
              <a:t>Upon the successful completion of this module, the student should be able to:</a:t>
            </a:r>
          </a:p>
          <a:p>
            <a:r>
              <a:rPr lang="en-US" sz="1800" dirty="0">
                <a:solidFill>
                  <a:srgbClr val="000000"/>
                </a:solidFill>
                <a:effectLst/>
                <a:uFill>
                  <a:solidFill>
                    <a:srgbClr val="000000"/>
                  </a:solidFill>
                </a:uFill>
                <a:latin typeface="Arial" panose="020B0604020202020204" pitchFamily="34" charset="0"/>
                <a:ea typeface="Arial" panose="020B0604020202020204" pitchFamily="34" charset="0"/>
              </a:rPr>
              <a:t> </a:t>
            </a:r>
            <a:endParaRPr lang="en-GB" sz="1800" dirty="0">
              <a:solidFill>
                <a:srgbClr val="000000"/>
              </a:solidFill>
              <a:effectLst/>
              <a:uFill>
                <a:solidFill>
                  <a:srgbClr val="000000"/>
                </a:solidFill>
              </a:uFill>
              <a:latin typeface="Arial" panose="020B0604020202020204" pitchFamily="34" charset="0"/>
              <a:ea typeface="Arial" panose="020B0604020202020204" pitchFamily="34" charset="0"/>
            </a:endParaRPr>
          </a:p>
          <a:p>
            <a:pPr marL="342900" lvl="0" indent="-342900" algn="just">
              <a:spcAft>
                <a:spcPts val="1000"/>
              </a:spcAft>
              <a:buFont typeface="Symbol" panose="05050102010706020507" pitchFamily="18" charset="2"/>
              <a:buChar char=""/>
            </a:pPr>
            <a:r>
              <a:rPr lang="en-GB" sz="1800" dirty="0">
                <a:solidFill>
                  <a:srgbClr val="000000"/>
                </a:solidFill>
                <a:effectLst/>
                <a:uFill>
                  <a:solidFill>
                    <a:srgbClr val="000000"/>
                  </a:solidFill>
                </a:uFill>
                <a:latin typeface="Arial" panose="020B0604020202020204" pitchFamily="34" charset="0"/>
                <a:ea typeface="Arial Unicode MS"/>
                <a:cs typeface="Arial" panose="020B0604020202020204" pitchFamily="34" charset="0"/>
              </a:rPr>
              <a:t>use academic skills to undertake a field study research excursion within a chosen travel, tourism, event, leisure, or resort destination;</a:t>
            </a:r>
            <a:endParaRPr lang="en-GB" sz="1800" dirty="0">
              <a:solidFill>
                <a:srgbClr val="000000"/>
              </a:solidFill>
              <a:effectLst/>
              <a:uFill>
                <a:solidFill>
                  <a:srgbClr val="000000"/>
                </a:solidFill>
              </a:uFill>
              <a:latin typeface="Arial" panose="020B0604020202020204" pitchFamily="34" charset="0"/>
              <a:ea typeface="Arial Unicode MS"/>
              <a:cs typeface="Arial Unicode MS"/>
            </a:endParaRPr>
          </a:p>
          <a:p>
            <a:pPr marL="342900" lvl="0" indent="-342900" algn="just">
              <a:spcAft>
                <a:spcPts val="1000"/>
              </a:spcAft>
              <a:buFont typeface="Symbol" panose="05050102010706020507" pitchFamily="18" charset="2"/>
              <a:buChar char=""/>
            </a:pPr>
            <a:r>
              <a:rPr lang="en-GB" sz="1800" dirty="0">
                <a:solidFill>
                  <a:srgbClr val="000000"/>
                </a:solidFill>
                <a:effectLst/>
                <a:uFill>
                  <a:solidFill>
                    <a:srgbClr val="000000"/>
                  </a:solidFill>
                </a:uFill>
                <a:latin typeface="Arial" panose="020B0604020202020204" pitchFamily="34" charset="0"/>
                <a:ea typeface="Arial Unicode MS"/>
                <a:cs typeface="Arial" panose="020B0604020202020204" pitchFamily="34" charset="0"/>
              </a:rPr>
              <a:t>effectively use appropriate research methods to investigate and review the performance of travel, tourism, event, or leisure operations and offer effective recommendations to improve the product performance and experience.</a:t>
            </a:r>
            <a:endParaRPr lang="en-GB" sz="1800" dirty="0">
              <a:solidFill>
                <a:srgbClr val="000000"/>
              </a:solidFill>
              <a:effectLst/>
              <a:uFill>
                <a:solidFill>
                  <a:srgbClr val="000000"/>
                </a:solidFill>
              </a:uFill>
              <a:latin typeface="Arial" panose="020B0604020202020204" pitchFamily="34" charset="0"/>
              <a:ea typeface="Arial Unicode MS"/>
              <a:cs typeface="Arial Unicode MS"/>
            </a:endParaRPr>
          </a:p>
          <a:p>
            <a:endParaRPr lang="en-GB" sz="24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DF70F7C-DA45-18A4-5B8D-F6BEF1985815}"/>
              </a:ext>
            </a:extLst>
          </p:cNvPr>
          <p:cNvSpPr txBox="1"/>
          <p:nvPr/>
        </p:nvSpPr>
        <p:spPr>
          <a:xfrm>
            <a:off x="427085" y="415395"/>
            <a:ext cx="11416312" cy="646331"/>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Module Outcomes</a:t>
            </a:r>
            <a:endParaRPr lang="en-GB" sz="3200" b="1" dirty="0">
              <a:latin typeface="Arial" panose="020B0604020202020204" pitchFamily="34" charset="0"/>
              <a:cs typeface="Arial" panose="020B0604020202020204" pitchFamily="34" charset="0"/>
            </a:endParaRPr>
          </a:p>
        </p:txBody>
      </p:sp>
      <p:pic>
        <p:nvPicPr>
          <p:cNvPr id="5" name="Picture 4" descr="Sticky notes on a wall">
            <a:extLst>
              <a:ext uri="{FF2B5EF4-FFF2-40B4-BE49-F238E27FC236}">
                <a16:creationId xmlns:a16="http://schemas.microsoft.com/office/drawing/2014/main" id="{67C9FBF3-ACBA-7662-DB74-8253F10DE13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69125" y="1634835"/>
            <a:ext cx="4024128" cy="2805545"/>
          </a:xfrm>
          <a:prstGeom prst="rect">
            <a:avLst/>
          </a:prstGeom>
        </p:spPr>
      </p:pic>
    </p:spTree>
    <p:extLst>
      <p:ext uri="{BB962C8B-B14F-4D97-AF65-F5344CB8AC3E}">
        <p14:creationId xmlns:p14="http://schemas.microsoft.com/office/powerpoint/2010/main" val="36849249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59B797-A4D5-29E2-9E2E-5D84260310D2}"/>
              </a:ext>
            </a:extLst>
          </p:cNvPr>
          <p:cNvSpPr txBox="1"/>
          <p:nvPr/>
        </p:nvSpPr>
        <p:spPr>
          <a:xfrm>
            <a:off x="427086" y="1270302"/>
            <a:ext cx="10666174" cy="1508105"/>
          </a:xfrm>
          <a:prstGeom prst="rect">
            <a:avLst/>
          </a:prstGeom>
          <a:noFill/>
        </p:spPr>
        <p:txBody>
          <a:bodyPr wrap="square" rtlCol="0">
            <a:spAutoFit/>
          </a:bodyPr>
          <a:lstStyle/>
          <a:p>
            <a:r>
              <a:rPr lang="en-GB" dirty="0">
                <a:solidFill>
                  <a:srgbClr val="000000"/>
                </a:solidFill>
                <a:uFill>
                  <a:solidFill>
                    <a:srgbClr val="000000"/>
                  </a:solidFill>
                </a:uFill>
                <a:latin typeface="Arial" panose="020B0604020202020204" pitchFamily="34" charset="0"/>
                <a:cs typeface="Arial" panose="020B0604020202020204" pitchFamily="34" charset="0"/>
              </a:rPr>
              <a:t>You should be reading this book and finding your own key quotations for your assignment.</a:t>
            </a:r>
          </a:p>
          <a:p>
            <a:endParaRPr lang="en-GB" dirty="0">
              <a:solidFill>
                <a:srgbClr val="000000"/>
              </a:solidFill>
              <a:uFill>
                <a:solidFill>
                  <a:srgbClr val="000000"/>
                </a:solidFill>
              </a:u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rgbClr val="000000"/>
                </a:solidFill>
                <a:uFill>
                  <a:solidFill>
                    <a:srgbClr val="000000"/>
                  </a:solidFill>
                </a:uFill>
                <a:latin typeface="Arial" panose="020B0604020202020204" pitchFamily="34" charset="0"/>
                <a:cs typeface="Arial" panose="020B0604020202020204" pitchFamily="34" charset="0"/>
              </a:rPr>
              <a:t>Read slowly, in a small chunks.</a:t>
            </a:r>
          </a:p>
          <a:p>
            <a:pPr marL="285750" indent="-285750">
              <a:buFont typeface="Arial" panose="020B0604020202020204" pitchFamily="34" charset="0"/>
              <a:buChar char="•"/>
            </a:pPr>
            <a:r>
              <a:rPr lang="en-GB" dirty="0">
                <a:solidFill>
                  <a:srgbClr val="000000"/>
                </a:solidFill>
                <a:uFill>
                  <a:solidFill>
                    <a:srgbClr val="000000"/>
                  </a:solidFill>
                </a:uFill>
                <a:latin typeface="Arial" panose="020B0604020202020204" pitchFamily="34" charset="0"/>
                <a:cs typeface="Arial" panose="020B0604020202020204" pitchFamily="34" charset="0"/>
              </a:rPr>
              <a:t>Find and understand the key terms. </a:t>
            </a:r>
            <a:endParaRPr lang="en-GB" sz="24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DF70F7C-DA45-18A4-5B8D-F6BEF1985815}"/>
              </a:ext>
            </a:extLst>
          </p:cNvPr>
          <p:cNvSpPr txBox="1"/>
          <p:nvPr/>
        </p:nvSpPr>
        <p:spPr>
          <a:xfrm>
            <a:off x="427085" y="415395"/>
            <a:ext cx="11416312" cy="646331"/>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Reading and References</a:t>
            </a:r>
            <a:endParaRPr lang="en-GB" sz="3200" b="1" dirty="0">
              <a:latin typeface="Arial" panose="020B0604020202020204" pitchFamily="34" charset="0"/>
              <a:cs typeface="Arial" panose="020B0604020202020204" pitchFamily="34" charset="0"/>
            </a:endParaRPr>
          </a:p>
        </p:txBody>
      </p:sp>
      <p:graphicFrame>
        <p:nvGraphicFramePr>
          <p:cNvPr id="2" name="Content Placeholder 3">
            <a:extLst>
              <a:ext uri="{FF2B5EF4-FFF2-40B4-BE49-F238E27FC236}">
                <a16:creationId xmlns:a16="http://schemas.microsoft.com/office/drawing/2014/main" id="{98B826D7-86AE-D510-1C51-D6412A134CDB}"/>
              </a:ext>
            </a:extLst>
          </p:cNvPr>
          <p:cNvGraphicFramePr>
            <a:graphicFrameLocks/>
          </p:cNvGraphicFramePr>
          <p:nvPr>
            <p:extLst>
              <p:ext uri="{D42A27DB-BD31-4B8C-83A1-F6EECF244321}">
                <p14:modId xmlns:p14="http://schemas.microsoft.com/office/powerpoint/2010/main" val="3790995138"/>
              </p:ext>
            </p:extLst>
          </p:nvPr>
        </p:nvGraphicFramePr>
        <p:xfrm>
          <a:off x="877441" y="3286473"/>
          <a:ext cx="10515600" cy="1700717"/>
        </p:xfrm>
        <a:graphic>
          <a:graphicData uri="http://schemas.openxmlformats.org/drawingml/2006/table">
            <a:tbl>
              <a:tblPr firstRow="1" firstCol="1" bandRow="1">
                <a:tableStyleId>{5C22544A-7EE6-4342-B048-85BDC9FD1C3A}</a:tableStyleId>
              </a:tblPr>
              <a:tblGrid>
                <a:gridCol w="1939381">
                  <a:extLst>
                    <a:ext uri="{9D8B030D-6E8A-4147-A177-3AD203B41FA5}">
                      <a16:colId xmlns:a16="http://schemas.microsoft.com/office/drawing/2014/main" val="4276927578"/>
                    </a:ext>
                  </a:extLst>
                </a:gridCol>
                <a:gridCol w="7007721">
                  <a:extLst>
                    <a:ext uri="{9D8B030D-6E8A-4147-A177-3AD203B41FA5}">
                      <a16:colId xmlns:a16="http://schemas.microsoft.com/office/drawing/2014/main" val="2245363584"/>
                    </a:ext>
                  </a:extLst>
                </a:gridCol>
                <a:gridCol w="1568498">
                  <a:extLst>
                    <a:ext uri="{9D8B030D-6E8A-4147-A177-3AD203B41FA5}">
                      <a16:colId xmlns:a16="http://schemas.microsoft.com/office/drawing/2014/main" val="3936662103"/>
                    </a:ext>
                  </a:extLst>
                </a:gridCol>
              </a:tblGrid>
              <a:tr h="463546">
                <a:tc>
                  <a:txBody>
                    <a:bodyPr/>
                    <a:lstStyle/>
                    <a:p>
                      <a:pPr>
                        <a:lnSpc>
                          <a:spcPct val="115000"/>
                        </a:lnSpc>
                        <a:spcAft>
                          <a:spcPts val="1000"/>
                        </a:spcAft>
                        <a:tabLst>
                          <a:tab pos="457200" algn="l"/>
                          <a:tab pos="914400" algn="l"/>
                        </a:tabLst>
                      </a:pPr>
                      <a:r>
                        <a:rPr lang="en-GB" sz="2400">
                          <a:effectLst/>
                        </a:rPr>
                        <a:t>Classification</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tabLst>
                          <a:tab pos="457200" algn="l"/>
                          <a:tab pos="914400" algn="l"/>
                        </a:tabLst>
                      </a:pPr>
                      <a:r>
                        <a:rPr lang="en-GB" sz="2400">
                          <a:effectLst/>
                        </a:rPr>
                        <a:t>Reading List entry</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tabLst>
                          <a:tab pos="457200" algn="l"/>
                          <a:tab pos="914400" algn="l"/>
                        </a:tabLst>
                      </a:pPr>
                      <a:r>
                        <a:rPr lang="en-GB" sz="2400">
                          <a:effectLst/>
                        </a:rPr>
                        <a:t>Electronic*</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47923225"/>
                  </a:ext>
                </a:extLst>
              </a:tr>
              <a:tr h="955964">
                <a:tc>
                  <a:txBody>
                    <a:bodyPr/>
                    <a:lstStyle/>
                    <a:p>
                      <a:pPr>
                        <a:lnSpc>
                          <a:spcPct val="115000"/>
                        </a:lnSpc>
                        <a:spcAft>
                          <a:spcPts val="1000"/>
                        </a:spcAft>
                        <a:tabLst>
                          <a:tab pos="457200" algn="l"/>
                          <a:tab pos="914400" algn="l"/>
                        </a:tabLst>
                      </a:pPr>
                      <a:r>
                        <a:rPr lang="en-GB" sz="2400" dirty="0">
                          <a:effectLst/>
                        </a:rPr>
                        <a:t>Essential</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2400" dirty="0">
                          <a:effectLst/>
                        </a:rPr>
                        <a:t>Saunders, Thornhill, A., &amp; Lewis, P. (2016). Research methods for business students (Seventh edition.). </a:t>
                      </a:r>
                      <a:r>
                        <a:rPr lang="fi-FI" sz="2400" dirty="0" err="1">
                          <a:effectLst/>
                        </a:rPr>
                        <a:t>Pearson</a:t>
                      </a:r>
                      <a:r>
                        <a:rPr lang="fi-FI" sz="2400" dirty="0">
                          <a:effectLst/>
                        </a:rPr>
                        <a:t> </a:t>
                      </a:r>
                      <a:r>
                        <a:rPr lang="fi-FI" sz="2400" dirty="0" err="1">
                          <a:effectLst/>
                        </a:rPr>
                        <a:t>Education</a:t>
                      </a:r>
                      <a:r>
                        <a:rPr lang="fi-FI" sz="2400" dirty="0">
                          <a:effectLst/>
                        </a:rPr>
                        <a:t> Limited.</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GB" sz="2400" dirty="0">
                          <a:effectLst/>
                        </a:rPr>
                        <a:t>☒</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27212400"/>
                  </a:ext>
                </a:extLst>
              </a:tr>
            </a:tbl>
          </a:graphicData>
        </a:graphic>
      </p:graphicFrame>
    </p:spTree>
    <p:extLst>
      <p:ext uri="{BB962C8B-B14F-4D97-AF65-F5344CB8AC3E}">
        <p14:creationId xmlns:p14="http://schemas.microsoft.com/office/powerpoint/2010/main" val="42133032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DF70F7C-DA45-18A4-5B8D-F6BEF1985815}"/>
              </a:ext>
            </a:extLst>
          </p:cNvPr>
          <p:cNvSpPr txBox="1"/>
          <p:nvPr/>
        </p:nvSpPr>
        <p:spPr>
          <a:xfrm>
            <a:off x="931302" y="1239977"/>
            <a:ext cx="2633216" cy="948340"/>
          </a:xfrm>
          <a:prstGeom prst="rect">
            <a:avLst/>
          </a:prstGeom>
        </p:spPr>
        <p:txBody>
          <a:bodyPr vert="horz" lIns="91440" tIns="45720" rIns="91440" bIns="45720" rtlCol="0" anchor="b">
            <a:normAutofit fontScale="92500" lnSpcReduction="20000"/>
          </a:bodyPr>
          <a:lstStyle/>
          <a:p>
            <a:pPr algn="ctr">
              <a:lnSpc>
                <a:spcPct val="90000"/>
              </a:lnSpc>
              <a:spcBef>
                <a:spcPct val="0"/>
              </a:spcBef>
              <a:spcAft>
                <a:spcPts val="600"/>
              </a:spcAft>
            </a:pPr>
            <a:r>
              <a:rPr lang="en-US" sz="4000" b="1" kern="1200" dirty="0">
                <a:solidFill>
                  <a:schemeClr val="tx1"/>
                </a:solidFill>
                <a:latin typeface="+mj-lt"/>
                <a:ea typeface="+mj-ea"/>
                <a:cs typeface="+mj-cs"/>
              </a:rPr>
              <a:t>Assessment 1</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A12C1499-20BD-3B0E-5215-73682442C5FF}"/>
              </a:ext>
            </a:extLst>
          </p:cNvPr>
          <p:cNvGraphicFramePr>
            <a:graphicFrameLocks noGrp="1"/>
          </p:cNvGraphicFramePr>
          <p:nvPr>
            <p:extLst>
              <p:ext uri="{D42A27DB-BD31-4B8C-83A1-F6EECF244321}">
                <p14:modId xmlns:p14="http://schemas.microsoft.com/office/powerpoint/2010/main" val="4113429580"/>
              </p:ext>
            </p:extLst>
          </p:nvPr>
        </p:nvGraphicFramePr>
        <p:xfrm>
          <a:off x="4106752" y="639520"/>
          <a:ext cx="7796874" cy="4376026"/>
        </p:xfrm>
        <a:graphic>
          <a:graphicData uri="http://schemas.openxmlformats.org/drawingml/2006/table">
            <a:tbl>
              <a:tblPr firstRow="1" firstCol="1" lastRow="1" lastCol="1" bandRow="1" bandCol="1"/>
              <a:tblGrid>
                <a:gridCol w="1362966">
                  <a:extLst>
                    <a:ext uri="{9D8B030D-6E8A-4147-A177-3AD203B41FA5}">
                      <a16:colId xmlns:a16="http://schemas.microsoft.com/office/drawing/2014/main" val="2556028019"/>
                    </a:ext>
                  </a:extLst>
                </a:gridCol>
                <a:gridCol w="1516955">
                  <a:extLst>
                    <a:ext uri="{9D8B030D-6E8A-4147-A177-3AD203B41FA5}">
                      <a16:colId xmlns:a16="http://schemas.microsoft.com/office/drawing/2014/main" val="82848614"/>
                    </a:ext>
                  </a:extLst>
                </a:gridCol>
                <a:gridCol w="1686438">
                  <a:extLst>
                    <a:ext uri="{9D8B030D-6E8A-4147-A177-3AD203B41FA5}">
                      <a16:colId xmlns:a16="http://schemas.microsoft.com/office/drawing/2014/main" val="3470762638"/>
                    </a:ext>
                  </a:extLst>
                </a:gridCol>
                <a:gridCol w="1713816">
                  <a:extLst>
                    <a:ext uri="{9D8B030D-6E8A-4147-A177-3AD203B41FA5}">
                      <a16:colId xmlns:a16="http://schemas.microsoft.com/office/drawing/2014/main" val="2528360550"/>
                    </a:ext>
                  </a:extLst>
                </a:gridCol>
                <a:gridCol w="268297">
                  <a:extLst>
                    <a:ext uri="{9D8B030D-6E8A-4147-A177-3AD203B41FA5}">
                      <a16:colId xmlns:a16="http://schemas.microsoft.com/office/drawing/2014/main" val="1096089316"/>
                    </a:ext>
                  </a:extLst>
                </a:gridCol>
                <a:gridCol w="809010">
                  <a:extLst>
                    <a:ext uri="{9D8B030D-6E8A-4147-A177-3AD203B41FA5}">
                      <a16:colId xmlns:a16="http://schemas.microsoft.com/office/drawing/2014/main" val="766181035"/>
                    </a:ext>
                  </a:extLst>
                </a:gridCol>
                <a:gridCol w="187631">
                  <a:extLst>
                    <a:ext uri="{9D8B030D-6E8A-4147-A177-3AD203B41FA5}">
                      <a16:colId xmlns:a16="http://schemas.microsoft.com/office/drawing/2014/main" val="203630732"/>
                    </a:ext>
                  </a:extLst>
                </a:gridCol>
                <a:gridCol w="251761">
                  <a:extLst>
                    <a:ext uri="{9D8B030D-6E8A-4147-A177-3AD203B41FA5}">
                      <a16:colId xmlns:a16="http://schemas.microsoft.com/office/drawing/2014/main" val="3035717763"/>
                    </a:ext>
                  </a:extLst>
                </a:gridCol>
              </a:tblGrid>
              <a:tr h="521686">
                <a:tc gridSpan="6">
                  <a:txBody>
                    <a:bodyPr/>
                    <a:lstStyle/>
                    <a:p>
                      <a:pPr algn="l" fontAlgn="t">
                        <a:lnSpc>
                          <a:spcPct val="115000"/>
                        </a:lnSpc>
                        <a:spcBef>
                          <a:spcPts val="1200"/>
                        </a:spcBef>
                        <a:spcAft>
                          <a:spcPts val="300"/>
                        </a:spcAft>
                      </a:pPr>
                      <a:r>
                        <a:rPr lang="en-GB" sz="2200" b="1" i="1" u="none" strike="noStrike" dirty="0">
                          <a:solidFill>
                            <a:srgbClr val="000000"/>
                          </a:solidFill>
                          <a:effectLst/>
                          <a:latin typeface="Calibri" panose="020F0502020204030204" pitchFamily="34" charset="0"/>
                          <a:cs typeface="Times New Roman" panose="02020603050405020304" pitchFamily="18" charset="0"/>
                        </a:rPr>
                        <a:t>ASSESSMENT BRIEF 1</a:t>
                      </a:r>
                      <a:endParaRPr lang="en-GB" sz="2000" b="0" i="0" u="none" strike="noStrike" dirty="0">
                        <a:effectLst/>
                        <a:latin typeface="Arial" panose="020B0604020202020204" pitchFamily="34" charset="0"/>
                      </a:endParaRPr>
                    </a:p>
                  </a:txBody>
                  <a:tcPr marL="99685" marR="99685" marT="49843" marB="4984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pPr algn="l" fontAlgn="t">
                        <a:lnSpc>
                          <a:spcPct val="115000"/>
                        </a:lnSpc>
                        <a:spcBef>
                          <a:spcPts val="1200"/>
                        </a:spcBef>
                        <a:spcAft>
                          <a:spcPts val="300"/>
                        </a:spcAft>
                      </a:pPr>
                      <a:endParaRPr lang="en-GB" sz="2000" b="0" i="0" u="none" strike="noStrike" dirty="0">
                        <a:effectLst/>
                        <a:latin typeface="Arial" panose="020B0604020202020204" pitchFamily="34" charset="0"/>
                      </a:endParaRPr>
                    </a:p>
                  </a:txBody>
                  <a:tcPr marL="99685" marR="99685" marT="49843" marB="4984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a:txBody>
                    <a:bodyPr/>
                    <a:lstStyle/>
                    <a:p>
                      <a:pPr algn="l" fontAlgn="ctr">
                        <a:lnSpc>
                          <a:spcPct val="115000"/>
                        </a:lnSpc>
                        <a:spcBef>
                          <a:spcPts val="0"/>
                        </a:spcBef>
                        <a:spcAft>
                          <a:spcPts val="1000"/>
                        </a:spcAft>
                      </a:pPr>
                      <a:r>
                        <a:rPr lang="en-GB" sz="1200" b="0" i="0" u="none" strike="noStrike">
                          <a:effectLst/>
                          <a:latin typeface="Calibri" panose="020F0502020204030204" pitchFamily="34" charset="0"/>
                          <a:ea typeface="Calibri" panose="020F0502020204030204" pitchFamily="34" charset="0"/>
                          <a:cs typeface="Times New Roman" panose="02020603050405020304" pitchFamily="18" charset="0"/>
                        </a:rPr>
                        <a:t> </a:t>
                      </a:r>
                      <a:endParaRPr lang="en-GB" sz="2000" b="0" i="0" u="none" strike="noStrike">
                        <a:effectLst/>
                        <a:latin typeface="Arial" panose="020B0604020202020204" pitchFamily="34" charset="0"/>
                      </a:endParaRPr>
                    </a:p>
                  </a:txBody>
                  <a:tcPr marL="10384" marR="10384" marT="10384"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C0C0C0"/>
                    </a:solidFill>
                  </a:tcPr>
                </a:tc>
                <a:tc>
                  <a:txBody>
                    <a:bodyPr/>
                    <a:lstStyle/>
                    <a:p>
                      <a:pPr algn="l" fontAlgn="ctr">
                        <a:lnSpc>
                          <a:spcPct val="115000"/>
                        </a:lnSpc>
                        <a:spcBef>
                          <a:spcPts val="0"/>
                        </a:spcBef>
                        <a:spcAft>
                          <a:spcPts val="1000"/>
                        </a:spcAft>
                      </a:pPr>
                      <a:endParaRPr lang="en-GB" sz="2000" b="0" i="0" u="none" strike="noStrike" dirty="0">
                        <a:effectLst/>
                        <a:latin typeface="Arial" panose="020B0604020202020204" pitchFamily="34" charset="0"/>
                      </a:endParaRPr>
                    </a:p>
                  </a:txBody>
                  <a:tcPr marL="10384" marR="10384" marT="10384" marB="0" anchor="ctr">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solidFill>
                      <a:srgbClr val="C0C0C0"/>
                    </a:solidFill>
                  </a:tcPr>
                </a:tc>
                <a:extLst>
                  <a:ext uri="{0D108BD9-81ED-4DB2-BD59-A6C34878D82A}">
                    <a16:rowId xmlns:a16="http://schemas.microsoft.com/office/drawing/2014/main" val="2133820344"/>
                  </a:ext>
                </a:extLst>
              </a:tr>
              <a:tr h="349729">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Programme:</a:t>
                      </a:r>
                      <a:endParaRPr lang="en-GB" sz="2000" b="0" i="0" u="none" strike="noStrike">
                        <a:effectLst/>
                        <a:latin typeface="Arial" panose="020B0604020202020204" pitchFamily="34" charset="0"/>
                      </a:endParaRPr>
                    </a:p>
                  </a:txBody>
                  <a:tcPr marL="74764" marR="74764" marT="1038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gridSpan="6">
                  <a:txBody>
                    <a:bodyPr/>
                    <a:lstStyle/>
                    <a:p>
                      <a:pPr algn="just" fontAlgn="t">
                        <a:lnSpc>
                          <a:spcPct val="115000"/>
                        </a:lnSpc>
                        <a:spcBef>
                          <a:spcPts val="600"/>
                        </a:spcBef>
                        <a:spcAft>
                          <a:spcPts val="600"/>
                        </a:spcAft>
                      </a:pPr>
                      <a:r>
                        <a:rPr lang="en-GB" sz="1200" b="1" i="0" u="none" strike="noStrike" dirty="0">
                          <a:effectLst/>
                          <a:latin typeface="Arial" panose="020B0604020202020204" pitchFamily="34" charset="0"/>
                          <a:ea typeface="Calibri" panose="020F0502020204030204" pitchFamily="34" charset="0"/>
                          <a:cs typeface="Times New Roman" panose="02020603050405020304" pitchFamily="18" charset="0"/>
                        </a:rPr>
                        <a:t>International Travel and Tourism Management</a:t>
                      </a:r>
                      <a:endParaRPr lang="en-GB" sz="2000" b="0" i="0" u="none" strike="noStrike" dirty="0">
                        <a:effectLst/>
                        <a:latin typeface="Arial" panose="020B0604020202020204" pitchFamily="34" charset="0"/>
                      </a:endParaRPr>
                    </a:p>
                  </a:txBody>
                  <a:tcPr marL="99685" marR="99685" marT="49843" marB="4984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lnL w="12700" cap="flat" cmpd="sng" algn="ctr">
                      <a:solidFill>
                        <a:srgbClr val="000000"/>
                      </a:solidFill>
                      <a:prstDash val="solid"/>
                      <a:round/>
                      <a:headEnd type="none" w="med" len="med"/>
                      <a:tailEnd type="none" w="med" len="med"/>
                    </a:lnL>
                    <a:lnT w="12700" cap="flat" cmpd="sng" algn="ctr">
                      <a:solidFill>
                        <a:srgbClr val="000000"/>
                      </a:solidFill>
                      <a:prstDash val="solid"/>
                      <a:round/>
                      <a:headEnd type="none" w="med" len="med"/>
                      <a:tailEnd type="none" w="med" len="med"/>
                    </a:lnT>
                  </a:tcPr>
                </a:tc>
                <a:tc hMerge="1">
                  <a:txBody>
                    <a:bodyPr/>
                    <a:lstStyle/>
                    <a:p>
                      <a:endParaRPr lang="en-GB"/>
                    </a:p>
                  </a:txBody>
                  <a:tcPr/>
                </a:tc>
                <a:tc>
                  <a:txBody>
                    <a:bodyPr/>
                    <a:lstStyle/>
                    <a:p>
                      <a:pPr algn="just" fontAlgn="t">
                        <a:lnSpc>
                          <a:spcPct val="115000"/>
                        </a:lnSpc>
                        <a:spcBef>
                          <a:spcPts val="600"/>
                        </a:spcBef>
                        <a:spcAft>
                          <a:spcPts val="600"/>
                        </a:spcAft>
                      </a:pPr>
                      <a:endParaRPr lang="en-GB" sz="2000" b="0" i="0" u="none" strike="noStrike" dirty="0">
                        <a:effectLst/>
                        <a:latin typeface="Arial" panose="020B0604020202020204" pitchFamily="34" charset="0"/>
                      </a:endParaRPr>
                    </a:p>
                  </a:txBody>
                  <a:tcPr marL="99685" marR="99685" marT="49843" marB="4984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extLst>
                  <a:ext uri="{0D108BD9-81ED-4DB2-BD59-A6C34878D82A}">
                    <a16:rowId xmlns:a16="http://schemas.microsoft.com/office/drawing/2014/main" val="1843104861"/>
                  </a:ext>
                </a:extLst>
              </a:tr>
              <a:tr h="349729">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Module:</a:t>
                      </a:r>
                      <a:endParaRPr lang="en-GB" sz="2000" b="0" i="0" u="none" strike="noStrike">
                        <a:effectLst/>
                        <a:latin typeface="Arial" panose="020B0604020202020204" pitchFamily="34" charset="0"/>
                      </a:endParaRPr>
                    </a:p>
                  </a:txBody>
                  <a:tcPr marL="74764" marR="74764" marT="1038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gridSpan="6">
                  <a:txBody>
                    <a:bodyPr/>
                    <a:lstStyle/>
                    <a:p>
                      <a:pPr>
                        <a:lnSpc>
                          <a:spcPct val="115000"/>
                        </a:lnSpc>
                        <a:spcBef>
                          <a:spcPts val="1200"/>
                        </a:spcBef>
                        <a:spcAft>
                          <a:spcPts val="300"/>
                        </a:spcAft>
                      </a:pPr>
                      <a:r>
                        <a:rPr lang="en-GB" sz="2000" b="1" i="1" dirty="0">
                          <a:solidFill>
                            <a:srgbClr val="000000"/>
                          </a:solidFill>
                          <a:effectLst/>
                          <a:latin typeface="Calibri" panose="020F0502020204030204" pitchFamily="34" charset="0"/>
                          <a:cs typeface="Times New Roman" panose="02020603050405020304" pitchFamily="18" charset="0"/>
                        </a:rPr>
                        <a:t>ASSESSMENT BRIEF 1</a:t>
                      </a:r>
                      <a:endParaRPr lang="en-GB" sz="1100" b="1" i="1" dirty="0">
                        <a:effectLst/>
                        <a:latin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lnL w="12700" cap="flat" cmpd="sng" algn="ctr">
                      <a:solidFill>
                        <a:srgbClr val="000000"/>
                      </a:solidFill>
                      <a:prstDash val="solid"/>
                      <a:round/>
                      <a:headEnd type="none" w="med" len="med"/>
                      <a:tailEnd type="none" w="med" len="med"/>
                    </a:lnL>
                  </a:tcPr>
                </a:tc>
                <a:tc hMerge="1">
                  <a:txBody>
                    <a:bodyPr/>
                    <a:lstStyle/>
                    <a:p>
                      <a:endParaRPr lang="en-GB"/>
                    </a:p>
                  </a:txBody>
                  <a:tcPr/>
                </a:tc>
                <a:tc>
                  <a:txBody>
                    <a:bodyPr/>
                    <a:lstStyle/>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extLst>
                  <a:ext uri="{0D108BD9-81ED-4DB2-BD59-A6C34878D82A}">
                    <a16:rowId xmlns:a16="http://schemas.microsoft.com/office/drawing/2014/main" val="785609162"/>
                  </a:ext>
                </a:extLst>
              </a:tr>
              <a:tr h="349729">
                <a:tc>
                  <a:txBody>
                    <a:bodyPr/>
                    <a:lstStyle/>
                    <a:p>
                      <a:pPr algn="just" fontAlgn="t">
                        <a:lnSpc>
                          <a:spcPct val="115000"/>
                        </a:lnSpc>
                        <a:spcBef>
                          <a:spcPts val="600"/>
                        </a:spcBef>
                        <a:spcAft>
                          <a:spcPts val="600"/>
                        </a:spcAft>
                      </a:pPr>
                      <a:endParaRPr lang="en-GB" sz="2000" b="0" i="0" u="none" strike="noStrike">
                        <a:effectLst/>
                        <a:latin typeface="Arial" panose="020B0604020202020204" pitchFamily="34" charset="0"/>
                      </a:endParaRPr>
                    </a:p>
                  </a:txBody>
                  <a:tcPr marL="74764" marR="74764" marT="1038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a:txBody>
                    <a:bodyPr/>
                    <a:lstStyle/>
                    <a:p>
                      <a:pPr algn="just">
                        <a:lnSpc>
                          <a:spcPct val="115000"/>
                        </a:lnSpc>
                        <a:spcBef>
                          <a:spcPts val="600"/>
                        </a:spcBef>
                        <a:spcAft>
                          <a:spcPts val="600"/>
                        </a:spcAft>
                      </a:pPr>
                      <a:r>
                        <a:rPr lang="en-GB" sz="11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Student name: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a:txBody>
                    <a:bodyPr/>
                    <a:lstStyle/>
                    <a:p>
                      <a:pPr algn="just">
                        <a:lnSpc>
                          <a:spcPct val="115000"/>
                        </a:lnSpc>
                        <a:spcBef>
                          <a:spcPts val="600"/>
                        </a:spcBef>
                        <a:spcAft>
                          <a:spcPts val="6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tcPr>
                </a:tc>
                <a:tc>
                  <a:txBody>
                    <a:bodyPr/>
                    <a:lstStyle/>
                    <a:p>
                      <a:pPr algn="just">
                        <a:lnSpc>
                          <a:spcPct val="115000"/>
                        </a:lnSpc>
                        <a:spcBef>
                          <a:spcPts val="600"/>
                        </a:spcBef>
                        <a:spcAft>
                          <a:spcPts val="600"/>
                        </a:spcAft>
                      </a:pPr>
                      <a:r>
                        <a:rPr lang="en-GB" sz="11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Student ID number:</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gridSpan="4">
                  <a:txBody>
                    <a:bodyPr/>
                    <a:lstStyle/>
                    <a:p>
                      <a:r>
                        <a:rPr lang="en-GB" sz="1100" b="1" dirty="0">
                          <a:effectLst/>
                          <a:latin typeface="Arial" panose="020B0604020202020204" pitchFamily="34" charset="0"/>
                          <a:ea typeface="Calibri" panose="020F0502020204030204" pitchFamily="34" charset="0"/>
                          <a:cs typeface="Times New Roman" panose="02020603050405020304" pitchFamily="18" charset="0"/>
                        </a:rPr>
                        <a:t> </a:t>
                      </a:r>
                      <a:endParaRPr lang="en-GB" dirty="0"/>
                    </a:p>
                  </a:txBody>
                  <a:tcPr marL="68580" marR="68580" marT="0" marB="0"/>
                </a:tc>
                <a:tc hMerge="1">
                  <a:txBody>
                    <a:bodyPr/>
                    <a:lstStyle/>
                    <a:p>
                      <a:pPr algn="just">
                        <a:lnSpc>
                          <a:spcPct val="115000"/>
                        </a:lnSpc>
                        <a:spcBef>
                          <a:spcPts val="600"/>
                        </a:spcBef>
                        <a:spcAft>
                          <a:spcPts val="6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pPr algn="just">
                        <a:lnSpc>
                          <a:spcPct val="115000"/>
                        </a:lnSpc>
                        <a:spcBef>
                          <a:spcPts val="600"/>
                        </a:spcBef>
                        <a:spcAft>
                          <a:spcPts val="6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extLst>
                  <a:ext uri="{0D108BD9-81ED-4DB2-BD59-A6C34878D82A}">
                    <a16:rowId xmlns:a16="http://schemas.microsoft.com/office/drawing/2014/main" val="1031026500"/>
                  </a:ext>
                </a:extLst>
              </a:tr>
              <a:tr h="349729">
                <a:tc>
                  <a:txBody>
                    <a:bodyPr/>
                    <a:lstStyle/>
                    <a:p>
                      <a:pPr algn="just" fontAlgn="t">
                        <a:lnSpc>
                          <a:spcPct val="115000"/>
                        </a:lnSpc>
                        <a:spcBef>
                          <a:spcPts val="600"/>
                        </a:spcBef>
                        <a:spcAft>
                          <a:spcPts val="600"/>
                        </a:spcAft>
                      </a:pPr>
                      <a:endParaRPr lang="en-GB" sz="2000" b="0" i="0" u="none" strike="noStrike">
                        <a:effectLst/>
                        <a:latin typeface="Arial" panose="020B0604020202020204" pitchFamily="34" charset="0"/>
                      </a:endParaRPr>
                    </a:p>
                  </a:txBody>
                  <a:tcPr marL="74764" marR="74764" marT="1038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a:txBody>
                    <a:bodyPr/>
                    <a:lstStyle/>
                    <a:p>
                      <a:pPr algn="just">
                        <a:lnSpc>
                          <a:spcPct val="115000"/>
                        </a:lnSpc>
                        <a:spcBef>
                          <a:spcPts val="600"/>
                        </a:spcBef>
                        <a:spcAft>
                          <a:spcPts val="600"/>
                        </a:spcAft>
                      </a:pPr>
                      <a:r>
                        <a:rPr lang="en-GB" sz="11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Programme: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gridSpan="6">
                  <a:txBody>
                    <a:bodyPr/>
                    <a:lstStyle/>
                    <a:p>
                      <a:pPr algn="just">
                        <a:lnSpc>
                          <a:spcPct val="115000"/>
                        </a:lnSpc>
                        <a:spcBef>
                          <a:spcPts val="600"/>
                        </a:spcBef>
                        <a:spcAft>
                          <a:spcPts val="6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International Travel and Tourism Management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extLst>
                  <a:ext uri="{0D108BD9-81ED-4DB2-BD59-A6C34878D82A}">
                    <a16:rowId xmlns:a16="http://schemas.microsoft.com/office/drawing/2014/main" val="3436320267"/>
                  </a:ext>
                </a:extLst>
              </a:tr>
              <a:tr h="349729">
                <a:tc>
                  <a:txBody>
                    <a:bodyPr/>
                    <a:lstStyle/>
                    <a:p>
                      <a:pPr algn="just" fontAlgn="t">
                        <a:lnSpc>
                          <a:spcPct val="115000"/>
                        </a:lnSpc>
                        <a:spcBef>
                          <a:spcPts val="600"/>
                        </a:spcBef>
                        <a:spcAft>
                          <a:spcPts val="600"/>
                        </a:spcAft>
                      </a:pPr>
                      <a:endParaRPr lang="en-GB" sz="2000" b="0" i="0" u="none" strike="noStrike">
                        <a:effectLst/>
                        <a:latin typeface="Arial" panose="020B0604020202020204" pitchFamily="34" charset="0"/>
                      </a:endParaRPr>
                    </a:p>
                  </a:txBody>
                  <a:tcPr marL="74764" marR="74764" marT="1038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a:txBody>
                    <a:bodyPr/>
                    <a:lstStyle/>
                    <a:p>
                      <a:pPr algn="just">
                        <a:lnSpc>
                          <a:spcPct val="115000"/>
                        </a:lnSpc>
                        <a:spcBef>
                          <a:spcPts val="600"/>
                        </a:spcBef>
                        <a:spcAft>
                          <a:spcPts val="600"/>
                        </a:spcAft>
                      </a:pPr>
                      <a:r>
                        <a:rPr lang="en-GB" sz="11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Module: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gridSpan="6">
                  <a:txBody>
                    <a:bodyPr/>
                    <a:lstStyle/>
                    <a:p>
                      <a:pPr algn="just">
                        <a:lnSpc>
                          <a:spcPct val="115000"/>
                        </a:lnSpc>
                        <a:spcBef>
                          <a:spcPts val="600"/>
                        </a:spcBef>
                        <a:spcAft>
                          <a:spcPts val="6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BMTP5022 Research Methods and Field Study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extLst>
                  <a:ext uri="{0D108BD9-81ED-4DB2-BD59-A6C34878D82A}">
                    <a16:rowId xmlns:a16="http://schemas.microsoft.com/office/drawing/2014/main" val="2100402605"/>
                  </a:ext>
                </a:extLst>
              </a:tr>
              <a:tr h="470598">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Module code:</a:t>
                      </a:r>
                      <a:endParaRPr lang="en-GB" sz="2000" b="0" i="0" u="none" strike="noStrike">
                        <a:effectLst/>
                        <a:latin typeface="Arial" panose="020B0604020202020204" pitchFamily="34" charset="0"/>
                      </a:endParaRPr>
                    </a:p>
                  </a:txBody>
                  <a:tcPr marL="74764" marR="74764" marT="1038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a:txBody>
                    <a:bodyPr/>
                    <a:lstStyle/>
                    <a:p>
                      <a:pPr algn="just">
                        <a:lnSpc>
                          <a:spcPct val="115000"/>
                        </a:lnSpc>
                        <a:spcBef>
                          <a:spcPts val="600"/>
                        </a:spcBef>
                        <a:spcAft>
                          <a:spcPts val="600"/>
                        </a:spcAft>
                      </a:pPr>
                      <a:r>
                        <a:rPr lang="en-GB" sz="11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Module code: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a:txBody>
                    <a:bodyPr/>
                    <a:lstStyle/>
                    <a:p>
                      <a:pPr algn="just">
                        <a:lnSpc>
                          <a:spcPct val="115000"/>
                        </a:lnSpc>
                        <a:spcBef>
                          <a:spcPts val="600"/>
                        </a:spcBef>
                        <a:spcAft>
                          <a:spcPts val="6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BMTP5022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B w="12700" cap="flat" cmpd="sng" algn="ctr">
                      <a:solidFill>
                        <a:srgbClr val="000000"/>
                      </a:solidFill>
                      <a:prstDash val="solid"/>
                      <a:round/>
                      <a:headEnd type="none" w="med" len="med"/>
                      <a:tailEnd type="none" w="med" len="med"/>
                    </a:lnB>
                    <a:solidFill>
                      <a:srgbClr val="D9D9D9"/>
                    </a:solidFill>
                  </a:tcPr>
                </a:tc>
                <a:tc gridSpan="2">
                  <a:txBody>
                    <a:bodyPr/>
                    <a:lstStyle/>
                    <a:p>
                      <a:pPr algn="just">
                        <a:lnSpc>
                          <a:spcPct val="115000"/>
                        </a:lnSpc>
                        <a:spcBef>
                          <a:spcPts val="600"/>
                        </a:spcBef>
                        <a:spcAft>
                          <a:spcPts val="600"/>
                        </a:spcAft>
                      </a:pPr>
                      <a:r>
                        <a:rPr lang="en-GB" sz="11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Contribution to Overall Module Assessment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pPr algn="just">
                        <a:lnSpc>
                          <a:spcPct val="115000"/>
                        </a:lnSpc>
                        <a:spcBef>
                          <a:spcPts val="600"/>
                        </a:spcBef>
                        <a:spcAft>
                          <a:spcPts val="6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gridSpan="3">
                  <a:txBody>
                    <a:bodyPr/>
                    <a:lstStyle/>
                    <a:p>
                      <a:pPr>
                        <a:lnSpc>
                          <a:spcPct val="115000"/>
                        </a:lnSpc>
                        <a:spcAft>
                          <a:spcPts val="10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50%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B w="12700" cap="flat" cmpd="sng" algn="ctr">
                      <a:solidFill>
                        <a:srgbClr val="000000"/>
                      </a:solidFill>
                      <a:prstDash val="solid"/>
                      <a:round/>
                      <a:headEnd type="none" w="med" len="med"/>
                      <a:tailEnd type="none" w="med" len="med"/>
                    </a:lnB>
                    <a:solidFill>
                      <a:srgbClr val="C0C0C0"/>
                    </a:solidFill>
                  </a:tcPr>
                </a:tc>
                <a:tc hMerge="1">
                  <a:txBody>
                    <a:bodyPr/>
                    <a:lstStyle/>
                    <a:p>
                      <a:pPr algn="just">
                        <a:lnSpc>
                          <a:spcPct val="115000"/>
                        </a:lnSpc>
                        <a:spcBef>
                          <a:spcPts val="600"/>
                        </a:spcBef>
                        <a:spcAft>
                          <a:spcPts val="6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50%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extLst>
                  <a:ext uri="{0D108BD9-81ED-4DB2-BD59-A6C34878D82A}">
                    <a16:rowId xmlns:a16="http://schemas.microsoft.com/office/drawing/2014/main" val="3470343434"/>
                  </a:ext>
                </a:extLst>
              </a:tr>
              <a:tr h="559899">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Lecturer:</a:t>
                      </a:r>
                      <a:endParaRPr lang="en-GB" sz="2000" b="0" i="0" u="none" strike="noStrike">
                        <a:effectLst/>
                        <a:latin typeface="Arial" panose="020B0604020202020204" pitchFamily="34" charset="0"/>
                      </a:endParaRPr>
                    </a:p>
                  </a:txBody>
                  <a:tcPr marL="74764" marR="74764" marT="1038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a:txBody>
                    <a:bodyPr/>
                    <a:lstStyle/>
                    <a:p>
                      <a:pPr algn="just">
                        <a:lnSpc>
                          <a:spcPct val="115000"/>
                        </a:lnSpc>
                        <a:spcBef>
                          <a:spcPts val="600"/>
                        </a:spcBef>
                        <a:spcAft>
                          <a:spcPts val="600"/>
                        </a:spcAft>
                      </a:pPr>
                      <a:r>
                        <a:rPr lang="en-GB" sz="11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Lecturer: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a:txBody>
                    <a:bodyPr/>
                    <a:lstStyle/>
                    <a:p>
                      <a:pPr algn="just">
                        <a:lnSpc>
                          <a:spcPct val="115000"/>
                        </a:lnSpc>
                        <a:spcBef>
                          <a:spcPts val="600"/>
                        </a:spcBef>
                        <a:spcAft>
                          <a:spcPts val="6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Dr Emma Roberts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gridSpan="2">
                  <a:txBody>
                    <a:bodyPr/>
                    <a:lstStyle/>
                    <a:p>
                      <a:pPr algn="just">
                        <a:lnSpc>
                          <a:spcPct val="115000"/>
                        </a:lnSpc>
                        <a:spcBef>
                          <a:spcPts val="600"/>
                        </a:spcBef>
                        <a:spcAft>
                          <a:spcPts val="600"/>
                        </a:spcAft>
                      </a:pPr>
                      <a:r>
                        <a:rPr lang="en-GB" sz="11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Internal Verifier: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pPr algn="just">
                        <a:lnSpc>
                          <a:spcPct val="115000"/>
                        </a:lnSpc>
                        <a:spcBef>
                          <a:spcPts val="600"/>
                        </a:spcBef>
                        <a:spcAft>
                          <a:spcPts val="6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gridSpan="3">
                  <a:txBody>
                    <a:bodyPr/>
                    <a:lstStyle/>
                    <a:p>
                      <a:pPr algn="just">
                        <a:lnSpc>
                          <a:spcPct val="115000"/>
                        </a:lnSpc>
                        <a:spcBef>
                          <a:spcPts val="600"/>
                        </a:spcBef>
                        <a:spcAft>
                          <a:spcPts val="6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Dr Helen Lee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pPr algn="just">
                        <a:lnSpc>
                          <a:spcPct val="115000"/>
                        </a:lnSpc>
                        <a:spcBef>
                          <a:spcPts val="600"/>
                        </a:spcBef>
                        <a:spcAft>
                          <a:spcPts val="6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Dr Helen Lee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extLst>
                  <a:ext uri="{0D108BD9-81ED-4DB2-BD59-A6C34878D82A}">
                    <a16:rowId xmlns:a16="http://schemas.microsoft.com/office/drawing/2014/main" val="2900161284"/>
                  </a:ext>
                </a:extLst>
              </a:tr>
              <a:tr h="470598">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Assignment Title:</a:t>
                      </a:r>
                      <a:endParaRPr lang="en-GB" sz="2000" b="0" i="0" u="none" strike="noStrike">
                        <a:effectLst/>
                        <a:latin typeface="Arial" panose="020B0604020202020204" pitchFamily="34" charset="0"/>
                      </a:endParaRPr>
                    </a:p>
                  </a:txBody>
                  <a:tcPr marL="74764" marR="74764" marT="1038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a:txBody>
                    <a:bodyPr/>
                    <a:lstStyle/>
                    <a:p>
                      <a:pPr algn="just">
                        <a:lnSpc>
                          <a:spcPct val="115000"/>
                        </a:lnSpc>
                        <a:spcBef>
                          <a:spcPts val="600"/>
                        </a:spcBef>
                        <a:spcAft>
                          <a:spcPts val="600"/>
                        </a:spcAft>
                      </a:pPr>
                      <a:r>
                        <a:rPr lang="en-GB" sz="11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Assignment Title: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a:txBody>
                    <a:bodyPr/>
                    <a:lstStyle/>
                    <a:p>
                      <a:pPr algn="just">
                        <a:lnSpc>
                          <a:spcPct val="115000"/>
                        </a:lnSpc>
                        <a:spcBef>
                          <a:spcPts val="600"/>
                        </a:spcBef>
                        <a:spcAft>
                          <a:spcPts val="6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Research Project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gridSpan="2">
                  <a:txBody>
                    <a:bodyPr/>
                    <a:lstStyle/>
                    <a:p>
                      <a:pPr algn="just">
                        <a:lnSpc>
                          <a:spcPct val="115000"/>
                        </a:lnSpc>
                        <a:spcBef>
                          <a:spcPts val="600"/>
                        </a:spcBef>
                        <a:spcAft>
                          <a:spcPts val="600"/>
                        </a:spcAft>
                      </a:pPr>
                      <a:r>
                        <a:rPr lang="en-GB" sz="11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Word count (or equivalent):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pPr algn="just">
                        <a:lnSpc>
                          <a:spcPct val="115000"/>
                        </a:lnSpc>
                        <a:spcBef>
                          <a:spcPts val="600"/>
                        </a:spcBef>
                        <a:spcAft>
                          <a:spcPts val="6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gridSpan="3">
                  <a:txBody>
                    <a:bodyPr/>
                    <a:lstStyle/>
                    <a:p>
                      <a:pPr algn="just">
                        <a:lnSpc>
                          <a:spcPct val="115000"/>
                        </a:lnSpc>
                        <a:spcBef>
                          <a:spcPts val="600"/>
                        </a:spcBef>
                        <a:spcAft>
                          <a:spcPts val="6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2,000 words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pPr algn="just">
                        <a:lnSpc>
                          <a:spcPct val="115000"/>
                        </a:lnSpc>
                        <a:spcBef>
                          <a:spcPts val="600"/>
                        </a:spcBef>
                        <a:spcAft>
                          <a:spcPts val="6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2,000 words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extLst>
                  <a:ext uri="{0D108BD9-81ED-4DB2-BD59-A6C34878D82A}">
                    <a16:rowId xmlns:a16="http://schemas.microsoft.com/office/drawing/2014/main" val="4192335306"/>
                  </a:ext>
                </a:extLst>
              </a:tr>
              <a:tr h="470598">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Submission deadline:</a:t>
                      </a:r>
                      <a:endParaRPr lang="en-GB" sz="2000" b="0" i="0" u="none" strike="noStrike">
                        <a:effectLst/>
                        <a:latin typeface="Arial" panose="020B0604020202020204" pitchFamily="34" charset="0"/>
                      </a:endParaRPr>
                    </a:p>
                  </a:txBody>
                  <a:tcPr marL="74764" marR="74764" marT="1038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a:txBody>
                    <a:bodyPr/>
                    <a:lstStyle/>
                    <a:p>
                      <a:pPr algn="just">
                        <a:lnSpc>
                          <a:spcPct val="115000"/>
                        </a:lnSpc>
                        <a:spcBef>
                          <a:spcPts val="600"/>
                        </a:spcBef>
                        <a:spcAft>
                          <a:spcPts val="600"/>
                        </a:spcAft>
                      </a:pPr>
                      <a:r>
                        <a:rPr lang="en-GB" sz="11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Submission deadline: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a:txBody>
                    <a:bodyPr/>
                    <a:lstStyle/>
                    <a:p>
                      <a:pPr algn="just">
                        <a:lnSpc>
                          <a:spcPct val="115000"/>
                        </a:lnSpc>
                        <a:spcBef>
                          <a:spcPts val="600"/>
                        </a:spcBef>
                        <a:spcAft>
                          <a:spcPts val="6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23:59          Friday 1</a:t>
                      </a:r>
                      <a:r>
                        <a:rPr lang="en-GB" sz="1100" b="1" baseline="30000">
                          <a:effectLst/>
                          <a:latin typeface="Arial" panose="020B0604020202020204" pitchFamily="34" charset="0"/>
                          <a:ea typeface="Calibri" panose="020F0502020204030204" pitchFamily="34" charset="0"/>
                          <a:cs typeface="Times New Roman" panose="02020603050405020304" pitchFamily="18" charset="0"/>
                        </a:rPr>
                        <a:t>st</a:t>
                      </a:r>
                      <a:r>
                        <a:rPr lang="en-GB" sz="1100" b="1">
                          <a:effectLst/>
                          <a:latin typeface="Arial" panose="020B0604020202020204" pitchFamily="34" charset="0"/>
                          <a:ea typeface="Calibri" panose="020F0502020204030204" pitchFamily="34" charset="0"/>
                          <a:cs typeface="Times New Roman" panose="02020603050405020304" pitchFamily="18" charset="0"/>
                        </a:rPr>
                        <a:t> Dec 2023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gridSpan="2">
                  <a:txBody>
                    <a:bodyPr/>
                    <a:lstStyle/>
                    <a:p>
                      <a:pPr algn="just">
                        <a:lnSpc>
                          <a:spcPct val="115000"/>
                        </a:lnSpc>
                        <a:spcBef>
                          <a:spcPts val="600"/>
                        </a:spcBef>
                        <a:spcAft>
                          <a:spcPts val="600"/>
                        </a:spcAft>
                      </a:pPr>
                      <a:r>
                        <a:rPr lang="en-GB" sz="11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Return date of provisional marks &amp; written feedback:</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pPr algn="just">
                        <a:lnSpc>
                          <a:spcPct val="115000"/>
                        </a:lnSpc>
                        <a:spcBef>
                          <a:spcPts val="600"/>
                        </a:spcBef>
                        <a:spcAft>
                          <a:spcPts val="6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gridSpan="3">
                  <a:txBody>
                    <a:bodyPr/>
                    <a:lstStyle/>
                    <a:p>
                      <a:pPr algn="just">
                        <a:lnSpc>
                          <a:spcPct val="115000"/>
                        </a:lnSpc>
                        <a:spcBef>
                          <a:spcPts val="600"/>
                        </a:spcBef>
                        <a:spcAft>
                          <a:spcPts val="600"/>
                        </a:spcAft>
                      </a:pPr>
                      <a:r>
                        <a:rPr lang="en-GB" sz="1100" b="1" dirty="0">
                          <a:effectLst/>
                          <a:latin typeface="Arial" panose="020B0604020202020204" pitchFamily="34" charset="0"/>
                          <a:ea typeface="Calibri" panose="020F0502020204030204" pitchFamily="34" charset="0"/>
                          <a:cs typeface="Times New Roman" panose="02020603050405020304" pitchFamily="18" charset="0"/>
                        </a:rPr>
                        <a:t>29.12.2023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pPr algn="just">
                        <a:lnSpc>
                          <a:spcPct val="115000"/>
                        </a:lnSpc>
                        <a:spcBef>
                          <a:spcPts val="600"/>
                        </a:spcBef>
                        <a:spcAft>
                          <a:spcPts val="600"/>
                        </a:spcAft>
                      </a:pPr>
                      <a:r>
                        <a:rPr lang="en-GB" sz="1100" b="1" dirty="0">
                          <a:effectLst/>
                          <a:latin typeface="Arial" panose="020B0604020202020204" pitchFamily="34" charset="0"/>
                          <a:ea typeface="Calibri" panose="020F0502020204030204" pitchFamily="34" charset="0"/>
                          <a:cs typeface="Times New Roman" panose="02020603050405020304" pitchFamily="18" charset="0"/>
                        </a:rPr>
                        <a:t>29.12.2023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extLst>
                  <a:ext uri="{0D108BD9-81ED-4DB2-BD59-A6C34878D82A}">
                    <a16:rowId xmlns:a16="http://schemas.microsoft.com/office/drawing/2014/main" val="2449258258"/>
                  </a:ext>
                </a:extLst>
              </a:tr>
            </a:tbl>
          </a:graphicData>
        </a:graphic>
      </p:graphicFrame>
    </p:spTree>
    <p:extLst>
      <p:ext uri="{BB962C8B-B14F-4D97-AF65-F5344CB8AC3E}">
        <p14:creationId xmlns:p14="http://schemas.microsoft.com/office/powerpoint/2010/main" val="29214173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DF70F7C-DA45-18A4-5B8D-F6BEF1985815}"/>
              </a:ext>
            </a:extLst>
          </p:cNvPr>
          <p:cNvSpPr txBox="1"/>
          <p:nvPr/>
        </p:nvSpPr>
        <p:spPr>
          <a:xfrm>
            <a:off x="1" y="448248"/>
            <a:ext cx="1653586" cy="646331"/>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Task 1</a:t>
            </a:r>
            <a:endParaRPr lang="en-GB" sz="3200" b="1"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D098F82E-4810-D067-F8F5-F67E79FF19F8}"/>
              </a:ext>
            </a:extLst>
          </p:cNvPr>
          <p:cNvSpPr txBox="1"/>
          <p:nvPr/>
        </p:nvSpPr>
        <p:spPr>
          <a:xfrm>
            <a:off x="1653587" y="487315"/>
            <a:ext cx="9932464" cy="5120889"/>
          </a:xfrm>
          <a:prstGeom prst="rect">
            <a:avLst/>
          </a:prstGeom>
          <a:noFill/>
        </p:spPr>
        <p:txBody>
          <a:bodyPr wrap="square" rtlCol="0">
            <a:spAutoFit/>
          </a:bodyPr>
          <a:lstStyle/>
          <a:p>
            <a:pPr algn="just">
              <a:lnSpc>
                <a:spcPct val="115000"/>
              </a:lnSpc>
              <a:spcAft>
                <a:spcPts val="1000"/>
              </a:spcAft>
            </a:pPr>
            <a:r>
              <a:rPr lang="en-GB" sz="2000" b="1" dirty="0">
                <a:solidFill>
                  <a:srgbClr val="000000"/>
                </a:solidFill>
                <a:effectLst/>
                <a:latin typeface="Arial" panose="020B0604020202020204" pitchFamily="34" charset="0"/>
                <a:ea typeface="Calibri" panose="020F0502020204030204" pitchFamily="34" charset="0"/>
              </a:rPr>
              <a:t>Research Project – 2,000 words (+/- 10%)</a:t>
            </a:r>
            <a:endParaRPr lang="en-GB" sz="2000" b="1" dirty="0">
              <a:effectLst/>
              <a:latin typeface="Calibri" panose="020F0502020204030204" pitchFamily="34" charset="0"/>
              <a:ea typeface="Calibri" panose="020F0502020204030204" pitchFamily="34" charset="0"/>
            </a:endParaRPr>
          </a:p>
          <a:p>
            <a:pPr algn="just">
              <a:lnSpc>
                <a:spcPct val="115000"/>
              </a:lnSpc>
              <a:spcAft>
                <a:spcPts val="1000"/>
              </a:spcAft>
            </a:pPr>
            <a:r>
              <a:rPr lang="en-GB" sz="1400" dirty="0">
                <a:solidFill>
                  <a:srgbClr val="000000"/>
                </a:solidFill>
                <a:effectLst/>
                <a:latin typeface="Arial" panose="020B0604020202020204" pitchFamily="34" charset="0"/>
                <a:ea typeface="Calibri" panose="020F0502020204030204" pitchFamily="34" charset="0"/>
              </a:rPr>
              <a:t>Your research project should contain the following sections:</a:t>
            </a:r>
            <a:endParaRPr lang="en-GB" sz="1400" dirty="0">
              <a:effectLst/>
              <a:latin typeface="Calibri" panose="020F0502020204030204" pitchFamily="34" charset="0"/>
              <a:ea typeface="Calibri" panose="020F0502020204030204" pitchFamily="34" charset="0"/>
            </a:endParaRPr>
          </a:p>
          <a:p>
            <a:pPr marL="342900" lvl="0" indent="-342900" algn="just">
              <a:lnSpc>
                <a:spcPct val="115000"/>
              </a:lnSpc>
              <a:spcAft>
                <a:spcPts val="1000"/>
              </a:spcAft>
              <a:buFont typeface="+mj-lt"/>
              <a:buAutoNum type="arabicPeriod"/>
            </a:pPr>
            <a:r>
              <a:rPr lang="en-GB" sz="1400" dirty="0">
                <a:effectLst/>
                <a:latin typeface="Arial" panose="020B0604020202020204" pitchFamily="34" charset="0"/>
                <a:ea typeface="Calibri" panose="020F0502020204030204" pitchFamily="34" charset="0"/>
              </a:rPr>
              <a:t>Introduction – outline the travel or tourism business or event that you are investigating and why it is of importance and relevance for the hotel and hospitality sector in its region. Provide any background detail about the sector and company that will be central to this paper. (200 words)</a:t>
            </a:r>
            <a:endParaRPr lang="en-GB" sz="1400" dirty="0">
              <a:effectLst/>
              <a:latin typeface="Calibri" panose="020F0502020204030204" pitchFamily="34" charset="0"/>
              <a:ea typeface="Calibri" panose="020F0502020204030204" pitchFamily="34" charset="0"/>
            </a:endParaRPr>
          </a:p>
          <a:p>
            <a:pPr marL="342900" lvl="0" indent="-342900" algn="just">
              <a:lnSpc>
                <a:spcPct val="115000"/>
              </a:lnSpc>
              <a:spcAft>
                <a:spcPts val="1000"/>
              </a:spcAft>
              <a:buFont typeface="+mj-lt"/>
              <a:buAutoNum type="arabicPeriod"/>
            </a:pPr>
            <a:r>
              <a:rPr lang="en-GB" sz="1400" dirty="0">
                <a:effectLst/>
                <a:latin typeface="Arial" panose="020B0604020202020204" pitchFamily="34" charset="0"/>
                <a:ea typeface="Calibri" panose="020F0502020204030204" pitchFamily="34" charset="0"/>
              </a:rPr>
              <a:t>Methodology – Provide a brief overview of the key research methods, principles and analyses that you will be applying in this project. Draw on current journal articles to get the best marks for this section. (800 words)</a:t>
            </a:r>
            <a:endParaRPr lang="en-GB" sz="1400" dirty="0">
              <a:effectLst/>
              <a:latin typeface="Calibri" panose="020F0502020204030204" pitchFamily="34" charset="0"/>
              <a:ea typeface="Calibri" panose="020F0502020204030204" pitchFamily="34" charset="0"/>
            </a:endParaRPr>
          </a:p>
          <a:p>
            <a:pPr marL="342900" lvl="0" indent="-342900" algn="just">
              <a:lnSpc>
                <a:spcPct val="115000"/>
              </a:lnSpc>
              <a:spcAft>
                <a:spcPts val="1000"/>
              </a:spcAft>
              <a:buFont typeface="+mj-lt"/>
              <a:buAutoNum type="arabicPeriod"/>
            </a:pPr>
            <a:r>
              <a:rPr lang="en-GB" sz="1400" dirty="0">
                <a:effectLst/>
                <a:latin typeface="Arial" panose="020B0604020202020204" pitchFamily="34" charset="0"/>
                <a:ea typeface="Calibri" panose="020F0502020204030204" pitchFamily="34" charset="0"/>
              </a:rPr>
              <a:t>Findings/Analysis – Use a variety of presentational techniques to describe your case study organisation. This may include pictures, diagrams, tables, interview quotations to demonstrate your findings. (800 words)</a:t>
            </a:r>
            <a:endParaRPr lang="en-GB" sz="1400" dirty="0">
              <a:effectLst/>
              <a:latin typeface="Calibri" panose="020F0502020204030204" pitchFamily="34" charset="0"/>
              <a:ea typeface="Calibri" panose="020F0502020204030204" pitchFamily="34" charset="0"/>
            </a:endParaRPr>
          </a:p>
          <a:p>
            <a:pPr marL="342900" lvl="0" indent="-342900" algn="just">
              <a:lnSpc>
                <a:spcPct val="115000"/>
              </a:lnSpc>
              <a:spcAft>
                <a:spcPts val="1000"/>
              </a:spcAft>
              <a:buFont typeface="+mj-lt"/>
              <a:buAutoNum type="arabicPeriod"/>
            </a:pPr>
            <a:r>
              <a:rPr lang="en-GB" sz="1400" dirty="0">
                <a:effectLst/>
                <a:latin typeface="Arial" panose="020B0604020202020204" pitchFamily="34" charset="0"/>
                <a:ea typeface="Calibri" panose="020F0502020204030204" pitchFamily="34" charset="0"/>
              </a:rPr>
              <a:t>Conclusions and Limitations. Evaluate the strengths and weaknesses of your case study methods and findings and reflect on which were the most productive and efficient. This section can use bullet points (200 words)</a:t>
            </a:r>
            <a:endParaRPr lang="en-GB" sz="1400" dirty="0">
              <a:effectLst/>
              <a:latin typeface="Calibri" panose="020F0502020204030204" pitchFamily="34" charset="0"/>
              <a:ea typeface="Calibri" panose="020F0502020204030204" pitchFamily="34" charset="0"/>
            </a:endParaRPr>
          </a:p>
          <a:p>
            <a:pPr marL="342900" lvl="0" indent="-342900" algn="just">
              <a:lnSpc>
                <a:spcPct val="115000"/>
              </a:lnSpc>
              <a:spcAft>
                <a:spcPts val="1000"/>
              </a:spcAft>
              <a:buFont typeface="+mj-lt"/>
              <a:buAutoNum type="arabicPeriod"/>
            </a:pPr>
            <a:r>
              <a:rPr lang="en-GB" sz="1400" dirty="0">
                <a:effectLst/>
                <a:latin typeface="Arial" panose="020B0604020202020204" pitchFamily="34" charset="0"/>
                <a:ea typeface="Calibri" panose="020F0502020204030204" pitchFamily="34" charset="0"/>
              </a:rPr>
              <a:t>List of References - You must use credible sources for your research from academic journals,  online industry sources and textbooks. This is a 2,000 word paper and so you need to include 20 sources as a minimum. These must also be correctly referenced as in text citations where appropriate and these are not included in the word count. </a:t>
            </a:r>
            <a:endParaRPr lang="en-GB" sz="1400" dirty="0">
              <a:effectLst/>
              <a:latin typeface="Calibri" panose="020F0502020204030204" pitchFamily="34" charset="0"/>
              <a:ea typeface="Calibri" panose="020F0502020204030204" pitchFamily="34" charset="0"/>
            </a:endParaRPr>
          </a:p>
          <a:p>
            <a:pPr algn="just">
              <a:lnSpc>
                <a:spcPct val="115000"/>
              </a:lnSpc>
              <a:spcAft>
                <a:spcPts val="1000"/>
              </a:spcAft>
            </a:pPr>
            <a:r>
              <a:rPr lang="en-GB" sz="1400" dirty="0">
                <a:effectLst/>
                <a:latin typeface="Arial" panose="020B0604020202020204" pitchFamily="34" charset="0"/>
                <a:ea typeface="Calibri" panose="020F0502020204030204" pitchFamily="34" charset="0"/>
              </a:rPr>
              <a:t>This report should be compiled into one MS Word document and presented professionally. </a:t>
            </a:r>
            <a:endParaRPr lang="en-GB" sz="1400" dirty="0">
              <a:effectLst/>
              <a:latin typeface="Calibri" panose="020F0502020204030204" pitchFamily="34" charset="0"/>
              <a:ea typeface="Calibri" panose="020F0502020204030204" pitchFamily="34" charset="0"/>
            </a:endParaRPr>
          </a:p>
          <a:p>
            <a:endParaRPr lang="en-GB" sz="1400" dirty="0"/>
          </a:p>
        </p:txBody>
      </p:sp>
    </p:spTree>
    <p:extLst>
      <p:ext uri="{BB962C8B-B14F-4D97-AF65-F5344CB8AC3E}">
        <p14:creationId xmlns:p14="http://schemas.microsoft.com/office/powerpoint/2010/main" val="9730390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DF70F7C-DA45-18A4-5B8D-F6BEF1985815}"/>
              </a:ext>
            </a:extLst>
          </p:cNvPr>
          <p:cNvSpPr txBox="1"/>
          <p:nvPr/>
        </p:nvSpPr>
        <p:spPr>
          <a:xfrm>
            <a:off x="630936" y="639520"/>
            <a:ext cx="3429000" cy="1719072"/>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400" b="1" kern="1200" dirty="0">
                <a:solidFill>
                  <a:schemeClr val="tx1"/>
                </a:solidFill>
                <a:latin typeface="+mj-lt"/>
                <a:ea typeface="+mj-ea"/>
                <a:cs typeface="+mj-cs"/>
              </a:rPr>
              <a:t>Assessment 2</a:t>
            </a:r>
          </a:p>
        </p:txBody>
      </p:sp>
      <p:sp>
        <p:nvSpPr>
          <p:cNvPr id="28"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D81EDE40-CD04-155E-D3AD-F5D03BCE7B8D}"/>
              </a:ext>
            </a:extLst>
          </p:cNvPr>
          <p:cNvGraphicFramePr>
            <a:graphicFrameLocks noGrp="1"/>
          </p:cNvGraphicFramePr>
          <p:nvPr>
            <p:extLst>
              <p:ext uri="{D42A27DB-BD31-4B8C-83A1-F6EECF244321}">
                <p14:modId xmlns:p14="http://schemas.microsoft.com/office/powerpoint/2010/main" val="3341534226"/>
              </p:ext>
            </p:extLst>
          </p:nvPr>
        </p:nvGraphicFramePr>
        <p:xfrm>
          <a:off x="4654296" y="1618459"/>
          <a:ext cx="6903723" cy="3621085"/>
        </p:xfrm>
        <a:graphic>
          <a:graphicData uri="http://schemas.openxmlformats.org/drawingml/2006/table">
            <a:tbl>
              <a:tblPr firstRow="1" firstCol="1" lastRow="1" lastCol="1" bandRow="1" bandCol="1"/>
              <a:tblGrid>
                <a:gridCol w="1274746">
                  <a:extLst>
                    <a:ext uri="{9D8B030D-6E8A-4147-A177-3AD203B41FA5}">
                      <a16:colId xmlns:a16="http://schemas.microsoft.com/office/drawing/2014/main" val="2018053882"/>
                    </a:ext>
                  </a:extLst>
                </a:gridCol>
                <a:gridCol w="1743532">
                  <a:extLst>
                    <a:ext uri="{9D8B030D-6E8A-4147-A177-3AD203B41FA5}">
                      <a16:colId xmlns:a16="http://schemas.microsoft.com/office/drawing/2014/main" val="3549728498"/>
                    </a:ext>
                  </a:extLst>
                </a:gridCol>
                <a:gridCol w="2735944">
                  <a:extLst>
                    <a:ext uri="{9D8B030D-6E8A-4147-A177-3AD203B41FA5}">
                      <a16:colId xmlns:a16="http://schemas.microsoft.com/office/drawing/2014/main" val="884225336"/>
                    </a:ext>
                  </a:extLst>
                </a:gridCol>
                <a:gridCol w="974015">
                  <a:extLst>
                    <a:ext uri="{9D8B030D-6E8A-4147-A177-3AD203B41FA5}">
                      <a16:colId xmlns:a16="http://schemas.microsoft.com/office/drawing/2014/main" val="893512678"/>
                    </a:ext>
                  </a:extLst>
                </a:gridCol>
                <a:gridCol w="175486">
                  <a:extLst>
                    <a:ext uri="{9D8B030D-6E8A-4147-A177-3AD203B41FA5}">
                      <a16:colId xmlns:a16="http://schemas.microsoft.com/office/drawing/2014/main" val="3750395346"/>
                    </a:ext>
                  </a:extLst>
                </a:gridCol>
              </a:tblGrid>
              <a:tr h="533249">
                <a:tc gridSpan="4">
                  <a:txBody>
                    <a:bodyPr/>
                    <a:lstStyle/>
                    <a:p>
                      <a:pPr algn="l" fontAlgn="t">
                        <a:lnSpc>
                          <a:spcPct val="115000"/>
                        </a:lnSpc>
                        <a:spcBef>
                          <a:spcPts val="1200"/>
                        </a:spcBef>
                        <a:spcAft>
                          <a:spcPts val="300"/>
                        </a:spcAft>
                      </a:pPr>
                      <a:r>
                        <a:rPr lang="en-GB" sz="2200" b="1" i="1" u="none" strike="noStrike">
                          <a:solidFill>
                            <a:srgbClr val="000000"/>
                          </a:solidFill>
                          <a:effectLst/>
                          <a:latin typeface="Calibri" panose="020F0502020204030204" pitchFamily="34" charset="0"/>
                          <a:cs typeface="Times New Roman" panose="02020603050405020304" pitchFamily="18" charset="0"/>
                        </a:rPr>
                        <a:t>ASSESSMENT BRIEF 2</a:t>
                      </a:r>
                      <a:endParaRPr lang="en-GB" sz="2000" b="0" i="0" u="none" strike="noStrike">
                        <a:effectLst/>
                        <a:latin typeface="Arial" panose="020B0604020202020204" pitchFamily="34" charset="0"/>
                      </a:endParaRPr>
                    </a:p>
                  </a:txBody>
                  <a:tcPr marL="101895" marR="101895" marT="50947" marB="5094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ctr">
                        <a:lnSpc>
                          <a:spcPct val="115000"/>
                        </a:lnSpc>
                        <a:spcBef>
                          <a:spcPts val="0"/>
                        </a:spcBef>
                        <a:spcAft>
                          <a:spcPts val="1000"/>
                        </a:spcAft>
                      </a:pPr>
                      <a:r>
                        <a:rPr lang="en-GB" sz="1200" b="0" i="0" u="none" strike="noStrike">
                          <a:effectLst/>
                          <a:latin typeface="Calibri" panose="020F0502020204030204" pitchFamily="34" charset="0"/>
                          <a:ea typeface="Calibri" panose="020F0502020204030204" pitchFamily="34" charset="0"/>
                          <a:cs typeface="Times New Roman" panose="02020603050405020304" pitchFamily="18" charset="0"/>
                        </a:rPr>
                        <a:t> </a:t>
                      </a:r>
                      <a:endParaRPr lang="en-GB" sz="2000" b="0" i="0" u="none" strike="noStrike">
                        <a:effectLst/>
                        <a:latin typeface="Arial" panose="020B0604020202020204" pitchFamily="34" charset="0"/>
                      </a:endParaRPr>
                    </a:p>
                  </a:txBody>
                  <a:tcPr marL="10614" marR="10614" marT="10614" marB="0" anchor="ctr">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solidFill>
                      <a:srgbClr val="C0C0C0"/>
                    </a:solidFill>
                  </a:tcPr>
                </a:tc>
                <a:extLst>
                  <a:ext uri="{0D108BD9-81ED-4DB2-BD59-A6C34878D82A}">
                    <a16:rowId xmlns:a16="http://schemas.microsoft.com/office/drawing/2014/main" val="728012327"/>
                  </a:ext>
                </a:extLst>
              </a:tr>
              <a:tr h="357481">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Student name:</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a:txBody>
                    <a:bodyPr/>
                    <a:lstStyle/>
                    <a:p>
                      <a:pPr algn="just" fontAlgn="t">
                        <a:lnSpc>
                          <a:spcPct val="115000"/>
                        </a:lnSpc>
                        <a:spcBef>
                          <a:spcPts val="600"/>
                        </a:spcBef>
                        <a:spcAft>
                          <a:spcPts val="6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Student ID number:</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gridSpan="2">
                  <a:txBody>
                    <a:bodyPr/>
                    <a:lstStyle/>
                    <a:p>
                      <a:pPr algn="just" fontAlgn="t">
                        <a:lnSpc>
                          <a:spcPct val="115000"/>
                        </a:lnSpc>
                        <a:spcBef>
                          <a:spcPts val="600"/>
                        </a:spcBef>
                        <a:spcAft>
                          <a:spcPts val="6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2000" b="0" i="0" u="none" strike="noStrike">
                        <a:effectLst/>
                        <a:latin typeface="Arial" panose="020B0604020202020204" pitchFamily="34" charset="0"/>
                      </a:endParaRPr>
                    </a:p>
                  </a:txBody>
                  <a:tcPr marL="101895" marR="101895" marT="50947" marB="5094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extLst>
                  <a:ext uri="{0D108BD9-81ED-4DB2-BD59-A6C34878D82A}">
                    <a16:rowId xmlns:a16="http://schemas.microsoft.com/office/drawing/2014/main" val="1515408652"/>
                  </a:ext>
                </a:extLst>
              </a:tr>
              <a:tr h="357481">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Programme:</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gridSpan="4">
                  <a:txBody>
                    <a:bodyPr/>
                    <a:lstStyle/>
                    <a:p>
                      <a:pPr algn="just" fontAlgn="t">
                        <a:lnSpc>
                          <a:spcPct val="115000"/>
                        </a:lnSpc>
                        <a:spcBef>
                          <a:spcPts val="600"/>
                        </a:spcBef>
                        <a:spcAft>
                          <a:spcPts val="6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International Travel and Tourism Management</a:t>
                      </a:r>
                      <a:endParaRPr lang="en-GB" sz="2000" b="0" i="0" u="none" strike="noStrike">
                        <a:effectLst/>
                        <a:latin typeface="Arial" panose="020B0604020202020204" pitchFamily="34" charset="0"/>
                      </a:endParaRPr>
                    </a:p>
                  </a:txBody>
                  <a:tcPr marL="101895" marR="101895" marT="50947" marB="5094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262563096"/>
                  </a:ext>
                </a:extLst>
              </a:tr>
              <a:tr h="357481">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Module:</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gridSpan="4">
                  <a:txBody>
                    <a:bodyPr/>
                    <a:lstStyle/>
                    <a:p>
                      <a:pPr algn="just" fontAlgn="t">
                        <a:lnSpc>
                          <a:spcPct val="115000"/>
                        </a:lnSpc>
                        <a:spcBef>
                          <a:spcPts val="600"/>
                        </a:spcBef>
                        <a:spcAft>
                          <a:spcPts val="6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BMTP5022 Research Methods and Field Study</a:t>
                      </a:r>
                      <a:endParaRPr lang="en-GB" sz="2000" b="0" i="0" u="none" strike="noStrike">
                        <a:effectLst/>
                        <a:latin typeface="Arial" panose="020B0604020202020204" pitchFamily="34" charset="0"/>
                      </a:endParaRPr>
                    </a:p>
                  </a:txBody>
                  <a:tcPr marL="101895" marR="101895" marT="50947" marB="5094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663378979"/>
                  </a:ext>
                </a:extLst>
              </a:tr>
              <a:tr h="481028">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Module code:</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a:txBody>
                    <a:bodyPr/>
                    <a:lstStyle/>
                    <a:p>
                      <a:pPr algn="just" fontAlgn="t">
                        <a:lnSpc>
                          <a:spcPct val="115000"/>
                        </a:lnSpc>
                        <a:spcBef>
                          <a:spcPts val="600"/>
                        </a:spcBef>
                        <a:spcAft>
                          <a:spcPts val="6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BMTP5022</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a:txBody>
                    <a:bodyPr/>
                    <a:lstStyle/>
                    <a:p>
                      <a:pPr algn="l" fontAlgn="t">
                        <a:lnSpc>
                          <a:spcPct val="115000"/>
                        </a:lnSpc>
                        <a:spcBef>
                          <a:spcPts val="0"/>
                        </a:spcBef>
                        <a:spcAft>
                          <a:spcPts val="10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Contribution to Overall Module Assessment (%):</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gridSpan="2">
                  <a:txBody>
                    <a:bodyPr/>
                    <a:lstStyle/>
                    <a:p>
                      <a:pPr algn="just" fontAlgn="t">
                        <a:lnSpc>
                          <a:spcPct val="115000"/>
                        </a:lnSpc>
                        <a:spcBef>
                          <a:spcPts val="600"/>
                        </a:spcBef>
                        <a:spcAft>
                          <a:spcPts val="6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50%</a:t>
                      </a:r>
                      <a:endParaRPr lang="en-GB" sz="2000" b="0" i="0" u="none" strike="noStrike">
                        <a:effectLst/>
                        <a:latin typeface="Arial" panose="020B0604020202020204" pitchFamily="34" charset="0"/>
                      </a:endParaRPr>
                    </a:p>
                  </a:txBody>
                  <a:tcPr marL="101895" marR="101895" marT="50947" marB="5094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extLst>
                  <a:ext uri="{0D108BD9-81ED-4DB2-BD59-A6C34878D82A}">
                    <a16:rowId xmlns:a16="http://schemas.microsoft.com/office/drawing/2014/main" val="713555161"/>
                  </a:ext>
                </a:extLst>
              </a:tr>
              <a:tr h="572309">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Lecturer:</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a:txBody>
                    <a:bodyPr/>
                    <a:lstStyle/>
                    <a:p>
                      <a:pPr algn="just" fontAlgn="t">
                        <a:lnSpc>
                          <a:spcPct val="115000"/>
                        </a:lnSpc>
                        <a:spcBef>
                          <a:spcPts val="600"/>
                        </a:spcBef>
                        <a:spcAft>
                          <a:spcPts val="6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Dr Emma Roberts</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Internal Verifier:</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gridSpan="2">
                  <a:txBody>
                    <a:bodyPr/>
                    <a:lstStyle/>
                    <a:p>
                      <a:pPr algn="just" fontAlgn="t">
                        <a:lnSpc>
                          <a:spcPct val="115000"/>
                        </a:lnSpc>
                        <a:spcBef>
                          <a:spcPts val="600"/>
                        </a:spcBef>
                        <a:spcAft>
                          <a:spcPts val="6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Dr Helen Lee</a:t>
                      </a:r>
                      <a:endParaRPr lang="en-GB" sz="2000" b="0" i="0" u="none" strike="noStrike">
                        <a:effectLst/>
                        <a:latin typeface="Arial" panose="020B0604020202020204" pitchFamily="34" charset="0"/>
                      </a:endParaRPr>
                    </a:p>
                  </a:txBody>
                  <a:tcPr marL="101895" marR="101895" marT="50947" marB="5094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extLst>
                  <a:ext uri="{0D108BD9-81ED-4DB2-BD59-A6C34878D82A}">
                    <a16:rowId xmlns:a16="http://schemas.microsoft.com/office/drawing/2014/main" val="125862259"/>
                  </a:ext>
                </a:extLst>
              </a:tr>
              <a:tr h="481028">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Assignment Title:</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a:txBody>
                    <a:bodyPr/>
                    <a:lstStyle/>
                    <a:p>
                      <a:pPr algn="just" fontAlgn="t">
                        <a:lnSpc>
                          <a:spcPct val="115000"/>
                        </a:lnSpc>
                        <a:spcBef>
                          <a:spcPts val="600"/>
                        </a:spcBef>
                        <a:spcAft>
                          <a:spcPts val="6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Video Presentation</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Word count (or equivalent):</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gridSpan="2">
                  <a:txBody>
                    <a:bodyPr/>
                    <a:lstStyle/>
                    <a:p>
                      <a:pPr algn="just" fontAlgn="t">
                        <a:lnSpc>
                          <a:spcPct val="115000"/>
                        </a:lnSpc>
                        <a:spcBef>
                          <a:spcPts val="600"/>
                        </a:spcBef>
                        <a:spcAft>
                          <a:spcPts val="6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10 minutes</a:t>
                      </a:r>
                      <a:endParaRPr lang="en-GB" sz="2000" b="0" i="0" u="none" strike="noStrike">
                        <a:effectLst/>
                        <a:latin typeface="Arial" panose="020B0604020202020204" pitchFamily="34" charset="0"/>
                      </a:endParaRPr>
                    </a:p>
                  </a:txBody>
                  <a:tcPr marL="101895" marR="101895" marT="50947" marB="5094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extLst>
                  <a:ext uri="{0D108BD9-81ED-4DB2-BD59-A6C34878D82A}">
                    <a16:rowId xmlns:a16="http://schemas.microsoft.com/office/drawing/2014/main" val="3326271851"/>
                  </a:ext>
                </a:extLst>
              </a:tr>
              <a:tr h="481028">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Submission deadline:</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a:txBody>
                    <a:bodyPr/>
                    <a:lstStyle/>
                    <a:p>
                      <a:pPr algn="just" fontAlgn="t">
                        <a:lnSpc>
                          <a:spcPct val="115000"/>
                        </a:lnSpc>
                        <a:spcBef>
                          <a:spcPts val="600"/>
                        </a:spcBef>
                        <a:spcAft>
                          <a:spcPts val="6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23:59         Friday 23</a:t>
                      </a:r>
                      <a:r>
                        <a:rPr lang="en-GB" sz="1200" b="1" i="0" u="none" strike="noStrike" baseline="30000">
                          <a:effectLst/>
                          <a:latin typeface="Arial" panose="020B0604020202020204" pitchFamily="34" charset="0"/>
                          <a:ea typeface="Calibri" panose="020F0502020204030204" pitchFamily="34" charset="0"/>
                          <a:cs typeface="Times New Roman" panose="02020603050405020304" pitchFamily="18" charset="0"/>
                        </a:rPr>
                        <a:t>rd</a:t>
                      </a: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Feb 2023 </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Return date of provisional marks &amp; written feedback:</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gridSpan="2">
                  <a:txBody>
                    <a:bodyPr/>
                    <a:lstStyle/>
                    <a:p>
                      <a:pPr algn="just" fontAlgn="t">
                        <a:lnSpc>
                          <a:spcPct val="115000"/>
                        </a:lnSpc>
                        <a:spcBef>
                          <a:spcPts val="600"/>
                        </a:spcBef>
                        <a:spcAft>
                          <a:spcPts val="600"/>
                        </a:spcAft>
                      </a:pPr>
                      <a:r>
                        <a:rPr lang="en-GB" sz="1200" b="1" i="0" u="none" strike="noStrike" dirty="0">
                          <a:effectLst/>
                          <a:latin typeface="Arial" panose="020B0604020202020204" pitchFamily="34" charset="0"/>
                          <a:ea typeface="Calibri" panose="020F0502020204030204" pitchFamily="34" charset="0"/>
                          <a:cs typeface="Times New Roman" panose="02020603050405020304" pitchFamily="18" charset="0"/>
                        </a:rPr>
                        <a:t>22/03/24</a:t>
                      </a:r>
                      <a:endParaRPr lang="en-GB" sz="2000" b="0" i="0" u="none" strike="noStrike" dirty="0">
                        <a:effectLst/>
                        <a:latin typeface="Arial" panose="020B0604020202020204" pitchFamily="34" charset="0"/>
                      </a:endParaRPr>
                    </a:p>
                  </a:txBody>
                  <a:tcPr marL="101895" marR="101895" marT="50947" marB="5094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extLst>
                  <a:ext uri="{0D108BD9-81ED-4DB2-BD59-A6C34878D82A}">
                    <a16:rowId xmlns:a16="http://schemas.microsoft.com/office/drawing/2014/main" val="364666520"/>
                  </a:ext>
                </a:extLst>
              </a:tr>
            </a:tbl>
          </a:graphicData>
        </a:graphic>
      </p:graphicFrame>
    </p:spTree>
    <p:extLst>
      <p:ext uri="{BB962C8B-B14F-4D97-AF65-F5344CB8AC3E}">
        <p14:creationId xmlns:p14="http://schemas.microsoft.com/office/powerpoint/2010/main" val="3924970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DF70F7C-DA45-18A4-5B8D-F6BEF1985815}"/>
              </a:ext>
            </a:extLst>
          </p:cNvPr>
          <p:cNvSpPr txBox="1"/>
          <p:nvPr/>
        </p:nvSpPr>
        <p:spPr>
          <a:xfrm>
            <a:off x="1" y="448248"/>
            <a:ext cx="1653586" cy="646331"/>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Task 2</a:t>
            </a:r>
            <a:endParaRPr lang="en-GB" sz="3200" b="1"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D098F82E-4810-D067-F8F5-F67E79FF19F8}"/>
              </a:ext>
            </a:extLst>
          </p:cNvPr>
          <p:cNvSpPr txBox="1"/>
          <p:nvPr/>
        </p:nvSpPr>
        <p:spPr>
          <a:xfrm>
            <a:off x="1653587" y="487315"/>
            <a:ext cx="9932464" cy="5204502"/>
          </a:xfrm>
          <a:prstGeom prst="rect">
            <a:avLst/>
          </a:prstGeom>
          <a:noFill/>
        </p:spPr>
        <p:txBody>
          <a:bodyPr wrap="square" rtlCol="0">
            <a:spAutoFit/>
          </a:bodyPr>
          <a:lstStyle/>
          <a:p>
            <a:pPr algn="just">
              <a:lnSpc>
                <a:spcPct val="115000"/>
              </a:lnSpc>
              <a:spcAft>
                <a:spcPts val="1000"/>
              </a:spcAft>
            </a:pPr>
            <a:r>
              <a:rPr lang="en-GB" sz="2400" b="1" dirty="0">
                <a:solidFill>
                  <a:srgbClr val="000000"/>
                </a:solidFill>
                <a:effectLst/>
                <a:latin typeface="Arial" panose="020B0604020202020204" pitchFamily="34" charset="0"/>
                <a:ea typeface="Calibri" panose="020F0502020204030204" pitchFamily="34" charset="0"/>
              </a:rPr>
              <a:t>Video Presentation – 10 minutes</a:t>
            </a:r>
            <a:endParaRPr lang="en-GB" sz="2400" b="1" dirty="0">
              <a:effectLst/>
              <a:latin typeface="Calibri" panose="020F0502020204030204" pitchFamily="34" charset="0"/>
              <a:ea typeface="Calibri" panose="020F0502020204030204" pitchFamily="34" charset="0"/>
            </a:endParaRPr>
          </a:p>
          <a:p>
            <a:pPr algn="just">
              <a:lnSpc>
                <a:spcPct val="115000"/>
              </a:lnSpc>
              <a:spcAft>
                <a:spcPts val="1000"/>
              </a:spcAft>
            </a:pPr>
            <a:r>
              <a:rPr lang="en-GB" sz="1600" dirty="0">
                <a:solidFill>
                  <a:srgbClr val="000000"/>
                </a:solidFill>
                <a:effectLst/>
                <a:latin typeface="Arial" panose="020B0604020202020204" pitchFamily="34" charset="0"/>
                <a:ea typeface="Calibri" panose="020F0502020204030204" pitchFamily="34" charset="0"/>
              </a:rPr>
              <a:t>Your presentation should continue your description, analysis and evaluation of assignment 1 research project. It should contain the following sections:</a:t>
            </a:r>
            <a:endParaRPr lang="en-GB" sz="1600" dirty="0">
              <a:effectLst/>
              <a:latin typeface="Calibri" panose="020F0502020204030204" pitchFamily="34" charset="0"/>
              <a:ea typeface="Calibri" panose="020F0502020204030204" pitchFamily="34" charset="0"/>
            </a:endParaRPr>
          </a:p>
          <a:p>
            <a:pPr marL="342900" lvl="0" indent="-342900" algn="just">
              <a:buFont typeface="+mj-lt"/>
              <a:buAutoNum type="arabicParenR"/>
            </a:pPr>
            <a:r>
              <a:rPr lang="en-GB" sz="1600" dirty="0">
                <a:effectLst/>
                <a:latin typeface="Arial" panose="020B0604020202020204" pitchFamily="34" charset="0"/>
                <a:ea typeface="Calibri" panose="020F0502020204030204" pitchFamily="34" charset="0"/>
              </a:rPr>
              <a:t>Introduction – Provide a pictorial or video snapshot of the travel or tourism business or event that you investigated in your research project. Use annotations, text or images to show how it is of importance and relevance for the hotel and hospitality sector in its region. (2 mins)</a:t>
            </a:r>
            <a:endParaRPr lang="en-GB" sz="1600" dirty="0">
              <a:effectLst/>
              <a:latin typeface="Calibri" panose="020F0502020204030204" pitchFamily="34" charset="0"/>
              <a:ea typeface="Calibri" panose="020F0502020204030204" pitchFamily="34" charset="0"/>
            </a:endParaRPr>
          </a:p>
          <a:p>
            <a:pPr marL="342900" lvl="0" indent="-342900" algn="just">
              <a:buFont typeface="+mj-lt"/>
              <a:buAutoNum type="arabicParenR"/>
            </a:pPr>
            <a:r>
              <a:rPr lang="en-GB" sz="1600" dirty="0">
                <a:effectLst/>
                <a:latin typeface="Arial" panose="020B0604020202020204" pitchFamily="34" charset="0"/>
                <a:ea typeface="Calibri" panose="020F0502020204030204" pitchFamily="34" charset="0"/>
              </a:rPr>
              <a:t>Findings/Analysis – Use a variety of presentational techniques to show the various analyses you have conducted on your case study organisation. This may include pictures, diagrams, tables, interview quotations to demonstrate your findings. (4 mins)</a:t>
            </a:r>
            <a:endParaRPr lang="en-GB" sz="1600" dirty="0">
              <a:effectLst/>
              <a:latin typeface="Calibri" panose="020F0502020204030204" pitchFamily="34" charset="0"/>
              <a:ea typeface="Calibri" panose="020F0502020204030204" pitchFamily="34" charset="0"/>
            </a:endParaRPr>
          </a:p>
          <a:p>
            <a:pPr marL="342900" lvl="0" indent="-342900" algn="just">
              <a:buFont typeface="+mj-lt"/>
              <a:buAutoNum type="arabicParenR"/>
            </a:pPr>
            <a:r>
              <a:rPr lang="en-GB" sz="1600" dirty="0">
                <a:effectLst/>
                <a:latin typeface="Arial" panose="020B0604020202020204" pitchFamily="34" charset="0"/>
                <a:ea typeface="Calibri" panose="020F0502020204030204" pitchFamily="34" charset="0"/>
              </a:rPr>
              <a:t>Reflections and Limitations. Evaluate in some detail the various strengths and weaknesses of your case study methods and findings and reflect on which were the most productive and efficient. This section should involve some personal reflections as well as critical, academic evaluation. (4 mins)</a:t>
            </a:r>
            <a:endParaRPr lang="en-GB" sz="1600" dirty="0">
              <a:effectLst/>
              <a:latin typeface="Calibri" panose="020F0502020204030204" pitchFamily="34" charset="0"/>
              <a:ea typeface="Calibri" panose="020F0502020204030204" pitchFamily="34" charset="0"/>
            </a:endParaRPr>
          </a:p>
          <a:p>
            <a:pPr marL="342900" lvl="0" indent="-342900" algn="just">
              <a:buFont typeface="+mj-lt"/>
              <a:buAutoNum type="arabicParenR"/>
            </a:pPr>
            <a:r>
              <a:rPr lang="en-GB" sz="1600" dirty="0">
                <a:effectLst/>
                <a:latin typeface="Arial" panose="020B0604020202020204" pitchFamily="34" charset="0"/>
                <a:ea typeface="Calibri" panose="020F0502020204030204" pitchFamily="34" charset="0"/>
              </a:rPr>
              <a:t>List of References - You must provide a list of credible sources for your research from academic journals,  online industry sources and textbooks on the final slides of your presentation allowing time in the video for these to be read. (This time is not counted)</a:t>
            </a:r>
            <a:endParaRPr lang="en-GB" sz="1600" dirty="0">
              <a:effectLst/>
              <a:latin typeface="Calibri" panose="020F0502020204030204" pitchFamily="34" charset="0"/>
              <a:ea typeface="Calibri" panose="020F0502020204030204" pitchFamily="34" charset="0"/>
            </a:endParaRPr>
          </a:p>
          <a:p>
            <a:pPr algn="just">
              <a:lnSpc>
                <a:spcPct val="115000"/>
              </a:lnSpc>
              <a:spcAft>
                <a:spcPts val="1000"/>
              </a:spcAft>
            </a:pPr>
            <a:r>
              <a:rPr lang="en-GB" sz="1600" dirty="0">
                <a:solidFill>
                  <a:srgbClr val="000000"/>
                </a:solidFill>
                <a:effectLst/>
                <a:latin typeface="Arial" panose="020B0604020202020204" pitchFamily="34" charset="0"/>
                <a:ea typeface="Calibri" panose="020F0502020204030204" pitchFamily="34" charset="0"/>
              </a:rPr>
              <a:t>The student must be visible for at least part of the video at the beginning and end, but for better marks you will use your professional presentation skills to be visible and engaged with your audience throughout.</a:t>
            </a:r>
            <a:endParaRPr lang="en-GB" sz="1600" dirty="0">
              <a:effectLst/>
              <a:latin typeface="Calibri" panose="020F0502020204030204" pitchFamily="34" charset="0"/>
              <a:ea typeface="Calibri" panose="020F0502020204030204" pitchFamily="34" charset="0"/>
            </a:endParaRPr>
          </a:p>
          <a:p>
            <a:endParaRPr lang="en-GB" sz="1400" dirty="0"/>
          </a:p>
        </p:txBody>
      </p:sp>
    </p:spTree>
    <p:extLst>
      <p:ext uri="{BB962C8B-B14F-4D97-AF65-F5344CB8AC3E}">
        <p14:creationId xmlns:p14="http://schemas.microsoft.com/office/powerpoint/2010/main" val="9314929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59B797-A4D5-29E2-9E2E-5D84260310D2}"/>
              </a:ext>
            </a:extLst>
          </p:cNvPr>
          <p:cNvSpPr txBox="1"/>
          <p:nvPr/>
        </p:nvSpPr>
        <p:spPr>
          <a:xfrm>
            <a:off x="427085" y="2014963"/>
            <a:ext cx="5234529" cy="3477875"/>
          </a:xfrm>
          <a:prstGeom prst="rect">
            <a:avLst/>
          </a:prstGeom>
          <a:noFill/>
        </p:spPr>
        <p:txBody>
          <a:bodyPr wrap="square" rtlCol="0">
            <a:spAutoFit/>
          </a:bodyPr>
          <a:lstStyle/>
          <a:p>
            <a:endParaRPr lang="en-GB" sz="1800" dirty="0">
              <a:solidFill>
                <a:srgbClr val="000000"/>
              </a:solidFill>
              <a:effectLst/>
              <a:uFill>
                <a:solidFill>
                  <a:srgbClr val="000000"/>
                </a:solidFill>
              </a:uFill>
              <a:latin typeface="Arial" panose="020B0604020202020204" pitchFamily="34" charset="0"/>
              <a:ea typeface="Arial Unicode MS"/>
              <a:cs typeface="Arial Unicode MS"/>
            </a:endParaRPr>
          </a:p>
          <a:p>
            <a:r>
              <a:rPr lang="en-GB" sz="2800" dirty="0">
                <a:solidFill>
                  <a:srgbClr val="000000"/>
                </a:solidFill>
                <a:uFill>
                  <a:solidFill>
                    <a:srgbClr val="000000"/>
                  </a:solidFill>
                </a:uFill>
                <a:latin typeface="Arial" panose="020B0604020202020204" pitchFamily="34" charset="0"/>
                <a:ea typeface="Arial Unicode MS"/>
                <a:cs typeface="Arial Unicode MS"/>
              </a:rPr>
              <a:t>Key terms:</a:t>
            </a:r>
          </a:p>
          <a:p>
            <a:endParaRPr lang="en-GB" sz="2800" dirty="0">
              <a:solidFill>
                <a:srgbClr val="000000"/>
              </a:solidFill>
              <a:uFill>
                <a:solidFill>
                  <a:srgbClr val="000000"/>
                </a:solidFill>
              </a:uFill>
              <a:latin typeface="Arial" panose="020B0604020202020204" pitchFamily="34" charset="0"/>
              <a:ea typeface="Arial Unicode MS"/>
              <a:cs typeface="Arial Unicode MS"/>
            </a:endParaRPr>
          </a:p>
          <a:p>
            <a:pPr lvl="1"/>
            <a:r>
              <a:rPr lang="en-GB" sz="2800" dirty="0">
                <a:solidFill>
                  <a:srgbClr val="000000"/>
                </a:solidFill>
                <a:uFill>
                  <a:solidFill>
                    <a:srgbClr val="000000"/>
                  </a:solidFill>
                </a:uFill>
                <a:latin typeface="Arial" panose="020B0604020202020204" pitchFamily="34" charset="0"/>
                <a:ea typeface="Arial Unicode MS"/>
                <a:cs typeface="Arial Unicode MS"/>
              </a:rPr>
              <a:t>Epistemology</a:t>
            </a:r>
          </a:p>
          <a:p>
            <a:pPr lvl="1"/>
            <a:endParaRPr lang="en-GB" sz="2800" dirty="0">
              <a:solidFill>
                <a:srgbClr val="000000"/>
              </a:solidFill>
              <a:uFill>
                <a:solidFill>
                  <a:srgbClr val="000000"/>
                </a:solidFill>
              </a:uFill>
              <a:latin typeface="Arial" panose="020B0604020202020204" pitchFamily="34" charset="0"/>
              <a:ea typeface="Arial Unicode MS"/>
              <a:cs typeface="Arial Unicode MS"/>
            </a:endParaRPr>
          </a:p>
          <a:p>
            <a:pPr lvl="1"/>
            <a:r>
              <a:rPr lang="en-GB" sz="2800" dirty="0">
                <a:solidFill>
                  <a:srgbClr val="000000"/>
                </a:solidFill>
                <a:uFill>
                  <a:solidFill>
                    <a:srgbClr val="000000"/>
                  </a:solidFill>
                </a:uFill>
                <a:latin typeface="Arial" panose="020B0604020202020204" pitchFamily="34" charset="0"/>
                <a:ea typeface="Arial Unicode MS"/>
                <a:cs typeface="Arial Unicode MS"/>
              </a:rPr>
              <a:t>Subjectivity/ Objectivity</a:t>
            </a:r>
            <a:endParaRPr lang="en-GB" dirty="0">
              <a:solidFill>
                <a:srgbClr val="000000"/>
              </a:solidFill>
              <a:uFill>
                <a:solidFill>
                  <a:srgbClr val="000000"/>
                </a:solidFill>
              </a:uFill>
              <a:latin typeface="Arial" panose="020B0604020202020204" pitchFamily="34" charset="0"/>
              <a:ea typeface="Arial Unicode MS"/>
              <a:cs typeface="Arial Unicode MS"/>
            </a:endParaRPr>
          </a:p>
          <a:p>
            <a:endParaRPr lang="en-GB" sz="1800" dirty="0">
              <a:solidFill>
                <a:srgbClr val="000000"/>
              </a:solidFill>
              <a:effectLst/>
              <a:uFill>
                <a:solidFill>
                  <a:srgbClr val="000000"/>
                </a:solidFill>
              </a:uFill>
              <a:latin typeface="Arial" panose="020B0604020202020204" pitchFamily="34" charset="0"/>
              <a:ea typeface="Arial Unicode MS"/>
              <a:cs typeface="Arial Unicode MS"/>
            </a:endParaRPr>
          </a:p>
          <a:p>
            <a:endParaRPr lang="en-GB" sz="24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DF70F7C-DA45-18A4-5B8D-F6BEF1985815}"/>
              </a:ext>
            </a:extLst>
          </p:cNvPr>
          <p:cNvSpPr txBox="1"/>
          <p:nvPr/>
        </p:nvSpPr>
        <p:spPr>
          <a:xfrm>
            <a:off x="427085" y="415395"/>
            <a:ext cx="11416312" cy="1138773"/>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Basics of Research Methods</a:t>
            </a:r>
          </a:p>
          <a:p>
            <a:pPr algn="ctr"/>
            <a:r>
              <a:rPr lang="en-GB" sz="3200" dirty="0">
                <a:solidFill>
                  <a:srgbClr val="000000"/>
                </a:solidFill>
                <a:effectLst/>
                <a:uFill>
                  <a:solidFill>
                    <a:srgbClr val="000000"/>
                  </a:solidFill>
                </a:uFill>
                <a:latin typeface="Arial" panose="020B0604020202020204" pitchFamily="34" charset="0"/>
                <a:ea typeface="Arial" panose="020B0604020202020204" pitchFamily="34" charset="0"/>
              </a:rPr>
              <a:t>How do we know what we know?</a:t>
            </a:r>
          </a:p>
        </p:txBody>
      </p:sp>
      <p:pic>
        <p:nvPicPr>
          <p:cNvPr id="6" name="Picture 5" descr="Person taking book from bookshelf">
            <a:extLst>
              <a:ext uri="{FF2B5EF4-FFF2-40B4-BE49-F238E27FC236}">
                <a16:creationId xmlns:a16="http://schemas.microsoft.com/office/drawing/2014/main" id="{F7DEBC61-9A0D-BAC9-FEB7-3DF1589D74A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36678" y="1987463"/>
            <a:ext cx="4740629" cy="3161088"/>
          </a:xfrm>
          <a:prstGeom prst="rect">
            <a:avLst/>
          </a:prstGeom>
        </p:spPr>
      </p:pic>
    </p:spTree>
    <p:extLst>
      <p:ext uri="{BB962C8B-B14F-4D97-AF65-F5344CB8AC3E}">
        <p14:creationId xmlns:p14="http://schemas.microsoft.com/office/powerpoint/2010/main" val="24440451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59B797-A4D5-29E2-9E2E-5D84260310D2}"/>
              </a:ext>
            </a:extLst>
          </p:cNvPr>
          <p:cNvSpPr txBox="1"/>
          <p:nvPr/>
        </p:nvSpPr>
        <p:spPr>
          <a:xfrm>
            <a:off x="427085" y="2014963"/>
            <a:ext cx="5234529" cy="4062651"/>
          </a:xfrm>
          <a:prstGeom prst="rect">
            <a:avLst/>
          </a:prstGeom>
          <a:noFill/>
        </p:spPr>
        <p:txBody>
          <a:bodyPr wrap="square" rtlCol="0">
            <a:spAutoFit/>
          </a:bodyPr>
          <a:lstStyle/>
          <a:p>
            <a:endParaRPr lang="en-GB" sz="1800" dirty="0">
              <a:solidFill>
                <a:srgbClr val="000000"/>
              </a:solidFill>
              <a:effectLst/>
              <a:uFill>
                <a:solidFill>
                  <a:srgbClr val="000000"/>
                </a:solidFill>
              </a:uFill>
              <a:latin typeface="Arial" panose="020B0604020202020204" pitchFamily="34" charset="0"/>
              <a:ea typeface="Arial Unicode MS"/>
              <a:cs typeface="Arial Unicode MS"/>
            </a:endParaRPr>
          </a:p>
          <a:p>
            <a:r>
              <a:rPr lang="en-GB" sz="2800" dirty="0">
                <a:solidFill>
                  <a:srgbClr val="000000"/>
                </a:solidFill>
                <a:uFill>
                  <a:solidFill>
                    <a:srgbClr val="000000"/>
                  </a:solidFill>
                </a:uFill>
                <a:latin typeface="Arial" panose="020B0604020202020204" pitchFamily="34" charset="0"/>
                <a:ea typeface="Arial Unicode MS"/>
                <a:cs typeface="Arial Unicode MS"/>
              </a:rPr>
              <a:t>Key terms:</a:t>
            </a:r>
          </a:p>
          <a:p>
            <a:endParaRPr lang="en-GB" sz="2800" dirty="0">
              <a:solidFill>
                <a:srgbClr val="000000"/>
              </a:solidFill>
              <a:uFill>
                <a:solidFill>
                  <a:srgbClr val="000000"/>
                </a:solidFill>
              </a:uFill>
              <a:latin typeface="Arial" panose="020B0604020202020204" pitchFamily="34" charset="0"/>
              <a:ea typeface="Arial Unicode MS"/>
              <a:cs typeface="Arial Unicode MS"/>
            </a:endParaRPr>
          </a:p>
          <a:p>
            <a:pPr lvl="1"/>
            <a:r>
              <a:rPr lang="en-GB" sz="2800" dirty="0">
                <a:solidFill>
                  <a:srgbClr val="000000"/>
                </a:solidFill>
                <a:uFill>
                  <a:solidFill>
                    <a:srgbClr val="000000"/>
                  </a:solidFill>
                </a:uFill>
                <a:latin typeface="Arial" panose="020B0604020202020204" pitchFamily="34" charset="0"/>
                <a:ea typeface="Arial Unicode MS"/>
                <a:cs typeface="Arial Unicode MS"/>
              </a:rPr>
              <a:t>Triangulation</a:t>
            </a:r>
          </a:p>
          <a:p>
            <a:pPr lvl="1"/>
            <a:endParaRPr lang="en-GB" sz="2800" dirty="0">
              <a:solidFill>
                <a:srgbClr val="000000"/>
              </a:solidFill>
              <a:uFill>
                <a:solidFill>
                  <a:srgbClr val="000000"/>
                </a:solidFill>
              </a:uFill>
              <a:latin typeface="Arial" panose="020B0604020202020204" pitchFamily="34" charset="0"/>
              <a:ea typeface="Arial Unicode MS"/>
              <a:cs typeface="Arial Unicode MS"/>
            </a:endParaRPr>
          </a:p>
          <a:p>
            <a:pPr lvl="1"/>
            <a:r>
              <a:rPr lang="en-GB" sz="2800" dirty="0">
                <a:solidFill>
                  <a:srgbClr val="000000"/>
                </a:solidFill>
                <a:uFill>
                  <a:solidFill>
                    <a:srgbClr val="000000"/>
                  </a:solidFill>
                </a:uFill>
                <a:latin typeface="Arial" panose="020B0604020202020204" pitchFamily="34" charset="0"/>
                <a:ea typeface="Arial Unicode MS"/>
                <a:cs typeface="Arial Unicode MS"/>
              </a:rPr>
              <a:t>Exploratory research</a:t>
            </a:r>
          </a:p>
          <a:p>
            <a:pPr lvl="1"/>
            <a:endParaRPr lang="en-GB" sz="2800" dirty="0">
              <a:solidFill>
                <a:srgbClr val="000000"/>
              </a:solidFill>
              <a:uFill>
                <a:solidFill>
                  <a:srgbClr val="000000"/>
                </a:solidFill>
              </a:uFill>
              <a:latin typeface="Arial" panose="020B0604020202020204" pitchFamily="34" charset="0"/>
              <a:ea typeface="Arial Unicode MS"/>
              <a:cs typeface="Arial Unicode MS"/>
            </a:endParaRPr>
          </a:p>
          <a:p>
            <a:pPr lvl="1"/>
            <a:r>
              <a:rPr lang="en-GB" sz="2800" dirty="0">
                <a:solidFill>
                  <a:srgbClr val="000000"/>
                </a:solidFill>
                <a:uFill>
                  <a:solidFill>
                    <a:srgbClr val="000000"/>
                  </a:solidFill>
                </a:uFill>
                <a:latin typeface="Arial" panose="020B0604020202020204" pitchFamily="34" charset="0"/>
              </a:rPr>
              <a:t>Case Study Method</a:t>
            </a:r>
          </a:p>
          <a:p>
            <a:endParaRPr lang="en-GB" sz="24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DF70F7C-DA45-18A4-5B8D-F6BEF1985815}"/>
              </a:ext>
            </a:extLst>
          </p:cNvPr>
          <p:cNvSpPr txBox="1"/>
          <p:nvPr/>
        </p:nvSpPr>
        <p:spPr>
          <a:xfrm>
            <a:off x="427085" y="415395"/>
            <a:ext cx="11416312" cy="1138773"/>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Basics of Research Methods</a:t>
            </a:r>
          </a:p>
          <a:p>
            <a:pPr algn="ctr"/>
            <a:r>
              <a:rPr lang="en-GB" sz="3200" dirty="0">
                <a:solidFill>
                  <a:srgbClr val="000000"/>
                </a:solidFill>
                <a:effectLst/>
                <a:uFill>
                  <a:solidFill>
                    <a:srgbClr val="000000"/>
                  </a:solidFill>
                </a:uFill>
                <a:latin typeface="Arial" panose="020B0604020202020204" pitchFamily="34" charset="0"/>
                <a:ea typeface="Arial" panose="020B0604020202020204" pitchFamily="34" charset="0"/>
              </a:rPr>
              <a:t>What kinds of evidence do we need?</a:t>
            </a:r>
          </a:p>
        </p:txBody>
      </p:sp>
      <p:pic>
        <p:nvPicPr>
          <p:cNvPr id="5" name="Picture 4" descr="Magnifier placed on a white background">
            <a:extLst>
              <a:ext uri="{FF2B5EF4-FFF2-40B4-BE49-F238E27FC236}">
                <a16:creationId xmlns:a16="http://schemas.microsoft.com/office/drawing/2014/main" id="{E5DE6DF8-9B57-6ED4-35B5-40002ECDE2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38453" y="1984663"/>
            <a:ext cx="4333010" cy="2888673"/>
          </a:xfrm>
          <a:prstGeom prst="rect">
            <a:avLst/>
          </a:prstGeom>
        </p:spPr>
      </p:pic>
    </p:spTree>
    <p:extLst>
      <p:ext uri="{BB962C8B-B14F-4D97-AF65-F5344CB8AC3E}">
        <p14:creationId xmlns:p14="http://schemas.microsoft.com/office/powerpoint/2010/main" val="16281261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59B797-A4D5-29E2-9E2E-5D84260310D2}"/>
              </a:ext>
            </a:extLst>
          </p:cNvPr>
          <p:cNvSpPr txBox="1"/>
          <p:nvPr/>
        </p:nvSpPr>
        <p:spPr>
          <a:xfrm>
            <a:off x="0" y="775230"/>
            <a:ext cx="7791564" cy="4862870"/>
          </a:xfrm>
          <a:prstGeom prst="rect">
            <a:avLst/>
          </a:prstGeom>
          <a:noFill/>
        </p:spPr>
        <p:txBody>
          <a:bodyPr wrap="square" rtlCol="0">
            <a:spAutoFit/>
          </a:bodyPr>
          <a:lstStyle/>
          <a:p>
            <a:endParaRPr lang="en-GB" sz="1600" dirty="0">
              <a:effectLst/>
              <a:uFill>
                <a:solidFill>
                  <a:srgbClr val="000000"/>
                </a:solidFill>
              </a:uFill>
              <a:latin typeface="Arial" panose="020B0604020202020204" pitchFamily="34" charset="0"/>
              <a:ea typeface="Arial Unicode MS"/>
              <a:cs typeface="Arial" panose="020B0604020202020204" pitchFamily="34" charset="0"/>
            </a:endParaRPr>
          </a:p>
          <a:p>
            <a:pPr lvl="1"/>
            <a:r>
              <a:rPr lang="en-GB" sz="2400" b="0" i="0" dirty="0">
                <a:effectLst/>
                <a:latin typeface="Arial" panose="020B0604020202020204" pitchFamily="34" charset="0"/>
                <a:cs typeface="Arial" panose="020B0604020202020204" pitchFamily="34" charset="0"/>
              </a:rPr>
              <a:t>A case study is an in-depth inquiry into a topic or phenomenon within its real-life setting (Yin 2018). </a:t>
            </a:r>
          </a:p>
          <a:p>
            <a:pPr lvl="1"/>
            <a:r>
              <a:rPr lang="en-GB" sz="2400" b="0" i="0" dirty="0">
                <a:effectLst/>
                <a:latin typeface="Arial" panose="020B0604020202020204" pitchFamily="34" charset="0"/>
                <a:cs typeface="Arial" panose="020B0604020202020204" pitchFamily="34" charset="0"/>
              </a:rPr>
              <a:t>The ‘case’ in case study research may refer to:</a:t>
            </a:r>
          </a:p>
          <a:p>
            <a:pPr marL="800100" lvl="1" indent="-342900">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a person (e.g. a manager), </a:t>
            </a:r>
          </a:p>
          <a:p>
            <a:pPr marL="800100" lvl="1" indent="-342900">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a group (e.g. a work team), </a:t>
            </a:r>
          </a:p>
          <a:p>
            <a:pPr marL="800100" lvl="1" indent="-342900">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an organisation (e.g. a business), </a:t>
            </a:r>
          </a:p>
          <a:p>
            <a:pPr marL="800100" lvl="1" indent="-342900">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a change process (e.g. restructuring a company), </a:t>
            </a:r>
          </a:p>
          <a:p>
            <a:pPr marL="800100" lvl="1" indent="-342900">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an event (e.g. an annual general meeting)</a:t>
            </a:r>
          </a:p>
          <a:p>
            <a:pPr lvl="1" algn="r"/>
            <a:r>
              <a:rPr lang="en-GB" dirty="0">
                <a:latin typeface="Arial" panose="020B0604020202020204" pitchFamily="34" charset="0"/>
                <a:cs typeface="Arial" panose="020B0604020202020204" pitchFamily="34" charset="0"/>
              </a:rPr>
              <a:t>Saunders et al (2019, p. 196)</a:t>
            </a:r>
          </a:p>
          <a:p>
            <a:pPr lvl="1" algn="r"/>
            <a:endParaRPr lang="en-GB" sz="2400" dirty="0">
              <a:latin typeface="Arial" panose="020B0604020202020204" pitchFamily="34" charset="0"/>
              <a:cs typeface="Arial" panose="020B0604020202020204" pitchFamily="34" charset="0"/>
            </a:endParaRPr>
          </a:p>
          <a:p>
            <a:pPr lvl="1"/>
            <a:r>
              <a:rPr lang="en-GB" sz="1400" b="0" i="0" dirty="0">
                <a:effectLst/>
                <a:latin typeface="Arial" panose="020B0604020202020204" pitchFamily="34" charset="0"/>
                <a:cs typeface="Arial" panose="020B0604020202020204" pitchFamily="34" charset="0"/>
              </a:rPr>
              <a:t>Saunders, Mark, et al. </a:t>
            </a:r>
            <a:r>
              <a:rPr lang="en-GB" sz="1400" b="0" i="1" dirty="0">
                <a:effectLst/>
                <a:latin typeface="Arial" panose="020B0604020202020204" pitchFamily="34" charset="0"/>
                <a:cs typeface="Arial" panose="020B0604020202020204" pitchFamily="34" charset="0"/>
              </a:rPr>
              <a:t>Research Methods for Business Students</a:t>
            </a:r>
            <a:r>
              <a:rPr lang="en-GB" sz="1400" b="0" i="0" dirty="0">
                <a:effectLst/>
                <a:latin typeface="Arial" panose="020B0604020202020204" pitchFamily="34" charset="0"/>
                <a:cs typeface="Arial" panose="020B0604020202020204" pitchFamily="34" charset="0"/>
              </a:rPr>
              <a:t>, Pearson Education, Limited, 2019.</a:t>
            </a:r>
            <a:r>
              <a:rPr lang="en-GB" sz="1400" b="0" i="1" dirty="0">
                <a:effectLst/>
                <a:latin typeface="Arial" panose="020B0604020202020204" pitchFamily="34" charset="0"/>
                <a:cs typeface="Arial" panose="020B0604020202020204" pitchFamily="34" charset="0"/>
              </a:rPr>
              <a:t> ProQuest </a:t>
            </a:r>
            <a:r>
              <a:rPr lang="en-GB" sz="1400" b="0" i="1" dirty="0" err="1">
                <a:effectLst/>
                <a:latin typeface="Arial" panose="020B0604020202020204" pitchFamily="34" charset="0"/>
                <a:cs typeface="Arial" panose="020B0604020202020204" pitchFamily="34" charset="0"/>
              </a:rPr>
              <a:t>Ebook</a:t>
            </a:r>
            <a:r>
              <a:rPr lang="en-GB" sz="1400" b="0" i="1" dirty="0">
                <a:effectLst/>
                <a:latin typeface="Arial" panose="020B0604020202020204" pitchFamily="34" charset="0"/>
                <a:cs typeface="Arial" panose="020B0604020202020204" pitchFamily="34" charset="0"/>
              </a:rPr>
              <a:t> Central</a:t>
            </a:r>
            <a:r>
              <a:rPr lang="en-GB" sz="1400" b="0" i="0" dirty="0">
                <a:effectLst/>
                <a:latin typeface="Arial" panose="020B0604020202020204" pitchFamily="34" charset="0"/>
                <a:cs typeface="Arial" panose="020B0604020202020204" pitchFamily="34" charset="0"/>
              </a:rPr>
              <a:t>, http://ebookcentral.proquest.com/lib/trinity/detail.action?docID=5774742.</a:t>
            </a:r>
            <a:br>
              <a:rPr lang="en-GB" sz="1400"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DF70F7C-DA45-18A4-5B8D-F6BEF1985815}"/>
              </a:ext>
            </a:extLst>
          </p:cNvPr>
          <p:cNvSpPr txBox="1"/>
          <p:nvPr/>
        </p:nvSpPr>
        <p:spPr>
          <a:xfrm>
            <a:off x="7649201" y="284723"/>
            <a:ext cx="4194195" cy="1200329"/>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Case Study Method</a:t>
            </a:r>
          </a:p>
        </p:txBody>
      </p:sp>
      <p:pic>
        <p:nvPicPr>
          <p:cNvPr id="5" name="Picture 4" descr="Close-up of graph">
            <a:extLst>
              <a:ext uri="{FF2B5EF4-FFF2-40B4-BE49-F238E27FC236}">
                <a16:creationId xmlns:a16="http://schemas.microsoft.com/office/drawing/2014/main" id="{F02EBAAA-D657-C89F-B13D-5E7B5258CA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8834" y="2118999"/>
            <a:ext cx="3674056" cy="2453000"/>
          </a:xfrm>
          <a:prstGeom prst="rect">
            <a:avLst/>
          </a:prstGeom>
        </p:spPr>
      </p:pic>
    </p:spTree>
    <p:extLst>
      <p:ext uri="{BB962C8B-B14F-4D97-AF65-F5344CB8AC3E}">
        <p14:creationId xmlns:p14="http://schemas.microsoft.com/office/powerpoint/2010/main" val="19832238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59B797-A4D5-29E2-9E2E-5D84260310D2}"/>
              </a:ext>
            </a:extLst>
          </p:cNvPr>
          <p:cNvSpPr txBox="1"/>
          <p:nvPr/>
        </p:nvSpPr>
        <p:spPr>
          <a:xfrm>
            <a:off x="487343" y="786328"/>
            <a:ext cx="6833361" cy="4185379"/>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According to Yin (1994: 13): “A [research] case study is an empirical inquiry that a) investigates a contemporary phenomenon within its real-life context, especially when b) the boundaries between phenomenon and context are not clearly evident and c) relies on multiple sources of evidence, with data needing to converge in a triangulating fashion.” (Burns et al, 2004. p.41).</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pPr algn="r"/>
            <a:r>
              <a:rPr lang="en-US" sz="1600" dirty="0">
                <a:latin typeface="Arial" panose="020B0604020202020204" pitchFamily="34" charset="0"/>
                <a:cs typeface="Arial" panose="020B0604020202020204" pitchFamily="34" charset="0"/>
              </a:rPr>
              <a:t> Burns, Palmer, C., Ritchie, B. W., Burns, P., Palmer, C., Burns, P. (Peter M. ., &amp; Palmer, C. (Catherine A. . (2004). Tourism research methods integrating theory with practice. CABI Pub.</a:t>
            </a:r>
            <a:endParaRPr lang="en-GB" sz="16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DF70F7C-DA45-18A4-5B8D-F6BEF1985815}"/>
              </a:ext>
            </a:extLst>
          </p:cNvPr>
          <p:cNvSpPr txBox="1"/>
          <p:nvPr/>
        </p:nvSpPr>
        <p:spPr>
          <a:xfrm>
            <a:off x="7649201" y="284723"/>
            <a:ext cx="4194195" cy="1200329"/>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Case Study Method</a:t>
            </a:r>
          </a:p>
        </p:txBody>
      </p:sp>
      <p:pic>
        <p:nvPicPr>
          <p:cNvPr id="5" name="Picture 4" descr="Close-up of graph">
            <a:extLst>
              <a:ext uri="{FF2B5EF4-FFF2-40B4-BE49-F238E27FC236}">
                <a16:creationId xmlns:a16="http://schemas.microsoft.com/office/drawing/2014/main" id="{F02EBAAA-D657-C89F-B13D-5E7B5258CA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8834" y="2118999"/>
            <a:ext cx="3674056" cy="2453000"/>
          </a:xfrm>
          <a:prstGeom prst="rect">
            <a:avLst/>
          </a:prstGeom>
        </p:spPr>
      </p:pic>
    </p:spTree>
    <p:extLst>
      <p:ext uri="{BB962C8B-B14F-4D97-AF65-F5344CB8AC3E}">
        <p14:creationId xmlns:p14="http://schemas.microsoft.com/office/powerpoint/2010/main" val="10107776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59B797-A4D5-29E2-9E2E-5D84260310D2}"/>
              </a:ext>
            </a:extLst>
          </p:cNvPr>
          <p:cNvSpPr txBox="1"/>
          <p:nvPr/>
        </p:nvSpPr>
        <p:spPr>
          <a:xfrm>
            <a:off x="487343" y="786328"/>
            <a:ext cx="6833361" cy="3785652"/>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Yin identified five general characteristics that constitute an exemplary study, namely that it must be significant, complete, consider alternative perspectives, display sufficient evidence and be composed in an engaging manner.</a:t>
            </a:r>
            <a:endParaRPr lang="en-GB" sz="2400" dirty="0">
              <a:latin typeface="Arial" panose="020B0604020202020204" pitchFamily="34" charset="0"/>
              <a:cs typeface="Arial" panose="020B0604020202020204" pitchFamily="34" charset="0"/>
            </a:endParaRPr>
          </a:p>
          <a:p>
            <a:pPr algn="r"/>
            <a:r>
              <a:rPr lang="en-US" sz="2400" dirty="0">
                <a:latin typeface="Arial" panose="020B0604020202020204" pitchFamily="34" charset="0"/>
                <a:cs typeface="Arial" panose="020B0604020202020204" pitchFamily="34" charset="0"/>
              </a:rPr>
              <a:t>(Burns et al, 2004. p.42).</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pPr algn="r"/>
            <a:r>
              <a:rPr lang="en-US" sz="1600" dirty="0">
                <a:latin typeface="Arial" panose="020B0604020202020204" pitchFamily="34" charset="0"/>
                <a:cs typeface="Arial" panose="020B0604020202020204" pitchFamily="34" charset="0"/>
              </a:rPr>
              <a:t> Burns, Palmer, C., Ritchie, B. W., Burns, P., Palmer, C., Burns, P. (Peter M. ., &amp; Palmer, C. (Catherine A. . (2004). Tourism research methods integrating theory with practice. CABI Pub.</a:t>
            </a:r>
            <a:endParaRPr lang="en-GB" sz="16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DF70F7C-DA45-18A4-5B8D-F6BEF1985815}"/>
              </a:ext>
            </a:extLst>
          </p:cNvPr>
          <p:cNvSpPr txBox="1"/>
          <p:nvPr/>
        </p:nvSpPr>
        <p:spPr>
          <a:xfrm>
            <a:off x="7649201" y="284723"/>
            <a:ext cx="4194195" cy="1200329"/>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Case Study Method</a:t>
            </a:r>
          </a:p>
        </p:txBody>
      </p:sp>
      <p:pic>
        <p:nvPicPr>
          <p:cNvPr id="5" name="Picture 4" descr="Close-up of graph">
            <a:extLst>
              <a:ext uri="{FF2B5EF4-FFF2-40B4-BE49-F238E27FC236}">
                <a16:creationId xmlns:a16="http://schemas.microsoft.com/office/drawing/2014/main" id="{F02EBAAA-D657-C89F-B13D-5E7B5258CA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8834" y="2118999"/>
            <a:ext cx="3674056" cy="2453000"/>
          </a:xfrm>
          <a:prstGeom prst="rect">
            <a:avLst/>
          </a:prstGeom>
        </p:spPr>
      </p:pic>
    </p:spTree>
    <p:extLst>
      <p:ext uri="{BB962C8B-B14F-4D97-AF65-F5344CB8AC3E}">
        <p14:creationId xmlns:p14="http://schemas.microsoft.com/office/powerpoint/2010/main" val="41666991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Guide to Understanding the Research Onion | 15 Writers">
            <a:extLst>
              <a:ext uri="{FF2B5EF4-FFF2-40B4-BE49-F238E27FC236}">
                <a16:creationId xmlns:a16="http://schemas.microsoft.com/office/drawing/2014/main" id="{E7BFE568-9351-4A64-C579-9C5004D071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92387" y="0"/>
            <a:ext cx="9599613"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DF70F7C-DA45-18A4-5B8D-F6BEF1985815}"/>
              </a:ext>
            </a:extLst>
          </p:cNvPr>
          <p:cNvSpPr txBox="1"/>
          <p:nvPr/>
        </p:nvSpPr>
        <p:spPr>
          <a:xfrm>
            <a:off x="-157836" y="243159"/>
            <a:ext cx="4194195" cy="1200329"/>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The Research Onion</a:t>
            </a:r>
          </a:p>
        </p:txBody>
      </p:sp>
      <p:sp>
        <p:nvSpPr>
          <p:cNvPr id="6" name="TextBox 5">
            <a:extLst>
              <a:ext uri="{FF2B5EF4-FFF2-40B4-BE49-F238E27FC236}">
                <a16:creationId xmlns:a16="http://schemas.microsoft.com/office/drawing/2014/main" id="{FF1CF717-B6EC-849A-8971-9AB5C1AA51BC}"/>
              </a:ext>
            </a:extLst>
          </p:cNvPr>
          <p:cNvSpPr txBox="1"/>
          <p:nvPr/>
        </p:nvSpPr>
        <p:spPr>
          <a:xfrm>
            <a:off x="77584" y="5138839"/>
            <a:ext cx="3695000" cy="338554"/>
          </a:xfrm>
          <a:prstGeom prst="rect">
            <a:avLst/>
          </a:prstGeom>
          <a:noFill/>
        </p:spPr>
        <p:txBody>
          <a:bodyPr wrap="square">
            <a:spAutoFit/>
          </a:bodyPr>
          <a:lstStyle/>
          <a:p>
            <a:pPr lvl="1"/>
            <a:r>
              <a:rPr lang="en-GB" sz="1600" dirty="0">
                <a:latin typeface="Arial" panose="020B0604020202020204" pitchFamily="34" charset="0"/>
                <a:cs typeface="Arial" panose="020B0604020202020204" pitchFamily="34" charset="0"/>
              </a:rPr>
              <a:t>Saunders et al (2019, p. 174)</a:t>
            </a:r>
          </a:p>
        </p:txBody>
      </p:sp>
    </p:spTree>
    <p:extLst>
      <p:ext uri="{BB962C8B-B14F-4D97-AF65-F5344CB8AC3E}">
        <p14:creationId xmlns:p14="http://schemas.microsoft.com/office/powerpoint/2010/main" val="16589278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59B797-A4D5-29E2-9E2E-5D84260310D2}"/>
              </a:ext>
            </a:extLst>
          </p:cNvPr>
          <p:cNvSpPr txBox="1"/>
          <p:nvPr/>
        </p:nvSpPr>
        <p:spPr>
          <a:xfrm>
            <a:off x="476392" y="1432659"/>
            <a:ext cx="6833361" cy="3139321"/>
          </a:xfrm>
          <a:prstGeom prst="rect">
            <a:avLst/>
          </a:prstGeom>
          <a:noFill/>
        </p:spPr>
        <p:txBody>
          <a:bodyPr wrap="square" rtlCol="0">
            <a:spAutoFit/>
          </a:bodyPr>
          <a:lstStyle/>
          <a:p>
            <a:r>
              <a:rPr lang="en-GB" b="0" i="0" dirty="0">
                <a:effectLst/>
                <a:latin typeface="robotoregular"/>
              </a:rPr>
              <a:t>“It is useful at this point to recognise a distinction between design and tactics. Design is concerned with the overall plan for your research project; tactics are about the finer details of data collection and analysis – the centre of the research onion. </a:t>
            </a:r>
          </a:p>
          <a:p>
            <a:endParaRPr lang="en-GB" b="0" i="0" dirty="0">
              <a:effectLst/>
              <a:latin typeface="robotoregular"/>
            </a:endParaRPr>
          </a:p>
          <a:p>
            <a:r>
              <a:rPr lang="en-GB" b="0" i="0" dirty="0">
                <a:effectLst/>
                <a:latin typeface="robotoregular"/>
              </a:rPr>
              <a:t>Decisions about tactics will involve you being clear about the different quantitative and qualitative data collection techniques (e.g. questionnaires, interviews, focus groups and secondary data) and subsequent quantitative and qualitative data analysis procedures” </a:t>
            </a:r>
            <a:r>
              <a:rPr lang="en-GB" dirty="0"/>
              <a:t>(</a:t>
            </a:r>
            <a:r>
              <a:rPr lang="en-GB" dirty="0">
                <a:latin typeface="Arial" panose="020B0604020202020204" pitchFamily="34" charset="0"/>
                <a:cs typeface="Arial" panose="020B0604020202020204" pitchFamily="34" charset="0"/>
              </a:rPr>
              <a:t>Saunders et al (2019, p. 175).</a:t>
            </a:r>
          </a:p>
          <a:p>
            <a:pPr algn="r"/>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DF70F7C-DA45-18A4-5B8D-F6BEF1985815}"/>
              </a:ext>
            </a:extLst>
          </p:cNvPr>
          <p:cNvSpPr txBox="1"/>
          <p:nvPr/>
        </p:nvSpPr>
        <p:spPr>
          <a:xfrm>
            <a:off x="7736808" y="786328"/>
            <a:ext cx="4194195" cy="646331"/>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Research Design</a:t>
            </a:r>
          </a:p>
        </p:txBody>
      </p:sp>
      <p:pic>
        <p:nvPicPr>
          <p:cNvPr id="5" name="Picture 4" descr="Close-up of graph">
            <a:extLst>
              <a:ext uri="{FF2B5EF4-FFF2-40B4-BE49-F238E27FC236}">
                <a16:creationId xmlns:a16="http://schemas.microsoft.com/office/drawing/2014/main" id="{F02EBAAA-D657-C89F-B13D-5E7B5258CA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8834" y="2118999"/>
            <a:ext cx="3674056" cy="2453000"/>
          </a:xfrm>
          <a:prstGeom prst="rect">
            <a:avLst/>
          </a:prstGeom>
        </p:spPr>
      </p:pic>
    </p:spTree>
    <p:extLst>
      <p:ext uri="{BB962C8B-B14F-4D97-AF65-F5344CB8AC3E}">
        <p14:creationId xmlns:p14="http://schemas.microsoft.com/office/powerpoint/2010/main" val="3408577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DF70F7C-DA45-18A4-5B8D-F6BEF1985815}"/>
              </a:ext>
            </a:extLst>
          </p:cNvPr>
          <p:cNvSpPr txBox="1"/>
          <p:nvPr/>
        </p:nvSpPr>
        <p:spPr>
          <a:xfrm>
            <a:off x="447901" y="519516"/>
            <a:ext cx="5391493" cy="2185214"/>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Quantitative research</a:t>
            </a:r>
          </a:p>
          <a:p>
            <a:pPr algn="ctr"/>
            <a:r>
              <a:rPr lang="en-GB" sz="2800" b="0" i="0" dirty="0">
                <a:effectLst/>
                <a:latin typeface="robotoregular"/>
              </a:rPr>
              <a:t>numeric data (numbers)</a:t>
            </a:r>
          </a:p>
          <a:p>
            <a:pPr algn="ctr"/>
            <a:r>
              <a:rPr lang="en-GB" dirty="0">
                <a:latin typeface="robotoregular"/>
              </a:rPr>
              <a:t>D</a:t>
            </a:r>
            <a:r>
              <a:rPr lang="en-GB" b="0" i="0" dirty="0">
                <a:effectLst/>
                <a:latin typeface="robotoregular"/>
              </a:rPr>
              <a:t>ata collection techniques (such as a questionnaire) or data analysis procedure (such as graphs or statistics) that generates or uses numerical data.</a:t>
            </a:r>
            <a:endParaRPr lang="en-GB" b="1"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CE268449-0542-1702-DE5F-E7BE3503E37B}"/>
              </a:ext>
            </a:extLst>
          </p:cNvPr>
          <p:cNvSpPr txBox="1"/>
          <p:nvPr/>
        </p:nvSpPr>
        <p:spPr>
          <a:xfrm>
            <a:off x="6044896" y="2929365"/>
            <a:ext cx="5895236" cy="2585323"/>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Qualitative research</a:t>
            </a:r>
          </a:p>
          <a:p>
            <a:pPr algn="ctr"/>
            <a:r>
              <a:rPr lang="en-GB" sz="2400" b="0" i="0" dirty="0">
                <a:effectLst/>
                <a:latin typeface="robotoregular"/>
              </a:rPr>
              <a:t>non-numeric data (words, images, audio recordings, video clips and other similar material).</a:t>
            </a:r>
            <a:endParaRPr lang="en-GB" sz="2400" dirty="0">
              <a:latin typeface="robotoregular"/>
              <a:cs typeface="Arial" panose="020B0604020202020204" pitchFamily="34" charset="0"/>
            </a:endParaRPr>
          </a:p>
          <a:p>
            <a:pPr algn="ctr"/>
            <a:r>
              <a:rPr lang="en-GB" dirty="0">
                <a:latin typeface="robotoregular"/>
              </a:rPr>
              <a:t>D</a:t>
            </a:r>
            <a:r>
              <a:rPr lang="en-GB" b="0" i="0" dirty="0">
                <a:effectLst/>
                <a:latin typeface="robotoregular"/>
              </a:rPr>
              <a:t>ata collection techniques (such as an interview) or data analysis procedure (such as categorising data) that generates or uses non-numerical data.</a:t>
            </a:r>
            <a:endParaRPr lang="en-GB" b="1" dirty="0">
              <a:latin typeface="Arial" panose="020B0604020202020204" pitchFamily="34" charset="0"/>
              <a:cs typeface="Arial" panose="020B0604020202020204" pitchFamily="34" charset="0"/>
            </a:endParaRPr>
          </a:p>
        </p:txBody>
      </p:sp>
      <p:pic>
        <p:nvPicPr>
          <p:cNvPr id="3074" name="Picture 2" descr="Quotes about Interviewing (78 quotes)">
            <a:extLst>
              <a:ext uri="{FF2B5EF4-FFF2-40B4-BE49-F238E27FC236}">
                <a16:creationId xmlns:a16="http://schemas.microsoft.com/office/drawing/2014/main" id="{D6D37FC5-2319-CEB5-FE87-4F2675A719A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59" t="26267" r="1924" b="30219"/>
          <a:stretch/>
        </p:blipFill>
        <p:spPr bwMode="auto">
          <a:xfrm>
            <a:off x="7769662" y="830111"/>
            <a:ext cx="2677494" cy="1564024"/>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pic>
        <p:nvPicPr>
          <p:cNvPr id="3076" name="Picture 4" descr="Statistics | Definition, Types, &amp; Importance | Britannica">
            <a:extLst>
              <a:ext uri="{FF2B5EF4-FFF2-40B4-BE49-F238E27FC236}">
                <a16:creationId xmlns:a16="http://schemas.microsoft.com/office/drawing/2014/main" id="{8139956A-EEB6-510C-09EA-EBAB19B659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57324" y="2881455"/>
            <a:ext cx="1972645" cy="197264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165B0CC-050A-8FE2-A441-B9122DE72158}"/>
              </a:ext>
            </a:extLst>
          </p:cNvPr>
          <p:cNvSpPr txBox="1"/>
          <p:nvPr/>
        </p:nvSpPr>
        <p:spPr>
          <a:xfrm>
            <a:off x="1081513" y="5204664"/>
            <a:ext cx="6096912" cy="369332"/>
          </a:xfrm>
          <a:prstGeom prst="rect">
            <a:avLst/>
          </a:prstGeom>
          <a:noFill/>
        </p:spPr>
        <p:txBody>
          <a:bodyPr wrap="square">
            <a:spAutoFit/>
          </a:bodyPr>
          <a:lstStyle/>
          <a:p>
            <a:r>
              <a:rPr lang="en-GB" dirty="0"/>
              <a:t>(</a:t>
            </a:r>
            <a:r>
              <a:rPr lang="en-GB" dirty="0">
                <a:latin typeface="Arial" panose="020B0604020202020204" pitchFamily="34" charset="0"/>
                <a:cs typeface="Arial" panose="020B0604020202020204" pitchFamily="34" charset="0"/>
              </a:rPr>
              <a:t>Saunders et al (2019, p. 175).</a:t>
            </a:r>
            <a:endParaRPr lang="en-GB" dirty="0"/>
          </a:p>
        </p:txBody>
      </p:sp>
    </p:spTree>
    <p:extLst>
      <p:ext uri="{BB962C8B-B14F-4D97-AF65-F5344CB8AC3E}">
        <p14:creationId xmlns:p14="http://schemas.microsoft.com/office/powerpoint/2010/main" val="10254596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59B797-A4D5-29E2-9E2E-5D84260310D2}"/>
              </a:ext>
            </a:extLst>
          </p:cNvPr>
          <p:cNvSpPr txBox="1"/>
          <p:nvPr/>
        </p:nvSpPr>
        <p:spPr>
          <a:xfrm>
            <a:off x="465441" y="786328"/>
            <a:ext cx="6833361" cy="4801314"/>
          </a:xfrm>
          <a:prstGeom prst="rect">
            <a:avLst/>
          </a:prstGeom>
          <a:noFill/>
        </p:spPr>
        <p:txBody>
          <a:bodyPr wrap="square" rtlCol="0">
            <a:spAutoFit/>
          </a:bodyPr>
          <a:lstStyle/>
          <a:p>
            <a:r>
              <a:rPr lang="en-GB" b="0" i="0" dirty="0">
                <a:effectLst/>
                <a:latin typeface="robotoregular"/>
              </a:rPr>
              <a:t>“To achieve an in-depth inquiry and a rich, detailed flow of analytical data, a case study strategy can offer you the opportunity to use a mixed methods research design …</a:t>
            </a:r>
          </a:p>
          <a:p>
            <a:endParaRPr lang="en-GB" dirty="0">
              <a:latin typeface="robotoregular"/>
            </a:endParaRPr>
          </a:p>
          <a:p>
            <a:r>
              <a:rPr lang="en-GB" b="0" i="0" dirty="0">
                <a:effectLst/>
                <a:latin typeface="robotoregular"/>
              </a:rPr>
              <a:t>Case study research often uses a combination of archival records and documentation (discussed earlier and in Chapter 8), different forms of observation (Chapter 9), ethnography (discussed later in this section), interviews and focus groups (Chapter 10), questionnaires (Chapter 11), reflection and the use of research diaries and other research aids (Chapters 1 and 13). </a:t>
            </a:r>
          </a:p>
          <a:p>
            <a:endParaRPr lang="en-GB" dirty="0">
              <a:latin typeface="robotoregular"/>
            </a:endParaRPr>
          </a:p>
          <a:p>
            <a:r>
              <a:rPr lang="en-GB" b="0" i="0" dirty="0">
                <a:effectLst/>
                <a:latin typeface="robotoregular"/>
              </a:rPr>
              <a:t>Case study research is likely to prove to be challenging because of its intensive and in-depth nature and your need to be able to identify, define and gain access to a case study setting.” </a:t>
            </a:r>
            <a:br>
              <a:rPr lang="en-GB" dirty="0"/>
            </a:br>
            <a:endParaRPr lang="en-GB" dirty="0"/>
          </a:p>
          <a:p>
            <a:pPr algn="r"/>
            <a:r>
              <a:rPr lang="en-GB" dirty="0">
                <a:latin typeface="Arial" panose="020B0604020202020204" pitchFamily="34" charset="0"/>
                <a:cs typeface="Arial" panose="020B0604020202020204" pitchFamily="34" charset="0"/>
              </a:rPr>
              <a:t>Saunders et al (2019, p. 198).</a:t>
            </a:r>
          </a:p>
          <a:p>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DF70F7C-DA45-18A4-5B8D-F6BEF1985815}"/>
              </a:ext>
            </a:extLst>
          </p:cNvPr>
          <p:cNvSpPr txBox="1"/>
          <p:nvPr/>
        </p:nvSpPr>
        <p:spPr>
          <a:xfrm>
            <a:off x="7736808" y="786328"/>
            <a:ext cx="4194195" cy="1754326"/>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Mixed Methods within a </a:t>
            </a:r>
          </a:p>
          <a:p>
            <a:pPr algn="ctr"/>
            <a:r>
              <a:rPr lang="en-GB" sz="3600" b="1" dirty="0">
                <a:latin typeface="Arial" panose="020B0604020202020204" pitchFamily="34" charset="0"/>
                <a:cs typeface="Arial" panose="020B0604020202020204" pitchFamily="34" charset="0"/>
              </a:rPr>
              <a:t>Case Study</a:t>
            </a:r>
          </a:p>
        </p:txBody>
      </p:sp>
      <p:pic>
        <p:nvPicPr>
          <p:cNvPr id="5" name="Picture 4" descr="Close-up of graph">
            <a:extLst>
              <a:ext uri="{FF2B5EF4-FFF2-40B4-BE49-F238E27FC236}">
                <a16:creationId xmlns:a16="http://schemas.microsoft.com/office/drawing/2014/main" id="{F02EBAAA-D657-C89F-B13D-5E7B5258CA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96877" y="3090847"/>
            <a:ext cx="3674056" cy="2453000"/>
          </a:xfrm>
          <a:prstGeom prst="rect">
            <a:avLst/>
          </a:prstGeom>
        </p:spPr>
      </p:pic>
    </p:spTree>
    <p:extLst>
      <p:ext uri="{BB962C8B-B14F-4D97-AF65-F5344CB8AC3E}">
        <p14:creationId xmlns:p14="http://schemas.microsoft.com/office/powerpoint/2010/main" val="23891756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59B797-A4D5-29E2-9E2E-5D84260310D2}"/>
              </a:ext>
            </a:extLst>
          </p:cNvPr>
          <p:cNvSpPr txBox="1"/>
          <p:nvPr/>
        </p:nvSpPr>
        <p:spPr>
          <a:xfrm>
            <a:off x="454490" y="274691"/>
            <a:ext cx="6986645" cy="5355312"/>
          </a:xfrm>
          <a:prstGeom prst="rect">
            <a:avLst/>
          </a:prstGeom>
          <a:noFill/>
        </p:spPr>
        <p:txBody>
          <a:bodyPr wrap="square" rtlCol="0">
            <a:spAutoFit/>
          </a:bodyPr>
          <a:lstStyle/>
          <a:p>
            <a:r>
              <a:rPr lang="en-GB" b="0" i="0" dirty="0">
                <a:effectLst/>
                <a:latin typeface="robotoregular"/>
              </a:rPr>
              <a:t>All students’ research will need to comply with a university’s code of ethics or ethical guidelines and the principles and standards that it contains. The form of ethical review will depend on the nature of the research being proposed.</a:t>
            </a:r>
            <a:br>
              <a:rPr lang="en-GB" dirty="0"/>
            </a:br>
            <a:endParaRPr lang="en-GB" dirty="0"/>
          </a:p>
          <a:p>
            <a:r>
              <a:rPr lang="en-GB" b="0" i="0" dirty="0">
                <a:effectLst/>
                <a:latin typeface="robotoregular"/>
              </a:rPr>
              <a:t>You will need to be aware of potential ethical concerns and risks to those involved as you design your research proposal so that you can seek to avoid them. You should not assume that using particular techniques will reduce the possibility of ethical concerns or risk. While the use of observation or interviews may appear to be more intrusive than designing a questionnaire, it is possible that the latter may raise ethical concerns and risk to participants. </a:t>
            </a:r>
          </a:p>
          <a:p>
            <a:endParaRPr lang="en-GB" dirty="0">
              <a:latin typeface="robotoregular"/>
            </a:endParaRPr>
          </a:p>
          <a:p>
            <a:r>
              <a:rPr lang="en-GB" b="1" i="0" dirty="0">
                <a:effectLst/>
                <a:latin typeface="robotoregular"/>
              </a:rPr>
              <a:t>It is the nature of the questions that you wish to ask and the nature of your intended participants that may raise ethical concerns </a:t>
            </a:r>
            <a:r>
              <a:rPr lang="en-GB" b="0" i="0" dirty="0">
                <a:effectLst/>
                <a:latin typeface="robotoregular"/>
              </a:rPr>
              <a:t>rather than the research method that you intend to use.</a:t>
            </a:r>
            <a:br>
              <a:rPr lang="en-GB" dirty="0"/>
            </a:br>
            <a:endParaRPr lang="en-GB" dirty="0"/>
          </a:p>
          <a:p>
            <a:pPr algn="r"/>
            <a:r>
              <a:rPr lang="en-GB" dirty="0">
                <a:latin typeface="Arial" panose="020B0604020202020204" pitchFamily="34" charset="0"/>
                <a:cs typeface="Arial" panose="020B0604020202020204" pitchFamily="34" charset="0"/>
              </a:rPr>
              <a:t>Saunders et al (2019, p. 254).</a:t>
            </a:r>
          </a:p>
          <a:p>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DF70F7C-DA45-18A4-5B8D-F6BEF1985815}"/>
              </a:ext>
            </a:extLst>
          </p:cNvPr>
          <p:cNvSpPr txBox="1"/>
          <p:nvPr/>
        </p:nvSpPr>
        <p:spPr>
          <a:xfrm>
            <a:off x="7736808" y="786328"/>
            <a:ext cx="4194195" cy="646331"/>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Research Ethics</a:t>
            </a:r>
          </a:p>
        </p:txBody>
      </p:sp>
      <p:pic>
        <p:nvPicPr>
          <p:cNvPr id="4098" name="Picture 2" descr="Advanced Ethics in Palliative and End of Life Care – Sobell House Education">
            <a:extLst>
              <a:ext uri="{FF2B5EF4-FFF2-40B4-BE49-F238E27FC236}">
                <a16:creationId xmlns:a16="http://schemas.microsoft.com/office/drawing/2014/main" id="{F73B5A11-3D95-374B-17F1-A86AE6652C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48005" y="2185584"/>
            <a:ext cx="2971800" cy="1533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06353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DF70F7C-DA45-18A4-5B8D-F6BEF1985815}"/>
              </a:ext>
            </a:extLst>
          </p:cNvPr>
          <p:cNvSpPr txBox="1"/>
          <p:nvPr/>
        </p:nvSpPr>
        <p:spPr>
          <a:xfrm>
            <a:off x="106481" y="775194"/>
            <a:ext cx="10226894" cy="646331"/>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Writing up your Methodology</a:t>
            </a:r>
          </a:p>
        </p:txBody>
      </p:sp>
      <p:pic>
        <p:nvPicPr>
          <p:cNvPr id="1026" name="Picture 2" descr="Look Up Aim High: Research Methodology in the Field of Special Education  through ICT">
            <a:extLst>
              <a:ext uri="{FF2B5EF4-FFF2-40B4-BE49-F238E27FC236}">
                <a16:creationId xmlns:a16="http://schemas.microsoft.com/office/drawing/2014/main" id="{D70D6C37-5300-F798-3D82-C2CCEB867AA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75816" y="90562"/>
            <a:ext cx="2460258" cy="181494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7F0FF85-6275-DAC7-5870-9F2F15C95787}"/>
              </a:ext>
            </a:extLst>
          </p:cNvPr>
          <p:cNvSpPr txBox="1"/>
          <p:nvPr/>
        </p:nvSpPr>
        <p:spPr>
          <a:xfrm>
            <a:off x="663486" y="2000730"/>
            <a:ext cx="4823870" cy="2031325"/>
          </a:xfrm>
          <a:prstGeom prst="rect">
            <a:avLst/>
          </a:prstGeom>
          <a:noFill/>
        </p:spPr>
        <p:txBody>
          <a:bodyPr wrap="square">
            <a:spAutoFit/>
          </a:bodyPr>
          <a:lstStyle/>
          <a:p>
            <a:r>
              <a:rPr lang="en-GB" b="0" i="0" dirty="0">
                <a:effectLst/>
                <a:latin typeface="robotoregular"/>
              </a:rPr>
              <a:t>This should be a detailed and transparent chapter giving the reader sufficient information to understand why you chose the method you used, …and to evaluate the trustworthiness of your findings.</a:t>
            </a:r>
          </a:p>
          <a:p>
            <a:pPr algn="r"/>
            <a:br>
              <a:rPr lang="en-GB" dirty="0"/>
            </a:br>
            <a:r>
              <a:rPr lang="en-GB" b="0" i="0" dirty="0">
                <a:effectLst/>
                <a:latin typeface="robotoregular"/>
              </a:rPr>
              <a:t>Saunders, 2019.</a:t>
            </a:r>
            <a:r>
              <a:rPr lang="en-GB" b="0" i="1" dirty="0">
                <a:effectLst/>
                <a:latin typeface="robotoregular"/>
              </a:rPr>
              <a:t> p.716</a:t>
            </a:r>
            <a:endParaRPr lang="en-GB" dirty="0"/>
          </a:p>
        </p:txBody>
      </p:sp>
      <p:sp>
        <p:nvSpPr>
          <p:cNvPr id="5" name="TextBox 4">
            <a:extLst>
              <a:ext uri="{FF2B5EF4-FFF2-40B4-BE49-F238E27FC236}">
                <a16:creationId xmlns:a16="http://schemas.microsoft.com/office/drawing/2014/main" id="{77177A0E-1F6D-680D-62F2-73689500945F}"/>
              </a:ext>
            </a:extLst>
          </p:cNvPr>
          <p:cNvSpPr txBox="1"/>
          <p:nvPr/>
        </p:nvSpPr>
        <p:spPr>
          <a:xfrm>
            <a:off x="6860739" y="2279978"/>
            <a:ext cx="4221571" cy="3046988"/>
          </a:xfrm>
          <a:prstGeom prst="rect">
            <a:avLst/>
          </a:prstGeom>
          <a:solidFill>
            <a:schemeClr val="accent4">
              <a:lumMod val="20000"/>
              <a:lumOff val="80000"/>
            </a:schemeClr>
          </a:solidFill>
        </p:spPr>
        <p:txBody>
          <a:bodyPr wrap="square" rtlCol="0">
            <a:spAutoFit/>
          </a:bodyPr>
          <a:lstStyle/>
          <a:p>
            <a:r>
              <a:rPr lang="en-GB" sz="2400" u="sng" dirty="0"/>
              <a:t>Justify your approach, acknowledge your weaknesses.</a:t>
            </a:r>
          </a:p>
          <a:p>
            <a:endParaRPr lang="en-GB" dirty="0"/>
          </a:p>
          <a:p>
            <a:r>
              <a:rPr lang="en-GB" dirty="0"/>
              <a:t>What was the research setting and why did you choose it?</a:t>
            </a:r>
          </a:p>
          <a:p>
            <a:r>
              <a:rPr lang="en-GB" dirty="0"/>
              <a:t>Which data collection methods were used and why?</a:t>
            </a:r>
          </a:p>
          <a:p>
            <a:r>
              <a:rPr lang="en-GB" dirty="0"/>
              <a:t>What limitations and ethical issues were raised by your study and how did you address them?</a:t>
            </a:r>
          </a:p>
        </p:txBody>
      </p:sp>
      <p:pic>
        <p:nvPicPr>
          <p:cNvPr id="6" name="Picture 2" descr="Advanced Ethics in Palliative and End of Life Care – Sobell House Education">
            <a:extLst>
              <a:ext uri="{FF2B5EF4-FFF2-40B4-BE49-F238E27FC236}">
                <a16:creationId xmlns:a16="http://schemas.microsoft.com/office/drawing/2014/main" id="{77114F7C-BB75-3D2B-7081-1E199EA64F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17538" y="4735039"/>
            <a:ext cx="1978462" cy="102093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3D19BF3-86A6-DF3D-A7DA-1D8C456BC8DD}"/>
              </a:ext>
            </a:extLst>
          </p:cNvPr>
          <p:cNvSpPr txBox="1"/>
          <p:nvPr/>
        </p:nvSpPr>
        <p:spPr>
          <a:xfrm>
            <a:off x="936302" y="4735039"/>
            <a:ext cx="3285269" cy="923330"/>
          </a:xfrm>
          <a:prstGeom prst="rect">
            <a:avLst/>
          </a:prstGeom>
          <a:noFill/>
        </p:spPr>
        <p:txBody>
          <a:bodyPr wrap="square" rtlCol="0">
            <a:spAutoFit/>
          </a:bodyPr>
          <a:lstStyle/>
          <a:p>
            <a:pPr algn="r"/>
            <a:r>
              <a:rPr lang="en-GB" b="1" dirty="0"/>
              <a:t>Never collect data from the public if you do not have university ethical approval.</a:t>
            </a:r>
          </a:p>
        </p:txBody>
      </p:sp>
    </p:spTree>
    <p:extLst>
      <p:ext uri="{BB962C8B-B14F-4D97-AF65-F5344CB8AC3E}">
        <p14:creationId xmlns:p14="http://schemas.microsoft.com/office/powerpoint/2010/main" val="31660519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DF70F7C-DA45-18A4-5B8D-F6BEF1985815}"/>
              </a:ext>
            </a:extLst>
          </p:cNvPr>
          <p:cNvSpPr txBox="1"/>
          <p:nvPr/>
        </p:nvSpPr>
        <p:spPr>
          <a:xfrm>
            <a:off x="353001" y="727404"/>
            <a:ext cx="7975158" cy="1200329"/>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Be clear about what data you’d like to collect…</a:t>
            </a:r>
          </a:p>
        </p:txBody>
      </p:sp>
      <p:pic>
        <p:nvPicPr>
          <p:cNvPr id="1026" name="Picture 2" descr="Look Up Aim High: Research Methodology in the Field of Special Education  through ICT">
            <a:extLst>
              <a:ext uri="{FF2B5EF4-FFF2-40B4-BE49-F238E27FC236}">
                <a16:creationId xmlns:a16="http://schemas.microsoft.com/office/drawing/2014/main" id="{D70D6C37-5300-F798-3D82-C2CCEB867AA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06529" y="233324"/>
            <a:ext cx="2032471" cy="149936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377DD64-F9EE-6B19-E1E0-C36AB2C6C034}"/>
              </a:ext>
            </a:extLst>
          </p:cNvPr>
          <p:cNvSpPr txBox="1"/>
          <p:nvPr/>
        </p:nvSpPr>
        <p:spPr>
          <a:xfrm>
            <a:off x="1645206" y="2392771"/>
            <a:ext cx="3682406" cy="2862322"/>
          </a:xfrm>
          <a:prstGeom prst="rect">
            <a:avLst/>
          </a:prstGeom>
          <a:noFill/>
        </p:spPr>
        <p:txBody>
          <a:bodyPr wrap="square" rtlCol="0">
            <a:spAutoFit/>
          </a:bodyPr>
          <a:lstStyle/>
          <a:p>
            <a:r>
              <a:rPr lang="en-GB" sz="2000" b="1" dirty="0"/>
              <a:t>What is necessary?</a:t>
            </a:r>
          </a:p>
          <a:p>
            <a:endParaRPr lang="en-GB" sz="2000" b="1" dirty="0"/>
          </a:p>
          <a:p>
            <a:r>
              <a:rPr lang="en-GB" sz="2000" b="1" dirty="0"/>
              <a:t>What is possible?</a:t>
            </a:r>
          </a:p>
          <a:p>
            <a:endParaRPr lang="en-GB" sz="2000" b="1" dirty="0"/>
          </a:p>
          <a:p>
            <a:r>
              <a:rPr lang="en-GB" sz="2000" b="1" dirty="0"/>
              <a:t>What is realistic?</a:t>
            </a:r>
          </a:p>
          <a:p>
            <a:endParaRPr lang="en-GB" sz="2000" b="1" dirty="0"/>
          </a:p>
          <a:p>
            <a:r>
              <a:rPr lang="en-GB" sz="2000" b="1" dirty="0"/>
              <a:t>What is useful?</a:t>
            </a:r>
          </a:p>
          <a:p>
            <a:endParaRPr lang="en-GB" sz="2000" b="1" dirty="0"/>
          </a:p>
          <a:p>
            <a:r>
              <a:rPr lang="en-GB" sz="2000" b="1" dirty="0"/>
              <a:t>What is ethical?</a:t>
            </a:r>
          </a:p>
        </p:txBody>
      </p:sp>
      <p:sp>
        <p:nvSpPr>
          <p:cNvPr id="7" name="TextBox 6">
            <a:extLst>
              <a:ext uri="{FF2B5EF4-FFF2-40B4-BE49-F238E27FC236}">
                <a16:creationId xmlns:a16="http://schemas.microsoft.com/office/drawing/2014/main" id="{58342237-DAF1-74C0-7C7D-5B1248B81136}"/>
              </a:ext>
            </a:extLst>
          </p:cNvPr>
          <p:cNvSpPr txBox="1"/>
          <p:nvPr/>
        </p:nvSpPr>
        <p:spPr>
          <a:xfrm>
            <a:off x="6860739" y="2279978"/>
            <a:ext cx="4221571" cy="3231654"/>
          </a:xfrm>
          <a:prstGeom prst="rect">
            <a:avLst/>
          </a:prstGeom>
          <a:solidFill>
            <a:schemeClr val="accent4">
              <a:lumMod val="20000"/>
              <a:lumOff val="80000"/>
            </a:schemeClr>
          </a:solidFill>
        </p:spPr>
        <p:txBody>
          <a:bodyPr wrap="square" rtlCol="0">
            <a:spAutoFit/>
          </a:bodyPr>
          <a:lstStyle/>
          <a:p>
            <a:r>
              <a:rPr lang="en-GB" sz="2400" u="sng" dirty="0"/>
              <a:t>Keep it simple.</a:t>
            </a:r>
          </a:p>
          <a:p>
            <a:endParaRPr lang="en-GB" dirty="0"/>
          </a:p>
          <a:p>
            <a:r>
              <a:rPr lang="en-GB" dirty="0"/>
              <a:t>Design an approach that will work.</a:t>
            </a:r>
          </a:p>
          <a:p>
            <a:endParaRPr lang="en-GB" dirty="0"/>
          </a:p>
          <a:p>
            <a:r>
              <a:rPr lang="en-GB" dirty="0"/>
              <a:t>Don’t try and do everything.</a:t>
            </a:r>
          </a:p>
          <a:p>
            <a:endParaRPr lang="en-GB" dirty="0"/>
          </a:p>
          <a:p>
            <a:r>
              <a:rPr lang="en-GB" dirty="0"/>
              <a:t>Look for academic justification for everything you collect.</a:t>
            </a:r>
          </a:p>
          <a:p>
            <a:endParaRPr lang="en-GB" dirty="0"/>
          </a:p>
          <a:p>
            <a:r>
              <a:rPr lang="en-GB" dirty="0"/>
              <a:t>Find the right academic terminology and use references for them. </a:t>
            </a:r>
          </a:p>
        </p:txBody>
      </p:sp>
    </p:spTree>
    <p:extLst>
      <p:ext uri="{BB962C8B-B14F-4D97-AF65-F5344CB8AC3E}">
        <p14:creationId xmlns:p14="http://schemas.microsoft.com/office/powerpoint/2010/main" val="24243470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51571D21-5F29-7299-B028-60FC20F9EF17}"/>
              </a:ext>
            </a:extLst>
          </p:cNvPr>
          <p:cNvSpPr>
            <a:spLocks noGrp="1"/>
          </p:cNvSpPr>
          <p:nvPr>
            <p:ph sz="half" idx="1"/>
          </p:nvPr>
        </p:nvSpPr>
        <p:spPr>
          <a:xfrm>
            <a:off x="304800" y="1825625"/>
            <a:ext cx="5715000" cy="4351338"/>
          </a:xfrm>
        </p:spPr>
        <p:txBody>
          <a:bodyPr>
            <a:normAutofit fontScale="70000" lnSpcReduction="20000"/>
          </a:bodyPr>
          <a:lstStyle/>
          <a:p>
            <a:pPr marL="0" indent="0">
              <a:buNone/>
            </a:pPr>
            <a:r>
              <a:rPr lang="en-GB" sz="3600" u="sng" dirty="0"/>
              <a:t>Primary Data </a:t>
            </a:r>
            <a:r>
              <a:rPr lang="en-GB" sz="3400" u="sng" dirty="0"/>
              <a:t>(will need formal UWTSD ethical approval before any collection)</a:t>
            </a:r>
          </a:p>
          <a:p>
            <a:pPr marL="0" indent="0">
              <a:buNone/>
            </a:pPr>
            <a:r>
              <a:rPr lang="en-GB" dirty="0"/>
              <a:t>Such as:</a:t>
            </a:r>
          </a:p>
          <a:p>
            <a:pPr marL="285750" indent="-285750">
              <a:buFont typeface="Arial" panose="020B0604020202020204" pitchFamily="34" charset="0"/>
              <a:buChar char="•"/>
            </a:pPr>
            <a:r>
              <a:rPr lang="en-GB" dirty="0"/>
              <a:t>Interviews (needs Interview Schedule, Participant Briefing and De-briefing Sheets and Participant Consent Form, plus plan for Thematic Analysis)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Observation (Participant or Structured- needs Coding Schedule, Reflective Diaries, plus plan for justifying Validity and Credibility)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Questionnaires (needs full Survey Design demonstrating Validity , Respondent Consent Form, plus plan for SPSS analysis)</a:t>
            </a:r>
          </a:p>
          <a:p>
            <a:endParaRPr lang="en-GB" dirty="0"/>
          </a:p>
        </p:txBody>
      </p:sp>
      <p:sp>
        <p:nvSpPr>
          <p:cNvPr id="8" name="Content Placeholder 7">
            <a:extLst>
              <a:ext uri="{FF2B5EF4-FFF2-40B4-BE49-F238E27FC236}">
                <a16:creationId xmlns:a16="http://schemas.microsoft.com/office/drawing/2014/main" id="{D2BE08AF-C15E-A296-0A9F-70F4A179D8CA}"/>
              </a:ext>
            </a:extLst>
          </p:cNvPr>
          <p:cNvSpPr>
            <a:spLocks noGrp="1"/>
          </p:cNvSpPr>
          <p:nvPr>
            <p:ph sz="half" idx="2"/>
          </p:nvPr>
        </p:nvSpPr>
        <p:spPr>
          <a:xfrm>
            <a:off x="6172200" y="1825625"/>
            <a:ext cx="5715000" cy="4351338"/>
          </a:xfrm>
        </p:spPr>
        <p:txBody>
          <a:bodyPr>
            <a:normAutofit fontScale="70000" lnSpcReduction="20000"/>
          </a:bodyPr>
          <a:lstStyle/>
          <a:p>
            <a:pPr marL="0" indent="0">
              <a:buNone/>
            </a:pPr>
            <a:r>
              <a:rPr lang="en-GB" sz="3600" u="sng" dirty="0"/>
              <a:t>Secondary or Non-Participant or Organisation provided Data </a:t>
            </a:r>
            <a:r>
              <a:rPr lang="en-GB" sz="2900" u="sng" dirty="0"/>
              <a:t>(only needs ethical approval from your </a:t>
            </a:r>
            <a:r>
              <a:rPr lang="en-GB" sz="2900" u="sng"/>
              <a:t>module tutor)</a:t>
            </a:r>
            <a:endParaRPr lang="en-GB" sz="2900" u="sng" dirty="0"/>
          </a:p>
          <a:p>
            <a:pPr marL="0" indent="0">
              <a:buNone/>
            </a:pPr>
            <a:r>
              <a:rPr lang="en-GB" dirty="0"/>
              <a:t>Such as:</a:t>
            </a:r>
          </a:p>
          <a:p>
            <a:pPr marL="285750" indent="-285750">
              <a:buFont typeface="Arial" panose="020B0604020202020204" pitchFamily="34" charset="0"/>
              <a:buChar char="•"/>
            </a:pPr>
            <a:r>
              <a:rPr lang="en-GB" dirty="0"/>
              <a:t>Public data (company reports, financial reports, website content).</a:t>
            </a:r>
          </a:p>
          <a:p>
            <a:pPr marL="285750" indent="-285750">
              <a:buFont typeface="Arial" panose="020B0604020202020204" pitchFamily="34" charset="0"/>
              <a:buChar char="•"/>
            </a:pPr>
            <a:r>
              <a:rPr lang="en-GB" dirty="0"/>
              <a:t>Online </a:t>
            </a:r>
            <a:r>
              <a:rPr lang="en-GB" dirty="0" err="1"/>
              <a:t>Netnography</a:t>
            </a:r>
            <a:r>
              <a:rPr lang="en-GB" dirty="0"/>
              <a:t> (Non-participant only e.g. </a:t>
            </a:r>
            <a:r>
              <a:rPr lang="en-GB" dirty="0" err="1"/>
              <a:t>Tripadvisor</a:t>
            </a:r>
            <a:r>
              <a:rPr lang="en-GB" dirty="0"/>
              <a:t> reviews)</a:t>
            </a:r>
          </a:p>
          <a:p>
            <a:pPr marL="285750" indent="-285750">
              <a:buFont typeface="Arial" panose="020B0604020202020204" pitchFamily="34" charset="0"/>
              <a:buChar char="•"/>
            </a:pPr>
            <a:r>
              <a:rPr lang="en-GB" dirty="0"/>
              <a:t>Structured observation using reflective diaries (Non-participant only)</a:t>
            </a:r>
          </a:p>
          <a:p>
            <a:pPr marL="285750" indent="-285750">
              <a:buFont typeface="Arial" panose="020B0604020202020204" pitchFamily="34" charset="0"/>
              <a:buChar char="•"/>
            </a:pPr>
            <a:r>
              <a:rPr lang="en-GB" dirty="0"/>
              <a:t>Organisational data with permission (that the business has collected itself and given you access as a placement student)</a:t>
            </a:r>
          </a:p>
          <a:p>
            <a:endParaRPr lang="en-GB" dirty="0"/>
          </a:p>
        </p:txBody>
      </p:sp>
      <p:sp>
        <p:nvSpPr>
          <p:cNvPr id="4" name="Footer Placeholder 3">
            <a:extLst>
              <a:ext uri="{FF2B5EF4-FFF2-40B4-BE49-F238E27FC236}">
                <a16:creationId xmlns:a16="http://schemas.microsoft.com/office/drawing/2014/main" id="{4160D4A9-6F01-C9BE-85D0-577E66E5E32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D5753EF-0224-F1C5-BEAF-CAC336893E8A}"/>
              </a:ext>
            </a:extLst>
          </p:cNvPr>
          <p:cNvSpPr>
            <a:spLocks noGrp="1"/>
          </p:cNvSpPr>
          <p:nvPr>
            <p:ph type="sldNum" sz="quarter" idx="12"/>
          </p:nvPr>
        </p:nvSpPr>
        <p:spPr/>
        <p:txBody>
          <a:bodyPr/>
          <a:lstStyle/>
          <a:p>
            <a:fld id="{8061792D-5A63-4B20-B82F-9B479457EE87}" type="slidenum">
              <a:rPr lang="en-GB" smtClean="0"/>
              <a:t>21</a:t>
            </a:fld>
            <a:endParaRPr lang="en-GB"/>
          </a:p>
        </p:txBody>
      </p:sp>
      <p:sp>
        <p:nvSpPr>
          <p:cNvPr id="9" name="TextBox 8">
            <a:extLst>
              <a:ext uri="{FF2B5EF4-FFF2-40B4-BE49-F238E27FC236}">
                <a16:creationId xmlns:a16="http://schemas.microsoft.com/office/drawing/2014/main" id="{DC595018-C6DB-6CA1-0543-5E87BFC5A34F}"/>
              </a:ext>
            </a:extLst>
          </p:cNvPr>
          <p:cNvSpPr txBox="1"/>
          <p:nvPr/>
        </p:nvSpPr>
        <p:spPr>
          <a:xfrm>
            <a:off x="270869" y="333171"/>
            <a:ext cx="5012939" cy="646331"/>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Data Collection</a:t>
            </a:r>
          </a:p>
        </p:txBody>
      </p:sp>
      <p:pic>
        <p:nvPicPr>
          <p:cNvPr id="10" name="Picture 2" descr="Advanced Ethics in Palliative and End of Life Care – Sobell House Education">
            <a:extLst>
              <a:ext uri="{FF2B5EF4-FFF2-40B4-BE49-F238E27FC236}">
                <a16:creationId xmlns:a16="http://schemas.microsoft.com/office/drawing/2014/main" id="{723AF7BD-88C2-BAA2-D7BB-489008FDB1D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21" b="35812"/>
          <a:stretch/>
        </p:blipFill>
        <p:spPr bwMode="auto">
          <a:xfrm>
            <a:off x="7437728" y="188869"/>
            <a:ext cx="2950354" cy="984336"/>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descr="Look Up Aim High: Research Methodology in the Field of Special Education  through ICT">
            <a:extLst>
              <a:ext uri="{FF2B5EF4-FFF2-40B4-BE49-F238E27FC236}">
                <a16:creationId xmlns:a16="http://schemas.microsoft.com/office/drawing/2014/main" id="{E8BDE49E-1DF2-38D8-21A2-01A69C34F9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60699" y="233324"/>
            <a:ext cx="1178301" cy="8692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42146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DF70F7C-DA45-18A4-5B8D-F6BEF1985815}"/>
              </a:ext>
            </a:extLst>
          </p:cNvPr>
          <p:cNvSpPr txBox="1"/>
          <p:nvPr/>
        </p:nvSpPr>
        <p:spPr>
          <a:xfrm>
            <a:off x="270869" y="333171"/>
            <a:ext cx="7433088" cy="646331"/>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Suggestions for Data Collection</a:t>
            </a:r>
          </a:p>
        </p:txBody>
      </p:sp>
      <p:pic>
        <p:nvPicPr>
          <p:cNvPr id="1026" name="Picture 2" descr="Look Up Aim High: Research Methodology in the Field of Special Education  through ICT">
            <a:extLst>
              <a:ext uri="{FF2B5EF4-FFF2-40B4-BE49-F238E27FC236}">
                <a16:creationId xmlns:a16="http://schemas.microsoft.com/office/drawing/2014/main" id="{D70D6C37-5300-F798-3D82-C2CCEB867AA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06529" y="233324"/>
            <a:ext cx="2032471" cy="149936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428BDA2-C5BA-24D2-596C-F4858747E020}"/>
              </a:ext>
            </a:extLst>
          </p:cNvPr>
          <p:cNvSpPr txBox="1"/>
          <p:nvPr/>
        </p:nvSpPr>
        <p:spPr>
          <a:xfrm>
            <a:off x="508843" y="1732688"/>
            <a:ext cx="11330157" cy="3508653"/>
          </a:xfrm>
          <a:prstGeom prst="rect">
            <a:avLst/>
          </a:prstGeom>
          <a:solidFill>
            <a:schemeClr val="bg1"/>
          </a:solidFill>
        </p:spPr>
        <p:txBody>
          <a:bodyPr wrap="square" rtlCol="0">
            <a:spAutoFit/>
          </a:bodyPr>
          <a:lstStyle/>
          <a:p>
            <a:r>
              <a:rPr lang="en-GB" sz="2400" dirty="0"/>
              <a:t>Consider some of the following approaches within your Mixed Methods Case Study :</a:t>
            </a:r>
          </a:p>
          <a:p>
            <a:endParaRPr lang="en-GB" dirty="0"/>
          </a:p>
          <a:p>
            <a:pPr marL="285750" indent="-285750">
              <a:buFont typeface="Arial" panose="020B0604020202020204" pitchFamily="34" charset="0"/>
              <a:buChar char="•"/>
            </a:pPr>
            <a:r>
              <a:rPr lang="en-GB" dirty="0"/>
              <a:t>A small number of interviews, 2-4 ,(needs Interview Schedule, Participant Briefing and De-briefing Sheets and Participant Consent Form, plus plan for Thematic Analysis)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Structured Non-Participant Observation- needs Coding Schedule, Reflective Diaries, plus plan for justifying Validity and Credibility)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Public data (company reports, financial reports, website content, but needs a careful plan for analysis).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Online </a:t>
            </a:r>
            <a:r>
              <a:rPr lang="en-GB" dirty="0" err="1"/>
              <a:t>Netnography</a:t>
            </a:r>
            <a:r>
              <a:rPr lang="en-GB" dirty="0"/>
              <a:t> (non-participant, needs a clear ethical statement on e.g. inclusion criteria, data management, covert vs overt activities)</a:t>
            </a:r>
          </a:p>
        </p:txBody>
      </p:sp>
      <p:pic>
        <p:nvPicPr>
          <p:cNvPr id="2" name="Picture 2" descr="Advanced Ethics in Palliative and End of Life Care – Sobell House Education">
            <a:extLst>
              <a:ext uri="{FF2B5EF4-FFF2-40B4-BE49-F238E27FC236}">
                <a16:creationId xmlns:a16="http://schemas.microsoft.com/office/drawing/2014/main" id="{C95B9407-58E0-C761-4322-7F75A390076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21" b="35812"/>
          <a:stretch/>
        </p:blipFill>
        <p:spPr bwMode="auto">
          <a:xfrm>
            <a:off x="7774057" y="5076602"/>
            <a:ext cx="2032472" cy="678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53066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DF70F7C-DA45-18A4-5B8D-F6BEF1985815}"/>
              </a:ext>
            </a:extLst>
          </p:cNvPr>
          <p:cNvSpPr txBox="1"/>
          <p:nvPr/>
        </p:nvSpPr>
        <p:spPr>
          <a:xfrm>
            <a:off x="270869" y="333171"/>
            <a:ext cx="7433088" cy="1200329"/>
          </a:xfrm>
          <a:prstGeom prst="rect">
            <a:avLst/>
          </a:prstGeom>
          <a:noFill/>
        </p:spPr>
        <p:txBody>
          <a:bodyPr wrap="square" rtlCol="0">
            <a:spAutoFit/>
          </a:bodyPr>
          <a:lstStyle/>
          <a:p>
            <a:pPr algn="ctr"/>
            <a:r>
              <a:rPr lang="en-GB" sz="3600" b="0" i="0" dirty="0">
                <a:solidFill>
                  <a:srgbClr val="555555"/>
                </a:solidFill>
                <a:effectLst/>
                <a:latin typeface="robotoregular"/>
              </a:rPr>
              <a:t>Internet-mediated structured observation</a:t>
            </a:r>
            <a:endParaRPr lang="en-GB" sz="3600" b="1" dirty="0">
              <a:latin typeface="Arial" panose="020B0604020202020204" pitchFamily="34" charset="0"/>
              <a:cs typeface="Arial" panose="020B0604020202020204" pitchFamily="34" charset="0"/>
            </a:endParaRPr>
          </a:p>
        </p:txBody>
      </p:sp>
      <p:pic>
        <p:nvPicPr>
          <p:cNvPr id="1026" name="Picture 2" descr="Look Up Aim High: Research Methodology in the Field of Special Education  through ICT">
            <a:extLst>
              <a:ext uri="{FF2B5EF4-FFF2-40B4-BE49-F238E27FC236}">
                <a16:creationId xmlns:a16="http://schemas.microsoft.com/office/drawing/2014/main" id="{D70D6C37-5300-F798-3D82-C2CCEB867AA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06529" y="233324"/>
            <a:ext cx="2032471" cy="149936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428BDA2-C5BA-24D2-596C-F4858747E020}"/>
              </a:ext>
            </a:extLst>
          </p:cNvPr>
          <p:cNvSpPr txBox="1"/>
          <p:nvPr/>
        </p:nvSpPr>
        <p:spPr>
          <a:xfrm>
            <a:off x="508843" y="1732688"/>
            <a:ext cx="11330157" cy="3785652"/>
          </a:xfrm>
          <a:prstGeom prst="rect">
            <a:avLst/>
          </a:prstGeom>
          <a:solidFill>
            <a:schemeClr val="bg1"/>
          </a:solidFill>
        </p:spPr>
        <p:txBody>
          <a:bodyPr wrap="square" rtlCol="0">
            <a:spAutoFit/>
          </a:bodyPr>
          <a:lstStyle/>
          <a:p>
            <a:r>
              <a:rPr lang="en-GB" sz="2400" b="0" i="0" dirty="0">
                <a:solidFill>
                  <a:srgbClr val="555555"/>
                </a:solidFill>
                <a:effectLst/>
                <a:latin typeface="robotoregular"/>
              </a:rPr>
              <a:t>“Where you consider undertaking Internet-mediated structured observation you will need to collect or gain access to data that are appropriate for your research question and objectives. This may well be difficult to achieve for both practical and data protection reasons (Section 6.7), unless you are able to gain informed consent from each member of your informant group </a:t>
            </a:r>
            <a:r>
              <a:rPr lang="en-GB" sz="2400" b="0" i="0" dirty="0">
                <a:solidFill>
                  <a:srgbClr val="555555"/>
                </a:solidFill>
                <a:effectLst/>
                <a:highlight>
                  <a:srgbClr val="FFFF00"/>
                </a:highlight>
                <a:latin typeface="robotoregular"/>
              </a:rPr>
              <a:t>or negotiate access to use a data set collected by an organisation </a:t>
            </a:r>
            <a:r>
              <a:rPr lang="en-GB" sz="2400" b="0" i="0" dirty="0">
                <a:solidFill>
                  <a:srgbClr val="555555"/>
                </a:solidFill>
                <a:effectLst/>
                <a:latin typeface="robotoregular"/>
              </a:rPr>
              <a:t>(Box 9.8). In the latter case this indicates that you would be using secondary online data.” (p.410)</a:t>
            </a:r>
            <a:br>
              <a:rPr lang="en-GB" sz="2400" dirty="0"/>
            </a:br>
            <a:endParaRPr lang="en-GB" dirty="0"/>
          </a:p>
          <a:p>
            <a:pPr algn="r"/>
            <a:endParaRPr lang="en-GB" b="0" i="0" dirty="0">
              <a:solidFill>
                <a:srgbClr val="555555"/>
              </a:solidFill>
              <a:effectLst/>
              <a:latin typeface="robotoregular"/>
            </a:endParaRPr>
          </a:p>
          <a:p>
            <a:pPr algn="r"/>
            <a:r>
              <a:rPr lang="en-GB" b="0" i="0" dirty="0">
                <a:solidFill>
                  <a:srgbClr val="555555"/>
                </a:solidFill>
                <a:effectLst/>
                <a:latin typeface="robotoregular"/>
              </a:rPr>
              <a:t>Saunders, Mark, et al. </a:t>
            </a:r>
            <a:r>
              <a:rPr lang="en-GB" b="0" i="1" dirty="0">
                <a:solidFill>
                  <a:srgbClr val="555555"/>
                </a:solidFill>
                <a:effectLst/>
                <a:latin typeface="robotoregular"/>
              </a:rPr>
              <a:t>Research Methods for Business Students</a:t>
            </a:r>
            <a:r>
              <a:rPr lang="en-GB" b="0" i="0" dirty="0">
                <a:solidFill>
                  <a:srgbClr val="555555"/>
                </a:solidFill>
                <a:effectLst/>
                <a:latin typeface="robotoregular"/>
              </a:rPr>
              <a:t>, Pearson Education, Limited, 2019.</a:t>
            </a:r>
            <a:r>
              <a:rPr lang="en-GB" b="0" i="1" dirty="0">
                <a:solidFill>
                  <a:srgbClr val="555555"/>
                </a:solidFill>
                <a:effectLst/>
                <a:latin typeface="robotoregular"/>
              </a:rPr>
              <a:t> ProQuest </a:t>
            </a:r>
            <a:r>
              <a:rPr lang="en-GB" b="0" i="1" dirty="0" err="1">
                <a:solidFill>
                  <a:srgbClr val="555555"/>
                </a:solidFill>
                <a:effectLst/>
                <a:latin typeface="robotoregular"/>
              </a:rPr>
              <a:t>Ebook</a:t>
            </a:r>
            <a:r>
              <a:rPr lang="en-GB" b="0" i="1" dirty="0">
                <a:solidFill>
                  <a:srgbClr val="555555"/>
                </a:solidFill>
                <a:effectLst/>
                <a:latin typeface="robotoregular"/>
              </a:rPr>
              <a:t> Central</a:t>
            </a:r>
            <a:r>
              <a:rPr lang="en-GB" b="0" i="0" dirty="0">
                <a:solidFill>
                  <a:srgbClr val="555555"/>
                </a:solidFill>
                <a:effectLst/>
                <a:latin typeface="robotoregular"/>
              </a:rPr>
              <a:t>, </a:t>
            </a:r>
            <a:endParaRPr lang="en-GB" sz="1400" dirty="0"/>
          </a:p>
        </p:txBody>
      </p:sp>
    </p:spTree>
    <p:extLst>
      <p:ext uri="{BB962C8B-B14F-4D97-AF65-F5344CB8AC3E}">
        <p14:creationId xmlns:p14="http://schemas.microsoft.com/office/powerpoint/2010/main" val="33659920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8CBE2-A314-E85B-775E-0B7FB04E5682}"/>
              </a:ext>
            </a:extLst>
          </p:cNvPr>
          <p:cNvSpPr>
            <a:spLocks noGrp="1"/>
          </p:cNvSpPr>
          <p:nvPr>
            <p:ph type="title"/>
          </p:nvPr>
        </p:nvSpPr>
        <p:spPr/>
        <p:txBody>
          <a:bodyPr/>
          <a:lstStyle/>
          <a:p>
            <a:r>
              <a:rPr lang="en-GB" b="0" i="0" dirty="0" err="1">
                <a:solidFill>
                  <a:srgbClr val="1F1F1F"/>
                </a:solidFill>
                <a:effectLst/>
                <a:latin typeface="ElsevierGulliver"/>
              </a:rPr>
              <a:t>Netnography</a:t>
            </a:r>
            <a:endParaRPr lang="en-GB" dirty="0"/>
          </a:p>
        </p:txBody>
      </p:sp>
      <p:sp>
        <p:nvSpPr>
          <p:cNvPr id="3" name="Content Placeholder 2">
            <a:extLst>
              <a:ext uri="{FF2B5EF4-FFF2-40B4-BE49-F238E27FC236}">
                <a16:creationId xmlns:a16="http://schemas.microsoft.com/office/drawing/2014/main" id="{00093862-DED8-7FB8-A501-9A0A2821053A}"/>
              </a:ext>
            </a:extLst>
          </p:cNvPr>
          <p:cNvSpPr>
            <a:spLocks noGrp="1"/>
          </p:cNvSpPr>
          <p:nvPr>
            <p:ph idx="1"/>
          </p:nvPr>
        </p:nvSpPr>
        <p:spPr/>
        <p:txBody>
          <a:bodyPr/>
          <a:lstStyle/>
          <a:p>
            <a:pPr marL="0" indent="0">
              <a:buNone/>
            </a:pPr>
            <a:r>
              <a:rPr lang="en-GB" b="0" i="0" dirty="0" err="1">
                <a:solidFill>
                  <a:srgbClr val="1F1F1F"/>
                </a:solidFill>
                <a:effectLst/>
                <a:latin typeface="ElsevierGulliver"/>
              </a:rPr>
              <a:t>Netnography</a:t>
            </a:r>
            <a:r>
              <a:rPr lang="en-GB" b="0" i="0" dirty="0">
                <a:solidFill>
                  <a:srgbClr val="1F1F1F"/>
                </a:solidFill>
                <a:effectLst/>
                <a:latin typeface="ElsevierGulliver"/>
              </a:rPr>
              <a:t> analysis is based on the collection of consumers' reviews containing detailed information about their experiences published on the Internet. Compared to other qualitative research techniques, the distinctive value of </a:t>
            </a:r>
            <a:r>
              <a:rPr lang="en-GB" b="0" i="0" dirty="0" err="1">
                <a:solidFill>
                  <a:srgbClr val="1F1F1F"/>
                </a:solidFill>
                <a:effectLst/>
                <a:latin typeface="ElsevierGulliver"/>
              </a:rPr>
              <a:t>netnography</a:t>
            </a:r>
            <a:r>
              <a:rPr lang="en-GB" b="0" i="0" dirty="0">
                <a:solidFill>
                  <a:srgbClr val="1F1F1F"/>
                </a:solidFill>
                <a:effectLst/>
                <a:latin typeface="ElsevierGulliver"/>
              </a:rPr>
              <a:t> is that it excels at telling the story, understanding complex social phenomena, and assists the researcher in developing themes from the consumers' points of view (</a:t>
            </a:r>
            <a:r>
              <a:rPr lang="en-GB" b="0" i="0" u="none" strike="noStrike" dirty="0" err="1">
                <a:solidFill>
                  <a:srgbClr val="0272B1"/>
                </a:solidFill>
                <a:effectLst/>
                <a:latin typeface="ElsevierGulliver"/>
                <a:hlinkClick r:id="rId2"/>
              </a:rPr>
              <a:t>Kozinets</a:t>
            </a:r>
            <a:r>
              <a:rPr lang="en-GB" b="0" i="0" u="none" strike="noStrike" dirty="0">
                <a:solidFill>
                  <a:srgbClr val="0272B1"/>
                </a:solidFill>
                <a:effectLst/>
                <a:latin typeface="ElsevierGulliver"/>
                <a:hlinkClick r:id="rId2"/>
              </a:rPr>
              <a:t>, 2002</a:t>
            </a:r>
            <a:r>
              <a:rPr lang="en-GB" b="0" i="0" dirty="0">
                <a:solidFill>
                  <a:srgbClr val="1F1F1F"/>
                </a:solidFill>
                <a:effectLst/>
                <a:latin typeface="ElsevierGulliver"/>
              </a:rPr>
              <a:t>, </a:t>
            </a:r>
            <a:r>
              <a:rPr lang="en-GB" b="0" i="0" u="none" strike="noStrike" dirty="0">
                <a:solidFill>
                  <a:srgbClr val="0272B1"/>
                </a:solidFill>
                <a:effectLst/>
                <a:latin typeface="ElsevierGulliver"/>
                <a:hlinkClick r:id="rId3"/>
              </a:rPr>
              <a:t>Rageh et al., 2013</a:t>
            </a:r>
            <a:r>
              <a:rPr lang="en-GB" b="0" i="0" dirty="0">
                <a:solidFill>
                  <a:srgbClr val="1F1F1F"/>
                </a:solidFill>
                <a:effectLst/>
                <a:latin typeface="ElsevierGulliver"/>
              </a:rPr>
              <a:t>). (cited in Vo Thanh &amp; Kirova, 2018. p32)</a:t>
            </a:r>
            <a:endParaRPr lang="en-GB" dirty="0"/>
          </a:p>
          <a:p>
            <a:pPr marL="0" indent="0" algn="r">
              <a:buNone/>
            </a:pPr>
            <a:r>
              <a:rPr lang="en-GB" sz="2000" dirty="0"/>
              <a:t>Vo Thanh, &amp; Kirova, V. (2018). Wine tourism experience: A </a:t>
            </a:r>
            <a:r>
              <a:rPr lang="en-GB" sz="2000" dirty="0" err="1"/>
              <a:t>netnography</a:t>
            </a:r>
            <a:r>
              <a:rPr lang="en-GB" sz="2000" dirty="0"/>
              <a:t> study. Journal of Business Research, 83, 30–37. https://doi.org/10.1016/j.jbusres.2017.10.008</a:t>
            </a:r>
          </a:p>
          <a:p>
            <a:endParaRPr lang="en-GB" dirty="0"/>
          </a:p>
        </p:txBody>
      </p:sp>
      <p:sp>
        <p:nvSpPr>
          <p:cNvPr id="4" name="Footer Placeholder 3">
            <a:extLst>
              <a:ext uri="{FF2B5EF4-FFF2-40B4-BE49-F238E27FC236}">
                <a16:creationId xmlns:a16="http://schemas.microsoft.com/office/drawing/2014/main" id="{4AC2C196-EB90-5B06-0696-7D8CA8E0A50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38899D9-CD46-89A4-DA8C-3A1B1404EDCD}"/>
              </a:ext>
            </a:extLst>
          </p:cNvPr>
          <p:cNvSpPr>
            <a:spLocks noGrp="1"/>
          </p:cNvSpPr>
          <p:nvPr>
            <p:ph type="sldNum" sz="quarter" idx="12"/>
          </p:nvPr>
        </p:nvSpPr>
        <p:spPr/>
        <p:txBody>
          <a:bodyPr/>
          <a:lstStyle/>
          <a:p>
            <a:fld id="{8061792D-5A63-4B20-B82F-9B479457EE87}" type="slidenum">
              <a:rPr lang="en-GB" smtClean="0"/>
              <a:t>24</a:t>
            </a:fld>
            <a:endParaRPr lang="en-GB"/>
          </a:p>
        </p:txBody>
      </p:sp>
      <p:pic>
        <p:nvPicPr>
          <p:cNvPr id="6" name="Picture 2" descr="Look Up Aim High: Research Methodology in the Field of Special Education  through ICT">
            <a:extLst>
              <a:ext uri="{FF2B5EF4-FFF2-40B4-BE49-F238E27FC236}">
                <a16:creationId xmlns:a16="http://schemas.microsoft.com/office/drawing/2014/main" id="{4BB3600E-F9B9-0363-1093-0A04BD7417D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06529" y="233324"/>
            <a:ext cx="2032471" cy="14993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92991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8CBE2-A314-E85B-775E-0B7FB04E5682}"/>
              </a:ext>
            </a:extLst>
          </p:cNvPr>
          <p:cNvSpPr>
            <a:spLocks noGrp="1"/>
          </p:cNvSpPr>
          <p:nvPr>
            <p:ph type="title"/>
          </p:nvPr>
        </p:nvSpPr>
        <p:spPr/>
        <p:txBody>
          <a:bodyPr/>
          <a:lstStyle/>
          <a:p>
            <a:r>
              <a:rPr lang="en-GB" b="0" i="0" dirty="0" err="1">
                <a:solidFill>
                  <a:srgbClr val="1F1F1F"/>
                </a:solidFill>
                <a:effectLst/>
                <a:latin typeface="ElsevierGulliver"/>
              </a:rPr>
              <a:t>Netnography</a:t>
            </a:r>
            <a:r>
              <a:rPr lang="en-GB" b="0" i="0" dirty="0">
                <a:solidFill>
                  <a:srgbClr val="1F1F1F"/>
                </a:solidFill>
                <a:effectLst/>
                <a:latin typeface="ElsevierGulliver"/>
              </a:rPr>
              <a:t> method example</a:t>
            </a:r>
            <a:endParaRPr lang="en-GB" dirty="0"/>
          </a:p>
        </p:txBody>
      </p:sp>
      <p:sp>
        <p:nvSpPr>
          <p:cNvPr id="3" name="Content Placeholder 2">
            <a:extLst>
              <a:ext uri="{FF2B5EF4-FFF2-40B4-BE49-F238E27FC236}">
                <a16:creationId xmlns:a16="http://schemas.microsoft.com/office/drawing/2014/main" id="{00093862-DED8-7FB8-A501-9A0A2821053A}"/>
              </a:ext>
            </a:extLst>
          </p:cNvPr>
          <p:cNvSpPr>
            <a:spLocks noGrp="1"/>
          </p:cNvSpPr>
          <p:nvPr>
            <p:ph idx="1"/>
          </p:nvPr>
        </p:nvSpPr>
        <p:spPr/>
        <p:txBody>
          <a:bodyPr>
            <a:normAutofit fontScale="70000" lnSpcReduction="20000"/>
          </a:bodyPr>
          <a:lstStyle/>
          <a:p>
            <a:pPr marL="0" indent="0">
              <a:buNone/>
            </a:pPr>
            <a:r>
              <a:rPr lang="en-GB" b="0" i="0" dirty="0">
                <a:solidFill>
                  <a:srgbClr val="1F1F1F"/>
                </a:solidFill>
                <a:effectLst/>
                <a:latin typeface="ElsevierGulliver"/>
              </a:rPr>
              <a:t>“We adapt </a:t>
            </a:r>
            <a:r>
              <a:rPr lang="en-GB" b="0" i="0" u="none" strike="noStrike" dirty="0" err="1">
                <a:solidFill>
                  <a:srgbClr val="0272B1"/>
                </a:solidFill>
                <a:effectLst/>
                <a:latin typeface="ElsevierGulliver"/>
                <a:hlinkClick r:id="rId2"/>
              </a:rPr>
              <a:t>Kozinets</a:t>
            </a:r>
            <a:r>
              <a:rPr lang="en-GB" b="0" i="0" u="none" strike="noStrike" dirty="0">
                <a:solidFill>
                  <a:srgbClr val="0272B1"/>
                </a:solidFill>
                <a:effectLst/>
                <a:latin typeface="ElsevierGulliver"/>
                <a:hlinkClick r:id="rId2"/>
              </a:rPr>
              <a:t>' (2002)</a:t>
            </a:r>
            <a:r>
              <a:rPr lang="en-GB" b="0" i="0" dirty="0">
                <a:solidFill>
                  <a:srgbClr val="1F1F1F"/>
                </a:solidFill>
                <a:effectLst/>
                <a:latin typeface="ElsevierGulliver"/>
              </a:rPr>
              <a:t> </a:t>
            </a:r>
            <a:r>
              <a:rPr lang="en-GB" b="0" i="0" dirty="0" err="1">
                <a:solidFill>
                  <a:srgbClr val="1F1F1F"/>
                </a:solidFill>
                <a:effectLst/>
                <a:latin typeface="ElsevierGulliver"/>
              </a:rPr>
              <a:t>netnography</a:t>
            </a:r>
            <a:r>
              <a:rPr lang="en-GB" b="0" i="0" dirty="0">
                <a:solidFill>
                  <a:srgbClr val="1F1F1F"/>
                </a:solidFill>
                <a:effectLst/>
                <a:latin typeface="ElsevierGulliver"/>
              </a:rPr>
              <a:t> procedure to the wine tourism sector context. The first step involves identifying the online communities most relevant to study the wine tourist experience. We decided to select online reviews posted on one of the world's largest travel-related websites, TripAdvisor, and relative to the Cognac region in France as a wine tourism destination. </a:t>
            </a:r>
          </a:p>
          <a:p>
            <a:pPr marL="0" indent="0">
              <a:buNone/>
            </a:pPr>
            <a:r>
              <a:rPr lang="en-GB" b="0" i="0" dirty="0">
                <a:solidFill>
                  <a:srgbClr val="1F1F1F"/>
                </a:solidFill>
                <a:effectLst/>
                <a:latin typeface="ElsevierGulliver"/>
              </a:rPr>
              <a:t>Wine tourism experience in Cognac benefits with a high number of reviews and a large number of discrete message reviewers. When data were selected in August 2016, there were 5552 reviews on the TripAdvisor page for Cognac. Following </a:t>
            </a:r>
            <a:r>
              <a:rPr lang="en-GB" b="0" i="0" u="none" strike="noStrike" dirty="0" err="1">
                <a:solidFill>
                  <a:srgbClr val="0272B1"/>
                </a:solidFill>
                <a:effectLst/>
                <a:latin typeface="ElsevierGulliver"/>
                <a:hlinkClick r:id="rId2"/>
              </a:rPr>
              <a:t>Kozinets's</a:t>
            </a:r>
            <a:r>
              <a:rPr lang="en-GB" b="0" i="0" u="none" strike="noStrike" dirty="0">
                <a:solidFill>
                  <a:srgbClr val="0272B1"/>
                </a:solidFill>
                <a:effectLst/>
                <a:latin typeface="ElsevierGulliver"/>
                <a:hlinkClick r:id="rId2"/>
              </a:rPr>
              <a:t> (2002)</a:t>
            </a:r>
            <a:r>
              <a:rPr lang="en-GB" b="0" i="0" dirty="0">
                <a:solidFill>
                  <a:srgbClr val="1F1F1F"/>
                </a:solidFill>
                <a:effectLst/>
                <a:latin typeface="ElsevierGulliver"/>
              </a:rPr>
              <a:t> recommendations, we followed the definition of wine tourism suggested by </a:t>
            </a:r>
            <a:r>
              <a:rPr lang="en-GB" b="0" i="0" u="none" strike="noStrike" dirty="0">
                <a:solidFill>
                  <a:srgbClr val="0272B1"/>
                </a:solidFill>
                <a:effectLst/>
                <a:latin typeface="ElsevierGulliver"/>
                <a:hlinkClick r:id="rId3"/>
              </a:rPr>
              <a:t>Hall et al. (2000)</a:t>
            </a:r>
            <a:r>
              <a:rPr lang="en-GB" b="0" i="0" dirty="0">
                <a:solidFill>
                  <a:srgbClr val="1F1F1F"/>
                </a:solidFill>
                <a:effectLst/>
                <a:latin typeface="ElsevierGulliver"/>
              </a:rPr>
              <a:t> and asserted by </a:t>
            </a:r>
            <a:r>
              <a:rPr lang="en-GB" b="0" i="0" u="none" strike="noStrike" dirty="0">
                <a:solidFill>
                  <a:srgbClr val="0272B1"/>
                </a:solidFill>
                <a:effectLst/>
                <a:latin typeface="ElsevierGulliver"/>
                <a:hlinkClick r:id="rId4"/>
              </a:rPr>
              <a:t>Quadri-</a:t>
            </a:r>
            <a:r>
              <a:rPr lang="en-GB" b="0" i="0" u="none" strike="noStrike" dirty="0" err="1">
                <a:solidFill>
                  <a:srgbClr val="0272B1"/>
                </a:solidFill>
                <a:effectLst/>
                <a:latin typeface="ElsevierGulliver"/>
                <a:hlinkClick r:id="rId4"/>
              </a:rPr>
              <a:t>Felitti</a:t>
            </a:r>
            <a:r>
              <a:rPr lang="en-GB" b="0" i="0" u="none" strike="noStrike" dirty="0">
                <a:solidFill>
                  <a:srgbClr val="0272B1"/>
                </a:solidFill>
                <a:effectLst/>
                <a:latin typeface="ElsevierGulliver"/>
                <a:hlinkClick r:id="rId4"/>
              </a:rPr>
              <a:t> and Fiore (2012)</a:t>
            </a:r>
            <a:r>
              <a:rPr lang="en-GB" b="0" i="0" dirty="0">
                <a:solidFill>
                  <a:srgbClr val="1F1F1F"/>
                </a:solidFill>
                <a:effectLst/>
                <a:latin typeface="ElsevierGulliver"/>
              </a:rPr>
              <a:t> to select a relevant segment in line with our research question. </a:t>
            </a:r>
          </a:p>
          <a:p>
            <a:pPr marL="0" indent="0">
              <a:buNone/>
            </a:pPr>
            <a:r>
              <a:rPr lang="en-GB" b="0" i="0" dirty="0">
                <a:solidFill>
                  <a:srgbClr val="1F1F1F"/>
                </a:solidFill>
                <a:effectLst/>
                <a:latin typeface="ElsevierGulliver"/>
              </a:rPr>
              <a:t>We then carefully chose only postings related to “Visitations to vineyards, wineries, wine festivals, and wine shows for which grape wine tasting and/or experiencing the attributes of a grape wine region are the primary motivating factors for visitors.” In line with the previous definition, 979 reviews related to wine tourism experience posted from March 2011 to August 2016 were selected.” (cited in Vo Thanh &amp; Kirova, 2018. p33)</a:t>
            </a:r>
            <a:endParaRPr lang="en-GB" dirty="0"/>
          </a:p>
          <a:p>
            <a:pPr marL="0" indent="0" algn="r">
              <a:buNone/>
            </a:pPr>
            <a:r>
              <a:rPr lang="en-GB" sz="2000" dirty="0"/>
              <a:t>Vo Thanh, &amp; Kirova, V. (2018). Wine tourism experience: A </a:t>
            </a:r>
            <a:r>
              <a:rPr lang="en-GB" sz="2000" dirty="0" err="1"/>
              <a:t>netnography</a:t>
            </a:r>
            <a:r>
              <a:rPr lang="en-GB" sz="2000" dirty="0"/>
              <a:t> study. Journal of Business Research, 83, 30–37. https://doi.org/10.1016/j.jbusres.2017.10.008</a:t>
            </a:r>
          </a:p>
          <a:p>
            <a:endParaRPr lang="en-GB" dirty="0"/>
          </a:p>
        </p:txBody>
      </p:sp>
      <p:sp>
        <p:nvSpPr>
          <p:cNvPr id="4" name="Footer Placeholder 3">
            <a:extLst>
              <a:ext uri="{FF2B5EF4-FFF2-40B4-BE49-F238E27FC236}">
                <a16:creationId xmlns:a16="http://schemas.microsoft.com/office/drawing/2014/main" id="{4AC2C196-EB90-5B06-0696-7D8CA8E0A50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38899D9-CD46-89A4-DA8C-3A1B1404EDCD}"/>
              </a:ext>
            </a:extLst>
          </p:cNvPr>
          <p:cNvSpPr>
            <a:spLocks noGrp="1"/>
          </p:cNvSpPr>
          <p:nvPr>
            <p:ph type="sldNum" sz="quarter" idx="12"/>
          </p:nvPr>
        </p:nvSpPr>
        <p:spPr/>
        <p:txBody>
          <a:bodyPr/>
          <a:lstStyle/>
          <a:p>
            <a:fld id="{8061792D-5A63-4B20-B82F-9B479457EE87}" type="slidenum">
              <a:rPr lang="en-GB" smtClean="0"/>
              <a:t>25</a:t>
            </a:fld>
            <a:endParaRPr lang="en-GB"/>
          </a:p>
        </p:txBody>
      </p:sp>
      <p:pic>
        <p:nvPicPr>
          <p:cNvPr id="6" name="Picture 2" descr="Look Up Aim High: Research Methodology in the Field of Special Education  through ICT">
            <a:extLst>
              <a:ext uri="{FF2B5EF4-FFF2-40B4-BE49-F238E27FC236}">
                <a16:creationId xmlns:a16="http://schemas.microsoft.com/office/drawing/2014/main" id="{B5612630-2939-A742-7FB9-13BAEE13161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806529" y="233324"/>
            <a:ext cx="2032471" cy="14993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76505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8CBE2-A314-E85B-775E-0B7FB04E5682}"/>
              </a:ext>
            </a:extLst>
          </p:cNvPr>
          <p:cNvSpPr>
            <a:spLocks noGrp="1"/>
          </p:cNvSpPr>
          <p:nvPr>
            <p:ph type="title"/>
          </p:nvPr>
        </p:nvSpPr>
        <p:spPr>
          <a:xfrm>
            <a:off x="588818" y="136525"/>
            <a:ext cx="3387437" cy="1325563"/>
          </a:xfrm>
        </p:spPr>
        <p:txBody>
          <a:bodyPr/>
          <a:lstStyle/>
          <a:p>
            <a:r>
              <a:rPr lang="en-GB" b="0" i="0" dirty="0">
                <a:solidFill>
                  <a:srgbClr val="1F1F1F"/>
                </a:solidFill>
                <a:effectLst/>
                <a:latin typeface="ElsevierGulliver"/>
              </a:rPr>
              <a:t>Referencing</a:t>
            </a:r>
            <a:endParaRPr lang="en-GB" dirty="0"/>
          </a:p>
        </p:txBody>
      </p:sp>
      <p:sp>
        <p:nvSpPr>
          <p:cNvPr id="3" name="Content Placeholder 2">
            <a:extLst>
              <a:ext uri="{FF2B5EF4-FFF2-40B4-BE49-F238E27FC236}">
                <a16:creationId xmlns:a16="http://schemas.microsoft.com/office/drawing/2014/main" id="{00093862-DED8-7FB8-A501-9A0A2821053A}"/>
              </a:ext>
            </a:extLst>
          </p:cNvPr>
          <p:cNvSpPr>
            <a:spLocks noGrp="1"/>
          </p:cNvSpPr>
          <p:nvPr>
            <p:ph idx="1"/>
          </p:nvPr>
        </p:nvSpPr>
        <p:spPr>
          <a:xfrm>
            <a:off x="588818" y="1677925"/>
            <a:ext cx="7280564" cy="3502150"/>
          </a:xfrm>
        </p:spPr>
        <p:txBody>
          <a:bodyPr>
            <a:normAutofit/>
          </a:bodyPr>
          <a:lstStyle/>
          <a:p>
            <a:r>
              <a:rPr lang="en-GB" dirty="0">
                <a:solidFill>
                  <a:srgbClr val="1F1F1F"/>
                </a:solidFill>
                <a:latin typeface="ElsevierGulliver"/>
              </a:rPr>
              <a:t>Make sure you know what is expected.</a:t>
            </a:r>
          </a:p>
          <a:p>
            <a:r>
              <a:rPr lang="en-GB" dirty="0">
                <a:solidFill>
                  <a:srgbClr val="1F1F1F"/>
                </a:solidFill>
                <a:latin typeface="ElsevierGulliver"/>
              </a:rPr>
              <a:t>Discuss with other students.</a:t>
            </a:r>
          </a:p>
          <a:p>
            <a:r>
              <a:rPr lang="en-GB" dirty="0">
                <a:solidFill>
                  <a:srgbClr val="1F1F1F"/>
                </a:solidFill>
                <a:latin typeface="ElsevierGulliver"/>
              </a:rPr>
              <a:t>Ask the librarians.</a:t>
            </a:r>
          </a:p>
          <a:p>
            <a:r>
              <a:rPr lang="en-GB" dirty="0">
                <a:solidFill>
                  <a:srgbClr val="1F1F1F"/>
                </a:solidFill>
                <a:latin typeface="ElsevierGulliver"/>
              </a:rPr>
              <a:t>Read the Referencing handbook</a:t>
            </a:r>
          </a:p>
          <a:p>
            <a:r>
              <a:rPr lang="en-GB" dirty="0"/>
              <a:t>NEVER reference your lectures</a:t>
            </a:r>
          </a:p>
        </p:txBody>
      </p:sp>
      <p:sp>
        <p:nvSpPr>
          <p:cNvPr id="4" name="Footer Placeholder 3">
            <a:extLst>
              <a:ext uri="{FF2B5EF4-FFF2-40B4-BE49-F238E27FC236}">
                <a16:creationId xmlns:a16="http://schemas.microsoft.com/office/drawing/2014/main" id="{4AC2C196-EB90-5B06-0696-7D8CA8E0A50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38899D9-CD46-89A4-DA8C-3A1B1404EDCD}"/>
              </a:ext>
            </a:extLst>
          </p:cNvPr>
          <p:cNvSpPr>
            <a:spLocks noGrp="1"/>
          </p:cNvSpPr>
          <p:nvPr>
            <p:ph type="sldNum" sz="quarter" idx="12"/>
          </p:nvPr>
        </p:nvSpPr>
        <p:spPr/>
        <p:txBody>
          <a:bodyPr/>
          <a:lstStyle/>
          <a:p>
            <a:fld id="{8061792D-5A63-4B20-B82F-9B479457EE87}" type="slidenum">
              <a:rPr lang="en-GB" smtClean="0"/>
              <a:t>26</a:t>
            </a:fld>
            <a:endParaRPr lang="en-GB"/>
          </a:p>
        </p:txBody>
      </p:sp>
      <p:pic>
        <p:nvPicPr>
          <p:cNvPr id="1026" name="Picture 2" descr="Referencing Handbooks | University of Wales Trinity Saint David">
            <a:extLst>
              <a:ext uri="{FF2B5EF4-FFF2-40B4-BE49-F238E27FC236}">
                <a16:creationId xmlns:a16="http://schemas.microsoft.com/office/drawing/2014/main" id="{DFE40EE7-AA47-CE2D-F770-9BF5110F3B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77200" y="242455"/>
            <a:ext cx="381000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69260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8CBE2-A314-E85B-775E-0B7FB04E5682}"/>
              </a:ext>
            </a:extLst>
          </p:cNvPr>
          <p:cNvSpPr>
            <a:spLocks noGrp="1"/>
          </p:cNvSpPr>
          <p:nvPr>
            <p:ph type="title"/>
          </p:nvPr>
        </p:nvSpPr>
        <p:spPr>
          <a:xfrm>
            <a:off x="588818" y="596824"/>
            <a:ext cx="3714885" cy="865264"/>
          </a:xfrm>
        </p:spPr>
        <p:txBody>
          <a:bodyPr/>
          <a:lstStyle/>
          <a:p>
            <a:r>
              <a:rPr lang="en-GB" b="0" i="0" dirty="0">
                <a:solidFill>
                  <a:srgbClr val="1F1F1F"/>
                </a:solidFill>
                <a:effectLst/>
                <a:latin typeface="ElsevierGulliver"/>
              </a:rPr>
              <a:t>References</a:t>
            </a:r>
            <a:endParaRPr lang="en-GB" dirty="0"/>
          </a:p>
        </p:txBody>
      </p:sp>
      <p:sp>
        <p:nvSpPr>
          <p:cNvPr id="3" name="Content Placeholder 2">
            <a:extLst>
              <a:ext uri="{FF2B5EF4-FFF2-40B4-BE49-F238E27FC236}">
                <a16:creationId xmlns:a16="http://schemas.microsoft.com/office/drawing/2014/main" id="{00093862-DED8-7FB8-A501-9A0A2821053A}"/>
              </a:ext>
            </a:extLst>
          </p:cNvPr>
          <p:cNvSpPr>
            <a:spLocks noGrp="1"/>
          </p:cNvSpPr>
          <p:nvPr>
            <p:ph idx="1"/>
          </p:nvPr>
        </p:nvSpPr>
        <p:spPr>
          <a:xfrm>
            <a:off x="588818" y="1774046"/>
            <a:ext cx="10843920" cy="3726643"/>
          </a:xfrm>
        </p:spPr>
        <p:txBody>
          <a:bodyPr>
            <a:normAutofit/>
          </a:bodyPr>
          <a:lstStyle/>
          <a:p>
            <a:pPr marL="0" indent="0">
              <a:buNone/>
            </a:pPr>
            <a:r>
              <a:rPr lang="en-US" sz="1600" dirty="0">
                <a:latin typeface="Arial" panose="020B0604020202020204" pitchFamily="34" charset="0"/>
                <a:cs typeface="Arial" panose="020B0604020202020204" pitchFamily="34" charset="0"/>
              </a:rPr>
              <a:t>Ritchie, B. W., Burns, P., Palmer, C. (2004). Tourism research methods integrating theory with practice. CABI Pub </a:t>
            </a:r>
          </a:p>
          <a:p>
            <a:pPr marL="0" indent="0">
              <a:buNone/>
            </a:pPr>
            <a:r>
              <a:rPr lang="en-GB" sz="1600" b="0" i="0" dirty="0">
                <a:effectLst/>
                <a:latin typeface="Arial" panose="020B0604020202020204" pitchFamily="34" charset="0"/>
                <a:cs typeface="Arial" panose="020B0604020202020204" pitchFamily="34" charset="0"/>
              </a:rPr>
              <a:t>Saunders, Mark, et al. </a:t>
            </a:r>
            <a:r>
              <a:rPr lang="en-GB" sz="1600" b="0" i="1" dirty="0">
                <a:effectLst/>
                <a:latin typeface="Arial" panose="020B0604020202020204" pitchFamily="34" charset="0"/>
                <a:cs typeface="Arial" panose="020B0604020202020204" pitchFamily="34" charset="0"/>
              </a:rPr>
              <a:t>Research Methods for Business Students</a:t>
            </a:r>
            <a:r>
              <a:rPr lang="en-GB" sz="1600" b="0" i="0" dirty="0">
                <a:effectLst/>
                <a:latin typeface="Arial" panose="020B0604020202020204" pitchFamily="34" charset="0"/>
                <a:cs typeface="Arial" panose="020B0604020202020204" pitchFamily="34" charset="0"/>
              </a:rPr>
              <a:t>, Pearson Education, Limited</a:t>
            </a:r>
            <a:r>
              <a:rPr lang="en-GB" sz="1600" b="0" i="0">
                <a:effectLst/>
                <a:latin typeface="Arial" panose="020B0604020202020204" pitchFamily="34" charset="0"/>
                <a:cs typeface="Arial" panose="020B0604020202020204" pitchFamily="34" charset="0"/>
              </a:rPr>
              <a:t>, (2019) </a:t>
            </a:r>
            <a:r>
              <a:rPr lang="en-GB" sz="1600" b="0" i="1">
                <a:effectLst/>
                <a:latin typeface="Arial" panose="020B0604020202020204" pitchFamily="34" charset="0"/>
                <a:cs typeface="Arial" panose="020B0604020202020204" pitchFamily="34" charset="0"/>
              </a:rPr>
              <a:t> </a:t>
            </a:r>
            <a:r>
              <a:rPr lang="en-GB" sz="1600" b="0" i="1" dirty="0">
                <a:effectLst/>
                <a:latin typeface="Arial" panose="020B0604020202020204" pitchFamily="34" charset="0"/>
                <a:cs typeface="Arial" panose="020B0604020202020204" pitchFamily="34" charset="0"/>
              </a:rPr>
              <a:t>ProQuest </a:t>
            </a:r>
            <a:r>
              <a:rPr lang="en-GB" sz="1600" b="0" i="1" dirty="0" err="1">
                <a:effectLst/>
                <a:latin typeface="Arial" panose="020B0604020202020204" pitchFamily="34" charset="0"/>
                <a:cs typeface="Arial" panose="020B0604020202020204" pitchFamily="34" charset="0"/>
              </a:rPr>
              <a:t>Ebook</a:t>
            </a:r>
            <a:r>
              <a:rPr lang="en-GB" sz="1600" b="0" i="1" dirty="0">
                <a:effectLst/>
                <a:latin typeface="Arial" panose="020B0604020202020204" pitchFamily="34" charset="0"/>
                <a:cs typeface="Arial" panose="020B0604020202020204" pitchFamily="34" charset="0"/>
              </a:rPr>
              <a:t> Central</a:t>
            </a:r>
            <a:r>
              <a:rPr lang="en-GB" sz="1600" b="0" i="0" dirty="0">
                <a:effectLst/>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Vo Thanh, &amp; Kirova, V. (2018). Wine tourism experience: A </a:t>
            </a:r>
            <a:r>
              <a:rPr lang="en-GB" sz="1600" dirty="0" err="1">
                <a:latin typeface="Arial" panose="020B0604020202020204" pitchFamily="34" charset="0"/>
                <a:cs typeface="Arial" panose="020B0604020202020204" pitchFamily="34" charset="0"/>
              </a:rPr>
              <a:t>netnography</a:t>
            </a:r>
            <a:r>
              <a:rPr lang="en-GB" sz="1600" dirty="0">
                <a:latin typeface="Arial" panose="020B0604020202020204" pitchFamily="34" charset="0"/>
                <a:cs typeface="Arial" panose="020B0604020202020204" pitchFamily="34" charset="0"/>
              </a:rPr>
              <a:t> study. Journal of Business Research, 83, 30–37. </a:t>
            </a:r>
          </a:p>
          <a:p>
            <a:endParaRPr lang="en-GB" sz="16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4AC2C196-EB90-5B06-0696-7D8CA8E0A50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38899D9-CD46-89A4-DA8C-3A1B1404EDCD}"/>
              </a:ext>
            </a:extLst>
          </p:cNvPr>
          <p:cNvSpPr>
            <a:spLocks noGrp="1"/>
          </p:cNvSpPr>
          <p:nvPr>
            <p:ph type="sldNum" sz="quarter" idx="12"/>
          </p:nvPr>
        </p:nvSpPr>
        <p:spPr/>
        <p:txBody>
          <a:bodyPr/>
          <a:lstStyle/>
          <a:p>
            <a:fld id="{8061792D-5A63-4B20-B82F-9B479457EE87}" type="slidenum">
              <a:rPr lang="en-GB" smtClean="0"/>
              <a:t>27</a:t>
            </a:fld>
            <a:endParaRPr lang="en-GB"/>
          </a:p>
        </p:txBody>
      </p:sp>
    </p:spTree>
    <p:extLst>
      <p:ext uri="{BB962C8B-B14F-4D97-AF65-F5344CB8AC3E}">
        <p14:creationId xmlns:p14="http://schemas.microsoft.com/office/powerpoint/2010/main" val="14195033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55</TotalTime>
  <Words>2950</Words>
  <Application>Microsoft Office PowerPoint</Application>
  <PresentationFormat>Widescreen</PresentationFormat>
  <Paragraphs>254</Paragraphs>
  <Slides>27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ElsevierGulliver</vt:lpstr>
      <vt:lpstr>robotoregular</vt:lpstr>
      <vt:lpstr>Arial</vt:lpstr>
      <vt:lpstr>Calibri</vt:lpstr>
      <vt:lpstr>Calibri Light</vt:lpstr>
      <vt:lpstr>Symbol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Netnography</vt:lpstr>
      <vt:lpstr>Netnography method example</vt:lpstr>
      <vt:lpstr>Referencing</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Emma Roberts (IMH)</cp:lastModifiedBy>
  <cp:revision>4</cp:revision>
  <dcterms:created xsi:type="dcterms:W3CDTF">2023-09-15T09:31:09Z</dcterms:created>
  <dcterms:modified xsi:type="dcterms:W3CDTF">2023-10-17T09:12:58Z</dcterms:modified>
</cp:coreProperties>
</file>