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4" r:id="rId1"/>
  </p:sldMasterIdLst>
  <p:sldIdLst>
    <p:sldId id="256" r:id="rId2"/>
    <p:sldId id="257" r:id="rId3"/>
    <p:sldId id="258" r:id="rId4"/>
    <p:sldId id="259" r:id="rId5"/>
    <p:sldId id="266" r:id="rId6"/>
    <p:sldId id="260" r:id="rId7"/>
    <p:sldId id="267" r:id="rId8"/>
    <p:sldId id="261" r:id="rId9"/>
    <p:sldId id="262" r:id="rId10"/>
    <p:sldId id="263" r:id="rId11"/>
    <p:sldId id="268" r:id="rId12"/>
    <p:sldId id="264" r:id="rId13"/>
    <p:sldId id="265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434" autoAdjust="0"/>
  </p:normalViewPr>
  <p:slideViewPr>
    <p:cSldViewPr snapToGrid="0">
      <p:cViewPr varScale="1">
        <p:scale>
          <a:sx n="70" d="100"/>
          <a:sy n="70" d="100"/>
        </p:scale>
        <p:origin x="738" y="102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6123C-397F-4CC0-8892-5FB3B14461A8}" type="datetimeFigureOut">
              <a:rPr lang="en-GB" smtClean="0"/>
              <a:t>15/03/2023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3FCF7A-3BF1-4316-8DD1-70F5CBE445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08416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6123C-397F-4CC0-8892-5FB3B14461A8}" type="datetimeFigureOut">
              <a:rPr lang="en-GB" smtClean="0"/>
              <a:t>15/03/2023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3FCF7A-3BF1-4316-8DD1-70F5CBE445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88446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6123C-397F-4CC0-8892-5FB3B14461A8}" type="datetimeFigureOut">
              <a:rPr lang="en-GB" smtClean="0"/>
              <a:t>15/03/2023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3FCF7A-3BF1-4316-8DD1-70F5CBE445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15744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6123C-397F-4CC0-8892-5FB3B14461A8}" type="datetimeFigureOut">
              <a:rPr lang="en-GB" smtClean="0"/>
              <a:t>15/03/2023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3FCF7A-3BF1-4316-8DD1-70F5CBE445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84732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6123C-397F-4CC0-8892-5FB3B14461A8}" type="datetimeFigureOut">
              <a:rPr lang="en-GB" smtClean="0"/>
              <a:t>15/03/2023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3FCF7A-3BF1-4316-8DD1-70F5CBE445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10769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6123C-397F-4CC0-8892-5FB3B14461A8}" type="datetimeFigureOut">
              <a:rPr lang="en-GB" smtClean="0"/>
              <a:t>15/03/2023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3FCF7A-3BF1-4316-8DD1-70F5CBE445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75618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6123C-397F-4CC0-8892-5FB3B14461A8}" type="datetimeFigureOut">
              <a:rPr lang="en-GB" smtClean="0"/>
              <a:t>15/03/2023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3FCF7A-3BF1-4316-8DD1-70F5CBE445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1237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6123C-397F-4CC0-8892-5FB3B14461A8}" type="datetimeFigureOut">
              <a:rPr lang="en-GB" smtClean="0"/>
              <a:t>15/03/2023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3FCF7A-3BF1-4316-8DD1-70F5CBE445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55478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6123C-397F-4CC0-8892-5FB3B14461A8}" type="datetimeFigureOut">
              <a:rPr lang="en-GB" smtClean="0"/>
              <a:t>15/03/2023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3FCF7A-3BF1-4316-8DD1-70F5CBE445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73763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6123C-397F-4CC0-8892-5FB3B14461A8}" type="datetimeFigureOut">
              <a:rPr lang="en-GB" smtClean="0"/>
              <a:t>15/03/2023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3FCF7A-3BF1-4316-8DD1-70F5CBE445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5802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6123C-397F-4CC0-8892-5FB3B14461A8}" type="datetimeFigureOut">
              <a:rPr lang="en-GB" smtClean="0"/>
              <a:t>15/03/2023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3FCF7A-3BF1-4316-8DD1-70F5CBE445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09399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16123C-397F-4CC0-8892-5FB3B14461A8}" type="datetimeFigureOut">
              <a:rPr lang="en-GB" smtClean="0"/>
              <a:t>15/03/2023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3FCF7A-3BF1-4316-8DD1-70F5CBE445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7089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5" r:id="rId1"/>
    <p:sldLayoutId id="2147483786" r:id="rId2"/>
    <p:sldLayoutId id="2147483787" r:id="rId3"/>
    <p:sldLayoutId id="2147483788" r:id="rId4"/>
    <p:sldLayoutId id="2147483789" r:id="rId5"/>
    <p:sldLayoutId id="2147483790" r:id="rId6"/>
    <p:sldLayoutId id="2147483791" r:id="rId7"/>
    <p:sldLayoutId id="2147483792" r:id="rId8"/>
    <p:sldLayoutId id="2147483793" r:id="rId9"/>
    <p:sldLayoutId id="2147483794" r:id="rId10"/>
    <p:sldLayoutId id="21474837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randstad.in/hr-news/hr-trends/five-strategic-measures-through-which-hr-can-reduce-costs/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0"/>
            <a:ext cx="9144000" cy="1068946"/>
          </a:xfrm>
        </p:spPr>
        <p:txBody>
          <a:bodyPr>
            <a:normAutofit/>
          </a:bodyPr>
          <a:lstStyle/>
          <a:p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Title page 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1378039"/>
            <a:ext cx="9144000" cy="5318975"/>
          </a:xfrm>
        </p:spPr>
        <p:txBody>
          <a:bodyPr>
            <a:norm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Student name -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Shzanur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Rahman    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Student ID </a:t>
            </a:r>
            <a:r>
              <a:rPr lang="en-GB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number - 1815228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Programme - MASTER OF BUSINESS ADMINITRATION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Module - HUMAN RESOURCE MANAGEMENT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Module code - LCMB7000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Lecturer - Prof D G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Pepple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Assessment Component 2- PowerPoint Presentation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35135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Table of contents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Title page</a:t>
            </a:r>
          </a:p>
          <a:p>
            <a:pPr marL="0" indent="0">
              <a:buNone/>
            </a:pP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Table of contents</a:t>
            </a:r>
          </a:p>
          <a:p>
            <a:pPr marL="0" indent="0">
              <a:buNone/>
            </a:pP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  <a:p>
            <a:pPr marL="0" indent="0">
              <a:buNone/>
            </a:pP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Cost reduction </a:t>
            </a:r>
          </a:p>
          <a:p>
            <a:pPr marL="0" indent="0">
              <a:buNone/>
            </a:pP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Quality enhancement</a:t>
            </a:r>
          </a:p>
          <a:p>
            <a:pPr marL="0" indent="0">
              <a:buNone/>
            </a:pP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Innovation </a:t>
            </a:r>
          </a:p>
          <a:p>
            <a:pPr marL="0" indent="0">
              <a:buNone/>
            </a:pP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Job description</a:t>
            </a:r>
          </a:p>
          <a:p>
            <a:pPr marL="0" indent="0">
              <a:buNone/>
            </a:pP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Person specification</a:t>
            </a:r>
          </a:p>
          <a:p>
            <a:pPr marL="0" indent="0">
              <a:buNone/>
            </a:pP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Critical discussion of competitive advantages criteria listed in the job description and person specification.</a:t>
            </a:r>
          </a:p>
          <a:p>
            <a:pPr marL="0" indent="0">
              <a:buNone/>
            </a:pP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Sample interview questions</a:t>
            </a:r>
          </a:p>
          <a:p>
            <a:pPr marL="0" indent="0">
              <a:buNone/>
            </a:pP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6941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Introduction 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The purpose is to prepare a PowerPoint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presentation for a local recruitment </a:t>
            </a:r>
            <a:r>
              <a:rPr lang="en-GB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organisation to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explain how the recruitment and selection process can be used to support an organisation cost </a:t>
            </a:r>
            <a:r>
              <a:rPr lang="en-GB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reduction,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quality enhancement and innovation strategy </a:t>
            </a:r>
            <a:r>
              <a:rPr lang="en-GB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articles that explains how HR support competitive advantage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“human resource management (HRM) faces a challenge in attracting and retaining highly skilled, motivated employees—that is, a high-quality workforce, maintained over the long term, as a </a:t>
            </a:r>
            <a:r>
              <a:rPr lang="en-GB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means to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ensure a sustained competitive advantage for the </a:t>
            </a:r>
            <a:r>
              <a:rPr lang="en-GB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firm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” App, S.,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Merk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J. and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Büttgen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M., </a:t>
            </a:r>
            <a:r>
              <a:rPr lang="en-GB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2012</a:t>
            </a:r>
            <a:endParaRPr lang="en-GB" sz="11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J</a:t>
            </a:r>
            <a:r>
              <a:rPr lang="en-GB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ob description and person specification which will be critically discussed in terms of the competitive advantage criteria the listing holds.</a:t>
            </a:r>
          </a:p>
          <a:p>
            <a:pPr marL="0" indent="0"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L</a:t>
            </a:r>
            <a:r>
              <a:rPr lang="en-GB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astly will be a sample interview questions slide that will be used to identify if an applicant has the skills and person specifications to achieve the competitive advantages mentioned in the question. A reference slide will be the last page of this presentation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100398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Cost reduction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175" y="1918648"/>
            <a:ext cx="3193649" cy="3778250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34518625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7257" y="1450315"/>
            <a:ext cx="10515600" cy="6009538"/>
          </a:xfrm>
        </p:spPr>
        <p:txBody>
          <a:bodyPr>
            <a:normAutofit/>
          </a:bodyPr>
          <a:lstStyle/>
          <a:p>
            <a:pPr algn="ctr"/>
            <a:r>
              <a:rPr lang="en-GB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Hire and retain star performers</a:t>
            </a:r>
          </a:p>
          <a:p>
            <a:pPr algn="ctr"/>
            <a:r>
              <a:rPr lang="en-GB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Prioritise training and mentoring</a:t>
            </a:r>
          </a:p>
          <a:p>
            <a:pPr algn="ctr"/>
            <a:r>
              <a:rPr lang="en-GB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Automate repetitive processes</a:t>
            </a:r>
          </a:p>
          <a:p>
            <a:pPr algn="ctr"/>
            <a:r>
              <a:rPr lang="en-GB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Promote talent mobility</a:t>
            </a:r>
          </a:p>
          <a:p>
            <a:pPr algn="ctr"/>
            <a:r>
              <a:rPr lang="en-GB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Consolidate activity</a:t>
            </a:r>
          </a:p>
          <a:p>
            <a:pPr marL="0" indent="0" algn="ctr">
              <a:buNone/>
            </a:pPr>
            <a:r>
              <a:rPr lang="en-GB" sz="1100" i="1" dirty="0" smtClean="0">
                <a:latin typeface="Arial" panose="020B0604020202020204" pitchFamily="34" charset="0"/>
                <a:cs typeface="Arial" panose="020B0604020202020204" pitchFamily="34" charset="0"/>
              </a:rPr>
              <a:t>“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The goal of any cost-cutting exercise should be to eliminate any task whose cost of doing it exceeds the business value it provides. But this analysis is difficult as some tasks do not have a direct monetary value. The bottom line is to take time, identify the gaps, plan the cost cuts and the impact they will have, and only then </a:t>
            </a:r>
            <a:r>
              <a:rPr lang="en-GB" sz="1100" i="1" dirty="0" smtClean="0">
                <a:latin typeface="Arial" panose="020B0604020202020204" pitchFamily="34" charset="0"/>
                <a:cs typeface="Arial" panose="020B0604020202020204" pitchFamily="34" charset="0"/>
              </a:rPr>
              <a:t>execute” (</a:t>
            </a:r>
            <a:r>
              <a:rPr lang="en-GB" sz="1100" i="1" dirty="0" smtClean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https://www.randstad.in/hr-news/hr-trends/five-strategic-measures-through-which-hr-can-reduce-costs/</a:t>
            </a:r>
            <a:r>
              <a:rPr lang="en-GB" sz="11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2021)</a:t>
            </a:r>
          </a:p>
          <a:p>
            <a:pPr marL="0" indent="0" algn="ctr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33245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Quality enhancement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84475" y="2160895"/>
            <a:ext cx="3223049" cy="3778250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1197254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81449" y="1761808"/>
            <a:ext cx="10515600" cy="2864783"/>
          </a:xfrm>
        </p:spPr>
        <p:txBody>
          <a:bodyPr>
            <a:normAutofit/>
          </a:bodyPr>
          <a:lstStyle/>
          <a:p>
            <a:pPr algn="ctr"/>
            <a:r>
              <a:rPr lang="en-GB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“Utilizing data from a service organization, Nishii et al. found that HR attributions of management’s intent to enhance service quality and employee well-being (commitment attributions) were positively related to employee commitment and satisfaction” Sanders, K., Yang, H. and Li, X., 2021</a:t>
            </a:r>
            <a:br>
              <a:rPr lang="en-GB" sz="11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1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Improve your employee recruitment &amp; selection process</a:t>
            </a:r>
          </a:p>
          <a:p>
            <a:pPr algn="ctr"/>
            <a:r>
              <a:rPr lang="en-GB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Improve communication in the workplace</a:t>
            </a:r>
          </a:p>
          <a:p>
            <a:pPr algn="ctr"/>
            <a:r>
              <a:rPr lang="en-GB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Invest in employee health &amp; wellbeing</a:t>
            </a:r>
          </a:p>
        </p:txBody>
      </p:sp>
    </p:spTree>
    <p:extLst>
      <p:ext uri="{BB962C8B-B14F-4D97-AF65-F5344CB8AC3E}">
        <p14:creationId xmlns:p14="http://schemas.microsoft.com/office/powerpoint/2010/main" val="3805057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Innovation 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1100" i="1" dirty="0" smtClean="0">
                <a:latin typeface="Arial" panose="020B0604020202020204" pitchFamily="34" charset="0"/>
                <a:cs typeface="Arial" panose="020B0604020202020204" pitchFamily="34" charset="0"/>
              </a:rPr>
              <a:t>“Innovation can be conceptualized as an HRM-related outcome, whereby various HRM practices, alone or in bundles, exert their influence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i="1" dirty="0" smtClean="0">
                <a:latin typeface="Arial" panose="020B0604020202020204" pitchFamily="34" charset="0"/>
                <a:cs typeface="Arial" panose="020B0604020202020204" pitchFamily="34" charset="0"/>
              </a:rPr>
              <a:t>on innovation, possibly through various mediators and depending on different boundary conditions” Seeck, H. and Diehl, M.R., 2017</a:t>
            </a:r>
          </a:p>
          <a:p>
            <a:pPr algn="ctr"/>
            <a:r>
              <a:rPr lang="en-GB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Recruitment innovation</a:t>
            </a:r>
          </a:p>
          <a:p>
            <a:pPr algn="ctr"/>
            <a:r>
              <a:rPr lang="en-GB" sz="11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Onboarding</a:t>
            </a:r>
            <a:endParaRPr lang="en-GB" sz="11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Learning and development (L&amp;D)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532708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695459"/>
          </a:xfrm>
        </p:spPr>
        <p:txBody>
          <a:bodyPr>
            <a:normAutofit/>
          </a:bodyPr>
          <a:lstStyle/>
          <a:p>
            <a:pPr algn="ctr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Job description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2800" y="695459"/>
            <a:ext cx="5486400" cy="5910191"/>
          </a:xfrm>
        </p:spPr>
      </p:pic>
    </p:spTree>
    <p:extLst>
      <p:ext uri="{BB962C8B-B14F-4D97-AF65-F5344CB8AC3E}">
        <p14:creationId xmlns:p14="http://schemas.microsoft.com/office/powerpoint/2010/main" val="2900561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Person specification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57943" y="1690688"/>
            <a:ext cx="3876114" cy="4372970"/>
          </a:xfrm>
        </p:spPr>
      </p:pic>
    </p:spTree>
    <p:extLst>
      <p:ext uri="{BB962C8B-B14F-4D97-AF65-F5344CB8AC3E}">
        <p14:creationId xmlns:p14="http://schemas.microsoft.com/office/powerpoint/2010/main" val="2341095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Critical discussion of competitive advantages criteria listed in the job description and person specification.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38300" y="2392907"/>
            <a:ext cx="8915400" cy="377762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1100" b="1" dirty="0" smtClean="0">
                <a:latin typeface="Arial" panose="020B0604020202020204" pitchFamily="34" charset="0"/>
                <a:cs typeface="Arial" panose="020B0604020202020204" pitchFamily="34" charset="0"/>
              </a:rPr>
              <a:t>Job description</a:t>
            </a:r>
          </a:p>
          <a:p>
            <a:pPr algn="ctr"/>
            <a:r>
              <a:rPr lang="en-GB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Salary says “up to £11”</a:t>
            </a:r>
          </a:p>
          <a:p>
            <a:pPr algn="ctr"/>
            <a:r>
              <a:rPr lang="en-GB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Full time </a:t>
            </a:r>
          </a:p>
          <a:p>
            <a:pPr algn="ctr"/>
            <a:r>
              <a:rPr lang="en-GB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Living in could have issues of an expatriate</a:t>
            </a:r>
          </a:p>
          <a:p>
            <a:pPr marL="0" indent="0" algn="ctr">
              <a:buNone/>
            </a:pPr>
            <a:endParaRPr lang="en-GB" sz="11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11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Person specification</a:t>
            </a:r>
          </a:p>
          <a:p>
            <a:pPr algn="ctr"/>
            <a:r>
              <a:rPr lang="en-GB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Waiter/waitress shows diversity</a:t>
            </a:r>
          </a:p>
          <a:p>
            <a:pPr algn="ctr"/>
            <a:r>
              <a:rPr lang="en-GB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Experience wanted shows restaurant prioritises optimal productivity</a:t>
            </a:r>
          </a:p>
          <a:p>
            <a:pPr algn="ctr"/>
            <a:r>
              <a:rPr lang="en-GB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Learn and develop indicates practise of sustainable HRM</a:t>
            </a:r>
          </a:p>
        </p:txBody>
      </p:sp>
    </p:spTree>
    <p:extLst>
      <p:ext uri="{BB962C8B-B14F-4D97-AF65-F5344CB8AC3E}">
        <p14:creationId xmlns:p14="http://schemas.microsoft.com/office/powerpoint/2010/main" val="4161210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Sample interview questions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4"/>
            <a:ext cx="10515600" cy="5032375"/>
          </a:xfrm>
        </p:spPr>
        <p:txBody>
          <a:bodyPr>
            <a:normAutofit/>
          </a:bodyPr>
          <a:lstStyle/>
          <a:p>
            <a:pPr algn="ctr"/>
            <a:r>
              <a:rPr lang="en-GB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Are you willing to relocate?</a:t>
            </a:r>
          </a:p>
          <a:p>
            <a:pPr algn="ctr"/>
            <a:r>
              <a:rPr lang="en-GB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Salary expectations?</a:t>
            </a:r>
          </a:p>
          <a:p>
            <a:pPr algn="ctr"/>
            <a:r>
              <a:rPr lang="en-GB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Are you comfortable with cash and card handling?</a:t>
            </a:r>
          </a:p>
          <a:p>
            <a:pPr algn="ctr"/>
            <a:r>
              <a:rPr lang="en-GB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Are you comfortable with handling alcoholic drinks?</a:t>
            </a:r>
          </a:p>
          <a:p>
            <a:pPr algn="ctr"/>
            <a:r>
              <a:rPr lang="en-GB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This role will require you to stand, walk and work for long hours, is this ok for you?</a:t>
            </a:r>
          </a:p>
          <a:p>
            <a:pPr algn="ctr"/>
            <a:r>
              <a:rPr lang="en-GB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Are you a good team player?</a:t>
            </a:r>
          </a:p>
          <a:p>
            <a:pPr algn="ctr"/>
            <a:r>
              <a:rPr lang="en-GB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Are you comfortable in working alone?</a:t>
            </a:r>
          </a:p>
          <a:p>
            <a:pPr algn="ctr"/>
            <a:r>
              <a:rPr lang="en-GB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Do you have any questions?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54059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App, S.,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Merk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J. and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Büttgen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M., 2012. Employer branding: Sustainable HRM as a competitive advantage in the market for high-quality employees. Management revue, pp.262-278.</a:t>
            </a:r>
          </a:p>
          <a:p>
            <a:pPr marL="0" indent="0" algn="ctr"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 algn="ctr"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Five strategic measures through which HR can reduce costs |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Randstad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India. Available at: https://www.randstad.in/hr-news/hr-trends/five-strategic-measures-through-which-hr-can-reduce-costs/ (Accessed: March 6, 2023). </a:t>
            </a:r>
          </a:p>
          <a:p>
            <a:pPr marL="0" indent="0" algn="ctr"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Sanders, K., Yang, H. and Li, X., 2021. Quality enhancement or cost reduction? The influence of high-performance work systems and power distance orientation on employee human resource attributions. The International Journal of Human Resource Management, 32(21), pp.4463-4490.</a:t>
            </a:r>
          </a:p>
          <a:p>
            <a:pPr marL="0" indent="0" algn="ctr">
              <a:buNone/>
            </a:pP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Seeck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H. and Diehl, M.R., 2017. A literature review on HRM and innovation–taking stock and future directions. The International Journal of Human Resource Management, 28(6), pp.913-944.</a:t>
            </a:r>
          </a:p>
          <a:p>
            <a:pPr marL="0" indent="0" algn="ctr">
              <a:buNone/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20643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5845</TotalTime>
  <Words>730</Words>
  <Application>Microsoft Office PowerPoint</Application>
  <PresentationFormat>Widescreen</PresentationFormat>
  <Paragraphs>69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Calibri Light</vt:lpstr>
      <vt:lpstr>Office Theme</vt:lpstr>
      <vt:lpstr>Title page </vt:lpstr>
      <vt:lpstr>Table of contents</vt:lpstr>
      <vt:lpstr>Introduction </vt:lpstr>
      <vt:lpstr>Cost reduction</vt:lpstr>
      <vt:lpstr>PowerPoint Presentation</vt:lpstr>
      <vt:lpstr>Quality enhancement</vt:lpstr>
      <vt:lpstr>PowerPoint Presentation</vt:lpstr>
      <vt:lpstr>Innovation </vt:lpstr>
      <vt:lpstr>Job description</vt:lpstr>
      <vt:lpstr>Person specification</vt:lpstr>
      <vt:lpstr>Critical discussion of competitive advantages criteria listed in the job description and person specification.</vt:lpstr>
      <vt:lpstr>Sample interview questions</vt:lpstr>
      <vt:lpstr>References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page </dc:title>
  <dc:creator>ADMIN</dc:creator>
  <cp:lastModifiedBy>ADMIN</cp:lastModifiedBy>
  <cp:revision>52</cp:revision>
  <dcterms:created xsi:type="dcterms:W3CDTF">2023-03-05T22:49:41Z</dcterms:created>
  <dcterms:modified xsi:type="dcterms:W3CDTF">2023-03-15T13:42:42Z</dcterms:modified>
</cp:coreProperties>
</file>