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2" r:id="rId6"/>
    <p:sldId id="264" r:id="rId7"/>
    <p:sldId id="265" r:id="rId8"/>
    <p:sldId id="266"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775707-8AC2-429D-92C9-1009404AFAA5}" v="8" dt="2023-02-18T03:22:11.5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84" autoAdjust="0"/>
    <p:restoredTop sz="94660"/>
  </p:normalViewPr>
  <p:slideViewPr>
    <p:cSldViewPr snapToGrid="0">
      <p:cViewPr varScale="1">
        <p:scale>
          <a:sx n="111" d="100"/>
          <a:sy n="111" d="100"/>
        </p:scale>
        <p:origin x="75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9D1B42-BE38-4C9B-8B58-1A45FE6A40A0}"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22267E68-338D-45AF-B26B-A185B1D31B07}">
      <dgm:prSet/>
      <dgm:spPr/>
      <dgm:t>
        <a:bodyPr/>
        <a:lstStyle/>
        <a:p>
          <a:r>
            <a:rPr lang="en-GB" dirty="0"/>
            <a:t>The conclusive evidence that I have got is that when digital equipment, tools, and resources are used effectively, they can increase the speed and depth of learning for example when I was conducting research I found out during lockdown Microsoft teams, zoom and WhatsApp were important tools to use as a lot of learning was done online. </a:t>
          </a:r>
          <a:endParaRPr lang="en-US" dirty="0"/>
        </a:p>
      </dgm:t>
    </dgm:pt>
    <dgm:pt modelId="{748EBA7F-3B78-4CF5-AAD7-BD9F998795D3}" type="parTrans" cxnId="{0F530153-2B9F-42B0-8C8E-3527DD625B6B}">
      <dgm:prSet/>
      <dgm:spPr/>
      <dgm:t>
        <a:bodyPr/>
        <a:lstStyle/>
        <a:p>
          <a:endParaRPr lang="en-US"/>
        </a:p>
      </dgm:t>
    </dgm:pt>
    <dgm:pt modelId="{19D6956F-0086-4A67-BD16-9B71DAC7466E}" type="sibTrans" cxnId="{0F530153-2B9F-42B0-8C8E-3527DD625B6B}">
      <dgm:prSet/>
      <dgm:spPr/>
      <dgm:t>
        <a:bodyPr/>
        <a:lstStyle/>
        <a:p>
          <a:endParaRPr lang="en-US"/>
        </a:p>
      </dgm:t>
    </dgm:pt>
    <dgm:pt modelId="{31F53C28-8D1F-46F4-8E24-28BED0F4FA2B}">
      <dgm:prSet/>
      <dgm:spPr/>
      <dgm:t>
        <a:bodyPr/>
        <a:lstStyle/>
        <a:p>
          <a:r>
            <a:rPr lang="en-GB"/>
            <a:t>Microsoft Teams is an effective virtual learning platform because of its quality user friendliness and functionalities.</a:t>
          </a:r>
          <a:r>
            <a:rPr lang="en-GB" b="0" i="0"/>
            <a:t> (www.ccsenet.org, n.d.)</a:t>
          </a:r>
          <a:endParaRPr lang="en-US"/>
        </a:p>
      </dgm:t>
    </dgm:pt>
    <dgm:pt modelId="{2499AE89-CA90-4154-A3C4-8E2694DF5451}" type="parTrans" cxnId="{256C1F75-4472-48CB-8E5C-B850EDD05942}">
      <dgm:prSet/>
      <dgm:spPr/>
      <dgm:t>
        <a:bodyPr/>
        <a:lstStyle/>
        <a:p>
          <a:endParaRPr lang="en-US"/>
        </a:p>
      </dgm:t>
    </dgm:pt>
    <dgm:pt modelId="{F48710DD-AE78-4AB0-8731-BEF82C222AAF}" type="sibTrans" cxnId="{256C1F75-4472-48CB-8E5C-B850EDD05942}">
      <dgm:prSet/>
      <dgm:spPr/>
      <dgm:t>
        <a:bodyPr/>
        <a:lstStyle/>
        <a:p>
          <a:endParaRPr lang="en-US"/>
        </a:p>
      </dgm:t>
    </dgm:pt>
    <dgm:pt modelId="{171939B3-8E61-4866-B1E2-BDD6418B44D8}" type="pres">
      <dgm:prSet presAssocID="{109D1B42-BE38-4C9B-8B58-1A45FE6A40A0}" presName="hierChild1" presStyleCnt="0">
        <dgm:presLayoutVars>
          <dgm:chPref val="1"/>
          <dgm:dir/>
          <dgm:animOne val="branch"/>
          <dgm:animLvl val="lvl"/>
          <dgm:resizeHandles/>
        </dgm:presLayoutVars>
      </dgm:prSet>
      <dgm:spPr/>
    </dgm:pt>
    <dgm:pt modelId="{2D7AA8DB-C4F4-477B-B4E2-B708EE6108CB}" type="pres">
      <dgm:prSet presAssocID="{22267E68-338D-45AF-B26B-A185B1D31B07}" presName="hierRoot1" presStyleCnt="0"/>
      <dgm:spPr/>
    </dgm:pt>
    <dgm:pt modelId="{E21CA19E-B0D0-4DAF-9279-6AE015BFC148}" type="pres">
      <dgm:prSet presAssocID="{22267E68-338D-45AF-B26B-A185B1D31B07}" presName="composite" presStyleCnt="0"/>
      <dgm:spPr/>
    </dgm:pt>
    <dgm:pt modelId="{D22E412F-3489-415E-8DE3-CEC23A7BAE0B}" type="pres">
      <dgm:prSet presAssocID="{22267E68-338D-45AF-B26B-A185B1D31B07}" presName="background" presStyleLbl="node0" presStyleIdx="0" presStyleCnt="2"/>
      <dgm:spPr/>
    </dgm:pt>
    <dgm:pt modelId="{604226AC-827A-41B5-BFDA-4A7800A1C343}" type="pres">
      <dgm:prSet presAssocID="{22267E68-338D-45AF-B26B-A185B1D31B07}" presName="text" presStyleLbl="fgAcc0" presStyleIdx="0" presStyleCnt="2">
        <dgm:presLayoutVars>
          <dgm:chPref val="3"/>
        </dgm:presLayoutVars>
      </dgm:prSet>
      <dgm:spPr/>
    </dgm:pt>
    <dgm:pt modelId="{16468B06-3063-4F4F-A68D-0F2BC60283F7}" type="pres">
      <dgm:prSet presAssocID="{22267E68-338D-45AF-B26B-A185B1D31B07}" presName="hierChild2" presStyleCnt="0"/>
      <dgm:spPr/>
    </dgm:pt>
    <dgm:pt modelId="{D349DC81-1766-45F0-A327-D1149B86BB2A}" type="pres">
      <dgm:prSet presAssocID="{31F53C28-8D1F-46F4-8E24-28BED0F4FA2B}" presName="hierRoot1" presStyleCnt="0"/>
      <dgm:spPr/>
    </dgm:pt>
    <dgm:pt modelId="{4270FD4B-8027-4129-926B-A1BC866F96C9}" type="pres">
      <dgm:prSet presAssocID="{31F53C28-8D1F-46F4-8E24-28BED0F4FA2B}" presName="composite" presStyleCnt="0"/>
      <dgm:spPr/>
    </dgm:pt>
    <dgm:pt modelId="{724D1E6B-AC4D-4374-A481-77BC4EB7E255}" type="pres">
      <dgm:prSet presAssocID="{31F53C28-8D1F-46F4-8E24-28BED0F4FA2B}" presName="background" presStyleLbl="node0" presStyleIdx="1" presStyleCnt="2"/>
      <dgm:spPr/>
    </dgm:pt>
    <dgm:pt modelId="{6C5E1A71-D987-4FE5-BDE2-BDCA29C7EF08}" type="pres">
      <dgm:prSet presAssocID="{31F53C28-8D1F-46F4-8E24-28BED0F4FA2B}" presName="text" presStyleLbl="fgAcc0" presStyleIdx="1" presStyleCnt="2" custLinFactNeighborX="-591" custLinFactNeighborY="-2985">
        <dgm:presLayoutVars>
          <dgm:chPref val="3"/>
        </dgm:presLayoutVars>
      </dgm:prSet>
      <dgm:spPr/>
    </dgm:pt>
    <dgm:pt modelId="{51658689-7024-4F66-B8D1-9F90D6165990}" type="pres">
      <dgm:prSet presAssocID="{31F53C28-8D1F-46F4-8E24-28BED0F4FA2B}" presName="hierChild2" presStyleCnt="0"/>
      <dgm:spPr/>
    </dgm:pt>
  </dgm:ptLst>
  <dgm:cxnLst>
    <dgm:cxn modelId="{B2C47C0E-E646-42AC-A01D-0A71B3011BAC}" type="presOf" srcId="{22267E68-338D-45AF-B26B-A185B1D31B07}" destId="{604226AC-827A-41B5-BFDA-4A7800A1C343}" srcOrd="0" destOrd="0" presId="urn:microsoft.com/office/officeart/2005/8/layout/hierarchy1"/>
    <dgm:cxn modelId="{84F12A36-B249-499F-B99B-701657F3C004}" type="presOf" srcId="{109D1B42-BE38-4C9B-8B58-1A45FE6A40A0}" destId="{171939B3-8E61-4866-B1E2-BDD6418B44D8}" srcOrd="0" destOrd="0" presId="urn:microsoft.com/office/officeart/2005/8/layout/hierarchy1"/>
    <dgm:cxn modelId="{0F530153-2B9F-42B0-8C8E-3527DD625B6B}" srcId="{109D1B42-BE38-4C9B-8B58-1A45FE6A40A0}" destId="{22267E68-338D-45AF-B26B-A185B1D31B07}" srcOrd="0" destOrd="0" parTransId="{748EBA7F-3B78-4CF5-AAD7-BD9F998795D3}" sibTransId="{19D6956F-0086-4A67-BD16-9B71DAC7466E}"/>
    <dgm:cxn modelId="{256C1F75-4472-48CB-8E5C-B850EDD05942}" srcId="{109D1B42-BE38-4C9B-8B58-1A45FE6A40A0}" destId="{31F53C28-8D1F-46F4-8E24-28BED0F4FA2B}" srcOrd="1" destOrd="0" parTransId="{2499AE89-CA90-4154-A3C4-8E2694DF5451}" sibTransId="{F48710DD-AE78-4AB0-8731-BEF82C222AAF}"/>
    <dgm:cxn modelId="{0CA593AA-7193-4E1E-983B-46EFF8E04E38}" type="presOf" srcId="{31F53C28-8D1F-46F4-8E24-28BED0F4FA2B}" destId="{6C5E1A71-D987-4FE5-BDE2-BDCA29C7EF08}" srcOrd="0" destOrd="0" presId="urn:microsoft.com/office/officeart/2005/8/layout/hierarchy1"/>
    <dgm:cxn modelId="{028F7A34-88E4-4362-90F1-C1E1F6D7B2C9}" type="presParOf" srcId="{171939B3-8E61-4866-B1E2-BDD6418B44D8}" destId="{2D7AA8DB-C4F4-477B-B4E2-B708EE6108CB}" srcOrd="0" destOrd="0" presId="urn:microsoft.com/office/officeart/2005/8/layout/hierarchy1"/>
    <dgm:cxn modelId="{41694095-FA41-4DF0-96B8-5906DB2D6792}" type="presParOf" srcId="{2D7AA8DB-C4F4-477B-B4E2-B708EE6108CB}" destId="{E21CA19E-B0D0-4DAF-9279-6AE015BFC148}" srcOrd="0" destOrd="0" presId="urn:microsoft.com/office/officeart/2005/8/layout/hierarchy1"/>
    <dgm:cxn modelId="{F260B272-7DD8-4944-8A0D-8A72CF6A78F3}" type="presParOf" srcId="{E21CA19E-B0D0-4DAF-9279-6AE015BFC148}" destId="{D22E412F-3489-415E-8DE3-CEC23A7BAE0B}" srcOrd="0" destOrd="0" presId="urn:microsoft.com/office/officeart/2005/8/layout/hierarchy1"/>
    <dgm:cxn modelId="{5528B497-FD36-4E44-AB34-3975926F5903}" type="presParOf" srcId="{E21CA19E-B0D0-4DAF-9279-6AE015BFC148}" destId="{604226AC-827A-41B5-BFDA-4A7800A1C343}" srcOrd="1" destOrd="0" presId="urn:microsoft.com/office/officeart/2005/8/layout/hierarchy1"/>
    <dgm:cxn modelId="{96C53C48-705E-46E7-9CDF-E2FBA32AF467}" type="presParOf" srcId="{2D7AA8DB-C4F4-477B-B4E2-B708EE6108CB}" destId="{16468B06-3063-4F4F-A68D-0F2BC60283F7}" srcOrd="1" destOrd="0" presId="urn:microsoft.com/office/officeart/2005/8/layout/hierarchy1"/>
    <dgm:cxn modelId="{0F63B9A2-22EA-4DFD-AB89-687D850F67B4}" type="presParOf" srcId="{171939B3-8E61-4866-B1E2-BDD6418B44D8}" destId="{D349DC81-1766-45F0-A327-D1149B86BB2A}" srcOrd="1" destOrd="0" presId="urn:microsoft.com/office/officeart/2005/8/layout/hierarchy1"/>
    <dgm:cxn modelId="{55189EC6-A09D-4DE9-ACAD-918F67265446}" type="presParOf" srcId="{D349DC81-1766-45F0-A327-D1149B86BB2A}" destId="{4270FD4B-8027-4129-926B-A1BC866F96C9}" srcOrd="0" destOrd="0" presId="urn:microsoft.com/office/officeart/2005/8/layout/hierarchy1"/>
    <dgm:cxn modelId="{C0AFD7F6-9505-4F89-988D-C90895080EE3}" type="presParOf" srcId="{4270FD4B-8027-4129-926B-A1BC866F96C9}" destId="{724D1E6B-AC4D-4374-A481-77BC4EB7E255}" srcOrd="0" destOrd="0" presId="urn:microsoft.com/office/officeart/2005/8/layout/hierarchy1"/>
    <dgm:cxn modelId="{77AFAB59-7BDA-449A-AA29-B8028D69F59F}" type="presParOf" srcId="{4270FD4B-8027-4129-926B-A1BC866F96C9}" destId="{6C5E1A71-D987-4FE5-BDE2-BDCA29C7EF08}" srcOrd="1" destOrd="0" presId="urn:microsoft.com/office/officeart/2005/8/layout/hierarchy1"/>
    <dgm:cxn modelId="{9109685F-E2E3-4A38-9B87-C225A1398524}" type="presParOf" srcId="{D349DC81-1766-45F0-A327-D1149B86BB2A}" destId="{51658689-7024-4F66-B8D1-9F90D616599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2E412F-3489-415E-8DE3-CEC23A7BAE0B}">
      <dsp:nvSpPr>
        <dsp:cNvPr id="0" name=""/>
        <dsp:cNvSpPr/>
      </dsp:nvSpPr>
      <dsp:spPr>
        <a:xfrm>
          <a:off x="1225" y="126292"/>
          <a:ext cx="4301580" cy="27315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4226AC-827A-41B5-BFDA-4A7800A1C343}">
      <dsp:nvSpPr>
        <dsp:cNvPr id="0" name=""/>
        <dsp:cNvSpPr/>
      </dsp:nvSpPr>
      <dsp:spPr>
        <a:xfrm>
          <a:off x="479178" y="580348"/>
          <a:ext cx="4301580" cy="27315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The conclusive evidence that I have got is that when digital equipment, tools, and resources are used effectively, they can increase the speed and depth of learning for example when I was conducting research I found out during lockdown Microsoft teams, zoom and WhatsApp were important tools to use as a lot of learning was done online. </a:t>
          </a:r>
          <a:endParaRPr lang="en-US" sz="1900" kern="1200" dirty="0"/>
        </a:p>
      </dsp:txBody>
      <dsp:txXfrm>
        <a:off x="559181" y="660351"/>
        <a:ext cx="4141574" cy="2571497"/>
      </dsp:txXfrm>
    </dsp:sp>
    <dsp:sp modelId="{724D1E6B-AC4D-4374-A481-77BC4EB7E255}">
      <dsp:nvSpPr>
        <dsp:cNvPr id="0" name=""/>
        <dsp:cNvSpPr/>
      </dsp:nvSpPr>
      <dsp:spPr>
        <a:xfrm>
          <a:off x="5233290" y="44756"/>
          <a:ext cx="4301580" cy="27315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5E1A71-D987-4FE5-BDE2-BDCA29C7EF08}">
      <dsp:nvSpPr>
        <dsp:cNvPr id="0" name=""/>
        <dsp:cNvSpPr/>
      </dsp:nvSpPr>
      <dsp:spPr>
        <a:xfrm>
          <a:off x="5711243" y="498812"/>
          <a:ext cx="4301580" cy="27315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Microsoft Teams is an effective virtual learning platform because of its quality user friendliness and functionalities.</a:t>
          </a:r>
          <a:r>
            <a:rPr lang="en-GB" sz="1900" b="0" i="0" kern="1200"/>
            <a:t> (www.ccsenet.org, n.d.)</a:t>
          </a:r>
          <a:endParaRPr lang="en-US" sz="1900" kern="1200"/>
        </a:p>
      </dsp:txBody>
      <dsp:txXfrm>
        <a:off x="5791246" y="578815"/>
        <a:ext cx="4141574" cy="257149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C2F02-4918-C3FF-BDB6-9F0BAA779D4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AE9E1172-8E65-892B-71F7-CD9DC677DBA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0152835-9C8F-04BD-676E-0E921868E5BA}"/>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64901F8E-9F96-F918-9ABF-61492D0028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25DF69-F2A0-5F97-8B74-7F48506E4E3A}"/>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2149898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D04C6-BB4B-6298-535E-1BADAB72387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A0633EE-23A1-02F2-B3B7-1B46B67B81F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FDA179F-7805-8106-FCE7-7ECF1B430559}"/>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3163AC9E-6845-7B34-BCAE-84D91F368F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8DE86C-6CBC-6424-7406-AD17D12F5216}"/>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1841792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64611-EB3B-14FC-9953-9AA204D39A3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E782D2F-69CD-73BE-89A3-023A166EFE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B0BD0D0-38E0-04CB-E161-C82C07F0C15C}"/>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62EBEEC0-4646-B48F-C81B-83C5582E46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A270D7-F5FF-BA44-C0D5-8F320D72E08A}"/>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753931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37AB1-A889-65BB-2A54-7D10D8F7A99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505D548-4415-95BE-387B-00DFA2D0125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B777F829-4665-1F68-F332-F5E256834D4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6C2353C-AB3C-DFBD-0B12-7FBFDA7DE866}"/>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6" name="Footer Placeholder 5">
            <a:extLst>
              <a:ext uri="{FF2B5EF4-FFF2-40B4-BE49-F238E27FC236}">
                <a16:creationId xmlns:a16="http://schemas.microsoft.com/office/drawing/2014/main" id="{581EDEFE-2D30-2875-D745-32381A8D65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5C23E6-BE6D-4E43-DBAD-EA724F1C7E67}"/>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1147140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3977E-2FB5-2536-2B02-3C9DB595070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2D8015D-676B-4A7A-60F2-ADDB274041D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BC44050-49C6-8629-0983-3E20C6BDB7F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A231DD70-50F8-5A76-889D-A51563653AF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4730FCE-053D-D42D-E737-B7A305163E4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488B81C-0426-1694-F24F-9CB855B787D0}"/>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8" name="Footer Placeholder 7">
            <a:extLst>
              <a:ext uri="{FF2B5EF4-FFF2-40B4-BE49-F238E27FC236}">
                <a16:creationId xmlns:a16="http://schemas.microsoft.com/office/drawing/2014/main" id="{C1AA81FE-1499-2FA3-A036-6E5B51A212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56D74C2-976C-84CE-2447-0F6720E78D50}"/>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3879083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43110-8F37-5B58-E1BD-4B02E67A804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81195BA4-B479-34EA-BB4C-92B7889E6773}"/>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4" name="Footer Placeholder 3">
            <a:extLst>
              <a:ext uri="{FF2B5EF4-FFF2-40B4-BE49-F238E27FC236}">
                <a16:creationId xmlns:a16="http://schemas.microsoft.com/office/drawing/2014/main" id="{AC423D97-5ED1-DB05-5F49-40927F4ABD2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E8622D4-2801-63AE-8108-B3A14AD34367}"/>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2027054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F774D7-A3B1-BDB4-0935-599B9513B32A}"/>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3" name="Footer Placeholder 2">
            <a:extLst>
              <a:ext uri="{FF2B5EF4-FFF2-40B4-BE49-F238E27FC236}">
                <a16:creationId xmlns:a16="http://schemas.microsoft.com/office/drawing/2014/main" id="{91DA80EF-4552-59D7-3735-AF4B713E9C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1C8465-953A-64BE-3F1D-5BC393049AD9}"/>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2394158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60996-ED64-4E99-E52C-B1BC4288AC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D1A98CA-D262-4C4B-80F9-0174CE824C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748924BF-2E0A-856A-7C1A-2714465A92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31E64F1-B7E3-D0B7-D490-13AD75D83286}"/>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6" name="Footer Placeholder 5">
            <a:extLst>
              <a:ext uri="{FF2B5EF4-FFF2-40B4-BE49-F238E27FC236}">
                <a16:creationId xmlns:a16="http://schemas.microsoft.com/office/drawing/2014/main" id="{F01E8ABD-A906-B0CF-6C1C-B8B83BAFE5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DAC015-3AD4-0AC9-460C-258844C9192D}"/>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987393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CC74C-E7F9-3421-00D7-095F796A52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B510029-1E41-81E6-F3D0-8CB67E65278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E8040D-646E-766B-1679-24F837334B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B648B84-F8FD-0095-9092-389C0B8D0067}"/>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6" name="Footer Placeholder 5">
            <a:extLst>
              <a:ext uri="{FF2B5EF4-FFF2-40B4-BE49-F238E27FC236}">
                <a16:creationId xmlns:a16="http://schemas.microsoft.com/office/drawing/2014/main" id="{37C89510-03EE-A8BF-9A0B-A289B75E06F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BB48F7-26ED-1BF1-3A9F-057F66EF6973}"/>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666025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DBAFE-0C1F-F180-2E45-7EF5C6DF510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C3D3A3E-1C45-93B6-84EB-15FE2BE4C7C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39B1801-B13E-D1A6-A2F9-BB04D4624205}"/>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4FF4A1AF-3D95-CC54-5283-18EC79CA7C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BFAF81-4605-1483-151A-C042364150E4}"/>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637737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ECD1EE-DE51-F8F9-D04C-4356213531B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A12795E-D058-B50C-8969-EAAB73B5A5A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FE5267E-5D31-E07B-4EA0-FA7672754EDE}"/>
              </a:ext>
            </a:extLst>
          </p:cNvPr>
          <p:cNvSpPr>
            <a:spLocks noGrp="1"/>
          </p:cNvSpPr>
          <p:nvPr>
            <p:ph type="dt" sz="half" idx="10"/>
          </p:nvPr>
        </p:nvSpPr>
        <p:spPr/>
        <p:txBody>
          <a:body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3E665215-8583-71BD-4868-F65276D6A5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9B0EAB-8009-2112-C51E-2CD890D42487}"/>
              </a:ext>
            </a:extLst>
          </p:cNvPr>
          <p:cNvSpPr>
            <a:spLocks noGrp="1"/>
          </p:cNvSpPr>
          <p:nvPr>
            <p:ph type="sldNum" sz="quarter" idx="12"/>
          </p:nvPr>
        </p:nvSpPr>
        <p:spPr/>
        <p:txBody>
          <a:bodyPr/>
          <a:lstStyle/>
          <a:p>
            <a:fld id="{963F715F-20BB-46FB-AB81-0D52A3F9EFB4}" type="slidenum">
              <a:rPr lang="en-GB" smtClean="0"/>
              <a:t>‹#›</a:t>
            </a:fld>
            <a:endParaRPr lang="en-GB"/>
          </a:p>
        </p:txBody>
      </p:sp>
    </p:spTree>
    <p:extLst>
      <p:ext uri="{BB962C8B-B14F-4D97-AF65-F5344CB8AC3E}">
        <p14:creationId xmlns:p14="http://schemas.microsoft.com/office/powerpoint/2010/main" val="3717942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2C8634-B5FB-588A-77D7-A8F144F941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99E9C62-4A5B-49E4-CC27-9217BB2245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98015AC-3E47-12BC-7941-73ACBFCFA8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9EB546-C0FE-498C-ADC8-310838003CA7}" type="datetimeFigureOut">
              <a:rPr lang="en-GB" smtClean="0"/>
              <a:t>21/02/2023</a:t>
            </a:fld>
            <a:endParaRPr lang="en-GB"/>
          </a:p>
        </p:txBody>
      </p:sp>
      <p:sp>
        <p:nvSpPr>
          <p:cNvPr id="5" name="Footer Placeholder 4">
            <a:extLst>
              <a:ext uri="{FF2B5EF4-FFF2-40B4-BE49-F238E27FC236}">
                <a16:creationId xmlns:a16="http://schemas.microsoft.com/office/drawing/2014/main" id="{375BCC9D-9E1C-C327-2681-AA772C9E2E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D3A9B5-2E85-92EB-2347-8631AA646E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3F715F-20BB-46FB-AB81-0D52A3F9EFB4}" type="slidenum">
              <a:rPr lang="en-GB" smtClean="0"/>
              <a:t>‹#›</a:t>
            </a:fld>
            <a:endParaRPr lang="en-GB"/>
          </a:p>
        </p:txBody>
      </p:sp>
    </p:spTree>
    <p:extLst>
      <p:ext uri="{BB962C8B-B14F-4D97-AF65-F5344CB8AC3E}">
        <p14:creationId xmlns:p14="http://schemas.microsoft.com/office/powerpoint/2010/main" val="3439189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docs.google.com/forms/d/e/1FAIpQLScTzO2j9wjFLV4xW9_oUUyGpj9eW2Zt5jrc4lnBk7xuyxzh0g/viewform?usp=pp_url" TargetMode="Externa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0" name="Rectangle 2054">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2DC8E0-95E2-372A-7E21-8188625F09F2}"/>
              </a:ext>
            </a:extLst>
          </p:cNvPr>
          <p:cNvSpPr>
            <a:spLocks noGrp="1"/>
          </p:cNvSpPr>
          <p:nvPr>
            <p:ph type="ctrTitle"/>
          </p:nvPr>
        </p:nvSpPr>
        <p:spPr>
          <a:xfrm>
            <a:off x="6194716" y="739978"/>
            <a:ext cx="5334930" cy="3004145"/>
          </a:xfrm>
        </p:spPr>
        <p:txBody>
          <a:bodyPr>
            <a:normAutofit/>
          </a:bodyPr>
          <a:lstStyle/>
          <a:p>
            <a:r>
              <a:rPr lang="en-GB" sz="2400" b="1" u="sng" dirty="0"/>
              <a:t>Module title: Digital skills and research methods.</a:t>
            </a:r>
            <a:br>
              <a:rPr lang="en-GB" sz="2400" b="1" u="sng" dirty="0"/>
            </a:br>
            <a:r>
              <a:rPr lang="en-GB" sz="2400" b="1" u="sng" dirty="0"/>
              <a:t>Module code: LCHS4002</a:t>
            </a:r>
            <a:br>
              <a:rPr lang="en-GB" sz="2400" b="1" u="sng" dirty="0"/>
            </a:br>
            <a:r>
              <a:rPr lang="en-GB" sz="2400" b="1" u="sng" dirty="0"/>
              <a:t>Assignment Title: Are digital skills important for study and work? </a:t>
            </a:r>
            <a:br>
              <a:rPr lang="en-GB" sz="2400" b="1" u="sng" dirty="0"/>
            </a:br>
            <a:r>
              <a:rPr lang="en-GB" sz="2400" b="1" u="sng" dirty="0"/>
              <a:t>Group members: </a:t>
            </a:r>
            <a:r>
              <a:rPr lang="en-GB" sz="2400" b="1" u="sng" dirty="0" err="1"/>
              <a:t>Shazia</a:t>
            </a:r>
            <a:r>
              <a:rPr lang="en-GB" sz="2400" b="1" u="sng" dirty="0"/>
              <a:t> Malik</a:t>
            </a:r>
            <a:br>
              <a:rPr lang="en-GB" sz="2400" b="1" u="sng" dirty="0"/>
            </a:br>
            <a:r>
              <a:rPr lang="en-GB" sz="2400" b="1" u="sng" dirty="0"/>
              <a:t>Nada Akhtar</a:t>
            </a:r>
            <a:br>
              <a:rPr lang="en-GB" sz="2400" b="1" u="sng" dirty="0"/>
            </a:br>
            <a:endParaRPr lang="en-GB" sz="2400" b="1" u="sng" dirty="0"/>
          </a:p>
        </p:txBody>
      </p:sp>
      <p:sp>
        <p:nvSpPr>
          <p:cNvPr id="3" name="Subtitle 2">
            <a:extLst>
              <a:ext uri="{FF2B5EF4-FFF2-40B4-BE49-F238E27FC236}">
                <a16:creationId xmlns:a16="http://schemas.microsoft.com/office/drawing/2014/main" id="{206490D3-F143-F444-1AAE-574835861AE0}"/>
              </a:ext>
            </a:extLst>
          </p:cNvPr>
          <p:cNvSpPr>
            <a:spLocks noGrp="1"/>
          </p:cNvSpPr>
          <p:nvPr>
            <p:ph type="subTitle" idx="1"/>
          </p:nvPr>
        </p:nvSpPr>
        <p:spPr>
          <a:xfrm>
            <a:off x="6194715" y="3836197"/>
            <a:ext cx="5334931" cy="2189214"/>
          </a:xfrm>
        </p:spPr>
        <p:txBody>
          <a:bodyPr>
            <a:normAutofit/>
          </a:bodyPr>
          <a:lstStyle/>
          <a:p>
            <a:r>
              <a:rPr lang="en-GB" b="1" u="sng" dirty="0"/>
              <a:t>Student numbers: 2227141</a:t>
            </a:r>
            <a:br>
              <a:rPr lang="en-GB" b="1" u="sng" dirty="0"/>
            </a:br>
            <a:r>
              <a:rPr lang="en-GB" b="1" u="sng" dirty="0"/>
              <a:t>2227514</a:t>
            </a:r>
            <a:br>
              <a:rPr lang="en-GB" b="1" u="sng" dirty="0"/>
            </a:br>
            <a:r>
              <a:rPr lang="en-GB" b="1" u="sng" dirty="0"/>
              <a:t>Lecturer: </a:t>
            </a:r>
            <a:r>
              <a:rPr lang="en-GB" b="1" u="sng" dirty="0" err="1"/>
              <a:t>Dami</a:t>
            </a:r>
            <a:r>
              <a:rPr lang="en-GB" b="1" u="sng" dirty="0"/>
              <a:t> </a:t>
            </a:r>
            <a:r>
              <a:rPr lang="en-GB" b="1" u="sng" dirty="0" err="1"/>
              <a:t>Pokubo</a:t>
            </a:r>
            <a:br>
              <a:rPr lang="en-GB" b="1" u="sng" dirty="0"/>
            </a:br>
            <a:r>
              <a:rPr lang="en-GB" b="1" u="sng" dirty="0"/>
              <a:t>Date: 20 February 2023</a:t>
            </a:r>
            <a:br>
              <a:rPr lang="en-GB" b="1" u="sng" dirty="0"/>
            </a:br>
            <a:endParaRPr lang="en-GB" dirty="0"/>
          </a:p>
        </p:txBody>
      </p:sp>
      <p:sp>
        <p:nvSpPr>
          <p:cNvPr id="2062" name="Freeform: Shape 2056">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59" name="Freeform: Shape 2058">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2061" name="Freeform: Shape 2060">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63" name="Freeform: Shape 2062">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65" name="Freeform: Shape 2064">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2050" name="Picture 2" descr="Communication in Top Eight Digital Skills Needed - Social Media Strategy |  Online PR | Proactive Report | Sally Falkow">
            <a:extLst>
              <a:ext uri="{FF2B5EF4-FFF2-40B4-BE49-F238E27FC236}">
                <a16:creationId xmlns:a16="http://schemas.microsoft.com/office/drawing/2014/main" id="{A8844BBE-5E71-D809-DB7E-B624B04408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 b="3"/>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2067" name="Freeform: Shape 2066">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4327910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additive="base">
                                        <p:cTn id="1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DE10B2-899D-C7F4-3B63-CEB8CFA650A6}"/>
              </a:ext>
            </a:extLst>
          </p:cNvPr>
          <p:cNvSpPr>
            <a:spLocks noGrp="1"/>
          </p:cNvSpPr>
          <p:nvPr>
            <p:ph type="title"/>
          </p:nvPr>
        </p:nvSpPr>
        <p:spPr>
          <a:xfrm>
            <a:off x="838200" y="365125"/>
            <a:ext cx="5558489" cy="1325563"/>
          </a:xfrm>
        </p:spPr>
        <p:txBody>
          <a:bodyPr>
            <a:normAutofit/>
          </a:bodyPr>
          <a:lstStyle/>
          <a:p>
            <a:r>
              <a:rPr lang="en-GB" dirty="0"/>
              <a:t>Contents</a:t>
            </a:r>
          </a:p>
        </p:txBody>
      </p:sp>
      <p:sp>
        <p:nvSpPr>
          <p:cNvPr id="17"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DB44DA8-4963-26CE-4053-5EDDDA2CEC69}"/>
              </a:ext>
            </a:extLst>
          </p:cNvPr>
          <p:cNvSpPr>
            <a:spLocks noGrp="1"/>
          </p:cNvSpPr>
          <p:nvPr>
            <p:ph idx="1"/>
          </p:nvPr>
        </p:nvSpPr>
        <p:spPr>
          <a:xfrm>
            <a:off x="838200" y="1825625"/>
            <a:ext cx="5558489" cy="4351338"/>
          </a:xfrm>
        </p:spPr>
        <p:txBody>
          <a:bodyPr>
            <a:normAutofit/>
          </a:bodyPr>
          <a:lstStyle/>
          <a:p>
            <a:r>
              <a:rPr lang="en-GB" sz="2600" dirty="0"/>
              <a:t>Title page</a:t>
            </a:r>
          </a:p>
          <a:p>
            <a:r>
              <a:rPr lang="en-GB" sz="2600" dirty="0"/>
              <a:t>Contents page</a:t>
            </a:r>
          </a:p>
          <a:p>
            <a:r>
              <a:rPr lang="en-GB" sz="2600" dirty="0"/>
              <a:t>Introduction</a:t>
            </a:r>
          </a:p>
          <a:p>
            <a:r>
              <a:rPr lang="en-GB" sz="2600" dirty="0"/>
              <a:t>Research Question</a:t>
            </a:r>
          </a:p>
          <a:p>
            <a:r>
              <a:rPr lang="en-GB" sz="2600" dirty="0"/>
              <a:t>Literature Review</a:t>
            </a:r>
          </a:p>
          <a:p>
            <a:r>
              <a:rPr lang="en-GB" sz="2600" dirty="0"/>
              <a:t>Methodology</a:t>
            </a:r>
          </a:p>
          <a:p>
            <a:r>
              <a:rPr lang="en-GB" sz="2600" dirty="0"/>
              <a:t>Ethical considerations</a:t>
            </a:r>
          </a:p>
          <a:p>
            <a:r>
              <a:rPr lang="en-GB" sz="2600" dirty="0"/>
              <a:t>Conclusion</a:t>
            </a:r>
          </a:p>
          <a:p>
            <a:r>
              <a:rPr lang="en-GB" sz="2600" dirty="0"/>
              <a:t>Reference list</a:t>
            </a:r>
          </a:p>
          <a:p>
            <a:endParaRPr lang="en-GB" sz="2600" dirty="0"/>
          </a:p>
          <a:p>
            <a:endParaRPr lang="en-GB" sz="2600" dirty="0"/>
          </a:p>
        </p:txBody>
      </p:sp>
      <p:sp>
        <p:nvSpPr>
          <p:cNvPr id="19"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1782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DEA58F-509F-78BC-BCAC-F2B467ED7951}"/>
              </a:ext>
            </a:extLst>
          </p:cNvPr>
          <p:cNvSpPr>
            <a:spLocks noGrp="1"/>
          </p:cNvSpPr>
          <p:nvPr>
            <p:ph type="title"/>
          </p:nvPr>
        </p:nvSpPr>
        <p:spPr>
          <a:xfrm>
            <a:off x="572493" y="238539"/>
            <a:ext cx="11018520" cy="1434415"/>
          </a:xfrm>
        </p:spPr>
        <p:txBody>
          <a:bodyPr anchor="b">
            <a:normAutofit/>
          </a:bodyPr>
          <a:lstStyle/>
          <a:p>
            <a:r>
              <a:rPr lang="en-GB" sz="4600" dirty="0"/>
              <a:t>Are digital skills important for work and study?</a:t>
            </a:r>
          </a:p>
        </p:txBody>
      </p:sp>
      <p:sp>
        <p:nvSpPr>
          <p:cNvPr id="103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760638-73F8-C2A5-B88F-20E1B88F07A7}"/>
              </a:ext>
            </a:extLst>
          </p:cNvPr>
          <p:cNvSpPr>
            <a:spLocks noGrp="1"/>
          </p:cNvSpPr>
          <p:nvPr>
            <p:ph idx="1"/>
          </p:nvPr>
        </p:nvSpPr>
        <p:spPr>
          <a:xfrm>
            <a:off x="572493" y="2071316"/>
            <a:ext cx="6713552" cy="4119172"/>
          </a:xfrm>
        </p:spPr>
        <p:txBody>
          <a:bodyPr anchor="t">
            <a:normAutofit/>
          </a:bodyPr>
          <a:lstStyle/>
          <a:p>
            <a:r>
              <a:rPr lang="en-GB" sz="2000" dirty="0"/>
              <a:t>Introduction</a:t>
            </a:r>
          </a:p>
          <a:p>
            <a:r>
              <a:rPr lang="en-GB" sz="2000" dirty="0"/>
              <a:t>Digital skills is the ability to use digital devices and communication applications to access and manage information.</a:t>
            </a:r>
          </a:p>
          <a:p>
            <a:r>
              <a:rPr lang="en-GB" sz="2000" dirty="0"/>
              <a:t>A few examples of digital skills are: Social Media, Marketing and navigating the internet.</a:t>
            </a:r>
          </a:p>
          <a:p>
            <a:r>
              <a:rPr lang="en-GB" sz="2000" dirty="0"/>
              <a:t>Digital skills are a crucial aspect of education. Kure (2023)</a:t>
            </a:r>
          </a:p>
          <a:p>
            <a:r>
              <a:rPr lang="en-GB" sz="2000" dirty="0"/>
              <a:t>According to Leahy Diana Wilson (2014) digital skills are developed over time and everyone needs to know how to use digital skills to succeed in finding and creating </a:t>
            </a:r>
            <a:r>
              <a:rPr lang="en-GB" sz="2000" dirty="0" err="1"/>
              <a:t>Informations</a:t>
            </a:r>
            <a:r>
              <a:rPr lang="en-GB" sz="2000" dirty="0"/>
              <a:t> so they can learn these skills to better themselves for better jobs higher education.</a:t>
            </a:r>
          </a:p>
          <a:p>
            <a:endParaRPr lang="en-GB" sz="2000" dirty="0"/>
          </a:p>
        </p:txBody>
      </p:sp>
      <p:pic>
        <p:nvPicPr>
          <p:cNvPr id="1026" name="Picture 2" descr="Digital Skills — Glasgow Life">
            <a:extLst>
              <a:ext uri="{FF2B5EF4-FFF2-40B4-BE49-F238E27FC236}">
                <a16:creationId xmlns:a16="http://schemas.microsoft.com/office/drawing/2014/main" id="{920E8B31-E898-5091-6F39-9DEAE419E43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80" r="2" b="1290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781839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additive="base">
                                        <p:cTn id="12" dur="500" fill="hold"/>
                                        <p:tgtEl>
                                          <p:spTgt spid="1026"/>
                                        </p:tgtEl>
                                        <p:attrNameLst>
                                          <p:attrName>ppt_x</p:attrName>
                                        </p:attrNameLst>
                                      </p:cBhvr>
                                      <p:tavLst>
                                        <p:tav tm="0">
                                          <p:val>
                                            <p:strVal val="#ppt_x"/>
                                          </p:val>
                                        </p:tav>
                                        <p:tav tm="100000">
                                          <p:val>
                                            <p:strVal val="#ppt_x"/>
                                          </p:val>
                                        </p:tav>
                                      </p:tavLst>
                                    </p:anim>
                                    <p:anim calcmode="lin" valueType="num">
                                      <p:cBhvr additive="base">
                                        <p:cTn id="13"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arn(inVertical)">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arn(inVertical)">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barn(inVertical)">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barn(inVertical)">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9">
            <a:extLst>
              <a:ext uri="{FF2B5EF4-FFF2-40B4-BE49-F238E27FC236}">
                <a16:creationId xmlns:a16="http://schemas.microsoft.com/office/drawing/2014/main" id="{4AC6B390-BC59-4F1D-A0EE-D71A92F0A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Shape 11">
            <a:extLst>
              <a:ext uri="{FF2B5EF4-FFF2-40B4-BE49-F238E27FC236}">
                <a16:creationId xmlns:a16="http://schemas.microsoft.com/office/drawing/2014/main" id="{B6C60D79-16F1-4C4B-B7E3-7634E7069C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9137"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Question mark">
            <a:extLst>
              <a:ext uri="{FF2B5EF4-FFF2-40B4-BE49-F238E27FC236}">
                <a16:creationId xmlns:a16="http://schemas.microsoft.com/office/drawing/2014/main" id="{53895B40-3D2F-2189-8388-D9DECB06AFE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41053" y="953955"/>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14" name="Arc 13">
            <a:extLst>
              <a:ext uri="{FF2B5EF4-FFF2-40B4-BE49-F238E27FC236}">
                <a16:creationId xmlns:a16="http://schemas.microsoft.com/office/drawing/2014/main" id="{426B127E-6498-4C77-9C9D-4553A5113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02050" y="650160"/>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41E9EDC-2D2F-D42D-13F9-9D163D91F27F}"/>
              </a:ext>
            </a:extLst>
          </p:cNvPr>
          <p:cNvSpPr>
            <a:spLocks noGrp="1"/>
          </p:cNvSpPr>
          <p:nvPr>
            <p:ph type="title"/>
          </p:nvPr>
        </p:nvSpPr>
        <p:spPr>
          <a:xfrm>
            <a:off x="838201" y="479493"/>
            <a:ext cx="5257800" cy="1325563"/>
          </a:xfrm>
        </p:spPr>
        <p:txBody>
          <a:bodyPr>
            <a:normAutofit/>
          </a:bodyPr>
          <a:lstStyle/>
          <a:p>
            <a:r>
              <a:rPr lang="en-GB" sz="2800" b="1" u="sng" dirty="0"/>
              <a:t>Which digital skill do UWTSD students think is most important?</a:t>
            </a:r>
          </a:p>
        </p:txBody>
      </p:sp>
      <p:sp>
        <p:nvSpPr>
          <p:cNvPr id="3" name="Content Placeholder 2">
            <a:extLst>
              <a:ext uri="{FF2B5EF4-FFF2-40B4-BE49-F238E27FC236}">
                <a16:creationId xmlns:a16="http://schemas.microsoft.com/office/drawing/2014/main" id="{2CE1B328-D66C-428D-A6D6-5222F7C6963C}"/>
              </a:ext>
            </a:extLst>
          </p:cNvPr>
          <p:cNvSpPr>
            <a:spLocks noGrp="1"/>
          </p:cNvSpPr>
          <p:nvPr>
            <p:ph idx="1"/>
          </p:nvPr>
        </p:nvSpPr>
        <p:spPr>
          <a:xfrm>
            <a:off x="838201" y="1984443"/>
            <a:ext cx="5257800" cy="4192520"/>
          </a:xfrm>
        </p:spPr>
        <p:txBody>
          <a:bodyPr>
            <a:normAutofit/>
          </a:bodyPr>
          <a:lstStyle/>
          <a:p>
            <a:r>
              <a:rPr lang="en-GB" sz="2200" dirty="0"/>
              <a:t>To find out which digital skill students at UWTSD found important, we did a mini research project consisting of a questionnaire. </a:t>
            </a:r>
          </a:p>
          <a:p>
            <a:r>
              <a:rPr lang="en-GB" sz="2200" dirty="0"/>
              <a:t>The aim of the research was to find out what students at UWTSD think about using digital skills. </a:t>
            </a:r>
          </a:p>
          <a:p>
            <a:r>
              <a:rPr lang="en-GB" sz="2200" dirty="0"/>
              <a:t>This is the link to the questions :</a:t>
            </a:r>
          </a:p>
          <a:p>
            <a:r>
              <a:rPr lang="en-GB" sz="2200" dirty="0">
                <a:hlinkClick r:id="rId4"/>
              </a:rPr>
              <a:t>https://docs.google.com/forms/d/e/1FAIpQLScTzO2j9wjFLV4xW9_oUUyGpj9eW2Zt5jrc4lnBk7xuyxzh0g/viewform?usp=pp_url</a:t>
            </a:r>
            <a:endParaRPr lang="en-GB" sz="2200" dirty="0"/>
          </a:p>
          <a:p>
            <a:endParaRPr lang="en-GB" sz="2200" dirty="0"/>
          </a:p>
          <a:p>
            <a:endParaRPr lang="en-GB" sz="2200" dirty="0"/>
          </a:p>
        </p:txBody>
      </p:sp>
    </p:spTree>
    <p:extLst>
      <p:ext uri="{BB962C8B-B14F-4D97-AF65-F5344CB8AC3E}">
        <p14:creationId xmlns:p14="http://schemas.microsoft.com/office/powerpoint/2010/main" val="4269022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9D8233B0-41B5-4D9A-AEEC-13DB66A8C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479C51-3C21-FAF1-5E5B-2C7B8E20D418}"/>
              </a:ext>
            </a:extLst>
          </p:cNvPr>
          <p:cNvSpPr>
            <a:spLocks noGrp="1"/>
          </p:cNvSpPr>
          <p:nvPr>
            <p:ph type="title"/>
          </p:nvPr>
        </p:nvSpPr>
        <p:spPr>
          <a:xfrm>
            <a:off x="723971" y="922901"/>
            <a:ext cx="9236700" cy="985329"/>
          </a:xfrm>
        </p:spPr>
        <p:txBody>
          <a:bodyPr anchor="b">
            <a:normAutofit fontScale="90000"/>
          </a:bodyPr>
          <a:lstStyle/>
          <a:p>
            <a:r>
              <a:rPr lang="en-GB" sz="3800" b="1" u="sng" dirty="0"/>
              <a:t>Literature Review</a:t>
            </a:r>
            <a:br>
              <a:rPr lang="en-GB" sz="3800" b="1" u="sng" dirty="0"/>
            </a:br>
            <a:endParaRPr lang="en-GB" sz="3800" b="1" u="sng" dirty="0"/>
          </a:p>
        </p:txBody>
      </p:sp>
      <p:grpSp>
        <p:nvGrpSpPr>
          <p:cNvPr id="20" name="Group 10">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1" name="Rectangle 11">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2">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Content Placeholder 2">
            <a:extLst>
              <a:ext uri="{FF2B5EF4-FFF2-40B4-BE49-F238E27FC236}">
                <a16:creationId xmlns:a16="http://schemas.microsoft.com/office/drawing/2014/main" id="{5E3E1F69-E48F-7C40-96A6-DFEC047B8E6F}"/>
              </a:ext>
            </a:extLst>
          </p:cNvPr>
          <p:cNvGraphicFramePr>
            <a:graphicFrameLocks noGrp="1"/>
          </p:cNvGraphicFramePr>
          <p:nvPr>
            <p:ph idx="1"/>
            <p:extLst>
              <p:ext uri="{D42A27DB-BD31-4B8C-83A1-F6EECF244321}">
                <p14:modId xmlns:p14="http://schemas.microsoft.com/office/powerpoint/2010/main" val="3548629241"/>
              </p:ext>
            </p:extLst>
          </p:nvPr>
        </p:nvGraphicFramePr>
        <p:xfrm>
          <a:off x="808638" y="2227568"/>
          <a:ext cx="10039472" cy="3438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7293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2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9A724DBA-D2D9-471E-8ED7-2015DDD950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28F262-0F43-89DE-B92F-BA8E7EFAC9A3}"/>
              </a:ext>
            </a:extLst>
          </p:cNvPr>
          <p:cNvSpPr>
            <a:spLocks noGrp="1"/>
          </p:cNvSpPr>
          <p:nvPr>
            <p:ph type="title"/>
          </p:nvPr>
        </p:nvSpPr>
        <p:spPr>
          <a:xfrm>
            <a:off x="7239014" y="525982"/>
            <a:ext cx="4282983" cy="1200361"/>
          </a:xfrm>
        </p:spPr>
        <p:txBody>
          <a:bodyPr anchor="b">
            <a:normAutofit/>
          </a:bodyPr>
          <a:lstStyle/>
          <a:p>
            <a:r>
              <a:rPr lang="en-GB" sz="3600" dirty="0"/>
              <a:t>Methodology</a:t>
            </a:r>
          </a:p>
        </p:txBody>
      </p:sp>
      <p:sp>
        <p:nvSpPr>
          <p:cNvPr id="62" name="Rectangle 6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6" descr="Magnifying glass">
            <a:extLst>
              <a:ext uri="{FF2B5EF4-FFF2-40B4-BE49-F238E27FC236}">
                <a16:creationId xmlns:a16="http://schemas.microsoft.com/office/drawing/2014/main" id="{71585038-83A7-9E00-91F0-0EC96600FDE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28182" y="650494"/>
            <a:ext cx="5324142" cy="5324142"/>
          </a:xfrm>
          <a:prstGeom prst="rect">
            <a:avLst/>
          </a:prstGeom>
        </p:spPr>
      </p:pic>
      <p:sp>
        <p:nvSpPr>
          <p:cNvPr id="66" name="Rectangle 65">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6AD6E0C-0350-792B-FE2E-7507D50D05D1}"/>
              </a:ext>
            </a:extLst>
          </p:cNvPr>
          <p:cNvSpPr>
            <a:spLocks noGrp="1"/>
          </p:cNvSpPr>
          <p:nvPr>
            <p:ph idx="1"/>
          </p:nvPr>
        </p:nvSpPr>
        <p:spPr>
          <a:xfrm>
            <a:off x="6604000" y="1820333"/>
            <a:ext cx="5520573" cy="3843867"/>
          </a:xfrm>
        </p:spPr>
        <p:txBody>
          <a:bodyPr anchor="ctr">
            <a:normAutofit/>
          </a:bodyPr>
          <a:lstStyle/>
          <a:p>
            <a:r>
              <a:rPr lang="en-GB" sz="1200" b="1" dirty="0"/>
              <a:t>What is primary research: Primary research is research that has been carried out first hand by researcher.</a:t>
            </a:r>
          </a:p>
          <a:p>
            <a:r>
              <a:rPr lang="en-GB" sz="1200" b="1" dirty="0"/>
              <a:t>The research we are carrying out is to find out what digital skills are most important.</a:t>
            </a:r>
          </a:p>
          <a:p>
            <a:r>
              <a:rPr lang="en-GB" sz="1200" b="1" dirty="0"/>
              <a:t>Its relevant to do the research to find out what methods are preferred.</a:t>
            </a:r>
          </a:p>
          <a:p>
            <a:r>
              <a:rPr lang="en-GB" sz="1200" b="1" dirty="0"/>
              <a:t>We will carry out mini research consisting of questionnaires to get overall review of what skills students found best to use.</a:t>
            </a:r>
          </a:p>
          <a:p>
            <a:r>
              <a:rPr lang="en-GB" sz="1200" b="1" dirty="0"/>
              <a:t>We shall involve students at UWTSD.</a:t>
            </a:r>
          </a:p>
          <a:p>
            <a:r>
              <a:rPr lang="en-GB" sz="1200" b="1" dirty="0"/>
              <a:t>Quantitative research is based on data that is gathered in numbers and groups of people.</a:t>
            </a:r>
          </a:p>
          <a:p>
            <a:r>
              <a:rPr lang="en-GB" sz="1200" b="1" dirty="0"/>
              <a:t>All aspects of study's taken are carefully designed before the data is collected. </a:t>
            </a:r>
          </a:p>
          <a:p>
            <a:r>
              <a:rPr lang="en-GB" sz="1200" b="1" dirty="0"/>
              <a:t>Researchers use tools like computer software and questionnaires to collect numerical data.</a:t>
            </a:r>
          </a:p>
          <a:p>
            <a:r>
              <a:rPr lang="en-GB" sz="1200" b="1" dirty="0"/>
              <a:t>(ref NY: ME sharp 2008)</a:t>
            </a:r>
          </a:p>
          <a:p>
            <a:endParaRPr lang="en-GB" sz="1000" dirty="0"/>
          </a:p>
        </p:txBody>
      </p:sp>
      <p:sp>
        <p:nvSpPr>
          <p:cNvPr id="68" name="Rectangle 67">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08723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8">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E63A04-5FE7-A7E5-D3C3-44B7615815D4}"/>
              </a:ext>
            </a:extLst>
          </p:cNvPr>
          <p:cNvSpPr>
            <a:spLocks noGrp="1"/>
          </p:cNvSpPr>
          <p:nvPr>
            <p:ph type="title"/>
          </p:nvPr>
        </p:nvSpPr>
        <p:spPr>
          <a:xfrm>
            <a:off x="1043631" y="873940"/>
            <a:ext cx="5052369" cy="1035781"/>
          </a:xfrm>
        </p:spPr>
        <p:txBody>
          <a:bodyPr anchor="ctr">
            <a:normAutofit/>
          </a:bodyPr>
          <a:lstStyle/>
          <a:p>
            <a:r>
              <a:rPr lang="en-GB" sz="3600" dirty="0"/>
              <a:t>Ethical considerations</a:t>
            </a:r>
          </a:p>
        </p:txBody>
      </p:sp>
      <p:sp>
        <p:nvSpPr>
          <p:cNvPr id="3" name="Content Placeholder 2">
            <a:extLst>
              <a:ext uri="{FF2B5EF4-FFF2-40B4-BE49-F238E27FC236}">
                <a16:creationId xmlns:a16="http://schemas.microsoft.com/office/drawing/2014/main" id="{CDCFB237-C82C-1779-8157-5B22357E704B}"/>
              </a:ext>
            </a:extLst>
          </p:cNvPr>
          <p:cNvSpPr>
            <a:spLocks noGrp="1"/>
          </p:cNvSpPr>
          <p:nvPr>
            <p:ph idx="1"/>
          </p:nvPr>
        </p:nvSpPr>
        <p:spPr>
          <a:xfrm>
            <a:off x="731525" y="2322466"/>
            <a:ext cx="4991629" cy="2178276"/>
          </a:xfrm>
        </p:spPr>
        <p:txBody>
          <a:bodyPr anchor="ctr">
            <a:normAutofit/>
          </a:bodyPr>
          <a:lstStyle/>
          <a:p>
            <a:pPr marL="0" indent="0">
              <a:buNone/>
            </a:pPr>
            <a:r>
              <a:rPr lang="en-GB" sz="1800" b="1" u="sng" dirty="0"/>
              <a:t>What are ethical issues that can happen during data collected.</a:t>
            </a:r>
          </a:p>
          <a:p>
            <a:pPr marL="0" indent="0">
              <a:buNone/>
            </a:pPr>
            <a:r>
              <a:rPr lang="en-GB" sz="1800" b="1" u="sng" dirty="0"/>
              <a:t>How to solve those ethical issues.</a:t>
            </a:r>
          </a:p>
          <a:p>
            <a:endParaRPr lang="en-GB" sz="1800" dirty="0"/>
          </a:p>
        </p:txBody>
      </p:sp>
      <p:sp>
        <p:nvSpPr>
          <p:cNvPr id="42" name="Rectangle 17">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Straight Connector 19">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0FD79A6D-DAB3-3148-9A15-9890D01A1F04}"/>
              </a:ext>
            </a:extLst>
          </p:cNvPr>
          <p:cNvGraphicFramePr>
            <a:graphicFrameLocks noGrp="1"/>
          </p:cNvGraphicFramePr>
          <p:nvPr>
            <p:extLst>
              <p:ext uri="{D42A27DB-BD31-4B8C-83A1-F6EECF244321}">
                <p14:modId xmlns:p14="http://schemas.microsoft.com/office/powerpoint/2010/main" val="163852847"/>
              </p:ext>
            </p:extLst>
          </p:nvPr>
        </p:nvGraphicFramePr>
        <p:xfrm>
          <a:off x="6756967" y="873940"/>
          <a:ext cx="4495233" cy="2876792"/>
        </p:xfrm>
        <a:graphic>
          <a:graphicData uri="http://schemas.openxmlformats.org/drawingml/2006/table">
            <a:tbl>
              <a:tblPr firstRow="1" bandRow="1">
                <a:tableStyleId>{5C22544A-7EE6-4342-B048-85BDC9FD1C3A}</a:tableStyleId>
              </a:tblPr>
              <a:tblGrid>
                <a:gridCol w="2122191">
                  <a:extLst>
                    <a:ext uri="{9D8B030D-6E8A-4147-A177-3AD203B41FA5}">
                      <a16:colId xmlns:a16="http://schemas.microsoft.com/office/drawing/2014/main" val="2602369912"/>
                    </a:ext>
                  </a:extLst>
                </a:gridCol>
                <a:gridCol w="2373042">
                  <a:extLst>
                    <a:ext uri="{9D8B030D-6E8A-4147-A177-3AD203B41FA5}">
                      <a16:colId xmlns:a16="http://schemas.microsoft.com/office/drawing/2014/main" val="1918409319"/>
                    </a:ext>
                  </a:extLst>
                </a:gridCol>
              </a:tblGrid>
              <a:tr h="294370">
                <a:tc>
                  <a:txBody>
                    <a:bodyPr/>
                    <a:lstStyle/>
                    <a:p>
                      <a:r>
                        <a:rPr lang="en-GB" sz="1100"/>
                        <a:t>Problems</a:t>
                      </a:r>
                    </a:p>
                  </a:txBody>
                  <a:tcPr marL="56561" marR="56561" marT="28281" marB="28281"/>
                </a:tc>
                <a:tc>
                  <a:txBody>
                    <a:bodyPr/>
                    <a:lstStyle/>
                    <a:p>
                      <a:r>
                        <a:rPr lang="en-GB" sz="1100"/>
                        <a:t>solutions</a:t>
                      </a:r>
                    </a:p>
                  </a:txBody>
                  <a:tcPr marL="56561" marR="56561" marT="28281" marB="28281"/>
                </a:tc>
                <a:extLst>
                  <a:ext uri="{0D108BD9-81ED-4DB2-BD59-A6C34878D82A}">
                    <a16:rowId xmlns:a16="http://schemas.microsoft.com/office/drawing/2014/main" val="3283845211"/>
                  </a:ext>
                </a:extLst>
              </a:tr>
              <a:tr h="695781">
                <a:tc>
                  <a:txBody>
                    <a:bodyPr/>
                    <a:lstStyle/>
                    <a:p>
                      <a:r>
                        <a:rPr lang="en-GB" sz="1100" b="1" dirty="0"/>
                        <a:t>Data breach in big organisations/companies.</a:t>
                      </a:r>
                    </a:p>
                  </a:txBody>
                  <a:tcPr marL="56561" marR="56561" marT="28281" marB="28281"/>
                </a:tc>
                <a:tc>
                  <a:txBody>
                    <a:bodyPr/>
                    <a:lstStyle/>
                    <a:p>
                      <a:r>
                        <a:rPr lang="en-GB" sz="1100" b="1"/>
                        <a:t>Improve employee training programmes to avoid costly mistakes.</a:t>
                      </a:r>
                    </a:p>
                  </a:txBody>
                  <a:tcPr marL="56561" marR="56561" marT="28281" marB="28281"/>
                </a:tc>
                <a:extLst>
                  <a:ext uri="{0D108BD9-81ED-4DB2-BD59-A6C34878D82A}">
                    <a16:rowId xmlns:a16="http://schemas.microsoft.com/office/drawing/2014/main" val="1458862989"/>
                  </a:ext>
                </a:extLst>
              </a:tr>
              <a:tr h="495076">
                <a:tc>
                  <a:txBody>
                    <a:bodyPr/>
                    <a:lstStyle/>
                    <a:p>
                      <a:r>
                        <a:rPr lang="en-GB" sz="1100" b="1" dirty="0"/>
                        <a:t>Information leak.</a:t>
                      </a:r>
                    </a:p>
                  </a:txBody>
                  <a:tcPr marL="56561" marR="56561" marT="28281" marB="28281"/>
                </a:tc>
                <a:tc>
                  <a:txBody>
                    <a:bodyPr/>
                    <a:lstStyle/>
                    <a:p>
                      <a:r>
                        <a:rPr lang="en-GB" sz="1100" b="1"/>
                        <a:t>Use passwords, store properly, passwords.</a:t>
                      </a:r>
                    </a:p>
                  </a:txBody>
                  <a:tcPr marL="56561" marR="56561" marT="28281" marB="28281"/>
                </a:tc>
                <a:extLst>
                  <a:ext uri="{0D108BD9-81ED-4DB2-BD59-A6C34878D82A}">
                    <a16:rowId xmlns:a16="http://schemas.microsoft.com/office/drawing/2014/main" val="1299159772"/>
                  </a:ext>
                </a:extLst>
              </a:tr>
              <a:tr h="495076">
                <a:tc>
                  <a:txBody>
                    <a:bodyPr/>
                    <a:lstStyle/>
                    <a:p>
                      <a:r>
                        <a:rPr lang="en-GB" sz="1100" b="1" dirty="0"/>
                        <a:t>Breaching confidentiality can cause harm to people.</a:t>
                      </a:r>
                    </a:p>
                  </a:txBody>
                  <a:tcPr marL="56561" marR="56561" marT="28281" marB="28281"/>
                </a:tc>
                <a:tc>
                  <a:txBody>
                    <a:bodyPr/>
                    <a:lstStyle/>
                    <a:p>
                      <a:r>
                        <a:rPr lang="en-GB" sz="1100" b="1" dirty="0"/>
                        <a:t>Storing information correctly and well documented.</a:t>
                      </a:r>
                    </a:p>
                  </a:txBody>
                  <a:tcPr marL="56561" marR="56561" marT="28281" marB="28281"/>
                </a:tc>
                <a:extLst>
                  <a:ext uri="{0D108BD9-81ED-4DB2-BD59-A6C34878D82A}">
                    <a16:rowId xmlns:a16="http://schemas.microsoft.com/office/drawing/2014/main" val="755637564"/>
                  </a:ext>
                </a:extLst>
              </a:tr>
              <a:tr h="896489">
                <a:tc>
                  <a:txBody>
                    <a:bodyPr/>
                    <a:lstStyle/>
                    <a:p>
                      <a:r>
                        <a:rPr lang="en-GB" sz="1100" b="1"/>
                        <a:t>Personal information breach.</a:t>
                      </a:r>
                    </a:p>
                  </a:txBody>
                  <a:tcPr marL="56561" marR="56561" marT="28281" marB="28281"/>
                </a:tc>
                <a:tc>
                  <a:txBody>
                    <a:bodyPr/>
                    <a:lstStyle/>
                    <a:p>
                      <a:r>
                        <a:rPr lang="en-GB" sz="1100" b="1" dirty="0"/>
                        <a:t>Keeping personal information ammoniums. Keeping sensitive information protected and well stored.</a:t>
                      </a:r>
                    </a:p>
                  </a:txBody>
                  <a:tcPr marL="56561" marR="56561" marT="28281" marB="28281"/>
                </a:tc>
                <a:extLst>
                  <a:ext uri="{0D108BD9-81ED-4DB2-BD59-A6C34878D82A}">
                    <a16:rowId xmlns:a16="http://schemas.microsoft.com/office/drawing/2014/main" val="1009034910"/>
                  </a:ext>
                </a:extLst>
              </a:tr>
            </a:tbl>
          </a:graphicData>
        </a:graphic>
      </p:graphicFrame>
      <p:sp>
        <p:nvSpPr>
          <p:cNvPr id="5" name="TextBox 4">
            <a:extLst>
              <a:ext uri="{FF2B5EF4-FFF2-40B4-BE49-F238E27FC236}">
                <a16:creationId xmlns:a16="http://schemas.microsoft.com/office/drawing/2014/main" id="{9B1E66C9-72CB-03FE-8E3B-80D9AB751BEF}"/>
              </a:ext>
            </a:extLst>
          </p:cNvPr>
          <p:cNvSpPr txBox="1"/>
          <p:nvPr/>
        </p:nvSpPr>
        <p:spPr>
          <a:xfrm>
            <a:off x="6756967" y="3937000"/>
            <a:ext cx="4596833" cy="1477328"/>
          </a:xfrm>
          <a:prstGeom prst="rect">
            <a:avLst/>
          </a:prstGeom>
          <a:noFill/>
        </p:spPr>
        <p:txBody>
          <a:bodyPr wrap="square" rtlCol="0">
            <a:spAutoFit/>
          </a:bodyPr>
          <a:lstStyle/>
          <a:p>
            <a:r>
              <a:rPr lang="en-GB" dirty="0"/>
              <a:t>Data breaches are becoming more common nowadays as there is evidence to provide this by the large companies that have been victims of data breach via cyber attacks. (</a:t>
            </a:r>
            <a:r>
              <a:rPr lang="en-GB" dirty="0" err="1"/>
              <a:t>wei</a:t>
            </a:r>
            <a:r>
              <a:rPr lang="en-GB" dirty="0"/>
              <a:t> </a:t>
            </a:r>
            <a:r>
              <a:rPr lang="en-GB" dirty="0" err="1"/>
              <a:t>zhang</a:t>
            </a:r>
            <a:r>
              <a:rPr lang="en-GB" dirty="0"/>
              <a:t> </a:t>
            </a:r>
            <a:r>
              <a:rPr lang="en-GB" dirty="0" err="1"/>
              <a:t>osf</a:t>
            </a:r>
            <a:r>
              <a:rPr lang="en-GB" dirty="0"/>
              <a:t> preprints 2023)</a:t>
            </a:r>
          </a:p>
        </p:txBody>
      </p:sp>
    </p:spTree>
    <p:extLst>
      <p:ext uri="{BB962C8B-B14F-4D97-AF65-F5344CB8AC3E}">
        <p14:creationId xmlns:p14="http://schemas.microsoft.com/office/powerpoint/2010/main" val="32097358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9B2F70-CC61-E2B7-B315-CBC79A4DD65A}"/>
              </a:ext>
            </a:extLst>
          </p:cNvPr>
          <p:cNvSpPr>
            <a:spLocks noGrp="1"/>
          </p:cNvSpPr>
          <p:nvPr>
            <p:ph type="title"/>
          </p:nvPr>
        </p:nvSpPr>
        <p:spPr>
          <a:xfrm>
            <a:off x="808638" y="386930"/>
            <a:ext cx="9236700" cy="1188950"/>
          </a:xfrm>
        </p:spPr>
        <p:txBody>
          <a:bodyPr vert="horz" lIns="91440" tIns="45720" rIns="91440" bIns="45720" rtlCol="0" anchor="b">
            <a:normAutofit/>
          </a:bodyPr>
          <a:lstStyle/>
          <a:p>
            <a:r>
              <a:rPr lang="en-US" sz="5400" dirty="0"/>
              <a:t>c</a:t>
            </a:r>
            <a:r>
              <a:rPr lang="en-US" sz="5400" kern="1200" dirty="0">
                <a:solidFill>
                  <a:schemeClr val="tx1"/>
                </a:solidFill>
                <a:latin typeface="+mj-lt"/>
                <a:ea typeface="+mj-ea"/>
                <a:cs typeface="+mj-cs"/>
              </a:rPr>
              <a:t>onclusion</a:t>
            </a:r>
          </a:p>
        </p:txBody>
      </p:sp>
      <p:grpSp>
        <p:nvGrpSpPr>
          <p:cNvPr id="23" name="Group 22">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24" name="Rectangle 23">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FBB561-B910-582D-395E-6D26F6FBCD34}"/>
              </a:ext>
            </a:extLst>
          </p:cNvPr>
          <p:cNvSpPr txBox="1"/>
          <p:nvPr/>
        </p:nvSpPr>
        <p:spPr>
          <a:xfrm>
            <a:off x="793660" y="2599509"/>
            <a:ext cx="10143668" cy="3435531"/>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400" dirty="0"/>
              <a:t>In conclusion digital skills tool that student of UWTSD use has had conclusive evidence that when digital equipment, tools, and resources are used effectively, they can increase the speed and depth of learning however there can also be set backs such as data breech and information leak but overall we think digital skills is very important Digital skills are required for 82% of all online job openings.</a:t>
            </a:r>
            <a:r>
              <a:rPr lang="en-US" sz="2400" b="0" i="0" dirty="0">
                <a:effectLst/>
              </a:rPr>
              <a:t> (www.bath.ac.uk, n.d.)</a:t>
            </a:r>
            <a:endParaRPr lang="en-US" sz="2400" dirty="0"/>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21654176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D155BB-84A6-62F4-975D-826CAF8C7F24}"/>
              </a:ext>
            </a:extLst>
          </p:cNvPr>
          <p:cNvSpPr>
            <a:spLocks noGrp="1"/>
          </p:cNvSpPr>
          <p:nvPr>
            <p:ph type="title"/>
          </p:nvPr>
        </p:nvSpPr>
        <p:spPr>
          <a:xfrm>
            <a:off x="793662" y="386930"/>
            <a:ext cx="10066122" cy="1298448"/>
          </a:xfrm>
        </p:spPr>
        <p:txBody>
          <a:bodyPr vert="horz" lIns="91440" tIns="45720" rIns="91440" bIns="45720" rtlCol="0" anchor="b">
            <a:normAutofit/>
          </a:bodyPr>
          <a:lstStyle/>
          <a:p>
            <a:r>
              <a:rPr lang="en-US" sz="4800" kern="1200" dirty="0">
                <a:solidFill>
                  <a:schemeClr val="tx1"/>
                </a:solidFill>
                <a:latin typeface="+mj-lt"/>
                <a:ea typeface="+mj-ea"/>
                <a:cs typeface="+mj-cs"/>
              </a:rPr>
              <a:t>Reference </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B4EAD0-F214-03C1-C576-CA4F484BED5E}"/>
              </a:ext>
            </a:extLst>
          </p:cNvPr>
          <p:cNvSpPr txBox="1"/>
          <p:nvPr/>
        </p:nvSpPr>
        <p:spPr>
          <a:xfrm>
            <a:off x="793660" y="3061720"/>
            <a:ext cx="5835887" cy="3177238"/>
          </a:xfrm>
          <a:prstGeom prst="rect">
            <a:avLst/>
          </a:prstGeom>
        </p:spPr>
        <p:txBody>
          <a:bodyPr vert="horz" lIns="91440" tIns="45720" rIns="91440" bIns="45720" rtlCol="0" anchor="ctr">
            <a:normAutofit fontScale="25000" lnSpcReduction="20000"/>
          </a:bodyPr>
          <a:lstStyle/>
          <a:p>
            <a:pPr indent="-228600">
              <a:lnSpc>
                <a:spcPct val="90000"/>
              </a:lnSpc>
              <a:spcAft>
                <a:spcPts val="600"/>
              </a:spcAft>
              <a:buFont typeface="Arial" panose="020B0604020202020204" pitchFamily="34" charset="0"/>
              <a:buChar char="•"/>
            </a:pPr>
            <a:r>
              <a:rPr lang="en-US" sz="5600" b="0" i="0" dirty="0">
                <a:effectLst/>
              </a:rPr>
              <a:t>www.ccsenet.org. (n.d.). </a:t>
            </a:r>
            <a:r>
              <a:rPr lang="en-US" sz="5600" b="0" i="1" dirty="0">
                <a:effectLst/>
              </a:rPr>
              <a:t>Home | International Education Studies | CCSE</a:t>
            </a:r>
            <a:r>
              <a:rPr lang="en-US" sz="5600" b="0" i="0" dirty="0">
                <a:effectLst/>
              </a:rPr>
              <a:t>. [online] Available at: https://www.ccsenet.org/journal/index.php/ies [Accessed 15 Oct. 2022].</a:t>
            </a:r>
          </a:p>
          <a:p>
            <a:pPr marL="285750" indent="-285750" algn="l">
              <a:buFont typeface="Arial" panose="020B0604020202020204" pitchFamily="34" charset="0"/>
              <a:buChar char="•"/>
            </a:pPr>
            <a:r>
              <a:rPr lang="en-GB" sz="5600" b="0" i="0" dirty="0">
                <a:solidFill>
                  <a:srgbClr val="000000"/>
                </a:solidFill>
                <a:effectLst/>
                <a:latin typeface="Calibri" panose="020F0502020204030204" pitchFamily="34" charset="0"/>
              </a:rPr>
              <a:t>www.bath.ac.uk. (n.d.). </a:t>
            </a:r>
            <a:r>
              <a:rPr lang="en-GB" sz="5600" b="0" i="1" dirty="0">
                <a:solidFill>
                  <a:srgbClr val="000000"/>
                </a:solidFill>
                <a:effectLst/>
                <a:latin typeface="Calibri" panose="020F0502020204030204" pitchFamily="34" charset="0"/>
              </a:rPr>
              <a:t>Your digital skills and capabilities</a:t>
            </a:r>
            <a:r>
              <a:rPr lang="en-GB" sz="5600" b="0" i="0" dirty="0">
                <a:solidFill>
                  <a:srgbClr val="000000"/>
                </a:solidFill>
                <a:effectLst/>
                <a:latin typeface="Calibri" panose="020F0502020204030204" pitchFamily="34" charset="0"/>
              </a:rPr>
              <a:t>. [online] Available at: https://www.bath.ac.uk/campaigns/your-digital-skills-and-capabilities/#:~:text=Importance%20of%20digital%20skills%20in%20the%20workplace&amp;text=82%25%20of%20all%20online%20job%20vacancies%20require%20digital%20skills.&amp;text=Salaries%20for%20more%20specialised%20digital [Accessed 18 Feb. 2023].</a:t>
            </a:r>
          </a:p>
          <a:p>
            <a:pPr marL="285750" indent="-285750" algn="l">
              <a:buFont typeface="Arial" panose="020B0604020202020204" pitchFamily="34" charset="0"/>
              <a:buChar char="•"/>
            </a:pPr>
            <a:endParaRPr lang="en-GB" sz="5600" b="0" i="0" dirty="0">
              <a:solidFill>
                <a:srgbClr val="000000"/>
              </a:solidFill>
              <a:effectLst/>
              <a:latin typeface="Calibri" panose="020F0502020204030204" pitchFamily="34" charset="0"/>
            </a:endParaRPr>
          </a:p>
          <a:p>
            <a:pPr marL="285750" indent="-285750" algn="l">
              <a:buFont typeface="Arial" panose="020B0604020202020204" pitchFamily="34" charset="0"/>
              <a:buChar char="•"/>
            </a:pPr>
            <a:r>
              <a:rPr lang="en-GB" sz="5600" dirty="0">
                <a:solidFill>
                  <a:srgbClr val="000000"/>
                </a:solidFill>
                <a:latin typeface="Calibri" panose="020F0502020204030204" pitchFamily="34" charset="0"/>
              </a:rPr>
              <a:t>Kure, Astrid Elizabeth Journal of computer assisted learning  2023,vol39(1)</a:t>
            </a:r>
          </a:p>
          <a:p>
            <a:pPr marL="285750" indent="-285750" algn="l">
              <a:buFont typeface="Arial" panose="020B0604020202020204" pitchFamily="34" charset="0"/>
              <a:buChar char="•"/>
            </a:pPr>
            <a:endParaRPr lang="en-GB" sz="5600" dirty="0">
              <a:solidFill>
                <a:srgbClr val="000000"/>
              </a:solidFill>
              <a:latin typeface="Calibri" panose="020F0502020204030204" pitchFamily="34" charset="0"/>
            </a:endParaRPr>
          </a:p>
          <a:p>
            <a:pPr marL="285750" indent="-285750" algn="l">
              <a:buFont typeface="Arial" panose="020B0604020202020204" pitchFamily="34" charset="0"/>
              <a:buChar char="•"/>
            </a:pPr>
            <a:r>
              <a:rPr lang="en-GB" sz="5600" dirty="0">
                <a:solidFill>
                  <a:srgbClr val="000000"/>
                </a:solidFill>
                <a:latin typeface="Calibri" panose="020F0502020204030204" pitchFamily="34" charset="0"/>
              </a:rPr>
              <a:t>Jerad M garner , timothy c Allen archives of pantology &amp; laboratory medicine 143(1) 75-80-2019Leahy Diana Wilson ICT  information management  </a:t>
            </a:r>
            <a:r>
              <a:rPr lang="en-GB" sz="5600" dirty="0" err="1">
                <a:solidFill>
                  <a:srgbClr val="000000"/>
                </a:solidFill>
                <a:latin typeface="Calibri" panose="020F0502020204030204" pitchFamily="34" charset="0"/>
              </a:rPr>
              <a:t>Ifipwg</a:t>
            </a:r>
            <a:r>
              <a:rPr lang="en-GB" sz="5600" dirty="0">
                <a:solidFill>
                  <a:srgbClr val="000000"/>
                </a:solidFill>
                <a:latin typeface="Calibri" panose="020F0502020204030204" pitchFamily="34" charset="0"/>
              </a:rPr>
              <a:t> 34?37 international conferences</a:t>
            </a:r>
          </a:p>
          <a:p>
            <a:pPr marL="285750" indent="-285750" algn="l">
              <a:buFont typeface="Arial" panose="020B0604020202020204" pitchFamily="34" charset="0"/>
              <a:buChar char="•"/>
            </a:pPr>
            <a:endParaRPr lang="en-GB" sz="5600" dirty="0">
              <a:solidFill>
                <a:srgbClr val="000000"/>
              </a:solidFill>
              <a:latin typeface="Calibri" panose="020F0502020204030204" pitchFamily="34" charset="0"/>
            </a:endParaRPr>
          </a:p>
          <a:p>
            <a:pPr marL="285750" indent="-285750" algn="l">
              <a:buFont typeface="Arial" panose="020B0604020202020204" pitchFamily="34" charset="0"/>
              <a:buChar char="•"/>
            </a:pPr>
            <a:r>
              <a:rPr lang="en-GB" sz="5600" dirty="0">
                <a:solidFill>
                  <a:srgbClr val="000000"/>
                </a:solidFill>
                <a:latin typeface="Calibri" panose="020F0502020204030204" pitchFamily="34" charset="0"/>
              </a:rPr>
              <a:t>NY MF SHARP 2008  </a:t>
            </a:r>
            <a:r>
              <a:rPr lang="en-GB" sz="5600" dirty="0" err="1">
                <a:solidFill>
                  <a:srgbClr val="000000"/>
                </a:solidFill>
                <a:latin typeface="Calibri" panose="020F0502020204030204" pitchFamily="34" charset="0"/>
              </a:rPr>
              <a:t>csu</a:t>
            </a:r>
            <a:r>
              <a:rPr lang="en-GB" sz="5600" dirty="0">
                <a:solidFill>
                  <a:srgbClr val="000000"/>
                </a:solidFill>
                <a:latin typeface="Calibri" panose="020F0502020204030204" pitchFamily="34" charset="0"/>
              </a:rPr>
              <a:t> Colorado state university Singh ,Los angles CA sage 2007 </a:t>
            </a:r>
          </a:p>
          <a:p>
            <a:pPr marL="285750" indent="-285750" algn="l">
              <a:buFont typeface="Arial" panose="020B0604020202020204" pitchFamily="34" charset="0"/>
              <a:buChar char="•"/>
            </a:pPr>
            <a:endParaRPr lang="en-GB" sz="5600" dirty="0">
              <a:solidFill>
                <a:srgbClr val="000000"/>
              </a:solidFill>
              <a:latin typeface="Calibri" panose="020F0502020204030204" pitchFamily="34" charset="0"/>
            </a:endParaRPr>
          </a:p>
          <a:p>
            <a:pPr marL="285750" indent="-285750" algn="l">
              <a:buFont typeface="Arial" panose="020B0604020202020204" pitchFamily="34" charset="0"/>
              <a:buChar char="•"/>
            </a:pPr>
            <a:endParaRPr lang="en-GB" sz="2200" dirty="0">
              <a:solidFill>
                <a:srgbClr val="000000"/>
              </a:solidFill>
              <a:latin typeface="Calibri" panose="020F0502020204030204" pitchFamily="34" charset="0"/>
            </a:endParaRPr>
          </a:p>
          <a:p>
            <a:pPr marL="285750" indent="-285750" algn="l">
              <a:buFont typeface="Arial" panose="020B0604020202020204" pitchFamily="34" charset="0"/>
              <a:buChar char="•"/>
            </a:pPr>
            <a:endParaRPr lang="en-GB" sz="2200" dirty="0">
              <a:solidFill>
                <a:srgbClr val="000000"/>
              </a:solidFill>
              <a:latin typeface="Calibri" panose="020F0502020204030204" pitchFamily="34" charset="0"/>
            </a:endParaRPr>
          </a:p>
          <a:p>
            <a:pPr marL="285750" indent="-285750" algn="l">
              <a:buFont typeface="Arial" panose="020B0604020202020204" pitchFamily="34" charset="0"/>
              <a:buChar char="•"/>
            </a:pPr>
            <a:endParaRPr lang="en-GB" sz="2200" dirty="0">
              <a:solidFill>
                <a:srgbClr val="000000"/>
              </a:solidFill>
              <a:latin typeface="Calibri" panose="020F0502020204030204" pitchFamily="34" charset="0"/>
            </a:endParaRPr>
          </a:p>
          <a:p>
            <a:pPr algn="l"/>
            <a:endParaRPr lang="en-GB" sz="2200" dirty="0">
              <a:solidFill>
                <a:srgbClr val="000000"/>
              </a:solidFill>
              <a:latin typeface="Calibri" panose="020F0502020204030204" pitchFamily="34" charset="0"/>
            </a:endParaRPr>
          </a:p>
          <a:p>
            <a:pPr marL="285750" indent="-285750" algn="l">
              <a:buFont typeface="Arial" panose="020B0604020202020204" pitchFamily="34" charset="0"/>
              <a:buChar char="•"/>
            </a:pPr>
            <a:endParaRPr lang="en-GB" sz="1400" b="0" i="0" dirty="0">
              <a:solidFill>
                <a:srgbClr val="000000"/>
              </a:solidFill>
              <a:effectLst/>
              <a:latin typeface="Calibri" panose="020F0502020204030204" pitchFamily="34" charset="0"/>
            </a:endParaRPr>
          </a:p>
          <a:p>
            <a:pPr algn="l"/>
            <a:endParaRPr lang="en-GB" sz="1400" b="0" i="0" dirty="0">
              <a:solidFill>
                <a:srgbClr val="000000"/>
              </a:solidFill>
              <a:effectLst/>
              <a:latin typeface="Calibri" panose="020F0502020204030204" pitchFamily="34" charset="0"/>
            </a:endParaRPr>
          </a:p>
          <a:p>
            <a:pPr algn="l"/>
            <a:r>
              <a:rPr lang="en-GB" sz="1400" b="0" i="0" dirty="0">
                <a:solidFill>
                  <a:srgbClr val="000000"/>
                </a:solidFill>
                <a:effectLst/>
                <a:latin typeface="Calibri" panose="020F0502020204030204" pitchFamily="34" charset="0"/>
              </a:rPr>
              <a:t>‌</a:t>
            </a:r>
          </a:p>
          <a:p>
            <a:pPr indent="-228600">
              <a:lnSpc>
                <a:spcPct val="90000"/>
              </a:lnSpc>
              <a:spcAft>
                <a:spcPts val="600"/>
              </a:spcAft>
              <a:buFont typeface="Arial" panose="020B0604020202020204" pitchFamily="34" charset="0"/>
              <a:buChar char="•"/>
            </a:pPr>
            <a:endParaRPr lang="en-US" sz="1400" b="0" i="0" dirty="0">
              <a:effectLst/>
            </a:endParaRP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b="0" i="0" dirty="0">
              <a:effectLst/>
            </a:endParaRPr>
          </a:p>
          <a:p>
            <a:pPr indent="-228600">
              <a:lnSpc>
                <a:spcPct val="90000"/>
              </a:lnSpc>
              <a:spcAft>
                <a:spcPts val="600"/>
              </a:spcAft>
              <a:buFont typeface="Arial" panose="020B0604020202020204" pitchFamily="34" charset="0"/>
              <a:buChar char="•"/>
            </a:pPr>
            <a:endParaRPr lang="en-US" sz="1400" dirty="0"/>
          </a:p>
          <a:p>
            <a:pPr indent="-228600">
              <a:lnSpc>
                <a:spcPct val="90000"/>
              </a:lnSpc>
              <a:spcAft>
                <a:spcPts val="600"/>
              </a:spcAft>
              <a:buFont typeface="Arial" panose="020B0604020202020204" pitchFamily="34" charset="0"/>
              <a:buChar char="•"/>
            </a:pPr>
            <a:endParaRPr lang="en-US" sz="1400" b="0" i="0" dirty="0">
              <a:effectLst/>
            </a:endParaRPr>
          </a:p>
          <a:p>
            <a:pPr indent="-228600">
              <a:lnSpc>
                <a:spcPct val="90000"/>
              </a:lnSpc>
              <a:spcAft>
                <a:spcPts val="600"/>
              </a:spcAft>
              <a:buFont typeface="Arial" panose="020B0604020202020204" pitchFamily="34" charset="0"/>
              <a:buChar char="•"/>
            </a:pPr>
            <a:endParaRPr lang="en-US" sz="1400" b="0" i="0" dirty="0">
              <a:effectLst/>
            </a:endParaRPr>
          </a:p>
          <a:p>
            <a:pPr indent="-228600">
              <a:lnSpc>
                <a:spcPct val="90000"/>
              </a:lnSpc>
              <a:spcAft>
                <a:spcPts val="600"/>
              </a:spcAft>
              <a:buFont typeface="Arial" panose="020B0604020202020204" pitchFamily="34" charset="0"/>
              <a:buChar char="•"/>
            </a:pPr>
            <a:r>
              <a:rPr lang="en-US" sz="1400" b="0" i="0" dirty="0">
                <a:effectLst/>
              </a:rPr>
              <a:t>‌</a:t>
            </a:r>
          </a:p>
          <a:p>
            <a:pPr indent="-228600">
              <a:lnSpc>
                <a:spcPct val="90000"/>
              </a:lnSpc>
              <a:spcAft>
                <a:spcPts val="600"/>
              </a:spcAft>
              <a:buFont typeface="Arial" panose="020B0604020202020204" pitchFamily="34" charset="0"/>
              <a:buChar char="•"/>
            </a:pPr>
            <a:endParaRPr lang="en-US" sz="1400" dirty="0"/>
          </a:p>
        </p:txBody>
      </p:sp>
      <p:pic>
        <p:nvPicPr>
          <p:cNvPr id="7" name="Graphic 6" descr="Diploma Roll">
            <a:extLst>
              <a:ext uri="{FF2B5EF4-FFF2-40B4-BE49-F238E27FC236}">
                <a16:creationId xmlns:a16="http://schemas.microsoft.com/office/drawing/2014/main" id="{60954FE4-E9A5-24C7-0CFB-947740DA2E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6476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883</Words>
  <Application>Microsoft Macintosh PowerPoint</Application>
  <PresentationFormat>Widescreen</PresentationFormat>
  <Paragraphs>77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Module title: Digital skills and research methods. Module code: LCHS4002 Assignment Title: Are digital skills important for study and work?  Group members: Shazia Malik Nada Akhtar </vt:lpstr>
      <vt:lpstr>Contents</vt:lpstr>
      <vt:lpstr>Are digital skills important for work and study?</vt:lpstr>
      <vt:lpstr>Which digital skill do UWTSD students think is most important?</vt:lpstr>
      <vt:lpstr>Literature Review </vt:lpstr>
      <vt:lpstr>Methodology</vt:lpstr>
      <vt:lpstr>Ethical considerations</vt:lpstr>
      <vt:lpstr>conclusion</vt:lpstr>
      <vt:lpstr>Reference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Digital skills and research methods. Module code: LCHS4002 Assignment Title: Are digital skills important for study and work?  Group members: Shazia Malik Nada Akhtar Student numbers: 2227141 2227514 Lecturer: Dami Pokubo Date: 20 February 2023 </dc:title>
  <dc:creator>Nada Akhtar (2227514)</dc:creator>
  <cp:lastModifiedBy>Harees Ali</cp:lastModifiedBy>
  <cp:revision>7</cp:revision>
  <dcterms:created xsi:type="dcterms:W3CDTF">2023-02-17T20:55:01Z</dcterms:created>
  <dcterms:modified xsi:type="dcterms:W3CDTF">2023-02-21T04:41:21Z</dcterms:modified>
</cp:coreProperties>
</file>