
<file path=[Content_Types].xml><?xml version="1.0" encoding="utf-8"?>
<Types xmlns="http://schemas.openxmlformats.org/package/2006/content-types">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989" y="-91"/>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311FF8D-4188-4C20-A382-507416739C1C}" type="datetimeFigureOut">
              <a:rPr lang="en-GB" smtClean="0"/>
              <a:pPr/>
              <a:t>20/11/2014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1BCF27-6126-4C93-9B11-24E3118B64AF}"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311FF8D-4188-4C20-A382-507416739C1C}" type="datetimeFigureOut">
              <a:rPr lang="en-GB" smtClean="0"/>
              <a:pPr/>
              <a:t>20/11/2014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1BCF27-6126-4C93-9B11-24E3118B64AF}"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311FF8D-4188-4C20-A382-507416739C1C}" type="datetimeFigureOut">
              <a:rPr lang="en-GB" smtClean="0"/>
              <a:pPr/>
              <a:t>20/11/2014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1BCF27-6126-4C93-9B11-24E3118B64AF}"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311FF8D-4188-4C20-A382-507416739C1C}" type="datetimeFigureOut">
              <a:rPr lang="en-GB" smtClean="0"/>
              <a:pPr/>
              <a:t>20/11/2014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1BCF27-6126-4C93-9B11-24E3118B64AF}"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311FF8D-4188-4C20-A382-507416739C1C}" type="datetimeFigureOut">
              <a:rPr lang="en-GB" smtClean="0"/>
              <a:pPr/>
              <a:t>20/11/2014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1BCF27-6126-4C93-9B11-24E3118B64AF}"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311FF8D-4188-4C20-A382-507416739C1C}" type="datetimeFigureOut">
              <a:rPr lang="en-GB" smtClean="0"/>
              <a:pPr/>
              <a:t>20/11/2014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1BCF27-6126-4C93-9B11-24E3118B64A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11FF8D-4188-4C20-A382-507416739C1C}" type="datetimeFigureOut">
              <a:rPr lang="en-GB" smtClean="0"/>
              <a:pPr/>
              <a:t>20/11/2014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91BCF27-6126-4C93-9B11-24E3118B64A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311FF8D-4188-4C20-A382-507416739C1C}" type="datetimeFigureOut">
              <a:rPr lang="en-GB" smtClean="0"/>
              <a:pPr/>
              <a:t>20/11/2014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1BCF27-6126-4C93-9B11-24E3118B64AF}"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311FF8D-4188-4C20-A382-507416739C1C}" type="datetimeFigureOut">
              <a:rPr lang="en-GB" smtClean="0"/>
              <a:pPr/>
              <a:t>20/11/2014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1BCF27-6126-4C93-9B11-24E3118B64AF}"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311FF8D-4188-4C20-A382-507416739C1C}" type="datetimeFigureOut">
              <a:rPr lang="en-GB" smtClean="0"/>
              <a:pPr/>
              <a:t>20/11/2014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1BCF27-6126-4C93-9B11-24E3118B64A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311FF8D-4188-4C20-A382-507416739C1C}" type="datetimeFigureOut">
              <a:rPr lang="en-GB" smtClean="0"/>
              <a:pPr/>
              <a:t>20/11/2014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1BCF27-6126-4C93-9B11-24E3118B64AF}"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11FF8D-4188-4C20-A382-507416739C1C}" type="datetimeFigureOut">
              <a:rPr lang="en-GB" smtClean="0"/>
              <a:pPr/>
              <a:t>20/11/2014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1BCF27-6126-4C93-9B11-24E3118B64A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p:cNvSpPr txBox="1"/>
          <p:nvPr/>
        </p:nvSpPr>
        <p:spPr>
          <a:xfrm>
            <a:off x="179512" y="2548061"/>
            <a:ext cx="8784976" cy="1384995"/>
          </a:xfrm>
          <a:prstGeom prst="rect">
            <a:avLst/>
          </a:prstGeom>
          <a:noFill/>
        </p:spPr>
        <p:txBody>
          <a:bodyPr wrap="square" rtlCol="0">
            <a:spAutoFit/>
          </a:bodyPr>
          <a:lstStyle/>
          <a:p>
            <a:pPr algn="ctr"/>
            <a:r>
              <a:rPr lang="en-GB" sz="2800" b="1" dirty="0" smtClean="0">
                <a:latin typeface="Arial" pitchFamily="34" charset="0"/>
                <a:cs typeface="Arial" pitchFamily="34" charset="0"/>
              </a:rPr>
              <a:t>Social Orders: </a:t>
            </a:r>
          </a:p>
          <a:p>
            <a:pPr algn="ctr"/>
            <a:r>
              <a:rPr lang="en-GB" sz="2800" b="1" dirty="0" smtClean="0">
                <a:latin typeface="Arial" pitchFamily="34" charset="0"/>
                <a:cs typeface="Arial" pitchFamily="34" charset="0"/>
              </a:rPr>
              <a:t>some  medieval thoughts on the division of society</a:t>
            </a:r>
            <a:endParaRPr lang="en-GB" sz="2800" b="1" dirty="0">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2" descr="http://upload.wikimedia.org/wikipedia/commons/3/38/Worcester.dream.jpg"/>
          <p:cNvPicPr>
            <a:picLocks noChangeAspect="1" noChangeArrowheads="1"/>
          </p:cNvPicPr>
          <p:nvPr/>
        </p:nvPicPr>
        <p:blipFill>
          <a:blip r:embed="rId2" cstate="print"/>
          <a:srcRect/>
          <a:stretch>
            <a:fillRect/>
          </a:stretch>
        </p:blipFill>
        <p:spPr bwMode="auto">
          <a:xfrm>
            <a:off x="107504" y="51825"/>
            <a:ext cx="3456384" cy="6761551"/>
          </a:xfrm>
          <a:prstGeom prst="rect">
            <a:avLst/>
          </a:prstGeom>
          <a:noFill/>
        </p:spPr>
      </p:pic>
      <p:sp>
        <p:nvSpPr>
          <p:cNvPr id="5" name="TextBox 4"/>
          <p:cNvSpPr txBox="1"/>
          <p:nvPr/>
        </p:nvSpPr>
        <p:spPr>
          <a:xfrm>
            <a:off x="3635896" y="2063750"/>
            <a:ext cx="5832648" cy="1077218"/>
          </a:xfrm>
          <a:prstGeom prst="rect">
            <a:avLst/>
          </a:prstGeom>
          <a:noFill/>
        </p:spPr>
        <p:txBody>
          <a:bodyPr wrap="square" rtlCol="0">
            <a:spAutoFit/>
          </a:bodyPr>
          <a:lstStyle/>
          <a:p>
            <a:r>
              <a:rPr lang="en-GB" sz="3200" b="1" dirty="0" smtClean="0"/>
              <a:t>What/</a:t>
            </a:r>
            <a:r>
              <a:rPr lang="en-GB" sz="3200" b="1" dirty="0"/>
              <a:t>w</a:t>
            </a:r>
            <a:r>
              <a:rPr lang="en-GB" sz="3200" b="1" dirty="0" smtClean="0"/>
              <a:t>ho is Henry I dreaming about?</a:t>
            </a:r>
            <a:endParaRPr lang="en-GB" sz="3200" b="1" dirty="0"/>
          </a:p>
        </p:txBody>
      </p:sp>
      <p:sp>
        <p:nvSpPr>
          <p:cNvPr id="6" name="TextBox 5"/>
          <p:cNvSpPr txBox="1"/>
          <p:nvPr/>
        </p:nvSpPr>
        <p:spPr>
          <a:xfrm>
            <a:off x="3779912" y="6093296"/>
            <a:ext cx="5364088" cy="646331"/>
          </a:xfrm>
          <a:prstGeom prst="rect">
            <a:avLst/>
          </a:prstGeom>
          <a:noFill/>
        </p:spPr>
        <p:txBody>
          <a:bodyPr wrap="square" rtlCol="0">
            <a:spAutoFit/>
          </a:bodyPr>
          <a:lstStyle/>
          <a:p>
            <a:r>
              <a:rPr lang="en-GB" b="1" dirty="0" smtClean="0"/>
              <a:t>The Dream of Henry I, from John of Worcester’s </a:t>
            </a:r>
            <a:r>
              <a:rPr lang="en-GB" b="1" dirty="0" smtClean="0"/>
              <a:t>Chronicle. (12</a:t>
            </a:r>
            <a:r>
              <a:rPr lang="en-GB" b="1" baseline="30000" dirty="0" smtClean="0"/>
              <a:t>th</a:t>
            </a:r>
            <a:r>
              <a:rPr lang="en-GB" b="1" dirty="0" smtClean="0"/>
              <a:t> century)</a:t>
            </a:r>
            <a:endParaRPr lang="en-GB"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88640"/>
            <a:ext cx="8712968" cy="6480720"/>
          </a:xfrm>
        </p:spPr>
        <p:txBody>
          <a:bodyPr>
            <a:normAutofit fontScale="62500" lnSpcReduction="20000"/>
          </a:bodyPr>
          <a:lstStyle/>
          <a:p>
            <a:pPr marL="0" indent="0">
              <a:buNone/>
            </a:pPr>
            <a:endParaRPr lang="en-US" sz="4800" dirty="0" smtClean="0"/>
          </a:p>
          <a:p>
            <a:pPr marL="0" indent="0">
              <a:buNone/>
            </a:pPr>
            <a:r>
              <a:rPr lang="en-US" sz="4800" dirty="0" smtClean="0"/>
              <a:t>He </a:t>
            </a:r>
            <a:r>
              <a:rPr lang="en-US" sz="4800" dirty="0"/>
              <a:t>showed that from its beginnings the human race was divided three ways, into orators, husbandmen and fighters, and he gave clear evidence that each of these supports the others on the right and on the left.  The orators owe to the fighters that they are secure in their holy peace and to the workers that they are supported by food.  The husbandmen are no less raised to God by the prayers of those who pray and are defended by the arms of the fighters (who in the same way live off the produce and payment of the workers) while the holy praying of the pious men whom they protect expiates the sins of arms (and whose office is without fault) if there is no sin in their conscience.’</a:t>
            </a:r>
            <a:endParaRPr lang="en-GB" sz="4800" dirty="0"/>
          </a:p>
          <a:p>
            <a:pPr>
              <a:buNone/>
            </a:pPr>
            <a:r>
              <a:rPr lang="en-US" dirty="0" smtClean="0"/>
              <a:t> </a:t>
            </a:r>
            <a:endParaRPr lang="en-GB" dirty="0" smtClean="0"/>
          </a:p>
          <a:p>
            <a:pPr marL="0" indent="0">
              <a:buNone/>
            </a:pPr>
            <a:r>
              <a:rPr lang="en-US" b="1" dirty="0" smtClean="0"/>
              <a:t>Anon</a:t>
            </a:r>
            <a:r>
              <a:rPr lang="en-US" b="1" dirty="0"/>
              <a:t>, </a:t>
            </a:r>
            <a:r>
              <a:rPr lang="en-US" b="1" i="1" dirty="0"/>
              <a:t>Deeds of the Bishops of </a:t>
            </a:r>
            <a:r>
              <a:rPr lang="en-US" b="1" i="1" dirty="0" err="1"/>
              <a:t>Cambrai</a:t>
            </a:r>
            <a:r>
              <a:rPr lang="en-US" b="1" dirty="0"/>
              <a:t>, reporting a speech made by </a:t>
            </a:r>
            <a:r>
              <a:rPr lang="en-US" b="1" dirty="0" smtClean="0"/>
              <a:t>Bishop Gerard </a:t>
            </a:r>
            <a:r>
              <a:rPr lang="en-US" b="1" dirty="0"/>
              <a:t>I of </a:t>
            </a:r>
            <a:r>
              <a:rPr lang="en-US" b="1" dirty="0" err="1"/>
              <a:t>Cambrai</a:t>
            </a:r>
            <a:r>
              <a:rPr lang="en-US" b="1" dirty="0"/>
              <a:t> in </a:t>
            </a:r>
            <a:r>
              <a:rPr lang="en-US" b="1" dirty="0" smtClean="0"/>
              <a:t>1025</a:t>
            </a:r>
            <a:r>
              <a:rPr lang="en-GB" b="1" dirty="0" smtClean="0"/>
              <a:t> </a:t>
            </a:r>
            <a:r>
              <a:rPr lang="en-GB" b="1" dirty="0" smtClean="0"/>
              <a:t>(11</a:t>
            </a:r>
            <a:r>
              <a:rPr lang="en-GB" b="1" baseline="30000" dirty="0" smtClean="0"/>
              <a:t>th</a:t>
            </a:r>
            <a:r>
              <a:rPr lang="en-GB" b="1" dirty="0" smtClean="0"/>
              <a:t> cent)</a:t>
            </a:r>
            <a:endParaRPr lang="en-GB" b="1" dirty="0" smtClean="0"/>
          </a:p>
          <a:p>
            <a:pPr>
              <a:buNone/>
            </a:pPr>
            <a:r>
              <a:rPr lang="en-US" dirty="0" smtClean="0"/>
              <a:t>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7688" y="199181"/>
            <a:ext cx="8686800" cy="4525963"/>
          </a:xfrm>
        </p:spPr>
        <p:txBody>
          <a:bodyPr>
            <a:normAutofit fontScale="47500" lnSpcReduction="20000"/>
          </a:bodyPr>
          <a:lstStyle/>
          <a:p>
            <a:pPr marL="0" indent="0">
              <a:buNone/>
            </a:pPr>
            <a:r>
              <a:rPr lang="en-US" sz="4600" dirty="0"/>
              <a:t>‘The body politic is endowed with life by the benefit of divine </a:t>
            </a:r>
            <a:r>
              <a:rPr lang="en-US" sz="4600" dirty="0" err="1"/>
              <a:t>favour</a:t>
            </a:r>
            <a:r>
              <a:rPr lang="en-US" sz="4600" dirty="0"/>
              <a:t>, which acts at the prompting of the highest equity, and is ruled by what may be called the moderating power of reason….. Those who preside over the practice of religion should be looked up to and venerated as the soul of the body….and so preside over the whole body.  The place of the head in the body … is filled by the prince, who is subject only to God and to those who exercise His office and represent Him on earth, even as in the human body the head is quickened and governed by the soul.  The place of the heart is filled by the Senate.  The duties of eyes, ears and tongues are claimed by </a:t>
            </a:r>
            <a:r>
              <a:rPr lang="en-US" sz="4600" dirty="0" err="1"/>
              <a:t>thejudges</a:t>
            </a:r>
            <a:r>
              <a:rPr lang="en-US" sz="4600" dirty="0"/>
              <a:t> and governors of the provinces.  Those who always attend the prince are likened to the sides.  Financial officers… may be compared with the stomach and intestines, which, if they become congested through excessive avidity, and retain too tenaciously their accumulations, generate innumerable and incurable diseases, so that through their ailment the whole body is threatened with destruction.  The husbandmen correspond to the feet, which always cleave to the soul, and need the more especially the care and foresight of the head, since while they walk upon the earth doing service with their bodies, they meet the more often with stones of stumbling, and therefore deserve aid and protection all the more justly since it is they who raise, sustain and move forward the weight of the entire body.’  </a:t>
            </a:r>
            <a:endParaRPr lang="en-GB" sz="4600" dirty="0" smtClean="0"/>
          </a:p>
          <a:p>
            <a:pPr marL="0" indent="0">
              <a:buNone/>
            </a:pPr>
            <a:endParaRPr lang="en-US" dirty="0" smtClean="0"/>
          </a:p>
          <a:p>
            <a:pPr marL="0" indent="0">
              <a:buNone/>
            </a:pPr>
            <a:r>
              <a:rPr lang="en-US" sz="4200" b="1" dirty="0" smtClean="0"/>
              <a:t>From </a:t>
            </a:r>
            <a:r>
              <a:rPr lang="en-US" sz="4200" b="1" dirty="0" smtClean="0"/>
              <a:t>John </a:t>
            </a:r>
            <a:r>
              <a:rPr lang="en-US" sz="4200" b="1" dirty="0"/>
              <a:t>of Salisbury, </a:t>
            </a:r>
            <a:r>
              <a:rPr lang="en-US" sz="4200" b="1" i="1" dirty="0" err="1" smtClean="0"/>
              <a:t>Policraticus</a:t>
            </a:r>
            <a:r>
              <a:rPr lang="en-GB" sz="4200" b="1" dirty="0"/>
              <a:t> </a:t>
            </a:r>
            <a:r>
              <a:rPr lang="en-GB" sz="4200" b="1" dirty="0" smtClean="0"/>
              <a:t>(12</a:t>
            </a:r>
            <a:r>
              <a:rPr lang="en-GB" sz="4200" b="1" baseline="30000" dirty="0" smtClean="0"/>
              <a:t>th</a:t>
            </a:r>
            <a:r>
              <a:rPr lang="en-GB" sz="4200" b="1" dirty="0" smtClean="0"/>
              <a:t> cent)</a:t>
            </a:r>
            <a:endParaRPr lang="en-GB" sz="4200" b="1" dirty="0"/>
          </a:p>
          <a:p>
            <a:pPr>
              <a:buNone/>
            </a:pPr>
            <a:endParaRPr lang="en-GB" dirty="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16632"/>
            <a:ext cx="8640960" cy="6480720"/>
          </a:xfrm>
        </p:spPr>
        <p:txBody>
          <a:bodyPr>
            <a:normAutofit fontScale="62500" lnSpcReduction="20000"/>
          </a:bodyPr>
          <a:lstStyle/>
          <a:p>
            <a:pPr marL="0" indent="0">
              <a:buNone/>
              <a:tabLst>
                <a:tab pos="1074738" algn="l"/>
              </a:tabLst>
            </a:pPr>
            <a:r>
              <a:rPr lang="en-US" sz="4500" dirty="0"/>
              <a:t>‘There are two kinds of Christians.  There is one kind which, being devoted </a:t>
            </a:r>
            <a:r>
              <a:rPr lang="en-US" sz="4500" dirty="0" smtClean="0"/>
              <a:t>to God’s </a:t>
            </a:r>
            <a:r>
              <a:rPr lang="en-US" sz="4500" dirty="0"/>
              <a:t>business and given up to contemplation and prayer, should refrain from all activity in worldly affairs.  These are the clergy and those devoted to God, that is the </a:t>
            </a:r>
            <a:r>
              <a:rPr lang="en-US" sz="4500" i="1" dirty="0" err="1"/>
              <a:t>conversi</a:t>
            </a:r>
            <a:r>
              <a:rPr lang="en-US" sz="4500" dirty="0"/>
              <a:t>. ...The shaving of their head shows the putting away of all temporal things.  For they should be content with food and clothing and having nothing of their own among themselves, but should have everything in common.  There is also another kind of Christian, laymen.  For </a:t>
            </a:r>
            <a:r>
              <a:rPr lang="en-US" sz="4500" i="1" dirty="0" err="1"/>
              <a:t>laos</a:t>
            </a:r>
            <a:r>
              <a:rPr lang="en-US" sz="4500" dirty="0"/>
              <a:t> means ‘people’.  These are allowed to possess temporal goods, but only to the extent that they make use of them....They are allowed to take a wife, to till land, to judge between man and man, to conduct lawsuits, to place oblations upon the altar, to pay tithes, and thus can be saved if they avoid sin by well-doing</a:t>
            </a:r>
            <a:r>
              <a:rPr lang="en-US" sz="4500" dirty="0" smtClean="0"/>
              <a:t>.’</a:t>
            </a:r>
            <a:endParaRPr lang="en-GB" sz="4500" dirty="0" smtClean="0"/>
          </a:p>
          <a:p>
            <a:pPr marL="0" indent="0">
              <a:buNone/>
            </a:pPr>
            <a:endParaRPr lang="en-GB" dirty="0" smtClean="0"/>
          </a:p>
          <a:p>
            <a:pPr marL="0" indent="0">
              <a:buNone/>
            </a:pPr>
            <a:endParaRPr lang="en-GB" dirty="0" smtClean="0"/>
          </a:p>
          <a:p>
            <a:pPr marL="0" indent="0">
              <a:buNone/>
            </a:pPr>
            <a:r>
              <a:rPr lang="en-US" b="1" dirty="0" smtClean="0"/>
              <a:t>From Gratian</a:t>
            </a:r>
            <a:r>
              <a:rPr lang="en-US" b="1" dirty="0"/>
              <a:t>, </a:t>
            </a:r>
            <a:r>
              <a:rPr lang="en-US" b="1" i="1" dirty="0" err="1" smtClean="0"/>
              <a:t>Decretum</a:t>
            </a:r>
            <a:r>
              <a:rPr lang="en-US" b="1" dirty="0" smtClean="0"/>
              <a:t> (12</a:t>
            </a:r>
            <a:r>
              <a:rPr lang="en-US" b="1" baseline="30000" dirty="0" smtClean="0"/>
              <a:t>th</a:t>
            </a:r>
            <a:r>
              <a:rPr lang="en-US" b="1" dirty="0" smtClean="0"/>
              <a:t> cent)</a:t>
            </a:r>
            <a:endParaRPr lang="en-GB" b="1"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TotalTime>
  <Words>646</Words>
  <Application>Microsoft Office PowerPoint</Application>
  <PresentationFormat>On-screen Show (4:3)</PresentationFormat>
  <Paragraphs>16</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Slide 1</vt:lpstr>
      <vt:lpstr>Slide 2</vt:lpstr>
      <vt:lpstr>Slide 3</vt:lpstr>
      <vt:lpstr>Slide 4</vt:lpstr>
      <vt:lpstr>Slide 5</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Emma Cavell</dc:creator>
  <cp:lastModifiedBy>Emma Cavell</cp:lastModifiedBy>
  <cp:revision>4</cp:revision>
  <dcterms:created xsi:type="dcterms:W3CDTF">2014-11-19T14:25:32Z</dcterms:created>
  <dcterms:modified xsi:type="dcterms:W3CDTF">2014-11-20T09:30:35Z</dcterms:modified>
</cp:coreProperties>
</file>