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2" r:id="rId6"/>
    <p:sldId id="261" r:id="rId7"/>
    <p:sldId id="264" r:id="rId8"/>
    <p:sldId id="263"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1A1C-487C-4044-AB2E-602BDB0C97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0EB5A7-F85B-45F8-A186-8661D861A6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CD279D-969C-40B0-8993-3C6D557446E1}"/>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788BE5ED-1BFA-4DA6-9C6A-AEF3D0F80B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E6E16A-6591-4772-8219-A93BBBF2A8FF}"/>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18235621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F6736-928B-4852-B19D-3FCEC3E5A6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00D646-716D-4B0E-AB41-C1772B99B9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8D25F5-A14B-400A-9670-344A7C9F5DBA}"/>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CDD644FD-633F-45F1-A217-FB6790501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5954EC-9237-4A55-8349-A80AE621E7A5}"/>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2490731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C2710-D56B-47B3-A484-125DDCC8D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F559DE-2B7A-441F-B609-1FDEB1A29C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1EA7C8F-1A26-4E08-9185-41D284C7233D}"/>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F90D2748-2346-46FD-A0CD-7064C93BAD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6F55E4-ED1A-4583-8E5D-8166DDC28AFC}"/>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32931874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D0C43-7461-4AB8-8932-5D97C33205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F35D52-4EC6-43AB-851F-AAA26F0CC08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8E635D3-B0EF-467D-8CEA-AC24F1A20E9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4947E72-C834-4D9A-AAF8-64F1EA9BD162}"/>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6" name="Footer Placeholder 5">
            <a:extLst>
              <a:ext uri="{FF2B5EF4-FFF2-40B4-BE49-F238E27FC236}">
                <a16:creationId xmlns:a16="http://schemas.microsoft.com/office/drawing/2014/main" id="{0A71D5AB-4FAA-474F-90C9-B77565FE21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4CBE4-2905-45A8-9311-19CD98915896}"/>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1953138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8A1D0-B1C2-4FC2-8AFE-9ACC8FC5B25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AE622CD-2ECC-4291-B7EA-63FB541A7D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C1ACF-33BC-4A32-9CB4-82522171505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D82EE57-5784-441E-BCDC-EE8F530827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B0921D-21C3-4BA7-A9F6-94FB4AECAF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8B3B9D-C4D3-4317-9E55-133011D9CA7E}"/>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8" name="Footer Placeholder 7">
            <a:extLst>
              <a:ext uri="{FF2B5EF4-FFF2-40B4-BE49-F238E27FC236}">
                <a16:creationId xmlns:a16="http://schemas.microsoft.com/office/drawing/2014/main" id="{98E41456-AB83-4423-B0E9-A9065B210E0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ACFA608-8826-4F03-8DD1-607AB5B768A4}"/>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395031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383B8-453D-45F2-A0DD-DC70947BD77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E9EC4AF-5951-47F6-ACC7-245DBFA79CFA}"/>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4" name="Footer Placeholder 3">
            <a:extLst>
              <a:ext uri="{FF2B5EF4-FFF2-40B4-BE49-F238E27FC236}">
                <a16:creationId xmlns:a16="http://schemas.microsoft.com/office/drawing/2014/main" id="{4DF64041-2167-4943-905A-9C56360E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2FE5DE-CB70-41C0-A04D-A3A035F66FE4}"/>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732628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B6E1AF-CCED-4565-99E5-4AAC0F284F86}"/>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3" name="Footer Placeholder 2">
            <a:extLst>
              <a:ext uri="{FF2B5EF4-FFF2-40B4-BE49-F238E27FC236}">
                <a16:creationId xmlns:a16="http://schemas.microsoft.com/office/drawing/2014/main" id="{5E85A675-2621-4E31-89BF-3D011BC85FF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2CFD4EF-507E-433C-8A4D-F2A92B9F6F0C}"/>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1134373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F049E-3B66-4FE1-ACFD-5ED058D294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C221B3-834F-4D51-BFDD-E36448343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5FC298-D643-40B0-AD1B-45D542EE3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6C809E-D875-4B8F-A095-1A8DDCEBFC5B}"/>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6" name="Footer Placeholder 5">
            <a:extLst>
              <a:ext uri="{FF2B5EF4-FFF2-40B4-BE49-F238E27FC236}">
                <a16:creationId xmlns:a16="http://schemas.microsoft.com/office/drawing/2014/main" id="{976BE844-72BE-431D-A40D-6460EA1A81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6EB18B-6650-4020-AB11-AD5777B49773}"/>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584583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8B0F5-AADE-4EEA-9B3D-75E79454BD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601E17-91B2-4C51-B9B6-01D91F1D3D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B8F4F2E-D33D-4F5A-A513-1A1C6FF0E3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25976B-22D3-49A5-9824-21CB3397B840}"/>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6" name="Footer Placeholder 5">
            <a:extLst>
              <a:ext uri="{FF2B5EF4-FFF2-40B4-BE49-F238E27FC236}">
                <a16:creationId xmlns:a16="http://schemas.microsoft.com/office/drawing/2014/main" id="{24E73D76-A19E-4CA9-878D-528D02DA12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D50CA8-FD56-4995-9C68-5DE6D9CDD5B5}"/>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3059285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F3CB2-C832-419C-972E-E62D428FDB9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90AFEC-FFDB-477A-93CA-6EE1650D1F8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7A9108-1D65-4CF5-BA99-D8D7F8784288}"/>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7CF1EA23-9239-4095-A7B5-95645F85AD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657583-5EBA-4104-A138-F96D4E008A1E}"/>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2469788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3B2169-6B2C-4358-BAE1-CD8A7DEFF7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CAE414-824B-45E6-B4A8-E30299F2CE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AB2149-A6CF-4AB7-AB63-F33141F965D8}"/>
              </a:ext>
            </a:extLst>
          </p:cNvPr>
          <p:cNvSpPr>
            <a:spLocks noGrp="1"/>
          </p:cNvSpPr>
          <p:nvPr>
            <p:ph type="dt" sz="half" idx="10"/>
          </p:nvPr>
        </p:nvSpPr>
        <p:spPr/>
        <p:txBody>
          <a:body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05882F46-1CB9-47C5-AAEF-C914A7F3EA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ADBA23-CDAC-4825-88F4-F376001CD23D}"/>
              </a:ext>
            </a:extLst>
          </p:cNvPr>
          <p:cNvSpPr>
            <a:spLocks noGrp="1"/>
          </p:cNvSpPr>
          <p:nvPr>
            <p:ph type="sldNum" sz="quarter" idx="12"/>
          </p:nvPr>
        </p:nvSpPr>
        <p:spPr/>
        <p:txBody>
          <a:bodyPr/>
          <a:lstStyle/>
          <a:p>
            <a:fld id="{6CB9C00C-53E0-4F30-A0D9-4DC1DB3DD662}" type="slidenum">
              <a:rPr lang="en-GB" smtClean="0"/>
              <a:t>‹#›</a:t>
            </a:fld>
            <a:endParaRPr lang="en-GB"/>
          </a:p>
        </p:txBody>
      </p:sp>
    </p:spTree>
    <p:extLst>
      <p:ext uri="{BB962C8B-B14F-4D97-AF65-F5344CB8AC3E}">
        <p14:creationId xmlns:p14="http://schemas.microsoft.com/office/powerpoint/2010/main" val="3160432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8059A1-A6D2-47F8-82F7-A10CFA38DBF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71DEEC-2C3E-4C4C-8EFF-F044275547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C351C-D02C-4BD1-A7C3-696C5E2E23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8564E7-222B-4D82-BEE6-07E5E3430106}" type="datetimeFigureOut">
              <a:rPr lang="en-GB" smtClean="0"/>
              <a:t>07/01/2021</a:t>
            </a:fld>
            <a:endParaRPr lang="en-GB"/>
          </a:p>
        </p:txBody>
      </p:sp>
      <p:sp>
        <p:nvSpPr>
          <p:cNvPr id="5" name="Footer Placeholder 4">
            <a:extLst>
              <a:ext uri="{FF2B5EF4-FFF2-40B4-BE49-F238E27FC236}">
                <a16:creationId xmlns:a16="http://schemas.microsoft.com/office/drawing/2014/main" id="{9D9EE10A-FB1A-4104-B59F-4AB885A22B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D3DB4AF-E514-437B-AF9D-33D6C9C6D4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CB9C00C-53E0-4F30-A0D9-4DC1DB3DD662}" type="slidenum">
              <a:rPr lang="en-GB" smtClean="0"/>
              <a:t>‹#›</a:t>
            </a:fld>
            <a:endParaRPr lang="en-GB"/>
          </a:p>
        </p:txBody>
      </p:sp>
    </p:spTree>
    <p:extLst>
      <p:ext uri="{BB962C8B-B14F-4D97-AF65-F5344CB8AC3E}">
        <p14:creationId xmlns:p14="http://schemas.microsoft.com/office/powerpoint/2010/main" val="41353169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IVJ3kmckS3A&amp;feature=youtu.be" TargetMode="External"/><Relationship Id="rId2" Type="http://schemas.openxmlformats.org/officeDocument/2006/relationships/hyperlink" Target="https://youtu.be/IVJ3kmckS3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52F1954-8356-4AAD-8338-4201C58FC78C}"/>
              </a:ext>
            </a:extLst>
          </p:cNvPr>
          <p:cNvSpPr>
            <a:spLocks noGrp="1"/>
          </p:cNvSpPr>
          <p:nvPr>
            <p:ph type="subTitle" idx="1"/>
          </p:nvPr>
        </p:nvSpPr>
        <p:spPr>
          <a:xfrm>
            <a:off x="6083849" y="4876323"/>
            <a:ext cx="5382344" cy="1565491"/>
          </a:xfrm>
        </p:spPr>
        <p:txBody>
          <a:bodyPr>
            <a:normAutofit/>
          </a:bodyPr>
          <a:lstStyle/>
          <a:p>
            <a:pPr algn="l"/>
            <a:r>
              <a:rPr lang="en-GB" sz="2000" dirty="0"/>
              <a:t>By Lewis Toop</a:t>
            </a:r>
          </a:p>
          <a:p>
            <a:pPr algn="l"/>
            <a:endParaRPr lang="en-GB" sz="2000" dirty="0"/>
          </a:p>
          <a:p>
            <a:pPr algn="l"/>
            <a:r>
              <a:rPr lang="en-GB" sz="2000" dirty="0"/>
              <a:t>      See Final slide for the video </a:t>
            </a:r>
            <a:r>
              <a:rPr lang="en-GB" sz="2000" dirty="0" err="1"/>
              <a:t>presentaion</a:t>
            </a:r>
            <a:endParaRPr lang="en-GB" sz="2000" dirty="0"/>
          </a:p>
        </p:txBody>
      </p:sp>
      <p:pic>
        <p:nvPicPr>
          <p:cNvPr id="5" name="Picture 4">
            <a:extLst>
              <a:ext uri="{FF2B5EF4-FFF2-40B4-BE49-F238E27FC236}">
                <a16:creationId xmlns:a16="http://schemas.microsoft.com/office/drawing/2014/main" id="{87E0DE27-07BE-4C54-A8DE-C90D1E73EA42}"/>
              </a:ext>
            </a:extLst>
          </p:cNvPr>
          <p:cNvPicPr>
            <a:picLocks noChangeAspect="1"/>
          </p:cNvPicPr>
          <p:nvPr/>
        </p:nvPicPr>
        <p:blipFill rotWithShape="1">
          <a:blip r:embed="rId2"/>
          <a:srcRect l="24347" r="-1" b="-1"/>
          <a:stretch/>
        </p:blipFill>
        <p:spPr>
          <a:xfrm>
            <a:off x="20" y="10"/>
            <a:ext cx="5836538" cy="5130404"/>
          </a:xfrm>
          <a:custGeom>
            <a:avLst/>
            <a:gdLst/>
            <a:ahLst/>
            <a:cxnLst/>
            <a:rect l="l" t="t" r="r" b="b"/>
            <a:pathLst>
              <a:path w="5836558" h="5130414">
                <a:moveTo>
                  <a:pt x="0" y="0"/>
                </a:moveTo>
                <a:lnTo>
                  <a:pt x="3460503" y="0"/>
                </a:lnTo>
                <a:lnTo>
                  <a:pt x="5836558" y="5130414"/>
                </a:lnTo>
                <a:lnTo>
                  <a:pt x="0" y="5130414"/>
                </a:lnTo>
                <a:close/>
              </a:path>
            </a:pathLst>
          </a:custGeom>
        </p:spPr>
      </p:pic>
      <p:sp>
        <p:nvSpPr>
          <p:cNvPr id="2" name="Title 1">
            <a:extLst>
              <a:ext uri="{FF2B5EF4-FFF2-40B4-BE49-F238E27FC236}">
                <a16:creationId xmlns:a16="http://schemas.microsoft.com/office/drawing/2014/main" id="{FB7DEE71-1644-435C-B122-2263AB4B815B}"/>
              </a:ext>
            </a:extLst>
          </p:cNvPr>
          <p:cNvSpPr>
            <a:spLocks noGrp="1"/>
          </p:cNvSpPr>
          <p:nvPr>
            <p:ph type="ctrTitle"/>
          </p:nvPr>
        </p:nvSpPr>
        <p:spPr>
          <a:xfrm>
            <a:off x="4169329" y="-650079"/>
            <a:ext cx="8095376" cy="2892587"/>
          </a:xfrm>
        </p:spPr>
        <p:txBody>
          <a:bodyPr>
            <a:normAutofit/>
          </a:bodyPr>
          <a:lstStyle/>
          <a:p>
            <a:pPr algn="l"/>
            <a:r>
              <a:rPr lang="en-GB" sz="5400" dirty="0"/>
              <a:t>Assignment 2: </a:t>
            </a:r>
            <a:br>
              <a:rPr lang="en-GB" sz="5400" dirty="0"/>
            </a:br>
            <a:r>
              <a:rPr lang="en-GB" sz="5400" dirty="0"/>
              <a:t>  Personal Development Plan</a:t>
            </a:r>
          </a:p>
        </p:txBody>
      </p:sp>
      <p:sp>
        <p:nvSpPr>
          <p:cNvPr id="9" name="Freeform: Shape 8">
            <a:extLst>
              <a:ext uri="{FF2B5EF4-FFF2-40B4-BE49-F238E27FC236}">
                <a16:creationId xmlns:a16="http://schemas.microsoft.com/office/drawing/2014/main" id="{49FC0429-1777-4051-AFA1-A3E8593C0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108152" y="5292510"/>
            <a:ext cx="6083848" cy="1565491"/>
          </a:xfrm>
          <a:custGeom>
            <a:avLst/>
            <a:gdLst>
              <a:gd name="connsiteX0" fmla="*/ 0 w 6083848"/>
              <a:gd name="connsiteY0" fmla="*/ 1565491 h 1565491"/>
              <a:gd name="connsiteX1" fmla="*/ 6083848 w 6083848"/>
              <a:gd name="connsiteY1" fmla="*/ 1565491 h 1565491"/>
              <a:gd name="connsiteX2" fmla="*/ 6083848 w 6083848"/>
              <a:gd name="connsiteY2" fmla="*/ 0 h 1565491"/>
              <a:gd name="connsiteX3" fmla="*/ 1692132 w 6083848"/>
              <a:gd name="connsiteY3" fmla="*/ 0 h 1565491"/>
              <a:gd name="connsiteX4" fmla="*/ 1186806 w 6083848"/>
              <a:gd name="connsiteY4" fmla="*/ 0 h 1565491"/>
              <a:gd name="connsiteX5" fmla="*/ 1186070 w 6083848"/>
              <a:gd name="connsiteY5" fmla="*/ 1591 h 1565491"/>
              <a:gd name="connsiteX6" fmla="*/ 724290 w 6083848"/>
              <a:gd name="connsiteY6"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3848" h="1565491">
                <a:moveTo>
                  <a:pt x="0" y="1565491"/>
                </a:moveTo>
                <a:lnTo>
                  <a:pt x="6083848" y="1565491"/>
                </a:lnTo>
                <a:lnTo>
                  <a:pt x="6083848" y="0"/>
                </a:lnTo>
                <a:lnTo>
                  <a:pt x="1692132" y="0"/>
                </a:lnTo>
                <a:lnTo>
                  <a:pt x="1186806" y="0"/>
                </a:lnTo>
                <a:lnTo>
                  <a:pt x="1186070" y="1591"/>
                </a:lnTo>
                <a:lnTo>
                  <a:pt x="724290" y="15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38D3B1B8-B04F-487E-87AF-E6DDAAFBF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5292509"/>
            <a:ext cx="6670682" cy="1565491"/>
          </a:xfrm>
          <a:custGeom>
            <a:avLst/>
            <a:gdLst>
              <a:gd name="connsiteX0" fmla="*/ 0 w 6670682"/>
              <a:gd name="connsiteY0" fmla="*/ 1565491 h 1565491"/>
              <a:gd name="connsiteX1" fmla="*/ 526312 w 6670682"/>
              <a:gd name="connsiteY1" fmla="*/ 1565491 h 1565491"/>
              <a:gd name="connsiteX2" fmla="*/ 5419344 w 6670682"/>
              <a:gd name="connsiteY2" fmla="*/ 1565491 h 1565491"/>
              <a:gd name="connsiteX3" fmla="*/ 5945656 w 6670682"/>
              <a:gd name="connsiteY3" fmla="*/ 1565491 h 1565491"/>
              <a:gd name="connsiteX4" fmla="*/ 6670682 w 6670682"/>
              <a:gd name="connsiteY4" fmla="*/ 0 h 1565491"/>
              <a:gd name="connsiteX5" fmla="*/ 6144370 w 6670682"/>
              <a:gd name="connsiteY5" fmla="*/ 0 h 1565491"/>
              <a:gd name="connsiteX6" fmla="*/ 526312 w 6670682"/>
              <a:gd name="connsiteY6" fmla="*/ 0 h 1565491"/>
              <a:gd name="connsiteX7" fmla="*/ 0 w 6670682"/>
              <a:gd name="connsiteY7" fmla="*/ 0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70682" h="1565491">
                <a:moveTo>
                  <a:pt x="0" y="1565491"/>
                </a:moveTo>
                <a:lnTo>
                  <a:pt x="526312" y="1565491"/>
                </a:lnTo>
                <a:lnTo>
                  <a:pt x="5419344" y="1565491"/>
                </a:lnTo>
                <a:lnTo>
                  <a:pt x="5945656" y="1565491"/>
                </a:lnTo>
                <a:lnTo>
                  <a:pt x="6670682" y="0"/>
                </a:lnTo>
                <a:lnTo>
                  <a:pt x="6144370" y="0"/>
                </a:lnTo>
                <a:lnTo>
                  <a:pt x="526312" y="0"/>
                </a:lnTo>
                <a:lnTo>
                  <a:pt x="0" y="0"/>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36290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Introduction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653363" y="2176272"/>
            <a:ext cx="9367204" cy="4041648"/>
          </a:xfrm>
        </p:spPr>
        <p:txBody>
          <a:bodyPr anchor="t">
            <a:normAutofit/>
          </a:bodyPr>
          <a:lstStyle/>
          <a:p>
            <a:r>
              <a:rPr lang="en-GB" sz="2400" dirty="0"/>
              <a:t>In this presentation, I will be reflecting on my current position in the course. I will be taking a look into what I have learnt so far and how I have applied new knowledge and skills in my assignments and everyday life.</a:t>
            </a:r>
          </a:p>
          <a:p>
            <a:r>
              <a:rPr lang="en-GB" sz="2400" dirty="0"/>
              <a:t>Contents</a:t>
            </a:r>
          </a:p>
          <a:p>
            <a:pPr lvl="1"/>
            <a:r>
              <a:rPr lang="en-GB" sz="2000" dirty="0"/>
              <a:t>Self-Evaluation</a:t>
            </a:r>
          </a:p>
          <a:p>
            <a:pPr lvl="1"/>
            <a:r>
              <a:rPr lang="en-GB" sz="2000" dirty="0"/>
              <a:t>Personal Development Plan</a:t>
            </a:r>
          </a:p>
          <a:p>
            <a:pPr lvl="1"/>
            <a:r>
              <a:rPr lang="en-GB" sz="2000" dirty="0"/>
              <a:t>Model Showcase</a:t>
            </a:r>
          </a:p>
          <a:p>
            <a:pPr lvl="1"/>
            <a:r>
              <a:rPr lang="en-GB" sz="2000" dirty="0"/>
              <a:t>Knowledge and Understanding Skills</a:t>
            </a:r>
          </a:p>
          <a:p>
            <a:pPr lvl="1"/>
            <a:r>
              <a:rPr lang="en-GB" sz="2000" dirty="0"/>
              <a:t>Cognitive and Intellectual skills</a:t>
            </a:r>
          </a:p>
          <a:p>
            <a:pPr lvl="1"/>
            <a:r>
              <a:rPr lang="en-GB" sz="2000" dirty="0"/>
              <a:t>Practical Skills</a:t>
            </a:r>
          </a:p>
          <a:p>
            <a:pPr lvl="1"/>
            <a:endParaRPr lang="en-GB" sz="2000" dirty="0"/>
          </a:p>
        </p:txBody>
      </p:sp>
    </p:spTree>
    <p:extLst>
      <p:ext uri="{BB962C8B-B14F-4D97-AF65-F5344CB8AC3E}">
        <p14:creationId xmlns:p14="http://schemas.microsoft.com/office/powerpoint/2010/main" val="2175049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Self Evaluation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191967" y="1687908"/>
            <a:ext cx="10837845" cy="4880672"/>
          </a:xfrm>
        </p:spPr>
        <p:txBody>
          <a:bodyPr anchor="t">
            <a:normAutofit fontScale="92500" lnSpcReduction="20000"/>
          </a:bodyPr>
          <a:lstStyle/>
          <a:p>
            <a:r>
              <a:rPr lang="en-GB" sz="2400" dirty="0"/>
              <a:t>Ever since I can remember I have loved creativity and drawing. For 19 years, my ability to freely draw or create anything that comes to mind, I have noticed a much bigger improvement in the recent 4 years. </a:t>
            </a:r>
          </a:p>
          <a:p>
            <a:r>
              <a:rPr lang="en-GB" sz="2400" dirty="0"/>
              <a:t>I have never computer modelled or animated until I joined this course in September. With very little or somewhat no experience, I believe that I have the ability to create some great computer models. I have always wanted to try computer modelling and computer animation but never had the time or aspiration to go through with it. Now that I’ve had experience with both, I have realised that I already love it and will no only create models/animations for my course, but for my own enjoyment as well. </a:t>
            </a:r>
          </a:p>
          <a:p>
            <a:r>
              <a:rPr lang="en-GB" sz="2400" dirty="0"/>
              <a:t>Another trait I have when it comes to learning is that I am a very hands on learner. Watching tutorials or lectures where I am taken through certain process to create something, can help me or give me low level knowledge on that topic. However I wont ever learn how to do it successfully unless I practice myself.  </a:t>
            </a:r>
          </a:p>
          <a:p>
            <a:r>
              <a:rPr lang="en-GB" sz="2400" dirty="0"/>
              <a:t>However, I am procrastinator when it comes to things work related. To avoid this, I usually tell myself that its for my enjoyment rather than a task that has been assigned to me.</a:t>
            </a:r>
          </a:p>
          <a:p>
            <a:r>
              <a:rPr lang="en-GB" sz="2400" dirty="0"/>
              <a:t>Another weakness I have when it comes to creating work, is failure. If something in the model/animation/drawing doesn’t turn out how I wanted to, I will usually try to avoid fixing it and restart from the beginning so I can get it all correct. </a:t>
            </a:r>
          </a:p>
          <a:p>
            <a:endParaRPr lang="en-GB" sz="2400" dirty="0"/>
          </a:p>
        </p:txBody>
      </p:sp>
    </p:spTree>
    <p:extLst>
      <p:ext uri="{BB962C8B-B14F-4D97-AF65-F5344CB8AC3E}">
        <p14:creationId xmlns:p14="http://schemas.microsoft.com/office/powerpoint/2010/main" val="925634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Knowledge and Understanding skills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653363" y="2176272"/>
            <a:ext cx="9367204" cy="4041648"/>
          </a:xfrm>
        </p:spPr>
        <p:txBody>
          <a:bodyPr anchor="t">
            <a:normAutofit lnSpcReduction="10000"/>
          </a:bodyPr>
          <a:lstStyle/>
          <a:p>
            <a:r>
              <a:rPr lang="en-GB" sz="2400" dirty="0"/>
              <a:t>Through the lectures I have seen and the assignments I have been given, my knowledge and understanding for game design have improved significantly from the Character models to how the level design can affect player choices. </a:t>
            </a:r>
          </a:p>
          <a:p>
            <a:r>
              <a:rPr lang="en-GB" sz="2400" dirty="0"/>
              <a:t>With the modelling in maya and blender, I had never used software like this before so it took some effort to understand but I quickly figured out a lot of the features it had to offer through lectures and online tutorials. </a:t>
            </a:r>
          </a:p>
          <a:p>
            <a:r>
              <a:rPr lang="en-GB" sz="2400" dirty="0"/>
              <a:t>When it came to animating, I was going in blind with no past experience or knowledge on how to carry out the task we were assigned. But I persevered and had to use the trial and error method as well as asking my classmates and lecturers specific questions until I had a greater understanding which then allowed me to complete the task successfully. </a:t>
            </a:r>
          </a:p>
        </p:txBody>
      </p:sp>
    </p:spTree>
    <p:extLst>
      <p:ext uri="{BB962C8B-B14F-4D97-AF65-F5344CB8AC3E}">
        <p14:creationId xmlns:p14="http://schemas.microsoft.com/office/powerpoint/2010/main" val="13356033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FD753D-6A49-46DD-9E82-AA6E2C62B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138A5824-1F4A-4EE7-BC13-5BB48FC080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044" y="321732"/>
            <a:ext cx="4568741" cy="6192603"/>
          </a:xfrm>
          <a:prstGeom prst="rect">
            <a:avLst/>
          </a:prstGeom>
          <a:solidFill>
            <a:srgbClr val="3336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798257" y="637523"/>
            <a:ext cx="3608896" cy="1690993"/>
          </a:xfrm>
        </p:spPr>
        <p:txBody>
          <a:bodyPr anchor="b">
            <a:normAutofit/>
          </a:bodyPr>
          <a:lstStyle/>
          <a:p>
            <a:r>
              <a:rPr lang="en-GB" sz="3600" dirty="0">
                <a:solidFill>
                  <a:srgbClr val="FFFFFF"/>
                </a:solidFill>
              </a:rPr>
              <a:t>Showcase</a:t>
            </a:r>
          </a:p>
        </p:txBody>
      </p:sp>
      <p:pic>
        <p:nvPicPr>
          <p:cNvPr id="5" name="Picture 4">
            <a:extLst>
              <a:ext uri="{FF2B5EF4-FFF2-40B4-BE49-F238E27FC236}">
                <a16:creationId xmlns:a16="http://schemas.microsoft.com/office/drawing/2014/main" id="{2F3E1E98-BA90-4236-8C10-286883B597E3}"/>
              </a:ext>
            </a:extLst>
          </p:cNvPr>
          <p:cNvPicPr>
            <a:picLocks noChangeAspect="1"/>
          </p:cNvPicPr>
          <p:nvPr/>
        </p:nvPicPr>
        <p:blipFill>
          <a:blip r:embed="rId2"/>
          <a:stretch>
            <a:fillRect/>
          </a:stretch>
        </p:blipFill>
        <p:spPr>
          <a:xfrm>
            <a:off x="5155080" y="397902"/>
            <a:ext cx="3211039" cy="1709878"/>
          </a:xfrm>
          <a:prstGeom prst="rect">
            <a:avLst/>
          </a:prstGeom>
        </p:spPr>
      </p:pic>
      <p:pic>
        <p:nvPicPr>
          <p:cNvPr id="7" name="Picture 6">
            <a:extLst>
              <a:ext uri="{FF2B5EF4-FFF2-40B4-BE49-F238E27FC236}">
                <a16:creationId xmlns:a16="http://schemas.microsoft.com/office/drawing/2014/main" id="{936ECF26-DCF0-413B-8BCE-266EC3F3CC60}"/>
              </a:ext>
            </a:extLst>
          </p:cNvPr>
          <p:cNvPicPr>
            <a:picLocks noChangeAspect="1"/>
          </p:cNvPicPr>
          <p:nvPr/>
        </p:nvPicPr>
        <p:blipFill>
          <a:blip r:embed="rId3"/>
          <a:stretch>
            <a:fillRect/>
          </a:stretch>
        </p:blipFill>
        <p:spPr>
          <a:xfrm>
            <a:off x="9020196" y="325905"/>
            <a:ext cx="2522277" cy="1853874"/>
          </a:xfrm>
          <a:prstGeom prst="rect">
            <a:avLst/>
          </a:prstGeom>
        </p:spPr>
      </p:pic>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798256" y="2474260"/>
            <a:ext cx="3607930" cy="3677158"/>
          </a:xfrm>
        </p:spPr>
        <p:txBody>
          <a:bodyPr anchor="t">
            <a:normAutofit/>
          </a:bodyPr>
          <a:lstStyle/>
          <a:p>
            <a:r>
              <a:rPr lang="en-GB" sz="2000" dirty="0">
                <a:solidFill>
                  <a:srgbClr val="FFFFFF"/>
                </a:solidFill>
              </a:rPr>
              <a:t>Here is a model I created for a creative practice assignment that took me roughly 23-28 hours to complete with the sculpting and texturing.</a:t>
            </a:r>
          </a:p>
          <a:p>
            <a:pPr marL="0" indent="0">
              <a:buNone/>
            </a:pPr>
            <a:endParaRPr lang="en-GB" sz="2000" dirty="0">
              <a:solidFill>
                <a:srgbClr val="FFFFFF"/>
              </a:solidFill>
            </a:endParaRPr>
          </a:p>
          <a:p>
            <a:pPr marL="0" indent="0">
              <a:buNone/>
            </a:pPr>
            <a:r>
              <a:rPr lang="en-GB" sz="2000" dirty="0">
                <a:solidFill>
                  <a:srgbClr val="FFFFFF"/>
                </a:solidFill>
              </a:rPr>
              <a:t>  </a:t>
            </a:r>
          </a:p>
        </p:txBody>
      </p:sp>
      <p:pic>
        <p:nvPicPr>
          <p:cNvPr id="15" name="Picture 14">
            <a:extLst>
              <a:ext uri="{FF2B5EF4-FFF2-40B4-BE49-F238E27FC236}">
                <a16:creationId xmlns:a16="http://schemas.microsoft.com/office/drawing/2014/main" id="{8FEA4EA8-4653-4FA5-921E-37EBEF1B1E4E}"/>
              </a:ext>
            </a:extLst>
          </p:cNvPr>
          <p:cNvPicPr>
            <a:picLocks noChangeAspect="1"/>
          </p:cNvPicPr>
          <p:nvPr/>
        </p:nvPicPr>
        <p:blipFill>
          <a:blip r:embed="rId4"/>
          <a:stretch>
            <a:fillRect/>
          </a:stretch>
        </p:blipFill>
        <p:spPr>
          <a:xfrm>
            <a:off x="5155081" y="2632057"/>
            <a:ext cx="3219976" cy="1593887"/>
          </a:xfrm>
          <a:prstGeom prst="rect">
            <a:avLst/>
          </a:prstGeom>
        </p:spPr>
      </p:pic>
      <p:pic>
        <p:nvPicPr>
          <p:cNvPr id="17" name="Picture 16">
            <a:extLst>
              <a:ext uri="{FF2B5EF4-FFF2-40B4-BE49-F238E27FC236}">
                <a16:creationId xmlns:a16="http://schemas.microsoft.com/office/drawing/2014/main" id="{20C4500F-FFE7-4DC1-80FD-E660EF47ABA0}"/>
              </a:ext>
            </a:extLst>
          </p:cNvPr>
          <p:cNvPicPr>
            <a:picLocks noChangeAspect="1"/>
          </p:cNvPicPr>
          <p:nvPr/>
        </p:nvPicPr>
        <p:blipFill>
          <a:blip r:embed="rId5"/>
          <a:stretch>
            <a:fillRect/>
          </a:stretch>
        </p:blipFill>
        <p:spPr>
          <a:xfrm>
            <a:off x="9234653" y="2503952"/>
            <a:ext cx="2120455" cy="1850097"/>
          </a:xfrm>
          <a:prstGeom prst="rect">
            <a:avLst/>
          </a:prstGeom>
        </p:spPr>
      </p:pic>
      <p:pic>
        <p:nvPicPr>
          <p:cNvPr id="13" name="Picture 12">
            <a:extLst>
              <a:ext uri="{FF2B5EF4-FFF2-40B4-BE49-F238E27FC236}">
                <a16:creationId xmlns:a16="http://schemas.microsoft.com/office/drawing/2014/main" id="{4EE591C2-E5CF-43D7-A58D-0378FF64EA4A}"/>
              </a:ext>
            </a:extLst>
          </p:cNvPr>
          <p:cNvPicPr>
            <a:picLocks noChangeAspect="1"/>
          </p:cNvPicPr>
          <p:nvPr/>
        </p:nvPicPr>
        <p:blipFill>
          <a:blip r:embed="rId6"/>
          <a:stretch>
            <a:fillRect/>
          </a:stretch>
        </p:blipFill>
        <p:spPr>
          <a:xfrm>
            <a:off x="5358440" y="4644984"/>
            <a:ext cx="2821662" cy="1869351"/>
          </a:xfrm>
          <a:prstGeom prst="rect">
            <a:avLst/>
          </a:prstGeom>
        </p:spPr>
      </p:pic>
      <p:pic>
        <p:nvPicPr>
          <p:cNvPr id="10" name="Picture 9">
            <a:extLst>
              <a:ext uri="{FF2B5EF4-FFF2-40B4-BE49-F238E27FC236}">
                <a16:creationId xmlns:a16="http://schemas.microsoft.com/office/drawing/2014/main" id="{1866ABA3-FB83-4A38-ABCB-D9ECA05BE3A3}"/>
              </a:ext>
            </a:extLst>
          </p:cNvPr>
          <p:cNvPicPr>
            <a:picLocks noChangeAspect="1"/>
          </p:cNvPicPr>
          <p:nvPr/>
        </p:nvPicPr>
        <p:blipFill>
          <a:blip r:embed="rId7"/>
          <a:stretch>
            <a:fillRect/>
          </a:stretch>
        </p:blipFill>
        <p:spPr>
          <a:xfrm>
            <a:off x="9346775" y="4649694"/>
            <a:ext cx="1869120" cy="1878513"/>
          </a:xfrm>
          <a:prstGeom prst="rect">
            <a:avLst/>
          </a:prstGeom>
        </p:spPr>
      </p:pic>
    </p:spTree>
    <p:extLst>
      <p:ext uri="{BB962C8B-B14F-4D97-AF65-F5344CB8AC3E}">
        <p14:creationId xmlns:p14="http://schemas.microsoft.com/office/powerpoint/2010/main" val="35903968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Personal Development Plan</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267470" y="1767796"/>
            <a:ext cx="10787510" cy="4968564"/>
          </a:xfrm>
        </p:spPr>
        <p:txBody>
          <a:bodyPr anchor="t">
            <a:normAutofit/>
          </a:bodyPr>
          <a:lstStyle/>
          <a:p>
            <a:r>
              <a:rPr lang="en-GB" sz="2400" dirty="0"/>
              <a:t>Since the start of the course in September, I have learnt and achieved a lot with modelling and my understanding of the softwares I use. I have never computer modelled or animated before, so for a first attempt, my model and animation are quite strong in showing what I have learnt so far. </a:t>
            </a:r>
          </a:p>
          <a:p>
            <a:r>
              <a:rPr lang="en-GB" sz="2400" dirty="0"/>
              <a:t>I also had to write a 2000 word game review on the video game: Sonic Adventure 2. I usually write reviews for a lot of games I play so I implemented some of that experience into this task. At first I found it quite challenging to find enough information or features/content that I could include in my review but I managed to reach the correct amount of words. I also included some screenshots I took during my playthrough that would show a certain feature in the game that I had mentioned in the review. </a:t>
            </a:r>
          </a:p>
          <a:p>
            <a:r>
              <a:rPr lang="en-GB" sz="2400" dirty="0"/>
              <a:t>As a whole I have enjoyed carrying out all the tasks I have been assigned so far, and I believe that I’ve successfully completed them to the standard I was asked for. </a:t>
            </a:r>
          </a:p>
        </p:txBody>
      </p:sp>
    </p:spTree>
    <p:extLst>
      <p:ext uri="{BB962C8B-B14F-4D97-AF65-F5344CB8AC3E}">
        <p14:creationId xmlns:p14="http://schemas.microsoft.com/office/powerpoint/2010/main" val="35011805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Cognitive and Intellectual skills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259081" y="2506027"/>
            <a:ext cx="10787510" cy="4968564"/>
          </a:xfrm>
        </p:spPr>
        <p:txBody>
          <a:bodyPr anchor="t">
            <a:normAutofit/>
          </a:bodyPr>
          <a:lstStyle/>
          <a:p>
            <a:r>
              <a:rPr lang="en-GB" sz="2400" dirty="0"/>
              <a:t>Cognitive and Intellectual skills gives you the ability to present and evaluate information and theories that relate to your subject. </a:t>
            </a:r>
          </a:p>
          <a:p>
            <a:r>
              <a:rPr lang="en-GB" sz="2400" dirty="0"/>
              <a:t>As a student I will have to use this skill constantly to evaluate all the information I come across that involves game design and the theories around it. In this era, game design is constantly growing in popularity which makes it a large topic in the world. </a:t>
            </a:r>
          </a:p>
          <a:p>
            <a:r>
              <a:rPr lang="en-GB" sz="2400" dirty="0"/>
              <a:t>I would use my skills when reading about an upcoming game and how I can evaluate it in relation to my topic and how to distinguish qualitative and quantitative data.</a:t>
            </a:r>
          </a:p>
        </p:txBody>
      </p:sp>
    </p:spTree>
    <p:extLst>
      <p:ext uri="{BB962C8B-B14F-4D97-AF65-F5344CB8AC3E}">
        <p14:creationId xmlns:p14="http://schemas.microsoft.com/office/powerpoint/2010/main" val="13386106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249F9-A833-4C50-AD6C-3FB52403F75C}"/>
              </a:ext>
            </a:extLst>
          </p:cNvPr>
          <p:cNvSpPr>
            <a:spLocks noGrp="1"/>
          </p:cNvSpPr>
          <p:nvPr>
            <p:ph type="title"/>
          </p:nvPr>
        </p:nvSpPr>
        <p:spPr>
          <a:xfrm>
            <a:off x="1653363" y="365760"/>
            <a:ext cx="9367203" cy="1188720"/>
          </a:xfrm>
        </p:spPr>
        <p:txBody>
          <a:bodyPr>
            <a:normAutofit/>
          </a:bodyPr>
          <a:lstStyle/>
          <a:p>
            <a:r>
              <a:rPr lang="en-GB" dirty="0"/>
              <a:t>Practical skills</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E84453F-4C23-4ABA-A33C-B7E92CD3EF75}"/>
              </a:ext>
            </a:extLst>
          </p:cNvPr>
          <p:cNvSpPr>
            <a:spLocks noGrp="1"/>
          </p:cNvSpPr>
          <p:nvPr>
            <p:ph idx="1"/>
          </p:nvPr>
        </p:nvSpPr>
        <p:spPr>
          <a:xfrm>
            <a:off x="1267470" y="1767796"/>
            <a:ext cx="10787510" cy="4968564"/>
          </a:xfrm>
        </p:spPr>
        <p:txBody>
          <a:bodyPr anchor="t">
            <a:normAutofit/>
          </a:bodyPr>
          <a:lstStyle/>
          <a:p>
            <a:r>
              <a:rPr lang="en-GB" sz="2400" dirty="0"/>
              <a:t>Since the beginning of the course the, have acquired a lot of new skills that I can use for many different things. </a:t>
            </a:r>
          </a:p>
          <a:p>
            <a:r>
              <a:rPr lang="en-GB" sz="2400" dirty="0"/>
              <a:t>The animation skills have given me a greater understanding on how objects will move depending on their shape or structure within and how that can affect situation. This can be implemented into some real-life scenarios </a:t>
            </a:r>
          </a:p>
          <a:p>
            <a:r>
              <a:rPr lang="en-GB" sz="2400" dirty="0"/>
              <a:t>The production and designing of games taught me how different features such as how the story is told or how the gameplay feels can affect someone's opinion. This can apply to any creative product, from a TV series to even art. It is very rare or sometimes impossible for every consumer of the chosen product to all agree on a final opinion. </a:t>
            </a:r>
          </a:p>
          <a:p>
            <a:r>
              <a:rPr lang="en-GB" sz="2400" dirty="0"/>
              <a:t>All of the studies and skills I have learnt can all be implemented into a variety of different situations but is how and when to apply those skills in those situations.</a:t>
            </a:r>
          </a:p>
        </p:txBody>
      </p:sp>
    </p:spTree>
    <p:extLst>
      <p:ext uri="{BB962C8B-B14F-4D97-AF65-F5344CB8AC3E}">
        <p14:creationId xmlns:p14="http://schemas.microsoft.com/office/powerpoint/2010/main" val="436028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CABAD-64B7-4B86-B192-787FE2EED492}"/>
              </a:ext>
            </a:extLst>
          </p:cNvPr>
          <p:cNvSpPr>
            <a:spLocks noGrp="1"/>
          </p:cNvSpPr>
          <p:nvPr>
            <p:ph type="title"/>
          </p:nvPr>
        </p:nvSpPr>
        <p:spPr/>
        <p:txBody>
          <a:bodyPr/>
          <a:lstStyle/>
          <a:p>
            <a:r>
              <a:rPr lang="en-GB" dirty="0"/>
              <a:t>Video Presentation Links</a:t>
            </a:r>
          </a:p>
        </p:txBody>
      </p:sp>
      <p:sp>
        <p:nvSpPr>
          <p:cNvPr id="3" name="Content Placeholder 2">
            <a:extLst>
              <a:ext uri="{FF2B5EF4-FFF2-40B4-BE49-F238E27FC236}">
                <a16:creationId xmlns:a16="http://schemas.microsoft.com/office/drawing/2014/main" id="{42D5EBF7-27AF-4D6B-B178-13B434E0473D}"/>
              </a:ext>
            </a:extLst>
          </p:cNvPr>
          <p:cNvSpPr>
            <a:spLocks noGrp="1"/>
          </p:cNvSpPr>
          <p:nvPr>
            <p:ph idx="1"/>
          </p:nvPr>
        </p:nvSpPr>
        <p:spPr/>
        <p:txBody>
          <a:bodyPr/>
          <a:lstStyle/>
          <a:p>
            <a:r>
              <a:rPr lang="en-GB" dirty="0"/>
              <a:t>Both links should work</a:t>
            </a:r>
          </a:p>
          <a:p>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https://youtu.be/IVJ3kmckS3A</a:t>
            </a:r>
            <a:endPar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18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https://www.youtube.com/watch?v=IVJ3kmckS3A&amp;feature=youtu.be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97452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TotalTime>
  <Words>1047</Words>
  <Application>Microsoft Office PowerPoint</Application>
  <PresentationFormat>Widescreen</PresentationFormat>
  <Paragraphs>45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Assignment 2:    Personal Development Plan</vt:lpstr>
      <vt:lpstr>Introduction</vt:lpstr>
      <vt:lpstr>Self Evaluation</vt:lpstr>
      <vt:lpstr>Knowledge and Understanding skills</vt:lpstr>
      <vt:lpstr>Showcase</vt:lpstr>
      <vt:lpstr>Personal Development Plan</vt:lpstr>
      <vt:lpstr>Cognitive and Intellectual skills</vt:lpstr>
      <vt:lpstr>Practical skills</vt:lpstr>
      <vt:lpstr>Video Presentation Links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Personal Development Plan</dc:title>
  <dc:creator>Lewis Toop</dc:creator>
  <cp:lastModifiedBy>Lewis Toop</cp:lastModifiedBy>
  <cp:revision>13</cp:revision>
  <dcterms:created xsi:type="dcterms:W3CDTF">2021-01-07T18:37:30Z</dcterms:created>
  <dcterms:modified xsi:type="dcterms:W3CDTF">2021-01-07T21:44:37Z</dcterms:modified>
</cp:coreProperties>
</file>