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3"/>
  </p:notesMasterIdLst>
  <p:sldIdLst>
    <p:sldId id="256" r:id="rId5"/>
    <p:sldId id="263" r:id="rId6"/>
    <p:sldId id="257" r:id="rId7"/>
    <p:sldId id="258" r:id="rId8"/>
    <p:sldId id="259" r:id="rId9"/>
    <p:sldId id="260" r:id="rId10"/>
    <p:sldId id="261"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3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678791-BC76-453C-8B53-21D5B5D076D9}" type="datetimeFigureOut">
              <a:rPr lang="en-IN" smtClean="0"/>
              <a:t>12-04-2022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8753B2-4A3B-4472-8CD9-E81E1197CAC7}" type="slidenum">
              <a:rPr lang="en-IN" smtClean="0"/>
              <a:t>‹#›</a:t>
            </a:fld>
            <a:endParaRPr lang="en-IN"/>
          </a:p>
        </p:txBody>
      </p:sp>
    </p:spTree>
    <p:extLst>
      <p:ext uri="{BB962C8B-B14F-4D97-AF65-F5344CB8AC3E}">
        <p14:creationId xmlns:p14="http://schemas.microsoft.com/office/powerpoint/2010/main" val="3913229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be made on the employability skills which will be needed to get a job as a teacher. A personal SWOT analysis will be done in relation to identifying the required skills that are already had or should be learnt to pursue that said career. A weekly time management schedule will be prepared to enhance and learn the skills. Lastly, a Personal Development Plan (PDP) will also be made for that purpose.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68753B2-4A3B-4472-8CD9-E81E1197CAC7}" type="slidenum">
              <a:rPr lang="en-IN" smtClean="0"/>
              <a:t>3</a:t>
            </a:fld>
            <a:endParaRPr lang="en-IN"/>
          </a:p>
        </p:txBody>
      </p:sp>
    </p:spTree>
    <p:extLst>
      <p:ext uri="{BB962C8B-B14F-4D97-AF65-F5344CB8AC3E}">
        <p14:creationId xmlns:p14="http://schemas.microsoft.com/office/powerpoint/2010/main" val="2065607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a:t>
            </a:r>
          </a:p>
          <a:p>
            <a:r>
              <a:rPr lang="en-GB" sz="1200" b="1" kern="1200" dirty="0">
                <a:solidFill>
                  <a:schemeClr val="tx1"/>
                </a:solidFill>
                <a:effectLst/>
                <a:latin typeface="+mn-lt"/>
                <a:ea typeface="+mn-ea"/>
                <a:cs typeface="+mn-cs"/>
              </a:rPr>
              <a:t>Strengths: </a:t>
            </a:r>
            <a:r>
              <a:rPr lang="en-GB" sz="1200" kern="1200" dirty="0">
                <a:solidFill>
                  <a:schemeClr val="tx1"/>
                </a:solidFill>
                <a:effectLst/>
                <a:latin typeface="+mn-lt"/>
                <a:ea typeface="+mn-ea"/>
                <a:cs typeface="+mn-cs"/>
              </a:rPr>
              <a:t>To be a teacher the main skill that is required is communication skill. For helping the students to overcome their issues, a teacher needs to develop strong communication skills. Other than that, listening skill is also important to understand the students. Having patience and empathy also helps the teachers to be successful. If I analyse myself, I can say, I am strong in those skills as I have participated in debate competitions that helped me to realise that I am able to interact with people by properly listening to their opinions.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Weaknesses: </a:t>
            </a:r>
            <a:r>
              <a:rPr lang="en-GB" sz="1200" kern="1200" dirty="0">
                <a:solidFill>
                  <a:schemeClr val="tx1"/>
                </a:solidFill>
                <a:effectLst/>
                <a:latin typeface="+mn-lt"/>
                <a:ea typeface="+mn-ea"/>
                <a:cs typeface="+mn-cs"/>
              </a:rPr>
              <a:t>Adaptability is one of the skills that should a teacher have to work in an evolving environment which I lack. The teacher has to be flexible enough to meet the different levels of understanding. Another skill that is not properly present in me is time management skill. By analysing myself, I can say that I do not have these skills as I had problems managing with peers and I need to work on handling time </a:t>
            </a:r>
            <a:r>
              <a:rPr lang="en-IN" sz="1200" kern="1200" dirty="0">
                <a:solidFill>
                  <a:schemeClr val="tx1"/>
                </a:solidFill>
                <a:effectLst/>
                <a:latin typeface="+mn-lt"/>
                <a:ea typeface="+mn-ea"/>
                <a:cs typeface="+mn-cs"/>
              </a:rPr>
              <a:t>(Kelley, 2021)</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 </a:t>
            </a:r>
            <a:r>
              <a:rPr lang="en-GB" sz="1200" kern="1200" dirty="0">
                <a:solidFill>
                  <a:schemeClr val="tx1"/>
                </a:solidFill>
                <a:effectLst/>
                <a:latin typeface="+mn-lt"/>
                <a:ea typeface="+mn-ea"/>
                <a:cs typeface="+mn-cs"/>
              </a:rPr>
              <a:t>As I have strong communication skills and listening skills, I believe I can develop other skills like leadership skills by growing confidence in myself, adapting to nature by being open to the situation and making a change in plans or activities according to the new situation. By working on these skills I will be capable enough to pursue the role of a teacher.</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 </a:t>
            </a:r>
            <a:r>
              <a:rPr lang="en-GB" sz="1200" kern="1200" dirty="0">
                <a:solidFill>
                  <a:schemeClr val="tx1"/>
                </a:solidFill>
                <a:effectLst/>
                <a:latin typeface="+mn-lt"/>
                <a:ea typeface="+mn-ea"/>
                <a:cs typeface="+mn-cs"/>
              </a:rPr>
              <a:t>Time management is the skill that a teacher should have to cover the lesson plan she made to execute which is one skill that I am lacking. Organising the plans based on priority help the teachers to be effective. Not having this skill will be a threat for me as not planning in an organised and structured way will not be benefitted for me to be a teacher. Another threat for me is not adapting to the new environment and situations. It will directly affect developing leadership skills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Zambas</a:t>
            </a:r>
            <a:r>
              <a:rPr lang="en-IN" sz="1200"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68753B2-4A3B-4472-8CD9-E81E1197CAC7}" type="slidenum">
              <a:rPr lang="en-IN" smtClean="0"/>
              <a:t>4</a:t>
            </a:fld>
            <a:endParaRPr lang="en-IN"/>
          </a:p>
        </p:txBody>
      </p:sp>
    </p:spTree>
    <p:extLst>
      <p:ext uri="{BB962C8B-B14F-4D97-AF65-F5344CB8AC3E}">
        <p14:creationId xmlns:p14="http://schemas.microsoft.com/office/powerpoint/2010/main" val="246985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a:t>
            </a:r>
          </a:p>
          <a:p>
            <a:r>
              <a:rPr lang="en-US" sz="1200" b="1"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Sunday</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Monday</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Tuesday</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Wednesday</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Thursday</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Friday</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Saturday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10:00-1:00</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University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University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University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University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University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Reading newspapers and watching debate shows on television</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2:00-4:00</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Developing hard and soft skills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Library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Professional development courses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Online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Network</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Library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Attend professional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events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Reading</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Case Studies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5:00-8:00</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Professional development courses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Online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Coaching</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Attend professional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events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Library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Developing hard and soft skills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online resources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Library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9:00-11:00</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social media for communication practice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Reading</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books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social media for communication practice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Reading</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Case Studies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online resources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Developing hard and soft skills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social media for communication practice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68753B2-4A3B-4472-8CD9-E81E1197CAC7}" type="slidenum">
              <a:rPr lang="en-IN" smtClean="0"/>
              <a:t>5</a:t>
            </a:fld>
            <a:endParaRPr lang="en-IN"/>
          </a:p>
        </p:txBody>
      </p:sp>
    </p:spTree>
    <p:extLst>
      <p:ext uri="{BB962C8B-B14F-4D97-AF65-F5344CB8AC3E}">
        <p14:creationId xmlns:p14="http://schemas.microsoft.com/office/powerpoint/2010/main" val="638790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a:t>
            </a:r>
          </a:p>
          <a:p>
            <a:r>
              <a:rPr lang="en-US" sz="1200" b="1" kern="1200" dirty="0">
                <a:solidFill>
                  <a:schemeClr val="tx1"/>
                </a:solidFill>
                <a:effectLst/>
                <a:latin typeface="+mn-lt"/>
                <a:ea typeface="+mn-ea"/>
                <a:cs typeface="+mn-cs"/>
              </a:rPr>
              <a:t>Skill</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Time Duration</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Way to Improve</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Implementation</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Communication skill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Weeks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Communication skill is the most crucial for getting the desired job. This skill can be developed by speaking practice with friends. However, to become a good speaker first I need to enhance my listening power. Technology is advancing day by day so social media platform is getting popular for </a:t>
            </a:r>
            <a:r>
              <a:rPr lang="en-US" sz="1200" kern="1200" dirty="0" err="1">
                <a:solidFill>
                  <a:schemeClr val="tx1"/>
                </a:solidFill>
                <a:effectLst/>
                <a:latin typeface="+mn-lt"/>
                <a:ea typeface="+mn-ea"/>
                <a:cs typeface="+mn-cs"/>
              </a:rPr>
              <a:t>practising</a:t>
            </a:r>
            <a:r>
              <a:rPr lang="en-US" sz="1200" kern="1200" dirty="0">
                <a:solidFill>
                  <a:schemeClr val="tx1"/>
                </a:solidFill>
                <a:effectLst/>
                <a:latin typeface="+mn-lt"/>
                <a:ea typeface="+mn-ea"/>
                <a:cs typeface="+mn-cs"/>
              </a:rPr>
              <a:t> as well as developing communication skill.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implementing this skill, first I need to understand the purpose of developing communication skills. Thus, identifying the audience is an important factor in enhancing communication skills. Moreover, I have to make some strategies for spreading the message on social media.</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Team working skill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Weeks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Leadership is the main part of the teamwork that can be developed by working with more team members. Moreover, by maintaining patience and discipline leadership skill can be developed (</a:t>
            </a:r>
            <a:r>
              <a:rPr lang="en-US" sz="1200" kern="1200" dirty="0" err="1">
                <a:solidFill>
                  <a:schemeClr val="tx1"/>
                </a:solidFill>
                <a:effectLst/>
                <a:latin typeface="+mn-lt"/>
                <a:ea typeface="+mn-ea"/>
                <a:cs typeface="+mn-cs"/>
              </a:rPr>
              <a:t>Baviera</a:t>
            </a:r>
            <a:r>
              <a:rPr lang="en-US" sz="1200" kern="1200" dirty="0">
                <a:solidFill>
                  <a:schemeClr val="tx1"/>
                </a:solidFill>
                <a:effectLst/>
                <a:latin typeface="+mn-lt"/>
                <a:ea typeface="+mn-ea"/>
                <a:cs typeface="+mn-cs"/>
              </a:rPr>
              <a:t>-Puig, 2021, pp.6159-6165).</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Team working skills can be implemented by sharing enthusiasm between team members as well as understanding the main role of teamwork. Moreover, this skill I can develop by establishing rules and responsibility in a team. A positive mindset is also an important factor for a team leader to work more efficiently.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skill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Weeks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skill is only enhanced by proper planning for delivering work in time. Moreover, I can set a goal for targeting the main work and evaluate the urgent task.</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skills can be implemented by </a:t>
            </a:r>
            <a:r>
              <a:rPr lang="en-US" sz="1200" kern="1200" dirty="0" err="1">
                <a:solidFill>
                  <a:schemeClr val="tx1"/>
                </a:solidFill>
                <a:effectLst/>
                <a:latin typeface="+mn-lt"/>
                <a:ea typeface="+mn-ea"/>
                <a:cs typeface="+mn-cs"/>
              </a:rPr>
              <a:t>prioritising</a:t>
            </a:r>
            <a:r>
              <a:rPr lang="en-US" sz="1200" kern="1200" dirty="0">
                <a:solidFill>
                  <a:schemeClr val="tx1"/>
                </a:solidFill>
                <a:effectLst/>
                <a:latin typeface="+mn-lt"/>
                <a:ea typeface="+mn-ea"/>
                <a:cs typeface="+mn-cs"/>
              </a:rPr>
              <a:t> the main task with proper planning (</a:t>
            </a:r>
            <a:r>
              <a:rPr lang="en-US" sz="1200" kern="1200" dirty="0" err="1">
                <a:solidFill>
                  <a:schemeClr val="tx1"/>
                </a:solidFill>
                <a:effectLst/>
                <a:latin typeface="+mn-lt"/>
                <a:ea typeface="+mn-ea"/>
                <a:cs typeface="+mn-cs"/>
              </a:rPr>
              <a:t>Wajcman</a:t>
            </a:r>
            <a:r>
              <a:rPr lang="en-US" sz="1200" kern="1200" dirty="0">
                <a:solidFill>
                  <a:schemeClr val="tx1"/>
                </a:solidFill>
                <a:effectLst/>
                <a:latin typeface="+mn-lt"/>
                <a:ea typeface="+mn-ea"/>
                <a:cs typeface="+mn-cs"/>
              </a:rPr>
              <a:t>, 2019, pp.315-337).</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Problem-solving skill</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6 Days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also one of the main factors for enhancing efficiency in the work environment. However, by developing the right decision-making power problem-solving skill can be developed.</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can implement this skill by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as well as describing the problem. Additionally, finding alternate solutions for a particular problem will help me to enhance my problem-solving skill (</a:t>
            </a:r>
            <a:r>
              <a:rPr lang="en-US" sz="1200" kern="1200" dirty="0" err="1">
                <a:solidFill>
                  <a:schemeClr val="tx1"/>
                </a:solidFill>
                <a:effectLst/>
                <a:latin typeface="+mn-lt"/>
                <a:ea typeface="+mn-ea"/>
                <a:cs typeface="+mn-cs"/>
              </a:rPr>
              <a:t>Arfiana</a:t>
            </a:r>
            <a:r>
              <a:rPr lang="en-US" sz="1200" kern="1200" dirty="0">
                <a:solidFill>
                  <a:schemeClr val="tx1"/>
                </a:solidFill>
                <a:effectLst/>
                <a:latin typeface="+mn-lt"/>
                <a:ea typeface="+mn-ea"/>
                <a:cs typeface="+mn-cs"/>
              </a:rPr>
              <a:t>, 2018, pp.211-222).</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68753B2-4A3B-4472-8CD9-E81E1197CAC7}" type="slidenum">
              <a:rPr lang="en-IN" smtClean="0"/>
              <a:t>6</a:t>
            </a:fld>
            <a:endParaRPr lang="en-IN"/>
          </a:p>
        </p:txBody>
      </p:sp>
    </p:spTree>
    <p:extLst>
      <p:ext uri="{BB962C8B-B14F-4D97-AF65-F5344CB8AC3E}">
        <p14:creationId xmlns:p14="http://schemas.microsoft.com/office/powerpoint/2010/main" val="2445734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has been based on developing the skills that a student needs to pursue a career as a teacher. For that purpose, a personal SWOT analysis has been discussed, which has shown that adaptability skill and time management skill is the two main things that should be improved. A weekly schedule has been made to divide daily tasks and to organise planning for developing skills according to the resources. A personal development plan has further been developed, where it has shown the way the skills should be improved in an organised way to learn.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68753B2-4A3B-4472-8CD9-E81E1197CAC7}" type="slidenum">
              <a:rPr lang="en-IN" smtClean="0"/>
              <a:t>7</a:t>
            </a:fld>
            <a:endParaRPr lang="en-IN"/>
          </a:p>
        </p:txBody>
      </p:sp>
    </p:spTree>
    <p:extLst>
      <p:ext uri="{BB962C8B-B14F-4D97-AF65-F5344CB8AC3E}">
        <p14:creationId xmlns:p14="http://schemas.microsoft.com/office/powerpoint/2010/main" val="2133177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0C4BE2-E783-4CED-8DA7-56526B281959}" type="datetimeFigureOut">
              <a:rPr lang="en-IN" smtClean="0"/>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239F0-2755-4281-92A7-D2A96ED7AAB6}"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540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C4BE2-E783-4CED-8DA7-56526B281959}" type="datetimeFigureOut">
              <a:rPr lang="en-IN" smtClean="0"/>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3324533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C4BE2-E783-4CED-8DA7-56526B281959}" type="datetimeFigureOut">
              <a:rPr lang="en-IN" smtClean="0"/>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239F0-2755-4281-92A7-D2A96ED7AAB6}"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5022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0C4BE2-E783-4CED-8DA7-56526B281959}" type="datetimeFigureOut">
              <a:rPr lang="en-IN" smtClean="0"/>
              <a:t>12-04-2022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2818774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0C4BE2-E783-4CED-8DA7-56526B281959}" type="datetimeFigureOut">
              <a:rPr lang="en-IN" smtClean="0"/>
              <a:t>12-04-2022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1095565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C4BE2-E783-4CED-8DA7-56526B281959}" type="datetimeFigureOut">
              <a:rPr lang="en-IN" smtClean="0"/>
              <a:t>12-04-2022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3994034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10C4BE2-E783-4CED-8DA7-56526B281959}" type="datetimeFigureOut">
              <a:rPr lang="en-IN" smtClean="0"/>
              <a:t>12-04-2022</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710046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10C4BE2-E783-4CED-8DA7-56526B281959}" type="datetimeFigureOut">
              <a:rPr lang="en-IN" smtClean="0"/>
              <a:t>12-04-2022</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D5239F0-2755-4281-92A7-D2A96ED7AAB6}" type="slidenum">
              <a:rPr lang="en-IN" smtClean="0"/>
              <a:t>‹#›</a:t>
            </a:fld>
            <a:endParaRPr lang="en-IN"/>
          </a:p>
        </p:txBody>
      </p:sp>
    </p:spTree>
    <p:extLst>
      <p:ext uri="{BB962C8B-B14F-4D97-AF65-F5344CB8AC3E}">
        <p14:creationId xmlns:p14="http://schemas.microsoft.com/office/powerpoint/2010/main" val="1095406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0C4BE2-E783-4CED-8DA7-56526B281959}" type="datetimeFigureOut">
              <a:rPr lang="en-IN" smtClean="0"/>
              <a:t>12-04-2022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77126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C4BE2-E783-4CED-8DA7-56526B281959}" type="datetimeFigureOut">
              <a:rPr lang="en-IN" smtClean="0"/>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1908882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C4BE2-E783-4CED-8DA7-56526B281959}" type="datetimeFigureOut">
              <a:rPr lang="en-IN" smtClean="0"/>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239F0-2755-4281-92A7-D2A96ED7AAB6}" type="slidenum">
              <a:rPr lang="en-IN" smtClean="0"/>
              <a:t>‹#›</a:t>
            </a:fld>
            <a:endParaRPr lang="en-IN"/>
          </a:p>
        </p:txBody>
      </p:sp>
    </p:spTree>
    <p:extLst>
      <p:ext uri="{BB962C8B-B14F-4D97-AF65-F5344CB8AC3E}">
        <p14:creationId xmlns:p14="http://schemas.microsoft.com/office/powerpoint/2010/main" val="248532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5000"/>
            <a:lum/>
            <a:extLst>
              <a:ext uri="{BEBA8EAE-BF5A-486C-A8C5-ECC9F3942E4B}">
                <a14:imgProps xmlns:a14="http://schemas.microsoft.com/office/drawing/2010/main">
                  <a14:imgLayer r:embed="rId14">
                    <a14:imgEffect>
                      <a14:sharpenSoften amount="-2000"/>
                    </a14:imgEffect>
                  </a14:imgLayer>
                </a14:imgProps>
              </a:ext>
            </a:extLst>
          </a:blip>
          <a:srcRect/>
          <a:stretch>
            <a:fillRect l="10000" t="12000" r="12000" b="11000"/>
          </a:stretch>
        </a:blip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10C4BE2-E783-4CED-8DA7-56526B281959}" type="datetimeFigureOut">
              <a:rPr lang="en-IN" smtClean="0"/>
              <a:t>12-04-2022</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D5239F0-2755-4281-92A7-D2A96ED7AAB6}"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9586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DFF4DC9-094B-43EF-992A-9CAD9D32F7C6}"/>
              </a:ext>
            </a:extLst>
          </p:cNvPr>
          <p:cNvSpPr>
            <a:spLocks noGrp="1"/>
          </p:cNvSpPr>
          <p:nvPr>
            <p:ph type="subTitle" idx="1"/>
          </p:nvPr>
        </p:nvSpPr>
        <p:spPr>
          <a:xfrm>
            <a:off x="653143" y="195943"/>
            <a:ext cx="11636828" cy="6291943"/>
          </a:xfrm>
        </p:spPr>
        <p:txBody>
          <a:bodyPr>
            <a:normAutofit fontScale="85000" lnSpcReduction="20000"/>
          </a:bodyPr>
          <a:lstStyle/>
          <a:p>
            <a:r>
              <a:rPr lang="ro-RO" sz="3200" b="1" dirty="0">
                <a:solidFill>
                  <a:schemeClr val="tx1"/>
                </a:solidFill>
              </a:rPr>
              <a:t>           </a:t>
            </a:r>
          </a:p>
          <a:p>
            <a:endParaRPr lang="ro-RO" sz="3200" b="1" i="1" dirty="0">
              <a:solidFill>
                <a:schemeClr val="tx1"/>
              </a:solidFill>
              <a:latin typeface="Cooper Black" panose="0208090404030B020404" pitchFamily="18" charset="0"/>
              <a:cs typeface="Aharoni" panose="020B0604020202020204" pitchFamily="2" charset="-79"/>
            </a:endParaRPr>
          </a:p>
          <a:p>
            <a:r>
              <a:rPr lang="ro-RO" sz="3200" b="1" i="1" dirty="0">
                <a:solidFill>
                  <a:schemeClr val="tx1"/>
                </a:solidFill>
                <a:latin typeface="Cooper Black" panose="0208090404030B020404" pitchFamily="18" charset="0"/>
                <a:cs typeface="Aharoni" panose="020B0604020202020204" pitchFamily="2" charset="-79"/>
              </a:rPr>
              <a:t>                   </a:t>
            </a:r>
            <a:r>
              <a:rPr lang="ro-RO" sz="3200" b="1" i="1" dirty="0">
                <a:solidFill>
                  <a:schemeClr val="tx1">
                    <a:lumMod val="95000"/>
                    <a:lumOff val="5000"/>
                  </a:schemeClr>
                </a:solidFill>
                <a:latin typeface="Cooper Black" panose="0208090404030B020404" pitchFamily="18" charset="0"/>
                <a:cs typeface="Aharoni" panose="020B0604020202020204" pitchFamily="2" charset="-79"/>
              </a:rPr>
              <a:t>academic and employability</a:t>
            </a:r>
          </a:p>
          <a:p>
            <a:r>
              <a:rPr lang="ro-RO" sz="3200" b="1" i="1" dirty="0">
                <a:solidFill>
                  <a:schemeClr val="tx1">
                    <a:lumMod val="95000"/>
                    <a:lumOff val="5000"/>
                  </a:schemeClr>
                </a:solidFill>
                <a:latin typeface="Cooper Black" panose="0208090404030B020404" pitchFamily="18" charset="0"/>
                <a:cs typeface="Aharoni" panose="020B0604020202020204" pitchFamily="2" charset="-79"/>
              </a:rPr>
              <a:t>                                          skills</a:t>
            </a:r>
          </a:p>
          <a:p>
            <a:r>
              <a:rPr lang="ro-RO" sz="3200" b="1" i="1" dirty="0">
                <a:solidFill>
                  <a:schemeClr val="tx1">
                    <a:lumMod val="95000"/>
                    <a:lumOff val="5000"/>
                  </a:schemeClr>
                </a:solidFill>
                <a:latin typeface="Cooper Black" panose="0208090404030B020404" pitchFamily="18" charset="0"/>
                <a:cs typeface="Aharoni" panose="020B0604020202020204" pitchFamily="2" charset="-79"/>
              </a:rPr>
              <a:t>                         </a:t>
            </a:r>
            <a:r>
              <a:rPr lang="ro-RO" b="1" i="1" dirty="0">
                <a:solidFill>
                  <a:schemeClr val="tx1">
                    <a:lumMod val="95000"/>
                    <a:lumOff val="5000"/>
                  </a:schemeClr>
                </a:solidFill>
                <a:latin typeface="Cooper Black" panose="0208090404030B020404" pitchFamily="18" charset="0"/>
                <a:cs typeface="Aharoni" panose="020B0604020202020204" pitchFamily="2" charset="-79"/>
              </a:rPr>
              <a:t>teacher:lizeta demetriou</a:t>
            </a:r>
          </a:p>
          <a:p>
            <a:r>
              <a:rPr lang="ro-RO" sz="3200" b="1" i="1" dirty="0">
                <a:solidFill>
                  <a:schemeClr val="tx1">
                    <a:lumMod val="95000"/>
                    <a:lumOff val="5000"/>
                  </a:schemeClr>
                </a:solidFill>
                <a:latin typeface="Cooper Black" panose="0208090404030B020404" pitchFamily="18" charset="0"/>
                <a:cs typeface="Aharoni" panose="020B0604020202020204" pitchFamily="2" charset="-79"/>
              </a:rPr>
              <a:t>                 </a:t>
            </a:r>
          </a:p>
          <a:p>
            <a:endParaRPr lang="ro-RO" sz="3200" b="1" i="1" dirty="0">
              <a:solidFill>
                <a:schemeClr val="tx1">
                  <a:lumMod val="95000"/>
                  <a:lumOff val="5000"/>
                </a:schemeClr>
              </a:solidFill>
              <a:latin typeface="Cooper Black" panose="0208090404030B020404" pitchFamily="18" charset="0"/>
              <a:cs typeface="Aharoni" panose="020B0604020202020204" pitchFamily="2" charset="-79"/>
            </a:endParaRPr>
          </a:p>
          <a:p>
            <a:endParaRPr lang="ro-RO" sz="3200" b="1" i="1" dirty="0">
              <a:solidFill>
                <a:schemeClr val="tx1">
                  <a:lumMod val="95000"/>
                  <a:lumOff val="5000"/>
                </a:schemeClr>
              </a:solidFill>
              <a:latin typeface="Cooper Black" panose="0208090404030B020404" pitchFamily="18" charset="0"/>
              <a:cs typeface="Aharoni" panose="020B0604020202020204" pitchFamily="2" charset="-79"/>
            </a:endParaRPr>
          </a:p>
          <a:p>
            <a:endParaRPr lang="ro-RO" sz="3200" b="1" i="1" dirty="0">
              <a:solidFill>
                <a:schemeClr val="tx1">
                  <a:lumMod val="95000"/>
                  <a:lumOff val="5000"/>
                </a:schemeClr>
              </a:solidFill>
              <a:latin typeface="Cooper Black" panose="0208090404030B020404" pitchFamily="18" charset="0"/>
              <a:cs typeface="Aharoni" panose="020B0604020202020204" pitchFamily="2" charset="-79"/>
            </a:endParaRPr>
          </a:p>
          <a:p>
            <a:r>
              <a:rPr lang="ro-RO" sz="3200" b="1" i="1" dirty="0">
                <a:solidFill>
                  <a:schemeClr val="tx1">
                    <a:lumMod val="95000"/>
                    <a:lumOff val="5000"/>
                  </a:schemeClr>
                </a:solidFill>
                <a:latin typeface="Cooper Black" panose="0208090404030B020404" pitchFamily="18" charset="0"/>
                <a:cs typeface="Aharoni" panose="020B0604020202020204" pitchFamily="2" charset="-79"/>
              </a:rPr>
              <a:t>  </a:t>
            </a:r>
          </a:p>
          <a:p>
            <a:endParaRPr lang="ro-RO" sz="3200" b="1" i="1" dirty="0">
              <a:solidFill>
                <a:schemeClr val="tx1">
                  <a:lumMod val="95000"/>
                  <a:lumOff val="5000"/>
                </a:schemeClr>
              </a:solidFill>
              <a:latin typeface="Cooper Black" panose="0208090404030B020404" pitchFamily="18" charset="0"/>
              <a:cs typeface="Aharoni" panose="020B0604020202020204" pitchFamily="2" charset="-79"/>
            </a:endParaRPr>
          </a:p>
          <a:p>
            <a:r>
              <a:rPr lang="ro-RO" sz="3200" b="1" i="1" dirty="0">
                <a:solidFill>
                  <a:schemeClr val="tx1">
                    <a:lumMod val="95000"/>
                    <a:lumOff val="5000"/>
                  </a:schemeClr>
                </a:solidFill>
                <a:latin typeface="Cooper Black" panose="0208090404030B020404" pitchFamily="18" charset="0"/>
                <a:cs typeface="Aharoni" panose="020B0604020202020204" pitchFamily="2" charset="-79"/>
              </a:rPr>
              <a:t>                           ciorascu andreea</a:t>
            </a:r>
          </a:p>
          <a:p>
            <a:r>
              <a:rPr lang="ro-RO" sz="3200" b="1" i="1" dirty="0">
                <a:solidFill>
                  <a:schemeClr val="tx1">
                    <a:lumMod val="95000"/>
                    <a:lumOff val="5000"/>
                  </a:schemeClr>
                </a:solidFill>
                <a:latin typeface="Cooper Black" panose="0208090404030B020404" pitchFamily="18" charset="0"/>
                <a:cs typeface="Aharoni" panose="020B0604020202020204" pitchFamily="2" charset="-79"/>
              </a:rPr>
              <a:t>                              </a:t>
            </a:r>
            <a:r>
              <a:rPr lang="ro-RO" sz="2600" b="1" i="1" dirty="0">
                <a:solidFill>
                  <a:schemeClr val="tx1">
                    <a:lumMod val="95000"/>
                    <a:lumOff val="5000"/>
                  </a:schemeClr>
                </a:solidFill>
                <a:latin typeface="Cooper Black" panose="0208090404030B020404" pitchFamily="18" charset="0"/>
                <a:cs typeface="Aharoni" panose="020B0604020202020204" pitchFamily="2" charset="-79"/>
              </a:rPr>
              <a:t>student id:2121532                          </a:t>
            </a:r>
            <a:r>
              <a:rPr lang="ro-RO" sz="2100" b="1" dirty="0">
                <a:solidFill>
                  <a:schemeClr val="tx1">
                    <a:lumMod val="95000"/>
                    <a:lumOff val="5000"/>
                  </a:schemeClr>
                </a:solidFill>
                <a:latin typeface="Cooper Black" panose="0208090404030B020404" pitchFamily="18" charset="0"/>
                <a:cs typeface="Aharoni" panose="020B0604020202020204" pitchFamily="2" charset="-79"/>
              </a:rPr>
              <a:t>task 1</a:t>
            </a:r>
          </a:p>
          <a:p>
            <a:endParaRPr lang="ro-RO" b="1" i="1" dirty="0">
              <a:solidFill>
                <a:schemeClr val="accent2">
                  <a:lumMod val="75000"/>
                </a:schemeClr>
              </a:solidFill>
              <a:latin typeface="Cooper Black" panose="0208090404030B020404" pitchFamily="18" charset="0"/>
              <a:cs typeface="Aharoni" panose="020B0604020202020204" pitchFamily="2" charset="-79"/>
            </a:endParaRPr>
          </a:p>
        </p:txBody>
      </p:sp>
      <p:pic>
        <p:nvPicPr>
          <p:cNvPr id="6" name="Picture 5" descr="Text&#10;&#10;Description automatically generated">
            <a:extLst>
              <a:ext uri="{FF2B5EF4-FFF2-40B4-BE49-F238E27FC236}">
                <a16:creationId xmlns:a16="http://schemas.microsoft.com/office/drawing/2014/main" id="{53EF768C-C6D9-47B5-BD8F-81D0BB970A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4928" y="2730227"/>
            <a:ext cx="3521529" cy="1397546"/>
          </a:xfrm>
          <a:prstGeom prst="rect">
            <a:avLst/>
          </a:prstGeom>
        </p:spPr>
      </p:pic>
    </p:spTree>
    <p:extLst>
      <p:ext uri="{BB962C8B-B14F-4D97-AF65-F5344CB8AC3E}">
        <p14:creationId xmlns:p14="http://schemas.microsoft.com/office/powerpoint/2010/main" val="1618068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3222-88EE-4EC5-8877-924F45374398}"/>
              </a:ext>
            </a:extLst>
          </p:cNvPr>
          <p:cNvSpPr>
            <a:spLocks noGrp="1"/>
          </p:cNvSpPr>
          <p:nvPr>
            <p:ph type="title"/>
          </p:nvPr>
        </p:nvSpPr>
        <p:spPr/>
        <p:txBody>
          <a:bodyPr/>
          <a:lstStyle/>
          <a:p>
            <a:r>
              <a:rPr lang="en-GB" dirty="0"/>
              <a:t>Table of contents</a:t>
            </a:r>
            <a:endParaRPr lang="en-IN" dirty="0"/>
          </a:p>
        </p:txBody>
      </p:sp>
      <p:sp>
        <p:nvSpPr>
          <p:cNvPr id="3" name="Content Placeholder 2">
            <a:extLst>
              <a:ext uri="{FF2B5EF4-FFF2-40B4-BE49-F238E27FC236}">
                <a16:creationId xmlns:a16="http://schemas.microsoft.com/office/drawing/2014/main" id="{7AF2ED42-E8E0-476E-A920-996FE1FE7BB0}"/>
              </a:ext>
            </a:extLst>
          </p:cNvPr>
          <p:cNvSpPr>
            <a:spLocks noGrp="1"/>
          </p:cNvSpPr>
          <p:nvPr>
            <p:ph idx="1"/>
          </p:nvPr>
        </p:nvSpPr>
        <p:spPr/>
        <p:txBody>
          <a:bodyPr>
            <a:normAutofit lnSpcReduction="10000"/>
          </a:bodyPr>
          <a:lstStyle/>
          <a:p>
            <a:r>
              <a:rPr lang="en-GB" b="1" dirty="0"/>
              <a:t>Introduction…………………………………………………………………………………..3</a:t>
            </a:r>
          </a:p>
          <a:p>
            <a:r>
              <a:rPr lang="en-GB" b="1" dirty="0"/>
              <a:t>Personal SWOT analysis………………………………………………………………..4</a:t>
            </a:r>
          </a:p>
          <a:p>
            <a:r>
              <a:rPr lang="en-GB" b="1" dirty="0"/>
              <a:t>Time Management Tool: Weekly Schedule Schedule……………………5</a:t>
            </a:r>
          </a:p>
          <a:p>
            <a:r>
              <a:rPr lang="en-GB" b="1" dirty="0"/>
              <a:t>Personal development plan…………………………………………………………6</a:t>
            </a:r>
          </a:p>
          <a:p>
            <a:r>
              <a:rPr lang="en-GB" b="1" dirty="0"/>
              <a:t>Conclusion…………………………………………………………………………………..7</a:t>
            </a:r>
          </a:p>
          <a:p>
            <a:r>
              <a:rPr lang="en-GB" b="1"/>
              <a:t>References …………………………………………………………………………………8</a:t>
            </a:r>
            <a:br>
              <a:rPr lang="en-IN" b="1" dirty="0"/>
            </a:br>
            <a:br>
              <a:rPr lang="en-IN" b="1" dirty="0"/>
            </a:br>
            <a:br>
              <a:rPr lang="en-IN" b="1" dirty="0"/>
            </a:br>
            <a:br>
              <a:rPr lang="en-IN" b="1" dirty="0"/>
            </a:br>
            <a:br>
              <a:rPr lang="en-IN" b="1" dirty="0"/>
            </a:br>
            <a:br>
              <a:rPr lang="en-IN" b="1" dirty="0"/>
            </a:br>
            <a:endParaRPr lang="en-IN" dirty="0"/>
          </a:p>
        </p:txBody>
      </p:sp>
    </p:spTree>
    <p:extLst>
      <p:ext uri="{BB962C8B-B14F-4D97-AF65-F5344CB8AC3E}">
        <p14:creationId xmlns:p14="http://schemas.microsoft.com/office/powerpoint/2010/main" val="3298807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181CA-207D-4F99-A6E8-06231BC7886E}"/>
              </a:ext>
            </a:extLst>
          </p:cNvPr>
          <p:cNvSpPr>
            <a:spLocks noGrp="1"/>
          </p:cNvSpPr>
          <p:nvPr>
            <p:ph type="title"/>
          </p:nvPr>
        </p:nvSpPr>
        <p:spPr>
          <a:xfrm>
            <a:off x="1036319" y="510143"/>
            <a:ext cx="10058400" cy="1450757"/>
          </a:xfrm>
        </p:spPr>
        <p:txBody>
          <a:bodyPr/>
          <a:lstStyle/>
          <a:p>
            <a:r>
              <a:rPr lang="en-GB" b="1" dirty="0"/>
              <a:t>Introduction</a:t>
            </a:r>
            <a:br>
              <a:rPr lang="en-IN" b="1" dirty="0"/>
            </a:br>
            <a:endParaRPr lang="en-IN" dirty="0"/>
          </a:p>
        </p:txBody>
      </p:sp>
      <p:sp>
        <p:nvSpPr>
          <p:cNvPr id="4" name="Rectangle 3">
            <a:extLst>
              <a:ext uri="{FF2B5EF4-FFF2-40B4-BE49-F238E27FC236}">
                <a16:creationId xmlns:a16="http://schemas.microsoft.com/office/drawing/2014/main" id="{326A0CFB-FDAB-40C8-833F-31F1341B746E}"/>
              </a:ext>
            </a:extLst>
          </p:cNvPr>
          <p:cNvSpPr/>
          <p:nvPr/>
        </p:nvSpPr>
        <p:spPr>
          <a:xfrm>
            <a:off x="1036319" y="2181910"/>
            <a:ext cx="8536305" cy="646331"/>
          </a:xfrm>
          <a:prstGeom prst="rect">
            <a:avLst/>
          </a:prstGeom>
        </p:spPr>
        <p:txBody>
          <a:bodyPr wrap="square">
            <a:spAutoFit/>
          </a:bodyPr>
          <a:lstStyle/>
          <a:p>
            <a:r>
              <a:rPr lang="en-GB" dirty="0">
                <a:latin typeface="Times New Roman" panose="02020603050405020304" pitchFamily="18" charset="0"/>
                <a:ea typeface="Calibri" panose="020F0502020204030204" pitchFamily="34" charset="0"/>
              </a:rPr>
              <a:t>The presentation will be made on the employability skills which will be needed to get a job as a teacher. </a:t>
            </a:r>
            <a:endParaRPr lang="en-IN" dirty="0"/>
          </a:p>
        </p:txBody>
      </p:sp>
      <p:sp>
        <p:nvSpPr>
          <p:cNvPr id="5" name="Rectangle 4">
            <a:extLst>
              <a:ext uri="{FF2B5EF4-FFF2-40B4-BE49-F238E27FC236}">
                <a16:creationId xmlns:a16="http://schemas.microsoft.com/office/drawing/2014/main" id="{C58227B1-5BB1-400A-BFD5-83C4D63BF0FE}"/>
              </a:ext>
            </a:extLst>
          </p:cNvPr>
          <p:cNvSpPr/>
          <p:nvPr/>
        </p:nvSpPr>
        <p:spPr>
          <a:xfrm>
            <a:off x="1036320" y="3210353"/>
            <a:ext cx="3924786" cy="1200329"/>
          </a:xfrm>
          <a:prstGeom prst="rect">
            <a:avLst/>
          </a:prstGeom>
        </p:spPr>
        <p:txBody>
          <a:bodyPr wrap="square">
            <a:spAutoFit/>
          </a:bodyPr>
          <a:lstStyle/>
          <a:p>
            <a:r>
              <a:rPr lang="en-GB" dirty="0">
                <a:latin typeface="Times New Roman" panose="02020603050405020304" pitchFamily="18" charset="0"/>
                <a:ea typeface="Calibri" panose="020F0502020204030204" pitchFamily="34" charset="0"/>
              </a:rPr>
              <a:t>A personal SWOT analysis will be done in relation to identifying the required skills that are already had or should be learnt to pursue that said career. </a:t>
            </a:r>
            <a:endParaRPr lang="en-IN" dirty="0"/>
          </a:p>
        </p:txBody>
      </p:sp>
      <p:sp>
        <p:nvSpPr>
          <p:cNvPr id="6" name="Rectangle 5">
            <a:extLst>
              <a:ext uri="{FF2B5EF4-FFF2-40B4-BE49-F238E27FC236}">
                <a16:creationId xmlns:a16="http://schemas.microsoft.com/office/drawing/2014/main" id="{DC83E476-86C5-442A-9B16-1F4411309D52}"/>
              </a:ext>
            </a:extLst>
          </p:cNvPr>
          <p:cNvSpPr/>
          <p:nvPr/>
        </p:nvSpPr>
        <p:spPr>
          <a:xfrm>
            <a:off x="1036319" y="5309427"/>
            <a:ext cx="8993506" cy="561949"/>
          </a:xfrm>
          <a:prstGeom prst="rect">
            <a:avLst/>
          </a:prstGeom>
        </p:spPr>
        <p:txBody>
          <a:bodyPr wrap="square">
            <a:spAutoFit/>
          </a:bodyPr>
          <a:lstStyle/>
          <a:p>
            <a:pPr algn="just">
              <a:lnSpc>
                <a:spcPct val="20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Lastly, a Personal Development Plan (PDP) will also be made for that purpose.  </a:t>
            </a:r>
            <a:endParaRPr lang="en-IN"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DCDF7A82-EDE6-4097-B4F2-891A240983A6}"/>
              </a:ext>
            </a:extLst>
          </p:cNvPr>
          <p:cNvPicPr>
            <a:picLocks noChangeAspect="1"/>
          </p:cNvPicPr>
          <p:nvPr/>
        </p:nvPicPr>
        <p:blipFill>
          <a:blip r:embed="rId3"/>
          <a:stretch>
            <a:fillRect/>
          </a:stretch>
        </p:blipFill>
        <p:spPr>
          <a:xfrm>
            <a:off x="5523669" y="2623929"/>
            <a:ext cx="5838237" cy="2399004"/>
          </a:xfrm>
          <a:prstGeom prst="rect">
            <a:avLst/>
          </a:prstGeom>
        </p:spPr>
      </p:pic>
      <p:sp>
        <p:nvSpPr>
          <p:cNvPr id="8" name="Rectangle 7">
            <a:extLst>
              <a:ext uri="{FF2B5EF4-FFF2-40B4-BE49-F238E27FC236}">
                <a16:creationId xmlns:a16="http://schemas.microsoft.com/office/drawing/2014/main" id="{F99E469D-C977-4D4F-AF58-CC7184CAE948}"/>
              </a:ext>
            </a:extLst>
          </p:cNvPr>
          <p:cNvSpPr/>
          <p:nvPr/>
        </p:nvSpPr>
        <p:spPr>
          <a:xfrm>
            <a:off x="7619484" y="5022933"/>
            <a:ext cx="1646605"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Zambas</a:t>
            </a:r>
            <a:r>
              <a:rPr lang="en-IN" dirty="0">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1024192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BC9F-DF31-4322-9B8D-EDAF8EA7DC1B}"/>
              </a:ext>
            </a:extLst>
          </p:cNvPr>
          <p:cNvSpPr>
            <a:spLocks noGrp="1"/>
          </p:cNvSpPr>
          <p:nvPr>
            <p:ph type="title"/>
          </p:nvPr>
        </p:nvSpPr>
        <p:spPr>
          <a:xfrm>
            <a:off x="1066800" y="451167"/>
            <a:ext cx="10058400" cy="1450757"/>
          </a:xfrm>
        </p:spPr>
        <p:txBody>
          <a:bodyPr/>
          <a:lstStyle/>
          <a:p>
            <a:r>
              <a:rPr lang="en-GB" b="1" dirty="0"/>
              <a:t>Personal SWOT analysis</a:t>
            </a:r>
            <a:br>
              <a:rPr lang="en-IN" b="1" dirty="0"/>
            </a:br>
            <a:endParaRPr lang="en-IN" dirty="0"/>
          </a:p>
        </p:txBody>
      </p:sp>
      <p:sp>
        <p:nvSpPr>
          <p:cNvPr id="4" name="Rectangle 3">
            <a:extLst>
              <a:ext uri="{FF2B5EF4-FFF2-40B4-BE49-F238E27FC236}">
                <a16:creationId xmlns:a16="http://schemas.microsoft.com/office/drawing/2014/main" id="{3711A465-6E97-48F5-BD82-7A835EA0C339}"/>
              </a:ext>
            </a:extLst>
          </p:cNvPr>
          <p:cNvSpPr/>
          <p:nvPr/>
        </p:nvSpPr>
        <p:spPr>
          <a:xfrm>
            <a:off x="371475" y="2000935"/>
            <a:ext cx="6096000" cy="646331"/>
          </a:xfrm>
          <a:prstGeom prst="rect">
            <a:avLst/>
          </a:prstGeom>
        </p:spPr>
        <p:txBody>
          <a:bodyPr>
            <a:spAutoFit/>
          </a:bodyPr>
          <a:lstStyle/>
          <a:p>
            <a:r>
              <a:rPr lang="en-GB" b="1" dirty="0">
                <a:latin typeface="Times New Roman" panose="02020603050405020304" pitchFamily="18" charset="0"/>
                <a:ea typeface="Calibri" panose="020F0502020204030204" pitchFamily="34" charset="0"/>
              </a:rPr>
              <a:t>Strengths: </a:t>
            </a:r>
            <a:r>
              <a:rPr lang="en-GB" dirty="0">
                <a:latin typeface="Times New Roman" panose="02020603050405020304" pitchFamily="18" charset="0"/>
                <a:ea typeface="Calibri" panose="020F0502020204030204" pitchFamily="34" charset="0"/>
              </a:rPr>
              <a:t>To be a teacher the main skill that is required is communication skill. </a:t>
            </a:r>
            <a:endParaRPr lang="en-IN" dirty="0"/>
          </a:p>
        </p:txBody>
      </p:sp>
      <p:sp>
        <p:nvSpPr>
          <p:cNvPr id="5" name="Rectangle 4">
            <a:extLst>
              <a:ext uri="{FF2B5EF4-FFF2-40B4-BE49-F238E27FC236}">
                <a16:creationId xmlns:a16="http://schemas.microsoft.com/office/drawing/2014/main" id="{A0E3DEAE-FE50-4E1C-905C-9C2A68A66D07}"/>
              </a:ext>
            </a:extLst>
          </p:cNvPr>
          <p:cNvSpPr/>
          <p:nvPr/>
        </p:nvSpPr>
        <p:spPr>
          <a:xfrm>
            <a:off x="6267450" y="1915210"/>
            <a:ext cx="6096000" cy="646331"/>
          </a:xfrm>
          <a:prstGeom prst="rect">
            <a:avLst/>
          </a:prstGeom>
        </p:spPr>
        <p:txBody>
          <a:bodyPr>
            <a:spAutoFit/>
          </a:bodyPr>
          <a:lstStyle/>
          <a:p>
            <a:r>
              <a:rPr lang="en-GB" b="1" dirty="0">
                <a:latin typeface="Times New Roman" panose="02020603050405020304" pitchFamily="18" charset="0"/>
                <a:ea typeface="Calibri" panose="020F0502020204030204" pitchFamily="34" charset="0"/>
              </a:rPr>
              <a:t>Weaknesses: </a:t>
            </a:r>
            <a:r>
              <a:rPr lang="en-GB" dirty="0">
                <a:latin typeface="Times New Roman" panose="02020603050405020304" pitchFamily="18" charset="0"/>
                <a:ea typeface="Calibri" panose="020F0502020204030204" pitchFamily="34" charset="0"/>
              </a:rPr>
              <a:t>Adaptability is one of the skills that should a teacher have to work in an evolving environment which I lack. </a:t>
            </a:r>
            <a:endParaRPr lang="en-IN" dirty="0"/>
          </a:p>
        </p:txBody>
      </p:sp>
      <p:sp>
        <p:nvSpPr>
          <p:cNvPr id="6" name="Rectangle 5">
            <a:extLst>
              <a:ext uri="{FF2B5EF4-FFF2-40B4-BE49-F238E27FC236}">
                <a16:creationId xmlns:a16="http://schemas.microsoft.com/office/drawing/2014/main" id="{06F2D1AB-DA82-4FF4-BB9E-983F06F1EC8D}"/>
              </a:ext>
            </a:extLst>
          </p:cNvPr>
          <p:cNvSpPr/>
          <p:nvPr/>
        </p:nvSpPr>
        <p:spPr>
          <a:xfrm>
            <a:off x="275617" y="4951968"/>
            <a:ext cx="6096000" cy="1200329"/>
          </a:xfrm>
          <a:prstGeom prst="rect">
            <a:avLst/>
          </a:prstGeom>
        </p:spPr>
        <p:txBody>
          <a:bodyPr>
            <a:spAutoFit/>
          </a:bodyPr>
          <a:lstStyle/>
          <a:p>
            <a:r>
              <a:rPr lang="en-GB" b="1" dirty="0">
                <a:latin typeface="Times New Roman" panose="02020603050405020304" pitchFamily="18" charset="0"/>
                <a:ea typeface="Calibri" panose="020F0502020204030204" pitchFamily="34" charset="0"/>
              </a:rPr>
              <a:t>Opportunities: </a:t>
            </a:r>
            <a:r>
              <a:rPr lang="en-GB" dirty="0">
                <a:latin typeface="Times New Roman" panose="02020603050405020304" pitchFamily="18" charset="0"/>
                <a:ea typeface="Calibri" panose="020F0502020204030204" pitchFamily="34" charset="0"/>
              </a:rPr>
              <a:t>As I have strong communication skills and listening skills, I believe I can develop other skills like leadership skills by growing confidence in myself, adapting to nature.</a:t>
            </a:r>
            <a:endParaRPr lang="en-IN" dirty="0"/>
          </a:p>
        </p:txBody>
      </p:sp>
      <p:sp>
        <p:nvSpPr>
          <p:cNvPr id="7" name="Rectangle 6">
            <a:extLst>
              <a:ext uri="{FF2B5EF4-FFF2-40B4-BE49-F238E27FC236}">
                <a16:creationId xmlns:a16="http://schemas.microsoft.com/office/drawing/2014/main" id="{22EF2911-A2FB-4CA0-AC7C-33D56795C585}"/>
              </a:ext>
            </a:extLst>
          </p:cNvPr>
          <p:cNvSpPr/>
          <p:nvPr/>
        </p:nvSpPr>
        <p:spPr>
          <a:xfrm>
            <a:off x="6267450" y="4951968"/>
            <a:ext cx="6096000" cy="923330"/>
          </a:xfrm>
          <a:prstGeom prst="rect">
            <a:avLst/>
          </a:prstGeom>
        </p:spPr>
        <p:txBody>
          <a:bodyPr>
            <a:spAutoFit/>
          </a:bodyPr>
          <a:lstStyle/>
          <a:p>
            <a:r>
              <a:rPr lang="en-GB" b="1" dirty="0">
                <a:latin typeface="Times New Roman" panose="02020603050405020304" pitchFamily="18" charset="0"/>
                <a:ea typeface="Calibri" panose="020F0502020204030204" pitchFamily="34" charset="0"/>
              </a:rPr>
              <a:t>Threats: </a:t>
            </a:r>
            <a:r>
              <a:rPr lang="en-GB" dirty="0">
                <a:latin typeface="Times New Roman" panose="02020603050405020304" pitchFamily="18" charset="0"/>
                <a:ea typeface="Calibri" panose="020F0502020204030204" pitchFamily="34" charset="0"/>
              </a:rPr>
              <a:t>Time management is the skill that a teacher should have to cover the lesson plan she made to execute which is one skill that I am lacking. </a:t>
            </a:r>
            <a:endParaRPr lang="en-IN" dirty="0"/>
          </a:p>
        </p:txBody>
      </p:sp>
      <p:pic>
        <p:nvPicPr>
          <p:cNvPr id="8" name="Picture 7">
            <a:extLst>
              <a:ext uri="{FF2B5EF4-FFF2-40B4-BE49-F238E27FC236}">
                <a16:creationId xmlns:a16="http://schemas.microsoft.com/office/drawing/2014/main" id="{BBE9BBB9-2C9C-4FC2-875F-3CC1F4044CA2}"/>
              </a:ext>
            </a:extLst>
          </p:cNvPr>
          <p:cNvPicPr>
            <a:picLocks noChangeAspect="1"/>
          </p:cNvPicPr>
          <p:nvPr/>
        </p:nvPicPr>
        <p:blipFill>
          <a:blip r:embed="rId3"/>
          <a:stretch>
            <a:fillRect/>
          </a:stretch>
        </p:blipFill>
        <p:spPr>
          <a:xfrm>
            <a:off x="723844" y="2647266"/>
            <a:ext cx="3514725" cy="2019300"/>
          </a:xfrm>
          <a:prstGeom prst="rect">
            <a:avLst/>
          </a:prstGeom>
        </p:spPr>
      </p:pic>
      <p:pic>
        <p:nvPicPr>
          <p:cNvPr id="9" name="Picture 8">
            <a:extLst>
              <a:ext uri="{FF2B5EF4-FFF2-40B4-BE49-F238E27FC236}">
                <a16:creationId xmlns:a16="http://schemas.microsoft.com/office/drawing/2014/main" id="{028F4C43-AC1A-4C5A-9BDF-A6F05669CF8D}"/>
              </a:ext>
            </a:extLst>
          </p:cNvPr>
          <p:cNvPicPr>
            <a:picLocks noChangeAspect="1"/>
          </p:cNvPicPr>
          <p:nvPr/>
        </p:nvPicPr>
        <p:blipFill>
          <a:blip r:embed="rId4"/>
          <a:stretch>
            <a:fillRect/>
          </a:stretch>
        </p:blipFill>
        <p:spPr>
          <a:xfrm>
            <a:off x="7533203" y="2651412"/>
            <a:ext cx="3564494" cy="2015154"/>
          </a:xfrm>
          <a:prstGeom prst="rect">
            <a:avLst/>
          </a:prstGeom>
        </p:spPr>
      </p:pic>
      <p:sp>
        <p:nvSpPr>
          <p:cNvPr id="10" name="Rectangle 9">
            <a:extLst>
              <a:ext uri="{FF2B5EF4-FFF2-40B4-BE49-F238E27FC236}">
                <a16:creationId xmlns:a16="http://schemas.microsoft.com/office/drawing/2014/main" id="{CD0F5412-5310-4FFF-B457-31A5B4967D92}"/>
              </a:ext>
            </a:extLst>
          </p:cNvPr>
          <p:cNvSpPr/>
          <p:nvPr/>
        </p:nvSpPr>
        <p:spPr>
          <a:xfrm>
            <a:off x="1975020" y="4666566"/>
            <a:ext cx="1646605"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Zambas</a:t>
            </a:r>
            <a:r>
              <a:rPr lang="en-IN" dirty="0">
                <a:latin typeface="Times New Roman" panose="02020603050405020304" pitchFamily="18" charset="0"/>
                <a:ea typeface="Calibri" panose="020F0502020204030204" pitchFamily="34" charset="0"/>
              </a:rPr>
              <a:t>, 2020)</a:t>
            </a:r>
            <a:endParaRPr lang="en-IN" dirty="0"/>
          </a:p>
        </p:txBody>
      </p:sp>
      <p:sp>
        <p:nvSpPr>
          <p:cNvPr id="3" name="Rectangle 2">
            <a:extLst>
              <a:ext uri="{FF2B5EF4-FFF2-40B4-BE49-F238E27FC236}">
                <a16:creationId xmlns:a16="http://schemas.microsoft.com/office/drawing/2014/main" id="{E3D70E22-4A1C-4252-8765-B64F43B195E1}"/>
              </a:ext>
            </a:extLst>
          </p:cNvPr>
          <p:cNvSpPr/>
          <p:nvPr/>
        </p:nvSpPr>
        <p:spPr>
          <a:xfrm>
            <a:off x="8206662" y="4681577"/>
            <a:ext cx="2813591"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GB" dirty="0" err="1">
                <a:latin typeface="Times New Roman" panose="02020603050405020304" pitchFamily="18" charset="0"/>
                <a:ea typeface="Calibri" panose="020F0502020204030204" pitchFamily="34" charset="0"/>
              </a:rPr>
              <a:t>Adeani</a:t>
            </a:r>
            <a:r>
              <a:rPr lang="en-GB" dirty="0">
                <a:latin typeface="Times New Roman" panose="02020603050405020304" pitchFamily="18" charset="0"/>
                <a:ea typeface="Calibri" panose="020F0502020204030204" pitchFamily="34" charset="0"/>
              </a:rPr>
              <a:t>, 2020, pp.139-148).</a:t>
            </a:r>
            <a:endParaRPr lang="en-IN" dirty="0"/>
          </a:p>
        </p:txBody>
      </p:sp>
    </p:spTree>
    <p:extLst>
      <p:ext uri="{BB962C8B-B14F-4D97-AF65-F5344CB8AC3E}">
        <p14:creationId xmlns:p14="http://schemas.microsoft.com/office/powerpoint/2010/main" val="2592786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CDA6F-E698-44D7-8CD3-92F7124D0DE8}"/>
              </a:ext>
            </a:extLst>
          </p:cNvPr>
          <p:cNvSpPr>
            <a:spLocks noGrp="1"/>
          </p:cNvSpPr>
          <p:nvPr>
            <p:ph type="title"/>
          </p:nvPr>
        </p:nvSpPr>
        <p:spPr>
          <a:xfrm>
            <a:off x="1097280" y="988906"/>
            <a:ext cx="10058400" cy="1450757"/>
          </a:xfrm>
        </p:spPr>
        <p:txBody>
          <a:bodyPr>
            <a:normAutofit fontScale="90000"/>
          </a:bodyPr>
          <a:lstStyle/>
          <a:p>
            <a:r>
              <a:rPr lang="en-GB" b="1" dirty="0"/>
              <a:t>Time Management Tool: Weekly Schedule </a:t>
            </a:r>
            <a:r>
              <a:rPr lang="en-GB" b="1" dirty="0" err="1"/>
              <a:t>Schedule</a:t>
            </a:r>
            <a:br>
              <a:rPr lang="en-IN" b="1" dirty="0"/>
            </a:br>
            <a:endParaRPr lang="en-IN" dirty="0"/>
          </a:p>
        </p:txBody>
      </p:sp>
      <p:pic>
        <p:nvPicPr>
          <p:cNvPr id="4" name="Picture 3">
            <a:extLst>
              <a:ext uri="{FF2B5EF4-FFF2-40B4-BE49-F238E27FC236}">
                <a16:creationId xmlns:a16="http://schemas.microsoft.com/office/drawing/2014/main" id="{E4CD5521-9C1C-40B4-9EDF-81657F657C16}"/>
              </a:ext>
            </a:extLst>
          </p:cNvPr>
          <p:cNvPicPr>
            <a:picLocks noChangeAspect="1"/>
          </p:cNvPicPr>
          <p:nvPr/>
        </p:nvPicPr>
        <p:blipFill>
          <a:blip r:embed="rId3"/>
          <a:stretch>
            <a:fillRect/>
          </a:stretch>
        </p:blipFill>
        <p:spPr>
          <a:xfrm>
            <a:off x="671208" y="1862938"/>
            <a:ext cx="5749047" cy="4262283"/>
          </a:xfrm>
          <a:prstGeom prst="rect">
            <a:avLst/>
          </a:prstGeom>
        </p:spPr>
      </p:pic>
      <p:pic>
        <p:nvPicPr>
          <p:cNvPr id="5" name="Picture 4">
            <a:extLst>
              <a:ext uri="{FF2B5EF4-FFF2-40B4-BE49-F238E27FC236}">
                <a16:creationId xmlns:a16="http://schemas.microsoft.com/office/drawing/2014/main" id="{5824CFC9-9B02-45CF-94FB-DD5A8BBA63A3}"/>
              </a:ext>
            </a:extLst>
          </p:cNvPr>
          <p:cNvPicPr>
            <a:picLocks noChangeAspect="1"/>
          </p:cNvPicPr>
          <p:nvPr/>
        </p:nvPicPr>
        <p:blipFill>
          <a:blip r:embed="rId4"/>
          <a:stretch>
            <a:fillRect/>
          </a:stretch>
        </p:blipFill>
        <p:spPr>
          <a:xfrm>
            <a:off x="6420255" y="1862938"/>
            <a:ext cx="5636245" cy="4262283"/>
          </a:xfrm>
          <a:prstGeom prst="rect">
            <a:avLst/>
          </a:prstGeom>
        </p:spPr>
      </p:pic>
    </p:spTree>
    <p:extLst>
      <p:ext uri="{BB962C8B-B14F-4D97-AF65-F5344CB8AC3E}">
        <p14:creationId xmlns:p14="http://schemas.microsoft.com/office/powerpoint/2010/main" val="213886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DBA10-A11D-488F-BD74-D5207C0A075F}"/>
              </a:ext>
            </a:extLst>
          </p:cNvPr>
          <p:cNvSpPr>
            <a:spLocks noGrp="1"/>
          </p:cNvSpPr>
          <p:nvPr>
            <p:ph type="title"/>
          </p:nvPr>
        </p:nvSpPr>
        <p:spPr>
          <a:xfrm>
            <a:off x="861610" y="544750"/>
            <a:ext cx="10058400" cy="1450757"/>
          </a:xfrm>
        </p:spPr>
        <p:txBody>
          <a:bodyPr/>
          <a:lstStyle/>
          <a:p>
            <a:r>
              <a:rPr lang="en-GB" b="1" dirty="0"/>
              <a:t>Personal development plan</a:t>
            </a:r>
            <a:br>
              <a:rPr lang="en-IN" b="1" dirty="0"/>
            </a:br>
            <a:endParaRPr lang="en-IN" dirty="0"/>
          </a:p>
        </p:txBody>
      </p:sp>
      <p:pic>
        <p:nvPicPr>
          <p:cNvPr id="4" name="Picture 3">
            <a:extLst>
              <a:ext uri="{FF2B5EF4-FFF2-40B4-BE49-F238E27FC236}">
                <a16:creationId xmlns:a16="http://schemas.microsoft.com/office/drawing/2014/main" id="{701EE33C-993E-41B7-8588-9616C615C3A8}"/>
              </a:ext>
            </a:extLst>
          </p:cNvPr>
          <p:cNvPicPr>
            <a:picLocks noChangeAspect="1"/>
          </p:cNvPicPr>
          <p:nvPr/>
        </p:nvPicPr>
        <p:blipFill>
          <a:blip r:embed="rId3"/>
          <a:stretch>
            <a:fillRect/>
          </a:stretch>
        </p:blipFill>
        <p:spPr>
          <a:xfrm>
            <a:off x="758756" y="1782243"/>
            <a:ext cx="3146369" cy="4531007"/>
          </a:xfrm>
          <a:prstGeom prst="rect">
            <a:avLst/>
          </a:prstGeom>
        </p:spPr>
      </p:pic>
      <p:pic>
        <p:nvPicPr>
          <p:cNvPr id="5" name="Picture 4">
            <a:extLst>
              <a:ext uri="{FF2B5EF4-FFF2-40B4-BE49-F238E27FC236}">
                <a16:creationId xmlns:a16="http://schemas.microsoft.com/office/drawing/2014/main" id="{3F27A5AC-123F-4D8B-B79A-EB9D09EED03E}"/>
              </a:ext>
            </a:extLst>
          </p:cNvPr>
          <p:cNvPicPr>
            <a:picLocks noChangeAspect="1"/>
          </p:cNvPicPr>
          <p:nvPr/>
        </p:nvPicPr>
        <p:blipFill>
          <a:blip r:embed="rId4"/>
          <a:stretch>
            <a:fillRect/>
          </a:stretch>
        </p:blipFill>
        <p:spPr>
          <a:xfrm>
            <a:off x="4109405" y="1714031"/>
            <a:ext cx="3035800" cy="4565113"/>
          </a:xfrm>
          <a:prstGeom prst="rect">
            <a:avLst/>
          </a:prstGeom>
        </p:spPr>
      </p:pic>
      <p:pic>
        <p:nvPicPr>
          <p:cNvPr id="6" name="Picture 5">
            <a:extLst>
              <a:ext uri="{FF2B5EF4-FFF2-40B4-BE49-F238E27FC236}">
                <a16:creationId xmlns:a16="http://schemas.microsoft.com/office/drawing/2014/main" id="{0D2FB9B5-4DB6-4D14-B37B-702E75A9C666}"/>
              </a:ext>
            </a:extLst>
          </p:cNvPr>
          <p:cNvPicPr>
            <a:picLocks noChangeAspect="1"/>
          </p:cNvPicPr>
          <p:nvPr/>
        </p:nvPicPr>
        <p:blipFill>
          <a:blip r:embed="rId5"/>
          <a:stretch>
            <a:fillRect/>
          </a:stretch>
        </p:blipFill>
        <p:spPr>
          <a:xfrm>
            <a:off x="7244225" y="2321019"/>
            <a:ext cx="4783050" cy="3072259"/>
          </a:xfrm>
          <a:prstGeom prst="rect">
            <a:avLst/>
          </a:prstGeom>
        </p:spPr>
      </p:pic>
    </p:spTree>
    <p:extLst>
      <p:ext uri="{BB962C8B-B14F-4D97-AF65-F5344CB8AC3E}">
        <p14:creationId xmlns:p14="http://schemas.microsoft.com/office/powerpoint/2010/main" val="2008099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232CA-77E7-4814-9651-419D9369C6BF}"/>
              </a:ext>
            </a:extLst>
          </p:cNvPr>
          <p:cNvSpPr>
            <a:spLocks noGrp="1"/>
          </p:cNvSpPr>
          <p:nvPr>
            <p:ph type="title"/>
          </p:nvPr>
        </p:nvSpPr>
        <p:spPr>
          <a:xfrm>
            <a:off x="1066800" y="870263"/>
            <a:ext cx="10058400" cy="1450757"/>
          </a:xfrm>
        </p:spPr>
        <p:txBody>
          <a:bodyPr/>
          <a:lstStyle/>
          <a:p>
            <a:r>
              <a:rPr lang="en-GB" b="1" dirty="0"/>
              <a:t>Conclusion</a:t>
            </a:r>
            <a:br>
              <a:rPr lang="en-IN" b="1" dirty="0"/>
            </a:br>
            <a:endParaRPr lang="en-IN" dirty="0"/>
          </a:p>
        </p:txBody>
      </p:sp>
      <p:sp>
        <p:nvSpPr>
          <p:cNvPr id="4" name="Rectangle 3">
            <a:extLst>
              <a:ext uri="{FF2B5EF4-FFF2-40B4-BE49-F238E27FC236}">
                <a16:creationId xmlns:a16="http://schemas.microsoft.com/office/drawing/2014/main" id="{46C617E0-08C9-46A6-B72A-6B10F14F6AB1}"/>
              </a:ext>
            </a:extLst>
          </p:cNvPr>
          <p:cNvSpPr/>
          <p:nvPr/>
        </p:nvSpPr>
        <p:spPr>
          <a:xfrm>
            <a:off x="917642" y="1919060"/>
            <a:ext cx="8732196" cy="646331"/>
          </a:xfrm>
          <a:prstGeom prst="rect">
            <a:avLst/>
          </a:prstGeom>
        </p:spPr>
        <p:txBody>
          <a:bodyPr wrap="square">
            <a:spAutoFit/>
          </a:bodyPr>
          <a:lstStyle/>
          <a:p>
            <a:r>
              <a:rPr lang="en-GB" dirty="0">
                <a:latin typeface="Times New Roman" panose="02020603050405020304" pitchFamily="18" charset="0"/>
                <a:ea typeface="Calibri" panose="020F0502020204030204" pitchFamily="34" charset="0"/>
              </a:rPr>
              <a:t>The presentation has been based on developing the skills that a student needs to pursue a career as a teacher. </a:t>
            </a:r>
            <a:endParaRPr lang="en-IN" dirty="0"/>
          </a:p>
        </p:txBody>
      </p:sp>
      <p:sp>
        <p:nvSpPr>
          <p:cNvPr id="5" name="Rectangle 4">
            <a:extLst>
              <a:ext uri="{FF2B5EF4-FFF2-40B4-BE49-F238E27FC236}">
                <a16:creationId xmlns:a16="http://schemas.microsoft.com/office/drawing/2014/main" id="{C8C18835-57F7-4D77-9C49-E47796B55D90}"/>
              </a:ext>
            </a:extLst>
          </p:cNvPr>
          <p:cNvSpPr/>
          <p:nvPr/>
        </p:nvSpPr>
        <p:spPr>
          <a:xfrm>
            <a:off x="450715" y="3152523"/>
            <a:ext cx="4267200" cy="1477328"/>
          </a:xfrm>
          <a:prstGeom prst="rect">
            <a:avLst/>
          </a:prstGeom>
        </p:spPr>
        <p:txBody>
          <a:bodyPr wrap="square">
            <a:spAutoFit/>
          </a:bodyPr>
          <a:lstStyle/>
          <a:p>
            <a:r>
              <a:rPr lang="en-GB" dirty="0">
                <a:latin typeface="Times New Roman" panose="02020603050405020304" pitchFamily="18" charset="0"/>
                <a:ea typeface="Calibri" panose="020F0502020204030204" pitchFamily="34" charset="0"/>
              </a:rPr>
              <a:t>For that purpose, a personal SWOT analysis has been discussed, which has shown that adaptability skill and time management skill is the two main things that should be improved.</a:t>
            </a:r>
            <a:endParaRPr lang="en-IN" dirty="0"/>
          </a:p>
        </p:txBody>
      </p:sp>
      <p:sp>
        <p:nvSpPr>
          <p:cNvPr id="6" name="Rectangle 5">
            <a:extLst>
              <a:ext uri="{FF2B5EF4-FFF2-40B4-BE49-F238E27FC236}">
                <a16:creationId xmlns:a16="http://schemas.microsoft.com/office/drawing/2014/main" id="{E42C4F79-2612-4894-90CD-EBF74430F219}"/>
              </a:ext>
            </a:extLst>
          </p:cNvPr>
          <p:cNvSpPr/>
          <p:nvPr/>
        </p:nvSpPr>
        <p:spPr>
          <a:xfrm>
            <a:off x="800909" y="5341406"/>
            <a:ext cx="10058399" cy="646331"/>
          </a:xfrm>
          <a:prstGeom prst="rect">
            <a:avLst/>
          </a:prstGeom>
        </p:spPr>
        <p:txBody>
          <a:bodyPr wrap="square">
            <a:spAutoFit/>
          </a:bodyPr>
          <a:lstStyle/>
          <a:p>
            <a:pPr algn="just">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A personal development plan has further been developed, where it has shown the way the skills should be improved in an organised way to learn. </a:t>
            </a:r>
            <a:endParaRPr lang="en-IN"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BCF870F2-038D-45B2-858D-23D8906A2D04}"/>
              </a:ext>
            </a:extLst>
          </p:cNvPr>
          <p:cNvPicPr>
            <a:picLocks noChangeAspect="1"/>
          </p:cNvPicPr>
          <p:nvPr/>
        </p:nvPicPr>
        <p:blipFill>
          <a:blip r:embed="rId3"/>
          <a:stretch>
            <a:fillRect/>
          </a:stretch>
        </p:blipFill>
        <p:spPr>
          <a:xfrm>
            <a:off x="5545272" y="2595051"/>
            <a:ext cx="4620132" cy="2390578"/>
          </a:xfrm>
          <a:prstGeom prst="rect">
            <a:avLst/>
          </a:prstGeom>
        </p:spPr>
      </p:pic>
      <p:sp>
        <p:nvSpPr>
          <p:cNvPr id="3" name="Rectangle 2">
            <a:extLst>
              <a:ext uri="{FF2B5EF4-FFF2-40B4-BE49-F238E27FC236}">
                <a16:creationId xmlns:a16="http://schemas.microsoft.com/office/drawing/2014/main" id="{112D5483-71EA-4AA3-A8CC-F066FE7740D8}"/>
              </a:ext>
            </a:extLst>
          </p:cNvPr>
          <p:cNvSpPr/>
          <p:nvPr/>
        </p:nvSpPr>
        <p:spPr>
          <a:xfrm>
            <a:off x="6806367" y="4972074"/>
            <a:ext cx="2843471" cy="369332"/>
          </a:xfrm>
          <a:prstGeom prst="rect">
            <a:avLst/>
          </a:prstGeom>
        </p:spPr>
        <p:txBody>
          <a:bodyPr wrap="none">
            <a:spAutoFit/>
          </a:bodyPr>
          <a:lstStyle/>
          <a:p>
            <a:r>
              <a:rPr lang="en-US" dirty="0">
                <a:solidFill>
                  <a:srgbClr val="000000"/>
                </a:solidFill>
                <a:latin typeface="Times New Roman" panose="02020603050405020304" pitchFamily="18" charset="0"/>
                <a:ea typeface="Calibri" panose="020F0502020204030204" pitchFamily="34" charset="0"/>
              </a:rPr>
              <a:t>(</a:t>
            </a:r>
            <a:r>
              <a:rPr lang="en-US" dirty="0" err="1">
                <a:solidFill>
                  <a:srgbClr val="000000"/>
                </a:solidFill>
                <a:latin typeface="Times New Roman" panose="02020603050405020304" pitchFamily="18" charset="0"/>
                <a:ea typeface="Calibri" panose="020F0502020204030204" pitchFamily="34" charset="0"/>
              </a:rPr>
              <a:t>Arfiana</a:t>
            </a:r>
            <a:r>
              <a:rPr lang="en-US" dirty="0">
                <a:solidFill>
                  <a:srgbClr val="000000"/>
                </a:solidFill>
                <a:latin typeface="Times New Roman" panose="02020603050405020304" pitchFamily="18" charset="0"/>
                <a:ea typeface="Calibri" panose="020F0502020204030204" pitchFamily="34" charset="0"/>
              </a:rPr>
              <a:t>, 2018, pp.211-222)</a:t>
            </a:r>
            <a:r>
              <a:rPr lang="en-US" dirty="0">
                <a:latin typeface="Times New Roman" panose="02020603050405020304" pitchFamily="18" charset="0"/>
                <a:ea typeface="Calibri" panose="020F0502020204030204" pitchFamily="34" charset="0"/>
              </a:rPr>
              <a:t>.</a:t>
            </a:r>
            <a:endParaRPr lang="en-IN" dirty="0"/>
          </a:p>
        </p:txBody>
      </p:sp>
    </p:spTree>
    <p:extLst>
      <p:ext uri="{BB962C8B-B14F-4D97-AF65-F5344CB8AC3E}">
        <p14:creationId xmlns:p14="http://schemas.microsoft.com/office/powerpoint/2010/main" val="153903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F1E2-6BEB-4C01-AD2B-501353C21C1C}"/>
              </a:ext>
            </a:extLst>
          </p:cNvPr>
          <p:cNvSpPr>
            <a:spLocks noGrp="1"/>
          </p:cNvSpPr>
          <p:nvPr>
            <p:ph type="title"/>
          </p:nvPr>
        </p:nvSpPr>
        <p:spPr>
          <a:xfrm>
            <a:off x="1097280" y="858103"/>
            <a:ext cx="10058400" cy="1450757"/>
          </a:xfrm>
        </p:spPr>
        <p:txBody>
          <a:bodyPr/>
          <a:lstStyle/>
          <a:p>
            <a:r>
              <a:rPr lang="en-GB" b="1" dirty="0"/>
              <a:t>References </a:t>
            </a:r>
            <a:br>
              <a:rPr lang="en-IN" b="1" dirty="0"/>
            </a:br>
            <a:endParaRPr lang="en-IN" dirty="0"/>
          </a:p>
        </p:txBody>
      </p:sp>
      <p:sp>
        <p:nvSpPr>
          <p:cNvPr id="3" name="Content Placeholder 2">
            <a:extLst>
              <a:ext uri="{FF2B5EF4-FFF2-40B4-BE49-F238E27FC236}">
                <a16:creationId xmlns:a16="http://schemas.microsoft.com/office/drawing/2014/main" id="{896EB8B5-B6FE-4395-AF46-2FFE24E210E3}"/>
              </a:ext>
            </a:extLst>
          </p:cNvPr>
          <p:cNvSpPr>
            <a:spLocks noGrp="1"/>
          </p:cNvSpPr>
          <p:nvPr>
            <p:ph idx="1"/>
          </p:nvPr>
        </p:nvSpPr>
        <p:spPr/>
        <p:txBody>
          <a:bodyPr/>
          <a:lstStyle/>
          <a:p>
            <a:r>
              <a:rPr lang="en-GB" dirty="0"/>
              <a:t>Kelley, K., (2021). </a:t>
            </a:r>
            <a:r>
              <a:rPr lang="en-GB" i="1" dirty="0"/>
              <a:t>Why are Employability Skills Important. </a:t>
            </a:r>
            <a:r>
              <a:rPr lang="en-GB" dirty="0"/>
              <a:t>[Online] </a:t>
            </a:r>
            <a:br>
              <a:rPr lang="en-GB" dirty="0"/>
            </a:br>
            <a:r>
              <a:rPr lang="en-GB" dirty="0"/>
              <a:t>Available at: </a:t>
            </a:r>
            <a:r>
              <a:rPr lang="en-GB" u="sng" dirty="0"/>
              <a:t>https://www.simplilearn.com/why-are-employability-skills-important-article</a:t>
            </a:r>
            <a:endParaRPr lang="en-IN" dirty="0"/>
          </a:p>
          <a:p>
            <a:r>
              <a:rPr lang="en-GB" dirty="0" err="1"/>
              <a:t>Zambas</a:t>
            </a:r>
            <a:r>
              <a:rPr lang="en-GB" dirty="0"/>
              <a:t>, J., (2020). </a:t>
            </a:r>
            <a:r>
              <a:rPr lang="en-GB" i="1" dirty="0"/>
              <a:t>25 Essential Skills and Qualities Every Teacher Needs. </a:t>
            </a:r>
            <a:r>
              <a:rPr lang="en-GB" dirty="0"/>
              <a:t>[Online] </a:t>
            </a:r>
            <a:br>
              <a:rPr lang="en-GB" dirty="0"/>
            </a:br>
            <a:r>
              <a:rPr lang="en-GB" dirty="0"/>
              <a:t>Available at: </a:t>
            </a:r>
            <a:r>
              <a:rPr lang="en-GB" u="sng" dirty="0"/>
              <a:t>https://www.careeraddict.com/teacher-skills</a:t>
            </a:r>
            <a:endParaRPr lang="en-IN" dirty="0"/>
          </a:p>
          <a:p>
            <a:r>
              <a:rPr lang="en-GB" dirty="0" err="1"/>
              <a:t>Adeani</a:t>
            </a:r>
            <a:r>
              <a:rPr lang="en-GB" dirty="0"/>
              <a:t>, I.S., </a:t>
            </a:r>
            <a:r>
              <a:rPr lang="en-GB" dirty="0" err="1"/>
              <a:t>Febriani</a:t>
            </a:r>
            <a:r>
              <a:rPr lang="en-GB" dirty="0"/>
              <a:t>, R.B. and </a:t>
            </a:r>
            <a:r>
              <a:rPr lang="en-GB" dirty="0" err="1"/>
              <a:t>Syafryadin</a:t>
            </a:r>
            <a:r>
              <a:rPr lang="en-GB" dirty="0"/>
              <a:t>, S., (2020). USING GIBBS’REFLECTIVE CYCLE IN MAKING REFLECTIONS OF LITERARY ANALYSIS. Indonesian EFL Journal, 6(2), pp.139-148.</a:t>
            </a:r>
            <a:endParaRPr lang="en-IN" dirty="0"/>
          </a:p>
          <a:p>
            <a:r>
              <a:rPr lang="en-US" dirty="0" err="1"/>
              <a:t>Arfiana</a:t>
            </a:r>
            <a:r>
              <a:rPr lang="en-US" dirty="0"/>
              <a:t>, A. and Wijaya, A., (2018). The problem-solving skill of students of senior high schools and Islamic high schools in </a:t>
            </a:r>
            <a:r>
              <a:rPr lang="en-US" dirty="0" err="1"/>
              <a:t>Tegal</a:t>
            </a:r>
            <a:r>
              <a:rPr lang="en-US" dirty="0"/>
              <a:t> Regency in solving the problem of PISA is based on </a:t>
            </a:r>
            <a:r>
              <a:rPr lang="en-US" dirty="0" err="1"/>
              <a:t>Polya's</a:t>
            </a:r>
            <a:r>
              <a:rPr lang="en-US" dirty="0"/>
              <a:t> stage. </a:t>
            </a:r>
            <a:r>
              <a:rPr lang="en-US" i="1" dirty="0" err="1"/>
              <a:t>Jurnal</a:t>
            </a:r>
            <a:r>
              <a:rPr lang="en-US" i="1" dirty="0"/>
              <a:t> </a:t>
            </a:r>
            <a:r>
              <a:rPr lang="en-US" i="1" dirty="0" err="1"/>
              <a:t>Riset</a:t>
            </a:r>
            <a:r>
              <a:rPr lang="en-US" i="1" dirty="0"/>
              <a:t> Pendidikan </a:t>
            </a:r>
            <a:r>
              <a:rPr lang="en-US" i="1" dirty="0" err="1"/>
              <a:t>Matematika</a:t>
            </a:r>
            <a:r>
              <a:rPr lang="en-US" dirty="0"/>
              <a:t>, </a:t>
            </a:r>
            <a:r>
              <a:rPr lang="en-US" i="1" dirty="0"/>
              <a:t>5</a:t>
            </a:r>
            <a:r>
              <a:rPr lang="en-US" dirty="0"/>
              <a:t>(2), pp.211-222.</a:t>
            </a:r>
            <a:endParaRPr lang="en-IN" dirty="0"/>
          </a:p>
          <a:p>
            <a:endParaRPr lang="en-IN" dirty="0"/>
          </a:p>
        </p:txBody>
      </p:sp>
    </p:spTree>
    <p:extLst>
      <p:ext uri="{BB962C8B-B14F-4D97-AF65-F5344CB8AC3E}">
        <p14:creationId xmlns:p14="http://schemas.microsoft.com/office/powerpoint/2010/main" val="199911121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33600f33636e7c2d215ac39c723340a2">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ad064937240a527d5cc791baa18da4c"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027760-78A8-4E81-9E9D-57A4560C8D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8110C4-8624-47FA-AA60-B04C4833E5AD}">
  <ds:schemaRefs>
    <ds:schemaRef ds:uri="http://schemas.microsoft.com/sharepoint/v3/contenttype/forms"/>
  </ds:schemaRefs>
</ds:datastoreItem>
</file>

<file path=customXml/itemProps3.xml><?xml version="1.0" encoding="utf-8"?>
<ds:datastoreItem xmlns:ds="http://schemas.openxmlformats.org/officeDocument/2006/customXml" ds:itemID="{6DE1428A-5FDE-4953-A610-46B2DFDE9F3D}">
  <ds:schemaRefs>
    <ds:schemaRef ds:uri="http://schemas.microsoft.com/office/2006/documentManagement/types"/>
    <ds:schemaRef ds:uri="02f9a779-b163-4717-be83-f5bc5eef629d"/>
    <ds:schemaRef ds:uri="http://schemas.microsoft.com/office/infopath/2007/PartnerControls"/>
    <ds:schemaRef ds:uri="http://www.w3.org/XML/1998/namespace"/>
    <ds:schemaRef ds:uri="http://purl.org/dc/terms/"/>
    <ds:schemaRef ds:uri="http://schemas.openxmlformats.org/package/2006/metadata/core-properties"/>
    <ds:schemaRef ds:uri="http://purl.org/dc/elements/1.1/"/>
    <ds:schemaRef ds:uri="3126fb8f-6f0a-4021-9821-3197397987a0"/>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96</TotalTime>
  <Words>1516</Words>
  <Application>Microsoft Office PowerPoint</Application>
  <PresentationFormat>Widescreen</PresentationFormat>
  <Paragraphs>136</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Calibri Light</vt:lpstr>
      <vt:lpstr>Cooper Black</vt:lpstr>
      <vt:lpstr>Times New Roman</vt:lpstr>
      <vt:lpstr>Retrospect</vt:lpstr>
      <vt:lpstr>PowerPoint Presentation</vt:lpstr>
      <vt:lpstr>Table of contents</vt:lpstr>
      <vt:lpstr>Introduction </vt:lpstr>
      <vt:lpstr>Personal SWOT analysis </vt:lpstr>
      <vt:lpstr>Time Management Tool: Weekly Schedule Schedule </vt:lpstr>
      <vt:lpstr>Personal development plan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Asus</dc:creator>
  <cp:lastModifiedBy>Andreea Ciorascu (2121532)</cp:lastModifiedBy>
  <cp:revision>6</cp:revision>
  <dcterms:created xsi:type="dcterms:W3CDTF">2022-04-11T10:35:46Z</dcterms:created>
  <dcterms:modified xsi:type="dcterms:W3CDTF">2022-04-12T10:25:32Z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