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347" r:id="rId6"/>
    <p:sldId id="348" r:id="rId7"/>
    <p:sldId id="349" r:id="rId8"/>
    <p:sldId id="350" r:id="rId9"/>
    <p:sldId id="351" r:id="rId10"/>
    <p:sldId id="353" r:id="rId11"/>
    <p:sldId id="362" r:id="rId12"/>
    <p:sldId id="363" r:id="rId13"/>
    <p:sldId id="330" r:id="rId14"/>
    <p:sldId id="354" r:id="rId15"/>
    <p:sldId id="355" r:id="rId16"/>
    <p:sldId id="358" r:id="rId17"/>
    <p:sldId id="364" r:id="rId18"/>
    <p:sldId id="325" r:id="rId19"/>
    <p:sldId id="356" r:id="rId20"/>
    <p:sldId id="360" r:id="rId21"/>
    <p:sldId id="343" r:id="rId22"/>
    <p:sldId id="326" r:id="rId23"/>
    <p:sldId id="365" r:id="rId24"/>
    <p:sldId id="361" r:id="rId25"/>
    <p:sldId id="357" r:id="rId26"/>
    <p:sldId id="345" r:id="rId27"/>
    <p:sldId id="328" r:id="rId28"/>
    <p:sldId id="307" r:id="rId29"/>
    <p:sldId id="344" r:id="rId30"/>
    <p:sldId id="309" r:id="rId31"/>
    <p:sldId id="310" r:id="rId32"/>
    <p:sldId id="329"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5F8088-BE59-4F9D-BE55-9BA75E4B8638}" v="14" dt="2022-09-30T16:09:03.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115" d="100"/>
          <a:sy n="115" d="100"/>
        </p:scale>
        <p:origin x="224" y="19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22the%20moving%20body%22&amp;tab=Everything&amp;search_scope=MyInst_and_CI&amp;vid=44WHELF_UWTSD:44WHELF_UWTSD_VU1&amp;facet=rtype,include,books&amp;facet=tlevel,include,online_resources&amp;lang=en&amp;offset=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29107202421&amp;context=L&amp;vid=44WHELF_UWTSD:44WHELF_UWTSD_VU1&amp;lang=en&amp;search_scope=MyInst_and_CI&amp;adaptor=Local%20Search%20Engine&amp;isFrbr=true&amp;tab=Everything&amp;query=any,contains,%22the%20moving%20body%22&amp;facet=rtype,include,books&amp;offset=0" TargetMode="Externa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query=any,contains,performing%20arts&amp;tab=Everything&amp;search_scope=MyInst_and_CI&amp;vid=44WHELF_UWTSD:44WHELF_UWTSD_VU1&amp;facet=rtype,include,journals&amp;facet=tlevel,include,online_resourc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rowzine.com/libraries/1422/subjects/57/bookcases/81?sort=title"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query=contains,dbcategory,&amp;tab=jsearch_slot&amp;sortby=title&amp;vid=44WHELF_UWTSD:44WHELF_UWTSD_VU1&amp;offset=10&amp;databases=category,Institute%20of%20Science%20and%20Art%E2%94%80Performance%20arts"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0&amp;databases=category,Institute%20of%20Science%20and%20Art%E2%94%80Performance%20arts"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dbfulldisplay?docid=alma99100383811402421&amp;context=L&amp;vid=44WHELF_UWTSD:44WHELF_UWTSD_VU1&amp;lang=en&amp;adaptor=Local%20Search%20Engine&amp;tab=jsearch_slot&amp;query=contains,dbcategory,&amp;sortby=title&amp;offset=0&amp;databases=category,Institute%20of%20Science%20and%20Art%E2%94%80Art%20and%20media"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2.jpg"/></Relationships>
</file>

<file path=ppt/slides/_rels/slide28.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3.jpeg"/><Relationship Id="rId4" Type="http://schemas.openxmlformats.org/officeDocument/2006/relationships/hyperlink" Target="mailto:library@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dirty="0"/>
            </a:br>
            <a:r>
              <a:rPr lang="en-GB" sz="3200" dirty="0"/>
              <a:t>Performing Arts</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Performing arts databases</a:t>
            </a:r>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29330" y="1984303"/>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843497"/>
            <a:ext cx="5088758" cy="3558014"/>
          </a:xfrm>
        </p:spPr>
        <p:txBody>
          <a:bodyPr>
            <a:normAutofit/>
          </a:bodyPr>
          <a:lstStyle/>
          <a:p>
            <a:r>
              <a:rPr lang="en-GB" sz="2400" dirty="0"/>
              <a:t>Subscriptions to Academic Journals</a:t>
            </a:r>
          </a:p>
          <a:p>
            <a:r>
              <a:rPr lang="en-GB" sz="2400" dirty="0"/>
              <a:t>Ebook collections</a:t>
            </a:r>
          </a:p>
          <a:p>
            <a:r>
              <a:rPr lang="en-GB" sz="2400" dirty="0"/>
              <a:t>Specialist databases</a:t>
            </a:r>
          </a:p>
          <a:p>
            <a:r>
              <a:rPr lang="en-GB" sz="2400" dirty="0"/>
              <a:t>Image databases</a:t>
            </a:r>
          </a:p>
          <a:p>
            <a:r>
              <a:rPr lang="en-GB" sz="2400" dirty="0"/>
              <a:t>Film, TV and video  </a:t>
            </a:r>
          </a:p>
          <a:p>
            <a:r>
              <a:rPr lang="en-GB" sz="2400" dirty="0"/>
              <a:t>These resources are curated, they are accurate, up to date, and suitable for your studies</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24121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4127731" y="5696440"/>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4" name="Picture 3">
            <a:extLst>
              <a:ext uri="{FF2B5EF4-FFF2-40B4-BE49-F238E27FC236}">
                <a16:creationId xmlns:a16="http://schemas.microsoft.com/office/drawing/2014/main" id="{E77351D3-0830-B6D5-A4FB-91D2857F379C}"/>
              </a:ext>
            </a:extLst>
          </p:cNvPr>
          <p:cNvPicPr>
            <a:picLocks noChangeAspect="1"/>
          </p:cNvPicPr>
          <p:nvPr/>
        </p:nvPicPr>
        <p:blipFill rotWithShape="1">
          <a:blip r:embed="rId3"/>
          <a:srcRect l="189" t="11320" r="1306" b="4487"/>
          <a:stretch/>
        </p:blipFill>
        <p:spPr>
          <a:xfrm>
            <a:off x="4210248" y="1697972"/>
            <a:ext cx="6701592" cy="3818614"/>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3762548" cy="2566218"/>
          </a:xfrm>
        </p:spPr>
        <p:txBody>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a:t>
            </a:r>
            <a:r>
              <a:rPr lang="en-GB"/>
              <a:t>Library Search </a:t>
            </a:r>
            <a:r>
              <a:rPr lang="en-GB" dirty="0"/>
              <a:t>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2"/>
              </a:rPr>
              <a:t>"the moving body"</a:t>
            </a:r>
            <a:endParaRPr lang="en-GB" dirty="0"/>
          </a:p>
        </p:txBody>
      </p:sp>
      <p:pic>
        <p:nvPicPr>
          <p:cNvPr id="5" name="Picture 4">
            <a:extLst>
              <a:ext uri="{FF2B5EF4-FFF2-40B4-BE49-F238E27FC236}">
                <a16:creationId xmlns:a16="http://schemas.microsoft.com/office/drawing/2014/main" id="{F2A88552-24F7-418F-99F1-E6A39AE5C127}"/>
              </a:ext>
            </a:extLst>
          </p:cNvPr>
          <p:cNvPicPr>
            <a:picLocks noChangeAspect="1"/>
          </p:cNvPicPr>
          <p:nvPr/>
        </p:nvPicPr>
        <p:blipFill rotWithShape="1">
          <a:blip r:embed="rId3"/>
          <a:srcRect l="803" t="11320" r="6114" b="5073"/>
          <a:stretch/>
        </p:blipFill>
        <p:spPr>
          <a:xfrm>
            <a:off x="4409541" y="1546057"/>
            <a:ext cx="7165675" cy="4290798"/>
          </a:xfrm>
          <a:prstGeom prst="rect">
            <a:avLst/>
          </a:prstGeom>
        </p:spPr>
      </p:pic>
    </p:spTree>
    <p:extLst>
      <p:ext uri="{BB962C8B-B14F-4D97-AF65-F5344CB8AC3E}">
        <p14:creationId xmlns:p14="http://schemas.microsoft.com/office/powerpoint/2010/main" val="3453460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3" y="2105368"/>
            <a:ext cx="4719146" cy="3559312"/>
          </a:xfrm>
        </p:spPr>
        <p:txBody>
          <a:bodyPr>
            <a:normAutofit fontScale="85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p:txBody>
          <a:bodyPr/>
          <a:lstStyle/>
          <a:p>
            <a:r>
              <a:rPr lang="en-GB" dirty="0"/>
              <a:t>Record of the book ‘The moving body’</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 "The moving body"</a:t>
            </a:r>
            <a:endParaRPr lang="en-GB" dirty="0"/>
          </a:p>
        </p:txBody>
      </p:sp>
      <p:pic>
        <p:nvPicPr>
          <p:cNvPr id="12" name="Content Placeholder 11">
            <a:extLst>
              <a:ext uri="{FF2B5EF4-FFF2-40B4-BE49-F238E27FC236}">
                <a16:creationId xmlns:a16="http://schemas.microsoft.com/office/drawing/2014/main" id="{641B0385-3F01-452C-AEDA-7D9160D2D65A}"/>
              </a:ext>
            </a:extLst>
          </p:cNvPr>
          <p:cNvPicPr>
            <a:picLocks noGrp="1" noChangeAspect="1"/>
          </p:cNvPicPr>
          <p:nvPr>
            <p:ph sz="quarter" idx="4"/>
          </p:nvPr>
        </p:nvPicPr>
        <p:blipFill rotWithShape="1">
          <a:blip r:embed="rId3"/>
          <a:srcRect l="10541" t="25990" r="29270" b="42689"/>
          <a:stretch/>
        </p:blipFill>
        <p:spPr>
          <a:xfrm>
            <a:off x="7169111" y="2105366"/>
            <a:ext cx="4459395" cy="1547004"/>
          </a:xfrm>
        </p:spPr>
      </p:pic>
      <p:pic>
        <p:nvPicPr>
          <p:cNvPr id="14" name="Picture 13">
            <a:extLst>
              <a:ext uri="{FF2B5EF4-FFF2-40B4-BE49-F238E27FC236}">
                <a16:creationId xmlns:a16="http://schemas.microsoft.com/office/drawing/2014/main" id="{997F4DB7-DF47-425D-9F5F-ACC369587D51}"/>
              </a:ext>
            </a:extLst>
          </p:cNvPr>
          <p:cNvPicPr>
            <a:picLocks noChangeAspect="1"/>
          </p:cNvPicPr>
          <p:nvPr/>
        </p:nvPicPr>
        <p:blipFill rotWithShape="1">
          <a:blip r:embed="rId4"/>
          <a:srcRect l="6438" t="20726" r="7656" b="13722"/>
          <a:stretch/>
        </p:blipFill>
        <p:spPr>
          <a:xfrm>
            <a:off x="5417389" y="3614146"/>
            <a:ext cx="5308219" cy="2700390"/>
          </a:xfrm>
          <a:prstGeom prst="rect">
            <a:avLst/>
          </a:prstGeom>
        </p:spPr>
      </p:pic>
    </p:spTree>
    <p:extLst>
      <p:ext uri="{BB962C8B-B14F-4D97-AF65-F5344CB8AC3E}">
        <p14:creationId xmlns:p14="http://schemas.microsoft.com/office/powerpoint/2010/main" val="1729552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Library Search to ejournals only</a:t>
            </a:r>
            <a:endParaRPr lang="en-GB" dirty="0"/>
          </a:p>
        </p:txBody>
      </p:sp>
      <p:sp>
        <p:nvSpPr>
          <p:cNvPr id="5" name="TextBox 4"/>
          <p:cNvSpPr txBox="1"/>
          <p:nvPr/>
        </p:nvSpPr>
        <p:spPr>
          <a:xfrm>
            <a:off x="339306" y="2362717"/>
            <a:ext cx="4479985" cy="1815882"/>
          </a:xfrm>
          <a:prstGeom prst="rect">
            <a:avLst/>
          </a:prstGeom>
          <a:noFill/>
        </p:spPr>
        <p:txBody>
          <a:bodyPr wrap="square" rtlCol="0">
            <a:spAutoFit/>
          </a:bodyPr>
          <a:lstStyle/>
          <a:p>
            <a:pPr marL="457200" indent="-457200">
              <a:buFont typeface="Arial" panose="020B0604020202020204" pitchFamily="34" charset="0"/>
              <a:buChar char="•"/>
            </a:pPr>
            <a:r>
              <a:rPr lang="en-US" sz="2800" dirty="0"/>
              <a:t>Use the Library Search to find ejournals</a:t>
            </a:r>
          </a:p>
          <a:p>
            <a:pPr marL="457200" indent="-457200">
              <a:buFont typeface="Arial" panose="020B0604020202020204" pitchFamily="34" charset="0"/>
              <a:buChar char="•"/>
            </a:pPr>
            <a:r>
              <a:rPr lang="en-US" sz="2800" dirty="0"/>
              <a:t>Limit to Full Text Online</a:t>
            </a:r>
          </a:p>
          <a:p>
            <a:pPr marL="457200" indent="-457200">
              <a:buFont typeface="Arial" panose="020B0604020202020204" pitchFamily="34" charset="0"/>
              <a:buChar char="•"/>
            </a:pPr>
            <a:r>
              <a:rPr lang="en-US" sz="2800" dirty="0"/>
              <a:t>Limit to Journals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ejournals</a:t>
            </a:r>
            <a:endParaRPr lang="en-GB" dirty="0"/>
          </a:p>
        </p:txBody>
      </p:sp>
      <p:pic>
        <p:nvPicPr>
          <p:cNvPr id="7" name="Picture 6">
            <a:extLst>
              <a:ext uri="{FF2B5EF4-FFF2-40B4-BE49-F238E27FC236}">
                <a16:creationId xmlns:a16="http://schemas.microsoft.com/office/drawing/2014/main" id="{0819EB69-0E1E-48B8-BAD4-B801697657C6}"/>
              </a:ext>
            </a:extLst>
          </p:cNvPr>
          <p:cNvPicPr>
            <a:picLocks noChangeAspect="1"/>
          </p:cNvPicPr>
          <p:nvPr/>
        </p:nvPicPr>
        <p:blipFill rotWithShape="1">
          <a:blip r:embed="rId4"/>
          <a:srcRect l="916" t="20713" r="4773" b="5577"/>
          <a:stretch/>
        </p:blipFill>
        <p:spPr>
          <a:xfrm>
            <a:off x="4646762" y="1692049"/>
            <a:ext cx="7154174" cy="3727634"/>
          </a:xfrm>
          <a:prstGeom prst="rect">
            <a:avLst/>
          </a:prstGeom>
        </p:spPr>
      </p:pic>
    </p:spTree>
    <p:extLst>
      <p:ext uri="{BB962C8B-B14F-4D97-AF65-F5344CB8AC3E}">
        <p14:creationId xmlns:p14="http://schemas.microsoft.com/office/powerpoint/2010/main" val="975218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5FC59F0A-ABF1-5296-2174-9AF82F90FA13}"/>
              </a:ext>
            </a:extLst>
          </p:cNvPr>
          <p:cNvPicPr>
            <a:picLocks noChangeAspect="1"/>
          </p:cNvPicPr>
          <p:nvPr/>
        </p:nvPicPr>
        <p:blipFill rotWithShape="1">
          <a:blip r:embed="rId3"/>
          <a:srcRect l="189" t="11320" r="1306" b="4487"/>
          <a:stretch/>
        </p:blipFill>
        <p:spPr>
          <a:xfrm>
            <a:off x="755314" y="1519693"/>
            <a:ext cx="6701592" cy="3818614"/>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eJournals / Browzine</a:t>
            </a:r>
          </a:p>
          <a:p>
            <a:pPr marL="285750" indent="-285750">
              <a:buFont typeface="Arial" panose="020B0604020202020204" pitchFamily="34" charset="0"/>
              <a:buChar char="•"/>
            </a:pPr>
            <a:r>
              <a:rPr lang="en-GB" sz="2400" dirty="0"/>
              <a:t>Database Search</a:t>
            </a:r>
          </a:p>
          <a:p>
            <a:pPr marL="285750" indent="-285750">
              <a:buFont typeface="Arial" panose="020B0604020202020204" pitchFamily="34" charset="0"/>
              <a:buChar char="•"/>
            </a:pPr>
            <a:r>
              <a:rPr lang="en-GB" sz="2400" dirty="0"/>
              <a:t>NeedMore?</a:t>
            </a:r>
          </a:p>
        </p:txBody>
      </p:sp>
      <p:pic>
        <p:nvPicPr>
          <p:cNvPr id="5" name="Picture 4">
            <a:extLst>
              <a:ext uri="{FF2B5EF4-FFF2-40B4-BE49-F238E27FC236}">
                <a16:creationId xmlns:a16="http://schemas.microsoft.com/office/drawing/2014/main" id="{05E7326B-E520-6490-F8CB-EBEA2CBAC539}"/>
              </a:ext>
            </a:extLst>
          </p:cNvPr>
          <p:cNvPicPr>
            <a:picLocks noChangeAspect="1"/>
          </p:cNvPicPr>
          <p:nvPr/>
        </p:nvPicPr>
        <p:blipFill rotWithShape="1">
          <a:blip r:embed="rId3"/>
          <a:srcRect t="10818" r="1418" b="64763"/>
          <a:stretch/>
        </p:blipFill>
        <p:spPr>
          <a:xfrm>
            <a:off x="723260" y="3305410"/>
            <a:ext cx="11255457" cy="1858727"/>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6EEB883E-90B6-45FE-9D39-CDA2BF47D1E3}"/>
              </a:ext>
            </a:extLst>
          </p:cNvPr>
          <p:cNvPicPr>
            <a:picLocks noChangeAspect="1"/>
          </p:cNvPicPr>
          <p:nvPr/>
        </p:nvPicPr>
        <p:blipFill rotWithShape="1">
          <a:blip r:embed="rId3"/>
          <a:srcRect l="562" t="12043" r="-59" b="9185"/>
          <a:stretch/>
        </p:blipFill>
        <p:spPr>
          <a:xfrm>
            <a:off x="3731741" y="1504335"/>
            <a:ext cx="7991820" cy="4218038"/>
          </a:xfrm>
          <a:prstGeom prst="rect">
            <a:avLst/>
          </a:prstGeom>
        </p:spPr>
      </p:pic>
    </p:spTree>
    <p:extLst>
      <p:ext uri="{BB962C8B-B14F-4D97-AF65-F5344CB8AC3E}">
        <p14:creationId xmlns:p14="http://schemas.microsoft.com/office/powerpoint/2010/main" val="1511942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307844"/>
          </a:xfrm>
        </p:spPr>
        <p:txBody>
          <a:bodyPr>
            <a:normAutofit/>
          </a:bodyPr>
          <a:lstStyle/>
          <a:p>
            <a:r>
              <a:rPr lang="en-GB" sz="2200" dirty="0"/>
              <a:t>Browse databases not searched by the library search:</a:t>
            </a:r>
          </a:p>
          <a:p>
            <a:pPr lvl="1"/>
            <a:r>
              <a:rPr lang="en-GB" sz="1800" dirty="0"/>
              <a:t>BFI Player</a:t>
            </a:r>
          </a:p>
          <a:p>
            <a:pPr lvl="1"/>
            <a:r>
              <a:rPr lang="en-GB" sz="1800" dirty="0"/>
              <a:t>BoB</a:t>
            </a:r>
          </a:p>
          <a:p>
            <a:pPr lvl="1"/>
            <a:r>
              <a:rPr lang="en-GB" sz="1800" dirty="0"/>
              <a:t>Digital Theatre Plus</a:t>
            </a:r>
          </a:p>
          <a:p>
            <a:pPr lvl="1"/>
            <a:r>
              <a:rPr lang="en-GB" sz="1800" dirty="0"/>
              <a:t>Cite them right</a:t>
            </a:r>
          </a:p>
          <a:p>
            <a:r>
              <a:rPr lang="en-GB" sz="2200" dirty="0"/>
              <a:t>Go directly to subject specific databases:</a:t>
            </a:r>
          </a:p>
          <a:p>
            <a:pPr lvl="1"/>
            <a:r>
              <a:rPr lang="en-GB" sz="1800" dirty="0"/>
              <a:t>Art &amp; Architecture Source</a:t>
            </a:r>
          </a:p>
          <a:p>
            <a:pPr lvl="1"/>
            <a:r>
              <a:rPr lang="en-GB" sz="1800" dirty="0"/>
              <a:t>IPA Source</a:t>
            </a:r>
          </a:p>
          <a:p>
            <a:pPr lvl="1"/>
            <a:r>
              <a:rPr lang="en-GB" sz="1800" dirty="0"/>
              <a:t>Performing Arts Periodicals Database</a:t>
            </a:r>
          </a:p>
          <a:p>
            <a:pPr lvl="1"/>
            <a:r>
              <a:rPr lang="en-GB" sz="1800" dirty="0"/>
              <a:t>Proquest Arts &amp; Humanities</a:t>
            </a:r>
          </a:p>
          <a:p>
            <a:pPr lvl="1"/>
            <a:r>
              <a:rPr lang="en-GB" sz="1800" dirty="0"/>
              <a:t>Vogue Archive</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025492" y="5711504"/>
            <a:ext cx="5253297" cy="494722"/>
          </a:xfrm>
        </p:spPr>
        <p:txBody>
          <a:bodyPr/>
          <a:lstStyle/>
          <a:p>
            <a:r>
              <a:rPr lang="en-US" dirty="0">
                <a:hlinkClick r:id="rId2"/>
              </a:rPr>
              <a:t>Performing Arts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15095" y="2032785"/>
            <a:ext cx="4684641" cy="3288510"/>
          </a:xfrm>
        </p:spPr>
        <p:txBody>
          <a:bodyPr>
            <a:normAutofit/>
          </a:bodyPr>
          <a:lstStyle/>
          <a:p>
            <a:pPr lvl="1"/>
            <a:r>
              <a:rPr lang="en-GB" dirty="0"/>
              <a:t>Art &amp; Architecture Source</a:t>
            </a:r>
          </a:p>
          <a:p>
            <a:pPr lvl="1"/>
            <a:r>
              <a:rPr lang="en-GB" dirty="0"/>
              <a:t>BFI Player</a:t>
            </a:r>
          </a:p>
          <a:p>
            <a:pPr lvl="1"/>
            <a:r>
              <a:rPr lang="en-GB" dirty="0"/>
              <a:t>BoB</a:t>
            </a:r>
          </a:p>
          <a:p>
            <a:pPr lvl="1"/>
            <a:r>
              <a:rPr lang="en-GB" dirty="0"/>
              <a:t>Digital Theatre plus</a:t>
            </a:r>
          </a:p>
          <a:p>
            <a:pPr lvl="1"/>
            <a:r>
              <a:rPr lang="en-GB" sz="2400" dirty="0"/>
              <a:t>IPA Source</a:t>
            </a:r>
            <a:endParaRPr lang="en-GB" dirty="0"/>
          </a:p>
          <a:p>
            <a:pPr lvl="1"/>
            <a:r>
              <a:rPr lang="en-GB" sz="2400" dirty="0"/>
              <a:t>Performing Arts Periodicals Database</a:t>
            </a:r>
          </a:p>
          <a:p>
            <a:pPr lvl="1"/>
            <a:r>
              <a:rPr lang="en-GB" sz="2400" dirty="0"/>
              <a:t>Proquest Arts &amp; Humanities</a:t>
            </a:r>
          </a:p>
          <a:p>
            <a:pPr marL="0" indent="0">
              <a:buNone/>
            </a:pPr>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Databases</a:t>
            </a:r>
          </a:p>
        </p:txBody>
      </p:sp>
      <p:pic>
        <p:nvPicPr>
          <p:cNvPr id="6" name="Picture 5">
            <a:extLst>
              <a:ext uri="{FF2B5EF4-FFF2-40B4-BE49-F238E27FC236}">
                <a16:creationId xmlns:a16="http://schemas.microsoft.com/office/drawing/2014/main" id="{FB99A027-3557-98F0-A504-359600838522}"/>
              </a:ext>
            </a:extLst>
          </p:cNvPr>
          <p:cNvPicPr>
            <a:picLocks noChangeAspect="1"/>
          </p:cNvPicPr>
          <p:nvPr/>
        </p:nvPicPr>
        <p:blipFill rotWithShape="1">
          <a:blip r:embed="rId3"/>
          <a:srcRect t="10818" r="5779" b="5912"/>
          <a:stretch/>
        </p:blipFill>
        <p:spPr>
          <a:xfrm>
            <a:off x="5025492" y="1588465"/>
            <a:ext cx="6751413" cy="3977840"/>
          </a:xfrm>
          <a:prstGeom prst="rect">
            <a:avLst/>
          </a:prstGeom>
        </p:spPr>
      </p:pic>
    </p:spTree>
    <p:extLst>
      <p:ext uri="{BB962C8B-B14F-4D97-AF65-F5344CB8AC3E}">
        <p14:creationId xmlns:p14="http://schemas.microsoft.com/office/powerpoint/2010/main" val="415323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67733" y="5727799"/>
            <a:ext cx="5253297" cy="494722"/>
          </a:xfrm>
        </p:spPr>
        <p:txBody>
          <a:bodyPr/>
          <a:lstStyle/>
          <a:p>
            <a:r>
              <a:rPr lang="en-US" dirty="0">
                <a:hlinkClick r:id="rId2"/>
              </a:rPr>
              <a:t>Digital Theatre Plus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312929" y="1915064"/>
            <a:ext cx="4207313" cy="3502325"/>
          </a:xfrm>
        </p:spPr>
        <p:txBody>
          <a:bodyPr>
            <a:normAutofit/>
          </a:bodyPr>
          <a:lstStyle/>
          <a:p>
            <a:r>
              <a:rPr lang="en-GB" sz="1400" dirty="0">
                <a:solidFill>
                  <a:srgbClr val="3A3A3A"/>
                </a:solidFill>
                <a:latin typeface="Source Sans Pro" panose="020B0503030403020204" pitchFamily="34" charset="0"/>
              </a:rPr>
              <a:t>Digital </a:t>
            </a:r>
            <a:r>
              <a:rPr lang="en-GB" sz="1400" b="0" i="0" dirty="0">
                <a:solidFill>
                  <a:srgbClr val="3A3A3A"/>
                </a:solidFill>
                <a:effectLst/>
                <a:latin typeface="Source Sans Pro" panose="020B0503030403020204" pitchFamily="34" charset="0"/>
              </a:rPr>
              <a:t>streaming video collection of films of current British theatre productions </a:t>
            </a:r>
          </a:p>
          <a:p>
            <a:r>
              <a:rPr lang="en-GB" sz="1400" b="0" i="0" dirty="0">
                <a:solidFill>
                  <a:srgbClr val="3A3A3A"/>
                </a:solidFill>
                <a:effectLst/>
                <a:latin typeface="Source Sans Pro" panose="020B0503030403020204" pitchFamily="34" charset="0"/>
              </a:rPr>
              <a:t>Behind-the-scenes documentaries </a:t>
            </a:r>
          </a:p>
          <a:p>
            <a:r>
              <a:rPr lang="en-GB" sz="1400" b="0" i="0" dirty="0">
                <a:solidFill>
                  <a:srgbClr val="3A3A3A"/>
                </a:solidFill>
                <a:effectLst/>
                <a:latin typeface="Source Sans Pro" panose="020B0503030403020204" pitchFamily="34" charset="0"/>
              </a:rPr>
              <a:t>Teaching and learning resources to facilitate understanding of the productions and texts</a:t>
            </a:r>
          </a:p>
          <a:p>
            <a:r>
              <a:rPr lang="en-GB" sz="1400" b="0" i="0" dirty="0">
                <a:solidFill>
                  <a:srgbClr val="3A3A3A"/>
                </a:solidFill>
                <a:effectLst/>
                <a:latin typeface="Source Sans Pro" panose="020B0503030403020204" pitchFamily="34" charset="0"/>
              </a:rPr>
              <a:t>Learning resources include a detailed introduction, plot summary, character biographies, a relationship map, language analysis, scene study, performance background and historical context for each play.</a:t>
            </a:r>
            <a:endParaRPr lang="en-GB" sz="1400" dirty="0">
              <a:solidFill>
                <a:srgbClr val="3A3A3A"/>
              </a:solidFill>
              <a:latin typeface="Source Sans Pro" panose="020B0503030403020204" pitchFamily="34" charset="0"/>
            </a:endParaRPr>
          </a:p>
          <a:p>
            <a:pPr algn="l"/>
            <a:r>
              <a:rPr lang="en-GB" sz="1400" dirty="0">
                <a:solidFill>
                  <a:srgbClr val="3A3A3A"/>
                </a:solidFill>
                <a:latin typeface="Source Sans Pro" panose="020B0503030403020204" pitchFamily="34" charset="0"/>
              </a:rPr>
              <a:t>Browse by: Title, Genre, Theme, People, or Series</a:t>
            </a:r>
          </a:p>
          <a:p>
            <a:pPr algn="l"/>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pic>
        <p:nvPicPr>
          <p:cNvPr id="5" name="Picture 4">
            <a:extLst>
              <a:ext uri="{FF2B5EF4-FFF2-40B4-BE49-F238E27FC236}">
                <a16:creationId xmlns:a16="http://schemas.microsoft.com/office/drawing/2014/main" id="{9771C46C-F480-05AE-DD0A-6A500243398F}"/>
              </a:ext>
            </a:extLst>
          </p:cNvPr>
          <p:cNvPicPr>
            <a:picLocks noChangeAspect="1"/>
          </p:cNvPicPr>
          <p:nvPr/>
        </p:nvPicPr>
        <p:blipFill rotWithShape="1">
          <a:blip r:embed="rId3"/>
          <a:srcRect l="1397" t="11321" r="1307" b="5978"/>
          <a:stretch/>
        </p:blipFill>
        <p:spPr>
          <a:xfrm>
            <a:off x="4710711" y="1467528"/>
            <a:ext cx="7366269" cy="4174147"/>
          </a:xfrm>
          <a:prstGeom prst="rect">
            <a:avLst/>
          </a:prstGeom>
        </p:spPr>
      </p:pic>
    </p:spTree>
    <p:extLst>
      <p:ext uri="{BB962C8B-B14F-4D97-AF65-F5344CB8AC3E}">
        <p14:creationId xmlns:p14="http://schemas.microsoft.com/office/powerpoint/2010/main" val="1533720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Bloomsbury Academic</a:t>
            </a:r>
          </a:p>
        </p:txBody>
      </p:sp>
      <p:sp>
        <p:nvSpPr>
          <p:cNvPr id="2" name="TextBox 1">
            <a:extLst>
              <a:ext uri="{FF2B5EF4-FFF2-40B4-BE49-F238E27FC236}">
                <a16:creationId xmlns:a16="http://schemas.microsoft.com/office/drawing/2014/main" id="{0AB3FEB8-B247-4D7E-BA93-E43CBDCEF4C8}"/>
              </a:ext>
            </a:extLst>
          </p:cNvPr>
          <p:cNvSpPr txBox="1"/>
          <p:nvPr/>
        </p:nvSpPr>
        <p:spPr>
          <a:xfrm>
            <a:off x="949030" y="5376438"/>
            <a:ext cx="2858219" cy="369332"/>
          </a:xfrm>
          <a:prstGeom prst="rect">
            <a:avLst/>
          </a:prstGeom>
          <a:noFill/>
        </p:spPr>
        <p:txBody>
          <a:bodyPr wrap="square" rtlCol="0">
            <a:spAutoFit/>
          </a:bodyPr>
          <a:lstStyle/>
          <a:p>
            <a:r>
              <a:rPr lang="en-US" dirty="0">
                <a:hlinkClick r:id="rId2"/>
              </a:rPr>
              <a:t>Bloomsbury Academic</a:t>
            </a:r>
            <a:endParaRPr lang="en-GB" dirty="0"/>
          </a:p>
        </p:txBody>
      </p:sp>
      <p:pic>
        <p:nvPicPr>
          <p:cNvPr id="8" name="Picture 7">
            <a:extLst>
              <a:ext uri="{FF2B5EF4-FFF2-40B4-BE49-F238E27FC236}">
                <a16:creationId xmlns:a16="http://schemas.microsoft.com/office/drawing/2014/main" id="{CD0A85B0-84D7-FEEA-2F49-140FB7C63BE4}"/>
              </a:ext>
            </a:extLst>
          </p:cNvPr>
          <p:cNvPicPr>
            <a:picLocks noChangeAspect="1"/>
          </p:cNvPicPr>
          <p:nvPr/>
        </p:nvPicPr>
        <p:blipFill rotWithShape="1">
          <a:blip r:embed="rId3"/>
          <a:srcRect l="9961" t="12156" r="1251" b="4654"/>
          <a:stretch/>
        </p:blipFill>
        <p:spPr>
          <a:xfrm>
            <a:off x="4485736" y="1472241"/>
            <a:ext cx="7200181" cy="4497514"/>
          </a:xfrm>
          <a:prstGeom prst="rect">
            <a:avLst/>
          </a:prstGeom>
        </p:spPr>
      </p:pic>
      <p:sp>
        <p:nvSpPr>
          <p:cNvPr id="12" name="TextBox 11">
            <a:extLst>
              <a:ext uri="{FF2B5EF4-FFF2-40B4-BE49-F238E27FC236}">
                <a16:creationId xmlns:a16="http://schemas.microsoft.com/office/drawing/2014/main" id="{9A90D837-8203-E5C9-1544-168EAFF45058}"/>
              </a:ext>
            </a:extLst>
          </p:cNvPr>
          <p:cNvSpPr txBox="1"/>
          <p:nvPr/>
        </p:nvSpPr>
        <p:spPr>
          <a:xfrm>
            <a:off x="626852" y="1859339"/>
            <a:ext cx="3772617" cy="3139321"/>
          </a:xfrm>
          <a:prstGeom prst="rect">
            <a:avLst/>
          </a:prstGeom>
          <a:noFill/>
        </p:spPr>
        <p:txBody>
          <a:bodyPr wrap="square" rtlCol="0">
            <a:spAutoFit/>
          </a:bodyPr>
          <a:lstStyle/>
          <a:p>
            <a:pPr marL="285750" indent="-285750">
              <a:buFont typeface="Arial" panose="020B0604020202020204" pitchFamily="34" charset="0"/>
              <a:buChar char="•"/>
            </a:pPr>
            <a:r>
              <a:rPr lang="en-GB" dirty="0"/>
              <a:t>Browse the Music &amp; Sound Studies texts on Bloomsbury Academic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Make sure the Access is set to Purchased/Open Access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When you click on a title check the related texts on the left hand side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Download by chapter to read</a:t>
            </a:r>
          </a:p>
          <a:p>
            <a:endParaRPr lang="en-GB" dirty="0"/>
          </a:p>
        </p:txBody>
      </p:sp>
    </p:spTree>
    <p:extLst>
      <p:ext uri="{BB962C8B-B14F-4D97-AF65-F5344CB8AC3E}">
        <p14:creationId xmlns:p14="http://schemas.microsoft.com/office/powerpoint/2010/main" val="1652215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1809251"/>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5" name="Picture 4" descr="A picture containing text, businesscard&#10;&#10;Description automatically generated">
            <a:extLst>
              <a:ext uri="{FF2B5EF4-FFF2-40B4-BE49-F238E27FC236}">
                <a16:creationId xmlns:a16="http://schemas.microsoft.com/office/drawing/2014/main" id="{3999D460-0844-0A1C-38CC-EAF081AD33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429" y="1600201"/>
            <a:ext cx="4565650" cy="4565650"/>
          </a:xfrm>
          <a:prstGeom prst="rect">
            <a:avLst/>
          </a:prstGeom>
          <a:noFill/>
        </p:spPr>
      </p:pic>
    </p:spTree>
    <p:extLst>
      <p:ext uri="{BB962C8B-B14F-4D97-AF65-F5344CB8AC3E}">
        <p14:creationId xmlns:p14="http://schemas.microsoft.com/office/powerpoint/2010/main" val="271723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180897" cy="4565650"/>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5216</TotalTime>
  <Words>1546</Words>
  <Application>Microsoft Macintosh PowerPoint</Application>
  <PresentationFormat>Widescreen</PresentationFormat>
  <Paragraphs>249</Paragraphs>
  <Slides>30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Calibri Light</vt:lpstr>
      <vt:lpstr>Lucida Sans</vt:lpstr>
      <vt:lpstr>Segoe UI</vt:lpstr>
      <vt:lpstr>Source Sans Pro</vt:lpstr>
      <vt:lpstr>Wingdings</vt:lpstr>
      <vt:lpstr>Office Theme</vt:lpstr>
      <vt:lpstr>Library Service and Online Resources  WISA Performing Arts</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item records include</vt:lpstr>
      <vt:lpstr>Limit Library Search to ejournals only</vt:lpstr>
      <vt:lpstr>Saving &amp; printing resources</vt:lpstr>
      <vt:lpstr>Accessing other areas</vt:lpstr>
      <vt:lpstr>Online resource lists</vt:lpstr>
      <vt:lpstr>Browse ejournals via Browzine</vt:lpstr>
      <vt:lpstr>Database Search</vt:lpstr>
      <vt:lpstr>Performing Arts Databases</vt:lpstr>
      <vt:lpstr>Digital Theatre Plus</vt:lpstr>
      <vt:lpstr>Audio visual resources</vt:lpstr>
      <vt:lpstr>eBooks via Database Search</vt:lpstr>
      <vt:lpstr>Bloomsbury Academic</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Lynne Seymour</cp:lastModifiedBy>
  <cp:revision>117</cp:revision>
  <dcterms:created xsi:type="dcterms:W3CDTF">2019-09-13T10:04:54Z</dcterms:created>
  <dcterms:modified xsi:type="dcterms:W3CDTF">2022-10-24T09:56:13Z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