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0" r:id="rId1"/>
  </p:sldMasterIdLst>
  <p:notesMasterIdLst>
    <p:notesMasterId r:id="rId37"/>
  </p:notesMasterIdLst>
  <p:sldIdLst>
    <p:sldId id="256" r:id="rId2"/>
    <p:sldId id="267" r:id="rId3"/>
    <p:sldId id="327" r:id="rId4"/>
    <p:sldId id="291" r:id="rId5"/>
    <p:sldId id="292" r:id="rId6"/>
    <p:sldId id="270" r:id="rId7"/>
    <p:sldId id="293" r:id="rId8"/>
    <p:sldId id="294" r:id="rId9"/>
    <p:sldId id="330" r:id="rId10"/>
    <p:sldId id="329" r:id="rId11"/>
    <p:sldId id="323" r:id="rId12"/>
    <p:sldId id="328" r:id="rId13"/>
    <p:sldId id="272" r:id="rId14"/>
    <p:sldId id="271" r:id="rId15"/>
    <p:sldId id="320" r:id="rId16"/>
    <p:sldId id="321" r:id="rId17"/>
    <p:sldId id="324" r:id="rId18"/>
    <p:sldId id="275" r:id="rId19"/>
    <p:sldId id="273" r:id="rId20"/>
    <p:sldId id="274" r:id="rId21"/>
    <p:sldId id="331" r:id="rId22"/>
    <p:sldId id="332" r:id="rId23"/>
    <p:sldId id="276" r:id="rId24"/>
    <p:sldId id="277" r:id="rId25"/>
    <p:sldId id="278" r:id="rId26"/>
    <p:sldId id="279" r:id="rId27"/>
    <p:sldId id="325" r:id="rId28"/>
    <p:sldId id="326" r:id="rId29"/>
    <p:sldId id="280" r:id="rId30"/>
    <p:sldId id="281" r:id="rId31"/>
    <p:sldId id="282" r:id="rId32"/>
    <p:sldId id="283" r:id="rId33"/>
    <p:sldId id="284" r:id="rId34"/>
    <p:sldId id="287" r:id="rId35"/>
    <p:sldId id="28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516" y="121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22986D-D088-425B-9492-CD297A53315B}" type="datetimeFigureOut">
              <a:rPr lang="en-GB" smtClean="0"/>
              <a:pPr/>
              <a:t>25/09/2015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D62F4C-A563-4B6F-85B3-7E0B01810998}" type="slidenum">
              <a:rPr lang="en-GB" smtClean="0"/>
              <a:pPr/>
              <a:t>‹#›</a:t>
            </a:fld>
            <a:endParaRPr lang="en-GB"/>
          </a:p>
        </p:txBody>
      </p:sp>
    </p:spTree>
    <p:extLst>
      <p:ext uri="{BB962C8B-B14F-4D97-AF65-F5344CB8AC3E}">
        <p14:creationId xmlns:p14="http://schemas.microsoft.com/office/powerpoint/2010/main" xmlns="" val="2082789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CD62F4C-A563-4B6F-85B3-7E0B01810998}"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9/25/2015</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9/25/2015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9/25/2015</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9/25/2015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9/25/2015</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381001"/>
            <a:ext cx="7772400" cy="1143000"/>
          </a:xfrm>
        </p:spPr>
        <p:txBody>
          <a:bodyPr>
            <a:normAutofit/>
          </a:bodyPr>
          <a:lstStyle/>
          <a:p>
            <a:pPr algn="ctr"/>
            <a:r>
              <a:rPr lang="en-GB" sz="3600" b="0" dirty="0" smtClean="0">
                <a:solidFill>
                  <a:schemeClr val="tx1"/>
                </a:solidFill>
                <a:effectLst/>
                <a:latin typeface="Arial" pitchFamily="34" charset="0"/>
                <a:cs typeface="Arial" pitchFamily="34" charset="0"/>
              </a:rPr>
              <a:t>Surveying Fundamentals</a:t>
            </a:r>
            <a:endParaRPr lang="en-GB" sz="3600" b="0" dirty="0">
              <a:solidFill>
                <a:schemeClr val="tx1"/>
              </a:solidFill>
              <a:effectLst/>
              <a:latin typeface="Arial" pitchFamily="34" charset="0"/>
              <a:cs typeface="Arial" pitchFamily="34" charset="0"/>
            </a:endParaRPr>
          </a:p>
        </p:txBody>
      </p:sp>
      <p:sp>
        <p:nvSpPr>
          <p:cNvPr id="3" name="Subtitle 2"/>
          <p:cNvSpPr>
            <a:spLocks noGrp="1"/>
          </p:cNvSpPr>
          <p:nvPr>
            <p:ph type="subTitle" idx="1"/>
          </p:nvPr>
        </p:nvSpPr>
        <p:spPr>
          <a:xfrm>
            <a:off x="685800" y="2133600"/>
            <a:ext cx="7772400" cy="2677711"/>
          </a:xfrm>
        </p:spPr>
        <p:txBody>
          <a:bodyPr>
            <a:normAutofit/>
          </a:bodyPr>
          <a:lstStyle/>
          <a:p>
            <a:pPr algn="l"/>
            <a:r>
              <a:rPr lang="en-GB" sz="2400" dirty="0" smtClean="0">
                <a:solidFill>
                  <a:schemeClr val="tx1"/>
                </a:solidFill>
                <a:latin typeface="Arial" panose="020B0604020202020204" pitchFamily="34" charset="0"/>
                <a:cs typeface="Arial" panose="020B0604020202020204" pitchFamily="34" charset="0"/>
              </a:rPr>
              <a:t>The main principle of surveying is working from the “whole to the part” </a:t>
            </a:r>
            <a:endParaRPr lang="en-GB" sz="2400" dirty="0">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1" name="Rectangle 3"/>
          <p:cNvSpPr>
            <a:spLocks noGrp="1" noChangeArrowheads="1"/>
          </p:cNvSpPr>
          <p:nvPr>
            <p:ph idx="1"/>
          </p:nvPr>
        </p:nvSpPr>
        <p:spPr>
          <a:xfrm>
            <a:off x="1368425" y="1981200"/>
            <a:ext cx="7394575" cy="4183062"/>
          </a:xfrm>
          <a:solidFill>
            <a:schemeClr val="bg1"/>
          </a:solidFill>
        </p:spPr>
        <p:txBody>
          <a:bodyPr>
            <a:normAutofit/>
          </a:bodyPr>
          <a:lstStyle/>
          <a:p>
            <a:pPr marL="0" indent="0" eaLnBrk="1" hangingPunct="1">
              <a:buFont typeface="Wingdings" pitchFamily="2" charset="2"/>
              <a:buNone/>
              <a:defRPr/>
            </a:pPr>
            <a:r>
              <a:rPr lang="en-US" altLang="en-US" sz="2400" dirty="0" smtClean="0">
                <a:latin typeface="Arial" charset="0"/>
              </a:rPr>
              <a:t>Indicative reading and other learning resources</a:t>
            </a:r>
          </a:p>
          <a:p>
            <a:pPr marL="0" indent="0" eaLnBrk="1" hangingPunct="1">
              <a:buFont typeface="Wingdings" pitchFamily="2" charset="2"/>
              <a:buNone/>
              <a:defRPr/>
            </a:pPr>
            <a:r>
              <a:rPr lang="en-US" altLang="en-US" sz="2400" dirty="0" smtClean="0">
                <a:latin typeface="Arial" charset="0"/>
              </a:rPr>
              <a:t>Essential reading</a:t>
            </a:r>
          </a:p>
          <a:p>
            <a:r>
              <a:rPr lang="en-GB" sz="2400" dirty="0" smtClean="0">
                <a:latin typeface="Arial" pitchFamily="34" charset="0"/>
                <a:cs typeface="Arial" pitchFamily="34" charset="0"/>
              </a:rPr>
              <a:t>Irvine, W. H., &amp; </a:t>
            </a:r>
            <a:r>
              <a:rPr lang="en-GB" sz="2400" dirty="0" err="1" smtClean="0">
                <a:latin typeface="Arial" pitchFamily="34" charset="0"/>
                <a:cs typeface="Arial" pitchFamily="34" charset="0"/>
              </a:rPr>
              <a:t>Maclennan</a:t>
            </a:r>
            <a:r>
              <a:rPr lang="en-GB" sz="2400" dirty="0" smtClean="0">
                <a:latin typeface="Arial" pitchFamily="34" charset="0"/>
                <a:cs typeface="Arial" pitchFamily="34" charset="0"/>
              </a:rPr>
              <a:t>, F. (2006). </a:t>
            </a:r>
            <a:r>
              <a:rPr lang="en-GB" sz="2400" i="1" dirty="0" smtClean="0">
                <a:latin typeface="Arial" pitchFamily="34" charset="0"/>
                <a:cs typeface="Arial" pitchFamily="34" charset="0"/>
              </a:rPr>
              <a:t>Surveying for construction</a:t>
            </a:r>
            <a:r>
              <a:rPr lang="en-GB" sz="2400" dirty="0" smtClean="0">
                <a:latin typeface="Arial" pitchFamily="34" charset="0"/>
                <a:cs typeface="Arial" pitchFamily="34" charset="0"/>
              </a:rPr>
              <a:t>. New York: McGraw-Hill.</a:t>
            </a:r>
          </a:p>
          <a:p>
            <a:pPr>
              <a:defRPr/>
            </a:pPr>
            <a:r>
              <a:rPr lang="en-GB" sz="2400" dirty="0" smtClean="0">
                <a:latin typeface="Arial" pitchFamily="34" charset="0"/>
                <a:cs typeface="Arial" pitchFamily="34" charset="0"/>
              </a:rPr>
              <a:t>Uren, J., &amp; Price, W. F. (2010). Surveying for engineers. Palgrave Macmillan.</a:t>
            </a:r>
          </a:p>
          <a:p>
            <a:pPr>
              <a:defRPr/>
            </a:pPr>
            <a:endParaRPr lang="en-US" altLang="en-US" sz="2400" i="1" dirty="0" smtClean="0">
              <a:latin typeface="Arial" charset="0"/>
            </a:endParaRPr>
          </a:p>
          <a:p>
            <a:pPr marL="609600" indent="-609600">
              <a:defRPr/>
            </a:pPr>
            <a:r>
              <a:rPr lang="en-US" altLang="en-US" sz="2400" dirty="0" smtClean="0">
                <a:latin typeface="Arial" charset="0"/>
              </a:rPr>
              <a:t>RICS Publications; </a:t>
            </a:r>
            <a:r>
              <a:rPr lang="en-US" altLang="en-US" sz="2400" i="1" u="sng" dirty="0" smtClean="0">
                <a:latin typeface="Arial" charset="0"/>
              </a:rPr>
              <a:t>http://www.rics.org.uk</a:t>
            </a:r>
            <a:endParaRPr lang="en-US" altLang="en-US" sz="2400" u="sng" dirty="0" smtClean="0">
              <a:latin typeface="Arial" charset="0"/>
            </a:endParaRPr>
          </a:p>
          <a:p>
            <a:pPr marL="609600" indent="-609600">
              <a:defRPr/>
            </a:pPr>
            <a:r>
              <a:rPr lang="en-US" altLang="en-US" sz="2400" dirty="0" smtClean="0">
                <a:latin typeface="Arial" charset="0"/>
              </a:rPr>
              <a:t>Ordnance Survey; </a:t>
            </a:r>
            <a:r>
              <a:rPr lang="en-US" altLang="en-US" sz="2400" i="1" u="sng" dirty="0" smtClean="0">
                <a:latin typeface="Arial" charset="0"/>
              </a:rPr>
              <a:t>http://www.ordsvy.gov.uk</a:t>
            </a:r>
          </a:p>
          <a:p>
            <a:pPr marL="609600" indent="-609600" eaLnBrk="1" hangingPunct="1">
              <a:defRPr/>
            </a:pPr>
            <a:endParaRPr lang="en-US" altLang="en-US" sz="2400" dirty="0" smtClean="0">
              <a:latin typeface="Arial" charset="0"/>
            </a:endParaRPr>
          </a:p>
        </p:txBody>
      </p:sp>
      <p:sp>
        <p:nvSpPr>
          <p:cNvPr id="13314" name="Rectangle 2"/>
          <p:cNvSpPr>
            <a:spLocks noGrp="1" noChangeArrowheads="1"/>
          </p:cNvSpPr>
          <p:nvPr>
            <p:ph type="title"/>
          </p:nvPr>
        </p:nvSpPr>
        <p:spPr>
          <a:xfrm>
            <a:off x="1295400" y="609600"/>
            <a:ext cx="7008812" cy="1143000"/>
          </a:xfrm>
          <a:solidFill>
            <a:schemeClr val="bg1"/>
          </a:solidFill>
        </p:spPr>
        <p:txBody>
          <a:bodyPr/>
          <a:lstStyle/>
          <a:p>
            <a:pPr eaLnBrk="1" hangingPunct="1"/>
            <a:r>
              <a:rPr lang="en-GB" altLang="en-US" sz="3600" b="0" dirty="0" smtClean="0">
                <a:solidFill>
                  <a:schemeClr val="tx1"/>
                </a:solidFill>
                <a:effectLst/>
                <a:latin typeface="Arial" charset="0"/>
              </a:rPr>
              <a:t>Essential Reading</a:t>
            </a: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5"/>
          <p:cNvSpPr txBox="1">
            <a:spLocks noChangeArrowheads="1"/>
          </p:cNvSpPr>
          <p:nvPr/>
        </p:nvSpPr>
        <p:spPr bwMode="auto">
          <a:xfrm>
            <a:off x="990600" y="304800"/>
            <a:ext cx="4416594" cy="646331"/>
          </a:xfrm>
          <a:prstGeom prst="rect">
            <a:avLst/>
          </a:prstGeom>
          <a:noFill/>
          <a:ln w="9525">
            <a:noFill/>
            <a:miter lim="800000"/>
            <a:headEnd/>
            <a:tailEnd/>
          </a:ln>
        </p:spPr>
        <p:txBody>
          <a:bodyPr wrap="none">
            <a:spAutoFit/>
          </a:bodyPr>
          <a:lstStyle/>
          <a:p>
            <a:pPr algn="r" eaLnBrk="0" hangingPunct="0"/>
            <a:r>
              <a:rPr lang="hu-HU" sz="3600" dirty="0" smtClean="0">
                <a:latin typeface="Arial" pitchFamily="34" charset="0"/>
                <a:cs typeface="Arial" pitchFamily="34" charset="0"/>
              </a:rPr>
              <a:t>Surveyng </a:t>
            </a:r>
            <a:r>
              <a:rPr lang="en-GB" sz="3600" dirty="0" smtClean="0">
                <a:latin typeface="Arial" pitchFamily="34" charset="0"/>
                <a:cs typeface="Arial" pitchFamily="34" charset="0"/>
              </a:rPr>
              <a:t>Definitions</a:t>
            </a:r>
            <a:endParaRPr lang="hu-HU" sz="3600" dirty="0">
              <a:latin typeface="Arial" pitchFamily="34" charset="0"/>
              <a:cs typeface="Arial" pitchFamily="34" charset="0"/>
            </a:endParaRPr>
          </a:p>
        </p:txBody>
      </p:sp>
      <p:sp>
        <p:nvSpPr>
          <p:cNvPr id="27651" name="Text Box 6"/>
          <p:cNvSpPr txBox="1">
            <a:spLocks noChangeArrowheads="1"/>
          </p:cNvSpPr>
          <p:nvPr/>
        </p:nvSpPr>
        <p:spPr bwMode="auto">
          <a:xfrm>
            <a:off x="1376363" y="1557338"/>
            <a:ext cx="6496050" cy="1323439"/>
          </a:xfrm>
          <a:prstGeom prst="rect">
            <a:avLst/>
          </a:prstGeom>
          <a:noFill/>
          <a:ln w="9525">
            <a:noFill/>
            <a:miter lim="800000"/>
            <a:headEnd/>
            <a:tailEnd/>
          </a:ln>
        </p:spPr>
        <p:txBody>
          <a:bodyPr>
            <a:spAutoFit/>
          </a:bodyPr>
          <a:lstStyle/>
          <a:p>
            <a:pPr eaLnBrk="0" hangingPunct="0">
              <a:spcBef>
                <a:spcPct val="50000"/>
              </a:spcBef>
            </a:pPr>
            <a:r>
              <a:rPr lang="hu-HU" sz="2000" dirty="0">
                <a:latin typeface="Arial" pitchFamily="34" charset="0"/>
                <a:cs typeface="Arial" pitchFamily="34" charset="0"/>
              </a:rPr>
              <a:t>The art of making measurements of the relative positions of natural and man-made features on the Earth’s surface, and the presentation of this information either graphically or numerically.</a:t>
            </a:r>
          </a:p>
        </p:txBody>
      </p:sp>
      <p:sp>
        <p:nvSpPr>
          <p:cNvPr id="27652" name="Text Box 7"/>
          <p:cNvSpPr txBox="1">
            <a:spLocks noChangeArrowheads="1"/>
          </p:cNvSpPr>
          <p:nvPr/>
        </p:nvSpPr>
        <p:spPr bwMode="auto">
          <a:xfrm>
            <a:off x="1147763" y="1100138"/>
            <a:ext cx="6248400" cy="400110"/>
          </a:xfrm>
          <a:prstGeom prst="rect">
            <a:avLst/>
          </a:prstGeom>
          <a:noFill/>
          <a:ln w="9525">
            <a:noFill/>
            <a:miter lim="800000"/>
            <a:headEnd/>
            <a:tailEnd/>
          </a:ln>
        </p:spPr>
        <p:txBody>
          <a:bodyPr>
            <a:spAutoFit/>
          </a:bodyPr>
          <a:lstStyle/>
          <a:p>
            <a:pPr eaLnBrk="0" hangingPunct="0">
              <a:spcBef>
                <a:spcPct val="50000"/>
              </a:spcBef>
            </a:pPr>
            <a:r>
              <a:rPr lang="hu-HU" sz="2000" dirty="0">
                <a:latin typeface="Arial" pitchFamily="34" charset="0"/>
                <a:cs typeface="Arial" pitchFamily="34" charset="0"/>
              </a:rPr>
              <a:t>Surveying:</a:t>
            </a:r>
          </a:p>
        </p:txBody>
      </p:sp>
      <p:sp>
        <p:nvSpPr>
          <p:cNvPr id="27653" name="Text Box 8"/>
          <p:cNvSpPr txBox="1">
            <a:spLocks noChangeArrowheads="1"/>
          </p:cNvSpPr>
          <p:nvPr/>
        </p:nvSpPr>
        <p:spPr bwMode="auto">
          <a:xfrm>
            <a:off x="1147763" y="2928938"/>
            <a:ext cx="6248400" cy="400110"/>
          </a:xfrm>
          <a:prstGeom prst="rect">
            <a:avLst/>
          </a:prstGeom>
          <a:noFill/>
          <a:ln w="9525">
            <a:noFill/>
            <a:miter lim="800000"/>
            <a:headEnd/>
            <a:tailEnd/>
          </a:ln>
        </p:spPr>
        <p:txBody>
          <a:bodyPr>
            <a:spAutoFit/>
          </a:bodyPr>
          <a:lstStyle/>
          <a:p>
            <a:pPr eaLnBrk="0" hangingPunct="0">
              <a:spcBef>
                <a:spcPct val="50000"/>
              </a:spcBef>
            </a:pPr>
            <a:r>
              <a:rPr lang="hu-HU" sz="2000" dirty="0">
                <a:latin typeface="Arial" pitchFamily="34" charset="0"/>
                <a:cs typeface="Arial" pitchFamily="34" charset="0"/>
              </a:rPr>
              <a:t>Geodesy:</a:t>
            </a:r>
          </a:p>
        </p:txBody>
      </p:sp>
      <p:sp>
        <p:nvSpPr>
          <p:cNvPr id="27654" name="Text Box 9"/>
          <p:cNvSpPr txBox="1">
            <a:spLocks noChangeArrowheads="1"/>
          </p:cNvSpPr>
          <p:nvPr/>
        </p:nvSpPr>
        <p:spPr bwMode="auto">
          <a:xfrm>
            <a:off x="1371600" y="3352800"/>
            <a:ext cx="6367462" cy="1323439"/>
          </a:xfrm>
          <a:prstGeom prst="rect">
            <a:avLst/>
          </a:prstGeom>
          <a:noFill/>
          <a:ln w="9525">
            <a:noFill/>
            <a:miter lim="800000"/>
            <a:headEnd/>
            <a:tailEnd/>
          </a:ln>
        </p:spPr>
        <p:txBody>
          <a:bodyPr>
            <a:spAutoFit/>
          </a:bodyPr>
          <a:lstStyle/>
          <a:p>
            <a:pPr eaLnBrk="0" hangingPunct="0">
              <a:spcBef>
                <a:spcPct val="50000"/>
              </a:spcBef>
            </a:pPr>
            <a:r>
              <a:rPr lang="hu-HU" sz="2000" dirty="0">
                <a:latin typeface="Arial" pitchFamily="34" charset="0"/>
                <a:cs typeface="Arial" pitchFamily="34" charset="0"/>
              </a:rPr>
              <a:t>Geodesy is the discipline that deals with the measurements and representation of the Earth, including its gravity field, in a three-dimensional time varying space.</a:t>
            </a:r>
          </a:p>
        </p:txBody>
      </p:sp>
      <p:sp>
        <p:nvSpPr>
          <p:cNvPr id="27655" name="Text Box 10"/>
          <p:cNvSpPr txBox="1">
            <a:spLocks noChangeArrowheads="1"/>
          </p:cNvSpPr>
          <p:nvPr/>
        </p:nvSpPr>
        <p:spPr bwMode="auto">
          <a:xfrm>
            <a:off x="1524000" y="4800600"/>
            <a:ext cx="6296025" cy="1323439"/>
          </a:xfrm>
          <a:prstGeom prst="rect">
            <a:avLst/>
          </a:prstGeom>
          <a:noFill/>
          <a:ln w="9525">
            <a:noFill/>
            <a:miter lim="800000"/>
            <a:headEnd/>
            <a:tailEnd/>
          </a:ln>
        </p:spPr>
        <p:txBody>
          <a:bodyPr>
            <a:spAutoFit/>
          </a:bodyPr>
          <a:lstStyle/>
          <a:p>
            <a:pPr eaLnBrk="0" hangingPunct="0">
              <a:spcBef>
                <a:spcPct val="50000"/>
              </a:spcBef>
            </a:pPr>
            <a:r>
              <a:rPr lang="hu-HU" sz="2000" dirty="0" smtClean="0">
                <a:latin typeface="Arial" pitchFamily="34" charset="0"/>
                <a:cs typeface="Arial" pitchFamily="34" charset="0"/>
              </a:rPr>
              <a:t>Geode</a:t>
            </a:r>
            <a:r>
              <a:rPr lang="en-GB" sz="2000" dirty="0" smtClean="0">
                <a:latin typeface="Arial" pitchFamily="34" charset="0"/>
                <a:cs typeface="Arial" pitchFamily="34" charset="0"/>
              </a:rPr>
              <a:t>tic surveying</a:t>
            </a:r>
            <a:r>
              <a:rPr lang="hu-HU" sz="2000" dirty="0" smtClean="0">
                <a:latin typeface="Arial" pitchFamily="34" charset="0"/>
                <a:cs typeface="Arial" pitchFamily="34" charset="0"/>
              </a:rPr>
              <a:t> </a:t>
            </a:r>
            <a:r>
              <a:rPr lang="en-GB" sz="2000" dirty="0" smtClean="0">
                <a:latin typeface="Arial" pitchFamily="34" charset="0"/>
                <a:cs typeface="Arial" pitchFamily="34" charset="0"/>
              </a:rPr>
              <a:t>focus’s</a:t>
            </a:r>
            <a:r>
              <a:rPr lang="hu-HU" sz="2000" dirty="0" smtClean="0">
                <a:latin typeface="Arial" pitchFamily="34" charset="0"/>
                <a:cs typeface="Arial" pitchFamily="34" charset="0"/>
              </a:rPr>
              <a:t> </a:t>
            </a:r>
            <a:r>
              <a:rPr lang="hu-HU" sz="2000" dirty="0">
                <a:latin typeface="Arial" pitchFamily="34" charset="0"/>
                <a:cs typeface="Arial" pitchFamily="34" charset="0"/>
              </a:rPr>
              <a:t>on the </a:t>
            </a:r>
            <a:r>
              <a:rPr lang="hu-HU" sz="2000" dirty="0" smtClean="0">
                <a:latin typeface="Arial" pitchFamily="34" charset="0"/>
                <a:cs typeface="Arial" pitchFamily="34" charset="0"/>
              </a:rPr>
              <a:t>Earth</a:t>
            </a:r>
            <a:r>
              <a:rPr lang="en-GB" sz="2000" dirty="0" smtClean="0">
                <a:latin typeface="Arial" pitchFamily="34" charset="0"/>
                <a:cs typeface="Arial" pitchFamily="34" charset="0"/>
              </a:rPr>
              <a:t>,</a:t>
            </a:r>
            <a:r>
              <a:rPr lang="hu-HU" sz="2000" dirty="0" smtClean="0">
                <a:latin typeface="Arial" pitchFamily="34" charset="0"/>
                <a:cs typeface="Arial" pitchFamily="34" charset="0"/>
              </a:rPr>
              <a:t> </a:t>
            </a:r>
            <a:r>
              <a:rPr lang="en-GB" sz="2000" dirty="0" smtClean="0">
                <a:latin typeface="Arial" pitchFamily="34" charset="0"/>
                <a:cs typeface="Arial" pitchFamily="34" charset="0"/>
              </a:rPr>
              <a:t>neglecting </a:t>
            </a:r>
            <a:r>
              <a:rPr lang="hu-HU" sz="2000" dirty="0" smtClean="0">
                <a:latin typeface="Arial" pitchFamily="34" charset="0"/>
                <a:cs typeface="Arial" pitchFamily="34" charset="0"/>
              </a:rPr>
              <a:t>man-made </a:t>
            </a:r>
            <a:r>
              <a:rPr lang="hu-HU" sz="2000" dirty="0">
                <a:latin typeface="Arial" pitchFamily="34" charset="0"/>
                <a:cs typeface="Arial" pitchFamily="34" charset="0"/>
              </a:rPr>
              <a:t>features </a:t>
            </a:r>
            <a:r>
              <a:rPr lang="hu-HU" sz="2000" dirty="0" smtClean="0">
                <a:latin typeface="Arial" pitchFamily="34" charset="0"/>
                <a:cs typeface="Arial" pitchFamily="34" charset="0"/>
              </a:rPr>
              <a:t> </a:t>
            </a:r>
            <a:r>
              <a:rPr lang="hu-HU" sz="2000" dirty="0">
                <a:latin typeface="Arial" pitchFamily="34" charset="0"/>
                <a:cs typeface="Arial" pitchFamily="34" charset="0"/>
              </a:rPr>
              <a:t>(e.g. buildings, public utilities, etc.), while surveying </a:t>
            </a:r>
            <a:r>
              <a:rPr lang="hu-HU" sz="2000" dirty="0" smtClean="0">
                <a:latin typeface="Arial" pitchFamily="34" charset="0"/>
                <a:cs typeface="Arial" pitchFamily="34" charset="0"/>
              </a:rPr>
              <a:t>use</a:t>
            </a:r>
            <a:r>
              <a:rPr lang="en-GB" sz="2000" dirty="0" smtClean="0">
                <a:latin typeface="Arial" pitchFamily="34" charset="0"/>
                <a:cs typeface="Arial" pitchFamily="34" charset="0"/>
              </a:rPr>
              <a:t>s</a:t>
            </a:r>
            <a:r>
              <a:rPr lang="hu-HU" sz="2000" dirty="0" smtClean="0">
                <a:latin typeface="Arial" pitchFamily="34" charset="0"/>
                <a:cs typeface="Arial" pitchFamily="34" charset="0"/>
              </a:rPr>
              <a:t> </a:t>
            </a:r>
            <a:r>
              <a:rPr lang="hu-HU" sz="2000" dirty="0">
                <a:latin typeface="Arial" pitchFamily="34" charset="0"/>
                <a:cs typeface="Arial" pitchFamily="34" charset="0"/>
              </a:rPr>
              <a:t>the </a:t>
            </a:r>
            <a:r>
              <a:rPr lang="en-GB" sz="2000" dirty="0" smtClean="0">
                <a:latin typeface="Arial" pitchFamily="34" charset="0"/>
                <a:cs typeface="Arial" pitchFamily="34" charset="0"/>
              </a:rPr>
              <a:t>geodetic </a:t>
            </a:r>
            <a:r>
              <a:rPr lang="hu-HU" sz="2000" dirty="0" smtClean="0">
                <a:latin typeface="Arial" pitchFamily="34" charset="0"/>
                <a:cs typeface="Arial" pitchFamily="34" charset="0"/>
              </a:rPr>
              <a:t>results </a:t>
            </a:r>
            <a:r>
              <a:rPr lang="en-GB" sz="2000" dirty="0" smtClean="0">
                <a:latin typeface="Arial" pitchFamily="34" charset="0"/>
                <a:cs typeface="Arial" pitchFamily="34" charset="0"/>
              </a:rPr>
              <a:t>to </a:t>
            </a:r>
            <a:r>
              <a:rPr lang="hu-HU" sz="2000" dirty="0" smtClean="0">
                <a:latin typeface="Arial" pitchFamily="34" charset="0"/>
                <a:cs typeface="Arial" pitchFamily="34" charset="0"/>
              </a:rPr>
              <a:t>position </a:t>
            </a:r>
            <a:r>
              <a:rPr lang="hu-HU" sz="2000" dirty="0">
                <a:latin typeface="Arial" pitchFamily="34" charset="0"/>
                <a:cs typeface="Arial" pitchFamily="34" charset="0"/>
              </a:rPr>
              <a:t>and </a:t>
            </a:r>
            <a:r>
              <a:rPr lang="hu-HU" sz="2000" dirty="0" smtClean="0">
                <a:latin typeface="Arial" pitchFamily="34" charset="0"/>
                <a:cs typeface="Arial" pitchFamily="34" charset="0"/>
              </a:rPr>
              <a:t>map </a:t>
            </a:r>
            <a:r>
              <a:rPr lang="hu-HU" sz="2000" dirty="0">
                <a:latin typeface="Arial" pitchFamily="34" charset="0"/>
                <a:cs typeface="Arial" pitchFamily="34" charset="0"/>
              </a:rPr>
              <a:t>these features</a:t>
            </a:r>
            <a:r>
              <a:rPr lang="hu-HU" sz="1600" dirty="0">
                <a:latin typeface="Arial" pitchFamily="34" charset="0"/>
                <a:cs typeface="Arial" pitchFamily="34" charset="0"/>
              </a:rPr>
              <a:t>.</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5" name="Rectangle 3"/>
          <p:cNvSpPr>
            <a:spLocks noGrp="1" noRot="1" noChangeArrowheads="1"/>
          </p:cNvSpPr>
          <p:nvPr>
            <p:ph idx="1"/>
          </p:nvPr>
        </p:nvSpPr>
        <p:spPr>
          <a:xfrm>
            <a:off x="1524000" y="1447800"/>
            <a:ext cx="7620000" cy="4953000"/>
          </a:xfrm>
        </p:spPr>
        <p:txBody>
          <a:bodyPr>
            <a:normAutofit lnSpcReduction="10000"/>
          </a:bodyPr>
          <a:lstStyle/>
          <a:p>
            <a:pPr marL="457200" indent="-457200" eaLnBrk="1" hangingPunct="1">
              <a:lnSpc>
                <a:spcPct val="90000"/>
              </a:lnSpc>
              <a:buFont typeface="Arial" charset="0"/>
              <a:buAutoNum type="arabicPeriod"/>
              <a:defRPr/>
            </a:pPr>
            <a:r>
              <a:rPr lang="en-US" sz="2800" dirty="0">
                <a:latin typeface="Arial" pitchFamily="34" charset="0"/>
                <a:cs typeface="Arial" pitchFamily="34" charset="0"/>
              </a:rPr>
              <a:t>Decision </a:t>
            </a:r>
            <a:r>
              <a:rPr lang="en-US" sz="2800" dirty="0" smtClean="0">
                <a:latin typeface="Arial" pitchFamily="34" charset="0"/>
                <a:cs typeface="Arial" pitchFamily="34" charset="0"/>
              </a:rPr>
              <a:t>Making;</a:t>
            </a:r>
          </a:p>
          <a:p>
            <a:pPr marL="950976" lvl="2" indent="-457200">
              <a:lnSpc>
                <a:spcPct val="90000"/>
              </a:lnSpc>
              <a:defRPr/>
            </a:pPr>
            <a:r>
              <a:rPr lang="en-US" sz="2200" dirty="0" smtClean="0">
                <a:latin typeface="Arial" pitchFamily="34" charset="0"/>
                <a:cs typeface="Arial" pitchFamily="34" charset="0"/>
              </a:rPr>
              <a:t>selecting </a:t>
            </a:r>
            <a:r>
              <a:rPr lang="en-US" sz="2200" dirty="0">
                <a:latin typeface="Arial" pitchFamily="34" charset="0"/>
                <a:cs typeface="Arial" pitchFamily="34" charset="0"/>
              </a:rPr>
              <a:t>method, equipment and </a:t>
            </a:r>
            <a:r>
              <a:rPr lang="en-US" sz="2200" dirty="0" smtClean="0">
                <a:latin typeface="Arial" pitchFamily="34" charset="0"/>
                <a:cs typeface="Arial" pitchFamily="34" charset="0"/>
              </a:rPr>
              <a:t>final point </a:t>
            </a:r>
            <a:r>
              <a:rPr lang="en-US" sz="2200" dirty="0">
                <a:latin typeface="Arial" pitchFamily="34" charset="0"/>
                <a:cs typeface="Arial" pitchFamily="34" charset="0"/>
              </a:rPr>
              <a:t>locations.</a:t>
            </a:r>
          </a:p>
          <a:p>
            <a:pPr marL="457200" indent="-457200" eaLnBrk="1" hangingPunct="1">
              <a:lnSpc>
                <a:spcPct val="90000"/>
              </a:lnSpc>
              <a:buFont typeface="Arial" charset="0"/>
              <a:buAutoNum type="arabicPeriod"/>
              <a:defRPr/>
            </a:pPr>
            <a:r>
              <a:rPr lang="en-US" sz="2800" dirty="0">
                <a:latin typeface="Arial" pitchFamily="34" charset="0"/>
                <a:cs typeface="Arial" pitchFamily="34" charset="0"/>
              </a:rPr>
              <a:t>Fieldwork &amp; Data </a:t>
            </a:r>
            <a:r>
              <a:rPr lang="en-US" sz="2800" dirty="0" smtClean="0">
                <a:latin typeface="Arial" pitchFamily="34" charset="0"/>
                <a:cs typeface="Arial" pitchFamily="34" charset="0"/>
              </a:rPr>
              <a:t>Collection;</a:t>
            </a:r>
          </a:p>
          <a:p>
            <a:pPr marL="950976" lvl="2" indent="-457200">
              <a:lnSpc>
                <a:spcPct val="90000"/>
              </a:lnSpc>
              <a:defRPr/>
            </a:pPr>
            <a:r>
              <a:rPr lang="en-US" sz="2200" dirty="0" smtClean="0">
                <a:latin typeface="Arial" pitchFamily="34" charset="0"/>
                <a:cs typeface="Arial" pitchFamily="34" charset="0"/>
              </a:rPr>
              <a:t>making </a:t>
            </a:r>
            <a:r>
              <a:rPr lang="en-US" sz="2200" dirty="0">
                <a:latin typeface="Arial" pitchFamily="34" charset="0"/>
                <a:cs typeface="Arial" pitchFamily="34" charset="0"/>
              </a:rPr>
              <a:t>measurements and recording data in the field.</a:t>
            </a:r>
          </a:p>
          <a:p>
            <a:pPr marL="457200" indent="-457200" eaLnBrk="1" hangingPunct="1">
              <a:lnSpc>
                <a:spcPct val="90000"/>
              </a:lnSpc>
              <a:buFont typeface="Arial" charset="0"/>
              <a:buAutoNum type="arabicPeriod"/>
              <a:defRPr/>
            </a:pPr>
            <a:r>
              <a:rPr lang="en-US" sz="2800" dirty="0">
                <a:latin typeface="Arial" pitchFamily="34" charset="0"/>
                <a:cs typeface="Arial" pitchFamily="34" charset="0"/>
              </a:rPr>
              <a:t>Computing &amp; Data </a:t>
            </a:r>
            <a:r>
              <a:rPr lang="en-US" sz="2800" dirty="0" smtClean="0">
                <a:latin typeface="Arial" pitchFamily="34" charset="0"/>
                <a:cs typeface="Arial" pitchFamily="34" charset="0"/>
              </a:rPr>
              <a:t>Processing;</a:t>
            </a:r>
          </a:p>
          <a:p>
            <a:pPr marL="950976" lvl="2" indent="-457200">
              <a:lnSpc>
                <a:spcPct val="90000"/>
              </a:lnSpc>
              <a:defRPr/>
            </a:pPr>
            <a:r>
              <a:rPr lang="en-US" sz="2200" dirty="0" smtClean="0">
                <a:latin typeface="Arial" pitchFamily="34" charset="0"/>
                <a:cs typeface="Arial" pitchFamily="34" charset="0"/>
              </a:rPr>
              <a:t>preparing </a:t>
            </a:r>
            <a:r>
              <a:rPr lang="en-US" sz="2200" dirty="0">
                <a:latin typeface="Arial" pitchFamily="34" charset="0"/>
                <a:cs typeface="Arial" pitchFamily="34" charset="0"/>
              </a:rPr>
              <a:t>calculations based upon the recorded data to determine </a:t>
            </a:r>
            <a:r>
              <a:rPr lang="en-US" sz="2200" dirty="0" smtClean="0">
                <a:latin typeface="Arial" pitchFamily="34" charset="0"/>
                <a:cs typeface="Arial" pitchFamily="34" charset="0"/>
              </a:rPr>
              <a:t>locations</a:t>
            </a:r>
            <a:r>
              <a:rPr lang="en-US" sz="2200" dirty="0">
                <a:latin typeface="Arial" pitchFamily="34" charset="0"/>
                <a:cs typeface="Arial" pitchFamily="34" charset="0"/>
              </a:rPr>
              <a:t> </a:t>
            </a:r>
            <a:r>
              <a:rPr lang="en-US" sz="2200" dirty="0" smtClean="0">
                <a:latin typeface="Arial" pitchFamily="34" charset="0"/>
                <a:cs typeface="Arial" pitchFamily="34" charset="0"/>
              </a:rPr>
              <a:t>in a useable form.</a:t>
            </a:r>
            <a:endParaRPr lang="en-US" sz="2200" dirty="0">
              <a:latin typeface="Arial" pitchFamily="34" charset="0"/>
              <a:cs typeface="Arial" pitchFamily="34" charset="0"/>
            </a:endParaRPr>
          </a:p>
          <a:p>
            <a:pPr marL="457200" indent="-457200" eaLnBrk="1" hangingPunct="1">
              <a:lnSpc>
                <a:spcPct val="90000"/>
              </a:lnSpc>
              <a:buFont typeface="Arial" charset="0"/>
              <a:buAutoNum type="arabicPeriod"/>
              <a:defRPr/>
            </a:pPr>
            <a:r>
              <a:rPr lang="en-US" sz="2800" dirty="0">
                <a:latin typeface="Arial" pitchFamily="34" charset="0"/>
                <a:cs typeface="Arial" pitchFamily="34" charset="0"/>
              </a:rPr>
              <a:t>Mapping or Data </a:t>
            </a:r>
            <a:r>
              <a:rPr lang="en-US" sz="2800" dirty="0" smtClean="0">
                <a:latin typeface="Arial" pitchFamily="34" charset="0"/>
                <a:cs typeface="Arial" pitchFamily="34" charset="0"/>
              </a:rPr>
              <a:t>Representation;</a:t>
            </a:r>
          </a:p>
          <a:p>
            <a:pPr marL="950976" lvl="2" indent="-457200">
              <a:lnSpc>
                <a:spcPct val="90000"/>
              </a:lnSpc>
              <a:defRPr/>
            </a:pPr>
            <a:r>
              <a:rPr lang="en-US" sz="2200" dirty="0" smtClean="0">
                <a:latin typeface="Arial" pitchFamily="34" charset="0"/>
                <a:cs typeface="Arial" pitchFamily="34" charset="0"/>
              </a:rPr>
              <a:t>plotting data to </a:t>
            </a:r>
            <a:r>
              <a:rPr lang="en-US" sz="2200" dirty="0">
                <a:latin typeface="Arial" pitchFamily="34" charset="0"/>
                <a:cs typeface="Arial" pitchFamily="34" charset="0"/>
              </a:rPr>
              <a:t>produce a map, plat, or </a:t>
            </a:r>
            <a:r>
              <a:rPr lang="en-US" sz="2200" dirty="0" smtClean="0">
                <a:latin typeface="Arial" pitchFamily="34" charset="0"/>
                <a:cs typeface="Arial" pitchFamily="34" charset="0"/>
              </a:rPr>
              <a:t>chart in the proper form.</a:t>
            </a:r>
          </a:p>
          <a:p>
            <a:pPr marL="457200" indent="-457200" eaLnBrk="1" hangingPunct="1">
              <a:lnSpc>
                <a:spcPct val="90000"/>
              </a:lnSpc>
              <a:buFont typeface="Arial" charset="0"/>
              <a:buAutoNum type="arabicPeriod"/>
              <a:defRPr/>
            </a:pPr>
            <a:r>
              <a:rPr lang="en-US" sz="2800" dirty="0" smtClean="0">
                <a:latin typeface="Arial" pitchFamily="34" charset="0"/>
                <a:cs typeface="Arial" pitchFamily="34" charset="0"/>
              </a:rPr>
              <a:t>Stakeout;</a:t>
            </a:r>
          </a:p>
          <a:p>
            <a:pPr marL="950976" lvl="2" indent="-457200">
              <a:lnSpc>
                <a:spcPct val="90000"/>
              </a:lnSpc>
              <a:defRPr/>
            </a:pPr>
            <a:r>
              <a:rPr lang="en-US" sz="2200" dirty="0" smtClean="0">
                <a:latin typeface="Arial" pitchFamily="34" charset="0"/>
                <a:cs typeface="Arial" pitchFamily="34" charset="0"/>
              </a:rPr>
              <a:t>locating and establishing monuments or stakes in the proper locations in the field.</a:t>
            </a:r>
            <a:endParaRPr lang="en-US" sz="2200" dirty="0">
              <a:latin typeface="Arial" pitchFamily="34" charset="0"/>
              <a:cs typeface="Arial" pitchFamily="34" charset="0"/>
            </a:endParaRPr>
          </a:p>
        </p:txBody>
      </p:sp>
      <p:sp>
        <p:nvSpPr>
          <p:cNvPr id="172034" name="Rectangle 2"/>
          <p:cNvSpPr>
            <a:spLocks noGrp="1" noRot="1" noChangeArrowheads="1"/>
          </p:cNvSpPr>
          <p:nvPr>
            <p:ph type="title"/>
          </p:nvPr>
        </p:nvSpPr>
        <p:spPr/>
        <p:txBody>
          <a:bodyPr>
            <a:normAutofit/>
          </a:bodyPr>
          <a:lstStyle/>
          <a:p>
            <a:pPr>
              <a:defRPr/>
            </a:pPr>
            <a:r>
              <a:rPr lang="en-US" sz="3600" b="0" dirty="0" smtClean="0">
                <a:solidFill>
                  <a:schemeClr val="tx1"/>
                </a:solidFill>
                <a:effectLst/>
                <a:latin typeface="Arial" pitchFamily="34" charset="0"/>
                <a:cs typeface="Arial" pitchFamily="34" charset="0"/>
              </a:rPr>
              <a:t>Surveying Phases</a:t>
            </a:r>
            <a:endParaRPr lang="en-US" sz="3600" b="0" dirty="0">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3" name="Rectangle 3"/>
          <p:cNvSpPr>
            <a:spLocks noGrp="1" noRot="1" noChangeArrowheads="1"/>
          </p:cNvSpPr>
          <p:nvPr>
            <p:ph idx="1"/>
          </p:nvPr>
        </p:nvSpPr>
        <p:spPr>
          <a:xfrm>
            <a:off x="1600200" y="1447800"/>
            <a:ext cx="7239000" cy="4876800"/>
          </a:xfrm>
        </p:spPr>
        <p:txBody>
          <a:bodyPr>
            <a:normAutofit lnSpcReduction="10000"/>
          </a:bodyPr>
          <a:lstStyle/>
          <a:p>
            <a:pPr marL="609600" indent="-609600" eaLnBrk="1" hangingPunct="1">
              <a:buFont typeface="Arial" charset="0"/>
              <a:buAutoNum type="arabicPeriod"/>
              <a:defRPr/>
            </a:pPr>
            <a:r>
              <a:rPr lang="en-US" sz="2800" dirty="0">
                <a:latin typeface="Arial" pitchFamily="34" charset="0"/>
                <a:cs typeface="Arial" pitchFamily="34" charset="0"/>
              </a:rPr>
              <a:t>Plane </a:t>
            </a:r>
            <a:r>
              <a:rPr lang="en-US" sz="2800" dirty="0" smtClean="0">
                <a:latin typeface="Arial" pitchFamily="34" charset="0"/>
                <a:cs typeface="Arial" pitchFamily="34" charset="0"/>
              </a:rPr>
              <a:t>Surveying;</a:t>
            </a:r>
          </a:p>
          <a:p>
            <a:pPr marL="950976" lvl="2" indent="-457200">
              <a:defRPr/>
            </a:pPr>
            <a:r>
              <a:rPr lang="en-US" sz="2200" dirty="0" smtClean="0">
                <a:latin typeface="Arial" pitchFamily="34" charset="0"/>
                <a:cs typeface="Arial" pitchFamily="34" charset="0"/>
              </a:rPr>
              <a:t>surveying with a reference </a:t>
            </a:r>
            <a:r>
              <a:rPr lang="en-US" sz="2200" dirty="0">
                <a:latin typeface="Arial" pitchFamily="34" charset="0"/>
                <a:cs typeface="Arial" pitchFamily="34" charset="0"/>
              </a:rPr>
              <a:t>base for fieldwork and computations are assumed to be a flat horizontal </a:t>
            </a:r>
            <a:r>
              <a:rPr lang="en-US" sz="2200" dirty="0" smtClean="0">
                <a:latin typeface="Arial" pitchFamily="34" charset="0"/>
                <a:cs typeface="Arial" pitchFamily="34" charset="0"/>
              </a:rPr>
              <a:t>surface.</a:t>
            </a:r>
          </a:p>
          <a:p>
            <a:pPr marL="950976" lvl="2" indent="-457200">
              <a:defRPr/>
            </a:pPr>
            <a:r>
              <a:rPr lang="en-US" sz="2200" dirty="0" smtClean="0">
                <a:latin typeface="Arial" pitchFamily="34" charset="0"/>
                <a:cs typeface="Arial" pitchFamily="34" charset="0"/>
              </a:rPr>
              <a:t>Generally within </a:t>
            </a:r>
            <a:r>
              <a:rPr lang="en-US" sz="2200" dirty="0">
                <a:latin typeface="Arial" pitchFamily="34" charset="0"/>
                <a:cs typeface="Arial" pitchFamily="34" charset="0"/>
              </a:rPr>
              <a:t>a </a:t>
            </a:r>
            <a:r>
              <a:rPr lang="en-US" sz="2200" dirty="0" smtClean="0">
                <a:latin typeface="Arial" pitchFamily="34" charset="0"/>
                <a:cs typeface="Arial" pitchFamily="34" charset="0"/>
              </a:rPr>
              <a:t>20 km radius the pull of gravity is very nearly </a:t>
            </a:r>
            <a:r>
              <a:rPr lang="en-US" sz="2200" dirty="0">
                <a:latin typeface="Arial" pitchFamily="34" charset="0"/>
                <a:cs typeface="Arial" pitchFamily="34" charset="0"/>
              </a:rPr>
              <a:t>parallel to that at any other </a:t>
            </a:r>
            <a:r>
              <a:rPr lang="en-US" sz="2200" dirty="0" smtClean="0">
                <a:latin typeface="Arial" pitchFamily="34" charset="0"/>
                <a:cs typeface="Arial" pitchFamily="34" charset="0"/>
              </a:rPr>
              <a:t>point within the radius and thus horizontal lines can be considered straight.</a:t>
            </a:r>
          </a:p>
          <a:p>
            <a:pPr marL="609600" indent="-609600" eaLnBrk="1" hangingPunct="1">
              <a:buFont typeface="Arial" charset="0"/>
              <a:buAutoNum type="arabicPeriod"/>
              <a:defRPr/>
            </a:pPr>
            <a:r>
              <a:rPr lang="en-US" sz="2800" dirty="0" smtClean="0">
                <a:latin typeface="Arial" pitchFamily="34" charset="0"/>
                <a:cs typeface="Arial" pitchFamily="34" charset="0"/>
              </a:rPr>
              <a:t>Geodetic Surveying;</a:t>
            </a:r>
          </a:p>
          <a:p>
            <a:pPr marL="950976" lvl="2" indent="-457200">
              <a:defRPr/>
            </a:pPr>
            <a:r>
              <a:rPr lang="en-US" sz="2200" dirty="0" smtClean="0">
                <a:latin typeface="Arial" pitchFamily="34" charset="0"/>
                <a:cs typeface="Arial" pitchFamily="34" charset="0"/>
              </a:rPr>
              <a:t>surveying technique </a:t>
            </a:r>
            <a:r>
              <a:rPr lang="en-US" sz="2200" dirty="0">
                <a:latin typeface="Arial" pitchFamily="34" charset="0"/>
                <a:cs typeface="Arial" pitchFamily="34" charset="0"/>
              </a:rPr>
              <a:t>to determine relative positions of widely spaced </a:t>
            </a:r>
            <a:r>
              <a:rPr lang="en-US" sz="2200" dirty="0" smtClean="0">
                <a:latin typeface="Arial" pitchFamily="34" charset="0"/>
                <a:cs typeface="Arial" pitchFamily="34" charset="0"/>
              </a:rPr>
              <a:t>points, lengths, and directions which require the consideration of the size and shape of the earth and taking the earth’s curvature into account</a:t>
            </a:r>
            <a:endParaRPr lang="en-US" sz="2200" dirty="0">
              <a:latin typeface="Arial" pitchFamily="34" charset="0"/>
              <a:cs typeface="Arial" pitchFamily="34" charset="0"/>
            </a:endParaRPr>
          </a:p>
        </p:txBody>
      </p:sp>
      <p:sp>
        <p:nvSpPr>
          <p:cNvPr id="174082" name="Rectangle 2"/>
          <p:cNvSpPr>
            <a:spLocks noGrp="1" noRot="1" noChangeArrowheads="1"/>
          </p:cNvSpPr>
          <p:nvPr>
            <p:ph type="title"/>
          </p:nvPr>
        </p:nvSpPr>
        <p:spPr/>
        <p:txBody>
          <a:bodyPr/>
          <a:lstStyle/>
          <a:p>
            <a:pPr eaLnBrk="1" hangingPunct="1">
              <a:defRPr/>
            </a:pPr>
            <a:r>
              <a:rPr lang="en-US" sz="3600" b="0" dirty="0" smtClean="0">
                <a:solidFill>
                  <a:schemeClr val="tx1"/>
                </a:solidFill>
                <a:effectLst/>
                <a:latin typeface="Arial" pitchFamily="34" charset="0"/>
                <a:cs typeface="Arial" pitchFamily="34" charset="0"/>
              </a:rPr>
              <a:t>Categories </a:t>
            </a:r>
            <a:r>
              <a:rPr lang="en-US" sz="3600" b="0" dirty="0">
                <a:solidFill>
                  <a:schemeClr val="tx1"/>
                </a:solidFill>
                <a:effectLst/>
                <a:latin typeface="Arial" pitchFamily="34" charset="0"/>
                <a:cs typeface="Arial" pitchFamily="34" charset="0"/>
              </a:rPr>
              <a:t>of Surveying:</a:t>
            </a:r>
            <a:endParaRPr lang="en-US" sz="3600" b="0" i="1" dirty="0">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762000" y="1481329"/>
            <a:ext cx="7924800" cy="4309872"/>
          </a:xfrm>
          <a:solidFill>
            <a:schemeClr val="bg1"/>
          </a:solidFill>
        </p:spPr>
        <p:txBody>
          <a:bodyPr>
            <a:normAutofit/>
          </a:bodyPr>
          <a:lstStyle/>
          <a:p>
            <a:pPr eaLnBrk="1" hangingPunct="1">
              <a:lnSpc>
                <a:spcPct val="140000"/>
              </a:lnSpc>
            </a:pPr>
            <a:r>
              <a:rPr lang="en-US" altLang="en-US" sz="2400" dirty="0" smtClean="0">
                <a:latin typeface="Arial" charset="0"/>
              </a:rPr>
              <a:t>There are several different types of land survey depending upon the end purpose or requirements of the survey. </a:t>
            </a:r>
          </a:p>
          <a:p>
            <a:pPr eaLnBrk="1" hangingPunct="1">
              <a:lnSpc>
                <a:spcPct val="140000"/>
              </a:lnSpc>
            </a:pPr>
            <a:r>
              <a:rPr lang="en-US" altLang="en-US" sz="2400" dirty="0" smtClean="0">
                <a:latin typeface="Arial" charset="0"/>
              </a:rPr>
              <a:t>Each type of survey requires varied information and presentation to fulfill it’s purpose</a:t>
            </a:r>
            <a:r>
              <a:rPr lang="en-US" altLang="en-US" sz="2800" dirty="0" smtClean="0">
                <a:latin typeface="Arial" charset="0"/>
              </a:rPr>
              <a:t>.</a:t>
            </a:r>
            <a:endParaRPr lang="en-GB" altLang="en-US" sz="2800" dirty="0" smtClean="0">
              <a:latin typeface="Arial" charset="0"/>
            </a:endParaRPr>
          </a:p>
        </p:txBody>
      </p:sp>
      <p:sp>
        <p:nvSpPr>
          <p:cNvPr id="16386" name="Rectangle 2"/>
          <p:cNvSpPr>
            <a:spLocks noGrp="1" noChangeArrowheads="1"/>
          </p:cNvSpPr>
          <p:nvPr>
            <p:ph type="title"/>
          </p:nvPr>
        </p:nvSpPr>
        <p:spPr>
          <a:xfrm>
            <a:off x="1295400" y="609600"/>
            <a:ext cx="7654925" cy="1008063"/>
          </a:xfrm>
          <a:solidFill>
            <a:schemeClr val="bg1"/>
          </a:solidFill>
        </p:spPr>
        <p:txBody>
          <a:bodyPr/>
          <a:lstStyle/>
          <a:p>
            <a:pPr eaLnBrk="1" hangingPunct="1"/>
            <a:r>
              <a:rPr lang="en-GB" altLang="en-US" sz="3600" b="0" dirty="0" smtClean="0">
                <a:solidFill>
                  <a:schemeClr val="tx1"/>
                </a:solidFill>
                <a:effectLst/>
                <a:latin typeface="Arial" charset="0"/>
              </a:rPr>
              <a:t>Land Surveying</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7" name="Rectangle 3"/>
          <p:cNvSpPr>
            <a:spLocks noGrp="1" noRot="1" noChangeArrowheads="1"/>
          </p:cNvSpPr>
          <p:nvPr>
            <p:ph idx="1"/>
          </p:nvPr>
        </p:nvSpPr>
        <p:spPr>
          <a:xfrm>
            <a:off x="1676400" y="1600200"/>
            <a:ext cx="7162800" cy="4419600"/>
          </a:xfrm>
        </p:spPr>
        <p:txBody>
          <a:bodyPr>
            <a:normAutofit/>
          </a:bodyPr>
          <a:lstStyle/>
          <a:p>
            <a:pPr marL="609600" indent="-609600" eaLnBrk="1" hangingPunct="1">
              <a:lnSpc>
                <a:spcPct val="90000"/>
              </a:lnSpc>
              <a:buFont typeface="Arial" charset="0"/>
              <a:buAutoNum type="arabicPeriod"/>
              <a:defRPr/>
            </a:pPr>
            <a:r>
              <a:rPr lang="en-US" sz="2800" dirty="0" smtClean="0">
                <a:latin typeface="Arial" pitchFamily="34" charset="0"/>
                <a:cs typeface="Arial" pitchFamily="34" charset="0"/>
              </a:rPr>
              <a:t>Photogrammetry;</a:t>
            </a:r>
          </a:p>
          <a:p>
            <a:pPr marL="950976" lvl="2" indent="-457200">
              <a:lnSpc>
                <a:spcPct val="90000"/>
              </a:lnSpc>
              <a:defRPr/>
            </a:pPr>
            <a:r>
              <a:rPr lang="en-US" sz="2200" dirty="0" smtClean="0">
                <a:latin typeface="Arial" pitchFamily="34" charset="0"/>
                <a:cs typeface="Arial" pitchFamily="34" charset="0"/>
              </a:rPr>
              <a:t>mapping utilizing </a:t>
            </a:r>
            <a:r>
              <a:rPr lang="en-US" sz="2200" dirty="0">
                <a:latin typeface="Arial" pitchFamily="34" charset="0"/>
                <a:cs typeface="Arial" pitchFamily="34" charset="0"/>
              </a:rPr>
              <a:t>data obtained by camera or other sensors carried in airplanes or satellites</a:t>
            </a:r>
            <a:r>
              <a:rPr lang="en-US" sz="2200" dirty="0" smtClean="0">
                <a:latin typeface="Arial" pitchFamily="34" charset="0"/>
                <a:cs typeface="Arial" pitchFamily="34" charset="0"/>
              </a:rPr>
              <a:t>.</a:t>
            </a:r>
          </a:p>
          <a:p>
            <a:pPr marL="609600" indent="-609600" eaLnBrk="1" hangingPunct="1">
              <a:lnSpc>
                <a:spcPct val="90000"/>
              </a:lnSpc>
              <a:buFont typeface="Arial" charset="0"/>
              <a:buAutoNum type="arabicPeriod"/>
              <a:defRPr/>
            </a:pPr>
            <a:r>
              <a:rPr lang="en-US" sz="2800" dirty="0" smtClean="0">
                <a:latin typeface="Arial" pitchFamily="34" charset="0"/>
                <a:cs typeface="Arial" pitchFamily="34" charset="0"/>
              </a:rPr>
              <a:t>Control or Geodetic surveying </a:t>
            </a:r>
          </a:p>
          <a:p>
            <a:pPr marL="609600" indent="-609600">
              <a:lnSpc>
                <a:spcPct val="90000"/>
              </a:lnSpc>
              <a:buFont typeface="Arial" charset="0"/>
              <a:buAutoNum type="arabicPeriod"/>
              <a:defRPr/>
            </a:pPr>
            <a:r>
              <a:rPr lang="en-US" sz="2200" dirty="0" smtClean="0">
                <a:latin typeface="Arial" pitchFamily="34" charset="0"/>
                <a:cs typeface="Arial" pitchFamily="34" charset="0"/>
              </a:rPr>
              <a:t>establish a network of horizontal and vertical monuments that serve as a reference framework for other survey projects.</a:t>
            </a:r>
            <a:r>
              <a:rPr lang="en-US" sz="2800" dirty="0" smtClean="0">
                <a:latin typeface="Arial" pitchFamily="34" charset="0"/>
                <a:cs typeface="Arial" pitchFamily="34" charset="0"/>
              </a:rPr>
              <a:t> </a:t>
            </a:r>
          </a:p>
          <a:p>
            <a:pPr marL="609600" indent="-609600">
              <a:lnSpc>
                <a:spcPct val="90000"/>
              </a:lnSpc>
              <a:buFont typeface="Arial" charset="0"/>
              <a:buAutoNum type="arabicPeriod"/>
              <a:defRPr/>
            </a:pPr>
            <a:r>
              <a:rPr lang="en-US" sz="2800" dirty="0" smtClean="0">
                <a:latin typeface="Arial" pitchFamily="34" charset="0"/>
                <a:cs typeface="Arial" pitchFamily="34" charset="0"/>
              </a:rPr>
              <a:t>Boundary or </a:t>
            </a:r>
            <a:r>
              <a:rPr lang="en-US" altLang="en-US" sz="2800" dirty="0" smtClean="0">
                <a:latin typeface="Arial" charset="0"/>
              </a:rPr>
              <a:t>Cadastral </a:t>
            </a:r>
            <a:r>
              <a:rPr lang="en-US" sz="2800" dirty="0" smtClean="0">
                <a:latin typeface="Arial" pitchFamily="34" charset="0"/>
                <a:cs typeface="Arial" pitchFamily="34" charset="0"/>
              </a:rPr>
              <a:t>Surveys; </a:t>
            </a:r>
            <a:endParaRPr lang="en-US" sz="2800" dirty="0" smtClean="0">
              <a:latin typeface="Arial" pitchFamily="34" charset="0"/>
              <a:cs typeface="Arial" pitchFamily="34" charset="0"/>
            </a:endParaRPr>
          </a:p>
          <a:p>
            <a:pPr marL="950976" lvl="2" indent="-457200">
              <a:lnSpc>
                <a:spcPct val="90000"/>
              </a:lnSpc>
              <a:defRPr/>
            </a:pPr>
            <a:r>
              <a:rPr lang="en-US" sz="2200" dirty="0" smtClean="0">
                <a:latin typeface="Arial" pitchFamily="34" charset="0"/>
                <a:cs typeface="Arial" pitchFamily="34" charset="0"/>
              </a:rPr>
              <a:t>establishing property corners, boundaries, and areas of land parcels.</a:t>
            </a:r>
          </a:p>
          <a:p>
            <a:pPr marL="950976" lvl="2" indent="-457200">
              <a:lnSpc>
                <a:spcPct val="90000"/>
              </a:lnSpc>
              <a:defRPr/>
            </a:pPr>
            <a:endParaRPr lang="en-US" sz="2200" dirty="0" smtClean="0">
              <a:latin typeface="Arial" pitchFamily="34" charset="0"/>
              <a:cs typeface="Arial" pitchFamily="34" charset="0"/>
            </a:endParaRPr>
          </a:p>
        </p:txBody>
      </p:sp>
      <p:sp>
        <p:nvSpPr>
          <p:cNvPr id="175106" name="Rectangle 2"/>
          <p:cNvSpPr>
            <a:spLocks noGrp="1" noRot="1" noChangeArrowheads="1"/>
          </p:cNvSpPr>
          <p:nvPr>
            <p:ph type="title"/>
          </p:nvPr>
        </p:nvSpPr>
        <p:spPr>
          <a:xfrm>
            <a:off x="1219200" y="304800"/>
            <a:ext cx="7162800" cy="1143000"/>
          </a:xfrm>
        </p:spPr>
        <p:txBody>
          <a:bodyPr>
            <a:normAutofit/>
          </a:bodyPr>
          <a:lstStyle/>
          <a:p>
            <a:pPr>
              <a:defRPr/>
            </a:pPr>
            <a:r>
              <a:rPr lang="en-US" sz="3600" b="0" dirty="0" smtClean="0">
                <a:solidFill>
                  <a:schemeClr val="tx1"/>
                </a:solidFill>
                <a:effectLst/>
                <a:latin typeface="Arial" pitchFamily="34" charset="0"/>
                <a:cs typeface="Arial" pitchFamily="34" charset="0"/>
              </a:rPr>
              <a:t>Types </a:t>
            </a:r>
            <a:r>
              <a:rPr lang="en-US" sz="3600" b="0" dirty="0" smtClean="0">
                <a:solidFill>
                  <a:schemeClr val="tx1"/>
                </a:solidFill>
                <a:latin typeface="Arial" pitchFamily="34" charset="0"/>
                <a:cs typeface="Arial" pitchFamily="34" charset="0"/>
              </a:rPr>
              <a:t>of Survey:</a:t>
            </a:r>
            <a:endParaRPr lang="en-US" sz="3600" b="0"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1" name="Rectangle 3"/>
          <p:cNvSpPr>
            <a:spLocks noGrp="1" noRot="1" noChangeArrowheads="1"/>
          </p:cNvSpPr>
          <p:nvPr>
            <p:ph idx="1"/>
          </p:nvPr>
        </p:nvSpPr>
        <p:spPr>
          <a:xfrm>
            <a:off x="1219200" y="1600200"/>
            <a:ext cx="7467600" cy="4800600"/>
          </a:xfrm>
        </p:spPr>
        <p:txBody>
          <a:bodyPr>
            <a:normAutofit lnSpcReduction="10000"/>
          </a:bodyPr>
          <a:lstStyle/>
          <a:p>
            <a:pPr marL="609600" indent="-609600" eaLnBrk="1" hangingPunct="1">
              <a:lnSpc>
                <a:spcPct val="90000"/>
              </a:lnSpc>
              <a:buNone/>
              <a:defRPr/>
            </a:pPr>
            <a:r>
              <a:rPr lang="en-US" sz="2800" dirty="0" smtClean="0">
                <a:latin typeface="Arial" pitchFamily="34" charset="0"/>
                <a:cs typeface="Arial" pitchFamily="34" charset="0"/>
              </a:rPr>
              <a:t>4.   Topographic surveying;</a:t>
            </a:r>
          </a:p>
          <a:p>
            <a:pPr marL="1120140" lvl="3" indent="-342900">
              <a:lnSpc>
                <a:spcPct val="90000"/>
              </a:lnSpc>
              <a:defRPr/>
            </a:pPr>
            <a:r>
              <a:rPr lang="en-US" sz="2000" dirty="0" smtClean="0">
                <a:latin typeface="Arial" pitchFamily="34" charset="0"/>
                <a:cs typeface="Arial" pitchFamily="34" charset="0"/>
              </a:rPr>
              <a:t>collecting data and preparing maps showing the locations of natural </a:t>
            </a:r>
            <a:r>
              <a:rPr lang="en-US" sz="2000" dirty="0">
                <a:latin typeface="Arial" pitchFamily="34" charset="0"/>
                <a:cs typeface="Arial" pitchFamily="34" charset="0"/>
              </a:rPr>
              <a:t>man-made features and elevations of points o the </a:t>
            </a:r>
            <a:r>
              <a:rPr lang="en-US" sz="2000" dirty="0" smtClean="0">
                <a:latin typeface="Arial" pitchFamily="34" charset="0"/>
                <a:cs typeface="Arial" pitchFamily="34" charset="0"/>
              </a:rPr>
              <a:t>ground for multiple uses.</a:t>
            </a:r>
          </a:p>
          <a:p>
            <a:pPr marL="457200" indent="-457200">
              <a:lnSpc>
                <a:spcPct val="90000"/>
              </a:lnSpc>
              <a:buNone/>
              <a:defRPr/>
            </a:pPr>
            <a:r>
              <a:rPr lang="en-US" sz="2800" dirty="0" smtClean="0">
                <a:latin typeface="Arial" pitchFamily="34" charset="0"/>
                <a:cs typeface="Arial" pitchFamily="34" charset="0"/>
              </a:rPr>
              <a:t>5.   Hydrographic surveys</a:t>
            </a:r>
          </a:p>
          <a:p>
            <a:pPr marL="1234440" lvl="3" indent="-457200">
              <a:lnSpc>
                <a:spcPct val="90000"/>
              </a:lnSpc>
              <a:defRPr/>
            </a:pPr>
            <a:r>
              <a:rPr lang="en-US" sz="2200" dirty="0" smtClean="0">
                <a:latin typeface="Arial" pitchFamily="34" charset="0"/>
                <a:cs typeface="Arial" pitchFamily="34" charset="0"/>
              </a:rPr>
              <a:t>mapping of shorelines and the bottom of bodies of water. </a:t>
            </a:r>
          </a:p>
          <a:p>
            <a:pPr marL="1234440" lvl="3" indent="-457200">
              <a:lnSpc>
                <a:spcPct val="90000"/>
              </a:lnSpc>
              <a:defRPr/>
            </a:pPr>
            <a:r>
              <a:rPr lang="en-US" sz="2200" dirty="0" smtClean="0">
                <a:latin typeface="Arial" pitchFamily="34" charset="0"/>
                <a:cs typeface="Arial" pitchFamily="34" charset="0"/>
              </a:rPr>
              <a:t>also known as bathymetric surveying</a:t>
            </a:r>
            <a:r>
              <a:rPr lang="en-US" sz="2000" dirty="0" smtClean="0">
                <a:latin typeface="Arial" pitchFamily="34" charset="0"/>
                <a:cs typeface="Arial" pitchFamily="34" charset="0"/>
              </a:rPr>
              <a:t>.</a:t>
            </a:r>
          </a:p>
          <a:p>
            <a:pPr marL="457200" indent="-457200">
              <a:lnSpc>
                <a:spcPct val="90000"/>
              </a:lnSpc>
              <a:buNone/>
              <a:defRPr/>
            </a:pPr>
            <a:r>
              <a:rPr lang="en-US" sz="2800" dirty="0" smtClean="0">
                <a:latin typeface="Arial" pitchFamily="34" charset="0"/>
                <a:cs typeface="Arial" pitchFamily="34" charset="0"/>
              </a:rPr>
              <a:t>6.   Engineering surveying </a:t>
            </a:r>
          </a:p>
          <a:p>
            <a:pPr marL="1234440" lvl="3" indent="-457200">
              <a:lnSpc>
                <a:spcPct val="90000"/>
              </a:lnSpc>
              <a:defRPr/>
            </a:pPr>
            <a:r>
              <a:rPr lang="en-US" sz="2200" dirty="0" smtClean="0">
                <a:latin typeface="Arial" pitchFamily="34" charset="0"/>
                <a:cs typeface="Arial" pitchFamily="34" charset="0"/>
              </a:rPr>
              <a:t>providing points and elevations for the building    Civil Engineering and construction projects.</a:t>
            </a:r>
          </a:p>
          <a:p>
            <a:pPr marL="457200" indent="-457200">
              <a:lnSpc>
                <a:spcPct val="90000"/>
              </a:lnSpc>
              <a:buNone/>
              <a:defRPr/>
            </a:pPr>
            <a:r>
              <a:rPr lang="en-US" sz="2800" dirty="0" smtClean="0">
                <a:latin typeface="Arial" pitchFamily="34" charset="0"/>
                <a:cs typeface="Arial" pitchFamily="34" charset="0"/>
              </a:rPr>
              <a:t>7.   Route surveys;</a:t>
            </a:r>
          </a:p>
          <a:p>
            <a:pPr marL="950976" lvl="2" indent="-457200">
              <a:lnSpc>
                <a:spcPct val="90000"/>
              </a:lnSpc>
              <a:defRPr/>
            </a:pPr>
            <a:r>
              <a:rPr lang="en-US" sz="2200" dirty="0" smtClean="0">
                <a:latin typeface="Arial" pitchFamily="34" charset="0"/>
                <a:cs typeface="Arial" pitchFamily="34" charset="0"/>
              </a:rPr>
              <a:t>highway</a:t>
            </a:r>
            <a:r>
              <a:rPr lang="en-US" sz="2200" dirty="0">
                <a:latin typeface="Arial" pitchFamily="34" charset="0"/>
                <a:cs typeface="Arial" pitchFamily="34" charset="0"/>
              </a:rPr>
              <a:t>s</a:t>
            </a:r>
            <a:r>
              <a:rPr lang="en-US" sz="2200" dirty="0" smtClean="0">
                <a:latin typeface="Arial" pitchFamily="34" charset="0"/>
                <a:cs typeface="Arial" pitchFamily="34" charset="0"/>
              </a:rPr>
              <a:t>, railroads, pipelines,</a:t>
            </a:r>
            <a:r>
              <a:rPr lang="en-US" sz="2200" dirty="0">
                <a:latin typeface="Arial" pitchFamily="34" charset="0"/>
                <a:cs typeface="Arial" pitchFamily="34" charset="0"/>
              </a:rPr>
              <a:t> and transmission lines</a:t>
            </a:r>
            <a:r>
              <a:rPr lang="en-US" sz="2200" dirty="0" smtClean="0">
                <a:latin typeface="Arial" pitchFamily="34" charset="0"/>
                <a:cs typeface="Arial" pitchFamily="34" charset="0"/>
              </a:rPr>
              <a:t>.</a:t>
            </a:r>
          </a:p>
        </p:txBody>
      </p:sp>
      <p:sp>
        <p:nvSpPr>
          <p:cNvPr id="176130" name="Rectangle 2"/>
          <p:cNvSpPr>
            <a:spLocks noGrp="1" noRot="1" noChangeArrowheads="1"/>
          </p:cNvSpPr>
          <p:nvPr>
            <p:ph type="title"/>
          </p:nvPr>
        </p:nvSpPr>
        <p:spPr/>
        <p:txBody>
          <a:bodyPr>
            <a:normAutofit/>
          </a:bodyPr>
          <a:lstStyle/>
          <a:p>
            <a:pPr eaLnBrk="1" hangingPunct="1">
              <a:defRPr/>
            </a:pPr>
            <a:r>
              <a:rPr lang="en-US" sz="3600" b="0" dirty="0" smtClean="0">
                <a:solidFill>
                  <a:schemeClr val="tx1"/>
                </a:solidFill>
                <a:effectLst/>
                <a:latin typeface="Arial" pitchFamily="34" charset="0"/>
                <a:cs typeface="Arial" pitchFamily="34" charset="0"/>
              </a:rPr>
              <a:t>Types </a:t>
            </a:r>
            <a:r>
              <a:rPr lang="en-US" sz="3600" b="0" dirty="0">
                <a:solidFill>
                  <a:schemeClr val="tx1"/>
                </a:solidFill>
                <a:effectLst/>
                <a:latin typeface="Arial" pitchFamily="34" charset="0"/>
                <a:cs typeface="Arial" pitchFamily="34" charset="0"/>
              </a:rPr>
              <a:t>of </a:t>
            </a:r>
            <a:r>
              <a:rPr lang="en-US" sz="3600" b="0" dirty="0" smtClean="0">
                <a:solidFill>
                  <a:schemeClr val="tx1"/>
                </a:solidFill>
                <a:effectLst/>
                <a:latin typeface="Arial" pitchFamily="34" charset="0"/>
                <a:cs typeface="Arial" pitchFamily="34" charset="0"/>
              </a:rPr>
              <a:t>Survey: Continued</a:t>
            </a:r>
            <a:endParaRPr lang="en-US" sz="3600" b="0" dirty="0">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5334000" y="1600200"/>
            <a:ext cx="3631112" cy="3657424"/>
          </a:xfrm>
        </p:spPr>
      </p:pic>
      <p:sp>
        <p:nvSpPr>
          <p:cNvPr id="3" name="Title 2"/>
          <p:cNvSpPr>
            <a:spLocks noGrp="1"/>
          </p:cNvSpPr>
          <p:nvPr>
            <p:ph type="title"/>
          </p:nvPr>
        </p:nvSpPr>
        <p:spPr/>
        <p:txBody>
          <a:bodyPr/>
          <a:lstStyle/>
          <a:p>
            <a:r>
              <a:rPr lang="en-GB" dirty="0" smtClean="0"/>
              <a:t>Aerial </a:t>
            </a:r>
            <a:r>
              <a:rPr lang="en-GB" dirty="0" err="1" smtClean="0"/>
              <a:t>Photogrammetry</a:t>
            </a: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149194" y="1600200"/>
            <a:ext cx="3968926" cy="3718845"/>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Aerial </a:t>
            </a:r>
            <a:r>
              <a:rPr lang="en-GB" dirty="0" err="1" smtClean="0"/>
              <a:t>Photogrammetry</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257800" y="1600200"/>
            <a:ext cx="3647501" cy="3733800"/>
          </a:xfrm>
          <a:prstGeom prst="rect">
            <a:avLst/>
          </a:prstGeom>
        </p:spPr>
      </p:pic>
      <p:pic>
        <p:nvPicPr>
          <p:cNvPr id="8" name="Picture 7" descr="C5.tif"/>
          <p:cNvPicPr>
            <a:picLocks noChangeAspect="1"/>
          </p:cNvPicPr>
          <p:nvPr/>
        </p:nvPicPr>
        <p:blipFill>
          <a:blip r:embed="rId3" cstate="print"/>
          <a:srcRect l="1133" t="17778" b="6667"/>
          <a:stretch>
            <a:fillRect/>
          </a:stretch>
        </p:blipFill>
        <p:spPr>
          <a:xfrm>
            <a:off x="304800" y="1600200"/>
            <a:ext cx="4660118" cy="3708042"/>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Aerial </a:t>
            </a:r>
            <a:r>
              <a:rPr lang="en-GB" dirty="0" err="1" smtClean="0"/>
              <a:t>Photogrammetry</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57200" y="1447800"/>
            <a:ext cx="8153401" cy="4357853"/>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Aerial </a:t>
            </a:r>
            <a:r>
              <a:rPr lang="en-GB" dirty="0" err="1" smtClean="0"/>
              <a:t>Photogrammetry</a:t>
            </a:r>
            <a:endParaRPr lang="en-GB" dirty="0"/>
          </a:p>
        </p:txBody>
      </p:sp>
      <p:pic>
        <p:nvPicPr>
          <p:cNvPr id="1026" name="Picture 2" descr="E:\Archive from Hard Drive 14-03-15\MAP LAYORS\Tenby Aerial Photos\Bmap-Jpeg Plans &amp; Images\1960 mod.jpg"/>
          <p:cNvPicPr>
            <a:picLocks noChangeAspect="1" noChangeArrowheads="1"/>
          </p:cNvPicPr>
          <p:nvPr/>
        </p:nvPicPr>
        <p:blipFill>
          <a:blip r:embed="rId2" cstate="print"/>
          <a:srcRect/>
          <a:stretch>
            <a:fillRect/>
          </a:stretch>
        </p:blipFill>
        <p:spPr bwMode="auto">
          <a:xfrm>
            <a:off x="609600" y="1371600"/>
            <a:ext cx="8305800" cy="4419600"/>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1295400" y="1828800"/>
            <a:ext cx="6781800" cy="4343400"/>
          </a:xfrm>
          <a:solidFill>
            <a:schemeClr val="bg1"/>
          </a:solidFill>
        </p:spPr>
        <p:txBody>
          <a:bodyPr/>
          <a:lstStyle/>
          <a:p>
            <a:pPr marL="0" indent="0" eaLnBrk="1" hangingPunct="1">
              <a:lnSpc>
                <a:spcPct val="140000"/>
              </a:lnSpc>
              <a:buFont typeface="Wingdings" pitchFamily="2" charset="2"/>
              <a:buNone/>
            </a:pPr>
            <a:r>
              <a:rPr lang="en-US" altLang="en-US" sz="2400" u="sng" dirty="0" smtClean="0">
                <a:latin typeface="Arial" charset="0"/>
              </a:rPr>
              <a:t>The Ordnance Survey </a:t>
            </a:r>
          </a:p>
          <a:p>
            <a:pPr marL="0" indent="0" eaLnBrk="1" hangingPunct="1">
              <a:lnSpc>
                <a:spcPct val="140000"/>
              </a:lnSpc>
              <a:buFont typeface="Wingdings" pitchFamily="2" charset="2"/>
              <a:buNone/>
            </a:pPr>
            <a:r>
              <a:rPr lang="en-US" altLang="en-US" sz="2400" dirty="0" smtClean="0">
                <a:latin typeface="Arial" charset="0"/>
              </a:rPr>
              <a:t>Carried out a geodetic survey of Great Britain between 1935 and 1962, using a method called geodetic triangulation. The whole of the country was covered in a series of triangles. Using mathematics, all the lengths of all the lines of the triangles were calculated. </a:t>
            </a:r>
          </a:p>
        </p:txBody>
      </p:sp>
      <p:sp>
        <p:nvSpPr>
          <p:cNvPr id="18434" name="Rectangle 2"/>
          <p:cNvSpPr>
            <a:spLocks noGrp="1" noChangeArrowheads="1"/>
          </p:cNvSpPr>
          <p:nvPr>
            <p:ph type="title"/>
          </p:nvPr>
        </p:nvSpPr>
        <p:spPr>
          <a:xfrm>
            <a:off x="1295400" y="228600"/>
            <a:ext cx="7162800" cy="1143000"/>
          </a:xfrm>
          <a:solidFill>
            <a:schemeClr val="bg1"/>
          </a:solidFill>
        </p:spPr>
        <p:txBody>
          <a:bodyPr/>
          <a:lstStyle/>
          <a:p>
            <a:pPr eaLnBrk="1" hangingPunct="1"/>
            <a:r>
              <a:rPr lang="en-GB" altLang="en-US" sz="3600" dirty="0" smtClean="0">
                <a:effectLst/>
                <a:latin typeface="Arial" charset="0"/>
              </a:rPr>
              <a:t>Control or Geodetic Surveys</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4"/>
          <p:cNvPicPr>
            <a:picLocks noChangeAspect="1" noChangeArrowheads="1"/>
          </p:cNvPicPr>
          <p:nvPr/>
        </p:nvPicPr>
        <p:blipFill>
          <a:blip r:embed="rId2" cstate="print"/>
          <a:srcRect l="24392" t="4922" r="24708" b="9843"/>
          <a:stretch>
            <a:fillRect/>
          </a:stretch>
        </p:blipFill>
        <p:spPr bwMode="auto">
          <a:xfrm>
            <a:off x="1447800" y="228600"/>
            <a:ext cx="4038600" cy="57966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7411" name="Text Box 5"/>
          <p:cNvSpPr txBox="1">
            <a:spLocks noChangeArrowheads="1"/>
          </p:cNvSpPr>
          <p:nvPr/>
        </p:nvSpPr>
        <p:spPr bwMode="auto">
          <a:xfrm>
            <a:off x="5724525" y="838200"/>
            <a:ext cx="3419475" cy="4770438"/>
          </a:xfrm>
          <a:prstGeom prst="rect">
            <a:avLst/>
          </a:prstGeom>
          <a:solidFill>
            <a:schemeClr val="bg1"/>
          </a:solidFill>
          <a:ln w="9525">
            <a:noFill/>
            <a:miter lim="800000"/>
            <a:headEnd/>
            <a:tailEnd/>
          </a:ln>
        </p:spPr>
        <p:txBody>
          <a:bodyPr>
            <a:spAutoFit/>
          </a:bodyPr>
          <a:lstStyle/>
          <a:p>
            <a:pPr>
              <a:spcBef>
                <a:spcPct val="50000"/>
              </a:spcBef>
            </a:pPr>
            <a:r>
              <a:rPr lang="en-GB" altLang="en-US" sz="2400" dirty="0">
                <a:latin typeface="Arial" charset="0"/>
              </a:rPr>
              <a:t>Geodetic survey:</a:t>
            </a:r>
          </a:p>
          <a:p>
            <a:pPr>
              <a:spcBef>
                <a:spcPct val="50000"/>
              </a:spcBef>
            </a:pPr>
            <a:r>
              <a:rPr lang="en-US" altLang="en-US" sz="2800" dirty="0">
                <a:latin typeface="Arial" charset="0"/>
              </a:rPr>
              <a:t>It is the measurement of large areas of land </a:t>
            </a:r>
          </a:p>
          <a:p>
            <a:pPr>
              <a:spcBef>
                <a:spcPct val="50000"/>
              </a:spcBef>
            </a:pPr>
            <a:r>
              <a:rPr lang="en-US" altLang="en-US" sz="2400" dirty="0">
                <a:latin typeface="Arial" charset="0"/>
              </a:rPr>
              <a:t>(</a:t>
            </a:r>
            <a:r>
              <a:rPr lang="en-US" altLang="en-US" sz="2800" dirty="0">
                <a:latin typeface="Arial" charset="0"/>
              </a:rPr>
              <a:t>such that the curvature of the earth has to taken into account) and the production of a map.</a:t>
            </a:r>
            <a:endParaRPr lang="en-GB" altLang="en-US" sz="2800" dirty="0">
              <a:latin typeface="Arial"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 name="Picture 2" descr="C:\Users\com-tt\Desktop\Surveying 29-06-2015\Introduction to land Surveying\National Grid.JPG"/>
          <p:cNvPicPr>
            <a:picLocks noGrp="1" noChangeAspect="1" noChangeArrowheads="1"/>
          </p:cNvPicPr>
          <p:nvPr>
            <p:ph sz="half" idx="1"/>
          </p:nvPr>
        </p:nvPicPr>
        <p:blipFill rotWithShape="1">
          <a:blip r:embed="rId2" cstate="print">
            <a:extLst>
              <a:ext uri="{28A0092B-C50C-407E-A947-70E740481C1C}">
                <a14:useLocalDpi xmlns:a14="http://schemas.microsoft.com/office/drawing/2010/main" xmlns="" val="0"/>
              </a:ext>
            </a:extLst>
          </a:blip>
          <a:srcRect b="4822"/>
          <a:stretch/>
        </p:blipFill>
        <p:spPr bwMode="auto">
          <a:xfrm>
            <a:off x="562982" y="1524000"/>
            <a:ext cx="3369835" cy="4404111"/>
          </a:xfrm>
          <a:prstGeom prst="rect">
            <a:avLst/>
          </a:prstGeom>
          <a:noFill/>
          <a:extLst>
            <a:ext uri="{909E8E84-426E-40DD-AFC4-6F175D3DCCD1}">
              <a14:hiddenFill xmlns:a14="http://schemas.microsoft.com/office/drawing/2010/main" xmlns="">
                <a:solidFill>
                  <a:srgbClr val="FFFFFF"/>
                </a:solidFill>
              </a14:hiddenFill>
            </a:ext>
          </a:extLst>
        </p:spPr>
      </p:pic>
      <p:sp>
        <p:nvSpPr>
          <p:cNvPr id="27" name="Content Placeholder 26"/>
          <p:cNvSpPr>
            <a:spLocks noGrp="1"/>
          </p:cNvSpPr>
          <p:nvPr>
            <p:ph sz="half" idx="2"/>
          </p:nvPr>
        </p:nvSpPr>
        <p:spPr>
          <a:xfrm>
            <a:off x="3733800" y="1481328"/>
            <a:ext cx="4953000" cy="4525963"/>
          </a:xfrm>
        </p:spPr>
        <p:txBody>
          <a:bodyPr>
            <a:normAutofit fontScale="92500" lnSpcReduction="10000"/>
          </a:bodyPr>
          <a:lstStyle/>
          <a:p>
            <a:r>
              <a:rPr lang="en-GB" sz="2000" dirty="0" smtClean="0">
                <a:solidFill>
                  <a:schemeClr val="bg1"/>
                </a:solidFill>
                <a:latin typeface="Arial" panose="020B0604020202020204" pitchFamily="34" charset="0"/>
                <a:cs typeface="Arial" panose="020B0604020202020204" pitchFamily="34" charset="0"/>
              </a:rPr>
              <a:t>UK uses the transverse Mercator Projection (TMP)</a:t>
            </a:r>
          </a:p>
          <a:p>
            <a:r>
              <a:rPr lang="en-GB" sz="2000" dirty="0" smtClean="0">
                <a:solidFill>
                  <a:schemeClr val="bg1"/>
                </a:solidFill>
                <a:latin typeface="Arial" panose="020B0604020202020204" pitchFamily="34" charset="0"/>
                <a:cs typeface="Arial" panose="020B0604020202020204" pitchFamily="34" charset="0"/>
              </a:rPr>
              <a:t>UK lies in the Northern Hemisphere, North of the 49⁰N latitude line and almost bisected by the 2⁰ W line of longitude</a:t>
            </a:r>
          </a:p>
          <a:p>
            <a:r>
              <a:rPr lang="en-GB" sz="2000" dirty="0">
                <a:solidFill>
                  <a:schemeClr val="bg1"/>
                </a:solidFill>
                <a:latin typeface="Arial" panose="020B0604020202020204" pitchFamily="34" charset="0"/>
                <a:cs typeface="Arial" panose="020B0604020202020204" pitchFamily="34" charset="0"/>
              </a:rPr>
              <a:t>2⁰ W line of </a:t>
            </a:r>
            <a:r>
              <a:rPr lang="en-GB" sz="2000" dirty="0" smtClean="0">
                <a:solidFill>
                  <a:schemeClr val="bg1"/>
                </a:solidFill>
                <a:latin typeface="Arial" panose="020B0604020202020204" pitchFamily="34" charset="0"/>
                <a:cs typeface="Arial" panose="020B0604020202020204" pitchFamily="34" charset="0"/>
              </a:rPr>
              <a:t>longitude is called the Central Meridian and forms the south/north National Grid line</a:t>
            </a:r>
          </a:p>
          <a:p>
            <a:r>
              <a:rPr lang="en-GB" sz="2000" dirty="0">
                <a:solidFill>
                  <a:schemeClr val="bg1"/>
                </a:solidFill>
                <a:latin typeface="Arial" panose="020B0604020202020204" pitchFamily="34" charset="0"/>
                <a:cs typeface="Arial" panose="020B0604020202020204" pitchFamily="34" charset="0"/>
              </a:rPr>
              <a:t>49⁰N </a:t>
            </a:r>
            <a:r>
              <a:rPr lang="en-GB" sz="2000" dirty="0" smtClean="0">
                <a:solidFill>
                  <a:schemeClr val="bg1"/>
                </a:solidFill>
                <a:latin typeface="Arial" panose="020B0604020202020204" pitchFamily="34" charset="0"/>
                <a:cs typeface="Arial" panose="020B0604020202020204" pitchFamily="34" charset="0"/>
              </a:rPr>
              <a:t>line of latitude is used as the baseline for the National Grid</a:t>
            </a:r>
          </a:p>
          <a:p>
            <a:r>
              <a:rPr lang="en-GB" sz="2000" dirty="0" smtClean="0">
                <a:solidFill>
                  <a:schemeClr val="bg1"/>
                </a:solidFill>
                <a:latin typeface="Arial" panose="020B0604020202020204" pitchFamily="34" charset="0"/>
                <a:cs typeface="Arial" panose="020B0604020202020204" pitchFamily="34" charset="0"/>
              </a:rPr>
              <a:t>The false origin lies southwest of the Silly Isles </a:t>
            </a:r>
          </a:p>
          <a:p>
            <a:r>
              <a:rPr lang="en-GB" sz="2000" dirty="0" smtClean="0">
                <a:solidFill>
                  <a:schemeClr val="bg1"/>
                </a:solidFill>
                <a:latin typeface="Arial" panose="020B0604020202020204" pitchFamily="34" charset="0"/>
                <a:cs typeface="Arial" panose="020B0604020202020204" pitchFamily="34" charset="0"/>
              </a:rPr>
              <a:t>The grid is divided into 500km squares graduated as </a:t>
            </a:r>
          </a:p>
          <a:p>
            <a:endParaRPr lang="en-GB" sz="2000" dirty="0" smtClean="0">
              <a:solidFill>
                <a:schemeClr val="bg1"/>
              </a:solidFill>
              <a:latin typeface="Arial" panose="020B0604020202020204" pitchFamily="34" charset="0"/>
              <a:cs typeface="Arial" panose="020B0604020202020204" pitchFamily="34" charset="0"/>
            </a:endParaRPr>
          </a:p>
          <a:p>
            <a:endParaRPr lang="en-GB" sz="2000" dirty="0">
              <a:solidFill>
                <a:schemeClr val="bg1"/>
              </a:solidFill>
              <a:latin typeface="Arial" panose="020B0604020202020204" pitchFamily="34" charset="0"/>
              <a:cs typeface="Arial" panose="020B0604020202020204" pitchFamily="34" charset="0"/>
            </a:endParaRPr>
          </a:p>
          <a:p>
            <a:endParaRPr lang="en-GB" sz="2000" dirty="0" smtClean="0">
              <a:solidFill>
                <a:schemeClr val="bg1"/>
              </a:solidFill>
              <a:latin typeface="Arial" panose="020B0604020202020204" pitchFamily="34" charset="0"/>
              <a:cs typeface="Arial" panose="020B0604020202020204" pitchFamily="34" charset="0"/>
            </a:endParaRPr>
          </a:p>
          <a:p>
            <a:endParaRPr lang="en-GB" sz="2000" dirty="0">
              <a:solidFill>
                <a:schemeClr val="bg1"/>
              </a:solidFill>
              <a:latin typeface="Arial" panose="020B0604020202020204" pitchFamily="34" charset="0"/>
              <a:cs typeface="Arial" panose="020B0604020202020204" pitchFamily="34" charset="0"/>
            </a:endParaRPr>
          </a:p>
        </p:txBody>
      </p:sp>
      <p:sp>
        <p:nvSpPr>
          <p:cNvPr id="25" name="Title 24"/>
          <p:cNvSpPr>
            <a:spLocks noGrp="1"/>
          </p:cNvSpPr>
          <p:nvPr>
            <p:ph type="title"/>
          </p:nvPr>
        </p:nvSpPr>
        <p:spPr/>
        <p:txBody>
          <a:bodyPr>
            <a:normAutofit/>
          </a:bodyPr>
          <a:lstStyle/>
          <a:p>
            <a:r>
              <a:rPr lang="en-GB" sz="3600" b="0" dirty="0" smtClean="0">
                <a:solidFill>
                  <a:schemeClr val="bg1"/>
                </a:solidFill>
                <a:effectLst/>
                <a:latin typeface="Arial" panose="020B0604020202020204" pitchFamily="34" charset="0"/>
                <a:cs typeface="Arial" panose="020B0604020202020204" pitchFamily="34" charset="0"/>
              </a:rPr>
              <a:t>Ordnance Survey Maps and Plans </a:t>
            </a:r>
            <a:endParaRPr lang="en-GB" sz="3600" b="0" dirty="0">
              <a:solidFill>
                <a:schemeClr val="bg1"/>
              </a:solidFill>
              <a:effectLst/>
              <a:latin typeface="Arial" panose="020B0604020202020204" pitchFamily="34" charset="0"/>
              <a:cs typeface="Arial" panose="020B0604020202020204" pitchFamily="34" charset="0"/>
            </a:endParaRPr>
          </a:p>
        </p:txBody>
      </p:sp>
      <p:sp>
        <p:nvSpPr>
          <p:cNvPr id="19" name="Rectangle 18"/>
          <p:cNvSpPr/>
          <p:nvPr/>
        </p:nvSpPr>
        <p:spPr>
          <a:xfrm>
            <a:off x="1447800" y="4038600"/>
            <a:ext cx="1295400" cy="1295400"/>
          </a:xfrm>
          <a:prstGeom prst="rect">
            <a:avLst/>
          </a:prstGeom>
          <a:noFill/>
          <a:ln w="25400"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1861788" y="4239220"/>
            <a:ext cx="537328" cy="923330"/>
          </a:xfrm>
          <a:prstGeom prst="rect">
            <a:avLst/>
          </a:prstGeom>
          <a:noFill/>
          <a:ln>
            <a:noFill/>
          </a:ln>
        </p:spPr>
        <p:txBody>
          <a:bodyPr wrap="non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US" sz="5400" b="1" cap="none" spc="0" dirty="0" smtClean="0">
                <a:ln/>
                <a:solidFill>
                  <a:schemeClr val="accent5">
                    <a:tint val="50000"/>
                    <a:satMod val="180000"/>
                  </a:schemeClr>
                </a:solidFill>
                <a:effectLst/>
              </a:rPr>
              <a:t>s</a:t>
            </a:r>
            <a:endParaRPr lang="en-US" sz="5400" b="1" cap="none" spc="0" dirty="0">
              <a:ln/>
              <a:solidFill>
                <a:schemeClr val="accent5">
                  <a:tint val="50000"/>
                  <a:satMod val="180000"/>
                </a:schemeClr>
              </a:solidFill>
              <a:effectLst/>
            </a:endParaRPr>
          </a:p>
        </p:txBody>
      </p:sp>
      <p:sp>
        <p:nvSpPr>
          <p:cNvPr id="32" name="Rectangle 31"/>
          <p:cNvSpPr/>
          <p:nvPr/>
        </p:nvSpPr>
        <p:spPr>
          <a:xfrm>
            <a:off x="1688455" y="2983110"/>
            <a:ext cx="696024" cy="923330"/>
          </a:xfrm>
          <a:prstGeom prst="rect">
            <a:avLst/>
          </a:prstGeom>
          <a:noFill/>
          <a:ln>
            <a:noFill/>
          </a:ln>
        </p:spPr>
        <p:txBody>
          <a:bodyPr wrap="non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US" sz="5400" b="1" cap="none" spc="0" dirty="0" smtClean="0">
                <a:ln/>
                <a:solidFill>
                  <a:schemeClr val="accent5">
                    <a:tint val="50000"/>
                    <a:satMod val="180000"/>
                  </a:schemeClr>
                </a:solidFill>
                <a:effectLst/>
              </a:rPr>
              <a:t>N</a:t>
            </a:r>
            <a:endParaRPr lang="en-US" sz="5400" b="1" cap="none" spc="0" dirty="0">
              <a:ln/>
              <a:solidFill>
                <a:schemeClr val="accent5">
                  <a:tint val="50000"/>
                  <a:satMod val="180000"/>
                </a:schemeClr>
              </a:solidFill>
              <a:effectLst/>
            </a:endParaRPr>
          </a:p>
        </p:txBody>
      </p:sp>
      <p:sp>
        <p:nvSpPr>
          <p:cNvPr id="33" name="Rectangle 32"/>
          <p:cNvSpPr/>
          <p:nvPr/>
        </p:nvSpPr>
        <p:spPr>
          <a:xfrm>
            <a:off x="1704695" y="1905000"/>
            <a:ext cx="694421" cy="923330"/>
          </a:xfrm>
          <a:prstGeom prst="rect">
            <a:avLst/>
          </a:prstGeom>
          <a:noFill/>
          <a:ln>
            <a:noFill/>
          </a:ln>
        </p:spPr>
        <p:txBody>
          <a:bodyPr wrap="non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US" sz="5400" b="1" dirty="0">
                <a:ln/>
                <a:solidFill>
                  <a:schemeClr val="accent5">
                    <a:tint val="50000"/>
                    <a:satMod val="180000"/>
                  </a:schemeClr>
                </a:solidFill>
              </a:rPr>
              <a:t>H</a:t>
            </a:r>
            <a:endParaRPr lang="en-US" sz="5400" b="1" cap="none" spc="0" dirty="0">
              <a:ln/>
              <a:solidFill>
                <a:schemeClr val="accent5">
                  <a:tint val="50000"/>
                  <a:satMod val="180000"/>
                </a:schemeClr>
              </a:solidFill>
              <a:effectLst/>
            </a:endParaRPr>
          </a:p>
        </p:txBody>
      </p:sp>
      <p:sp>
        <p:nvSpPr>
          <p:cNvPr id="34" name="Rectangle 33"/>
          <p:cNvSpPr/>
          <p:nvPr/>
        </p:nvSpPr>
        <p:spPr>
          <a:xfrm>
            <a:off x="2797168" y="4248745"/>
            <a:ext cx="622286" cy="923330"/>
          </a:xfrm>
          <a:prstGeom prst="rect">
            <a:avLst/>
          </a:prstGeom>
          <a:noFill/>
          <a:ln>
            <a:noFill/>
          </a:ln>
        </p:spPr>
        <p:txBody>
          <a:bodyPr wrap="non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US" sz="5400" b="1" cap="none" spc="0" dirty="0" smtClean="0">
                <a:ln/>
                <a:solidFill>
                  <a:schemeClr val="accent5">
                    <a:tint val="50000"/>
                    <a:satMod val="180000"/>
                  </a:schemeClr>
                </a:solidFill>
                <a:effectLst/>
              </a:rPr>
              <a:t>T</a:t>
            </a:r>
            <a:endParaRPr lang="en-US" sz="5400" b="1" cap="none" spc="0" dirty="0">
              <a:ln/>
              <a:solidFill>
                <a:schemeClr val="accent5">
                  <a:tint val="50000"/>
                  <a:satMod val="180000"/>
                </a:schemeClr>
              </a:solidFill>
              <a:effectLst/>
            </a:endParaRPr>
          </a:p>
        </p:txBody>
      </p:sp>
      <p:sp>
        <p:nvSpPr>
          <p:cNvPr id="35" name="Rectangle 34"/>
          <p:cNvSpPr/>
          <p:nvPr/>
        </p:nvSpPr>
        <p:spPr>
          <a:xfrm>
            <a:off x="2652827" y="2967930"/>
            <a:ext cx="611066" cy="923330"/>
          </a:xfrm>
          <a:prstGeom prst="rect">
            <a:avLst/>
          </a:prstGeom>
          <a:noFill/>
          <a:ln>
            <a:noFill/>
          </a:ln>
        </p:spPr>
        <p:txBody>
          <a:bodyPr wrap="non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US" sz="5400" b="1" cap="none" spc="0" dirty="0" smtClean="0">
                <a:ln/>
                <a:solidFill>
                  <a:schemeClr val="accent5">
                    <a:tint val="50000"/>
                    <a:satMod val="180000"/>
                  </a:schemeClr>
                </a:solidFill>
                <a:effectLst/>
              </a:rPr>
              <a:t>o</a:t>
            </a:r>
            <a:endParaRPr lang="en-US" sz="5400" b="1" cap="none" spc="0" dirty="0">
              <a:ln/>
              <a:solidFill>
                <a:schemeClr val="accent5">
                  <a:tint val="50000"/>
                  <a:satMod val="180000"/>
                </a:schemeClr>
              </a:solidFill>
              <a:effectLst/>
            </a:endParaRPr>
          </a:p>
        </p:txBody>
      </p:sp>
      <p:sp>
        <p:nvSpPr>
          <p:cNvPr id="36" name="Rectangle 35"/>
          <p:cNvSpPr/>
          <p:nvPr/>
        </p:nvSpPr>
        <p:spPr>
          <a:xfrm>
            <a:off x="2757824" y="1905000"/>
            <a:ext cx="401072" cy="923330"/>
          </a:xfrm>
          <a:prstGeom prst="rect">
            <a:avLst/>
          </a:prstGeom>
          <a:noFill/>
          <a:ln>
            <a:noFill/>
          </a:ln>
        </p:spPr>
        <p:txBody>
          <a:bodyPr wrap="non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US" sz="5400" b="1" cap="none" spc="0" dirty="0" smtClean="0">
                <a:ln/>
                <a:solidFill>
                  <a:schemeClr val="accent5">
                    <a:tint val="50000"/>
                    <a:satMod val="180000"/>
                  </a:schemeClr>
                </a:solidFill>
                <a:effectLst/>
              </a:rPr>
              <a:t>J</a:t>
            </a:r>
            <a:endParaRPr lang="en-US" sz="5400" b="1" cap="none" spc="0" dirty="0">
              <a:ln/>
              <a:solidFill>
                <a:schemeClr val="accent5">
                  <a:tint val="50000"/>
                  <a:satMod val="180000"/>
                </a:schemeClr>
              </a:solidFill>
              <a:effectLst/>
            </a:endParaRPr>
          </a:p>
        </p:txBody>
      </p:sp>
    </p:spTree>
    <p:extLst>
      <p:ext uri="{BB962C8B-B14F-4D97-AF65-F5344CB8AC3E}">
        <p14:creationId xmlns:p14="http://schemas.microsoft.com/office/powerpoint/2010/main" xmlns="" val="33546629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 name="Picture 3" descr="C:\Users\com-tt\Desktop\Surveying 29-06-2015\Introduction to land Surveying\The grid system and maps references.JPG"/>
          <p:cNvPicPr>
            <a:picLocks noGrp="1" noChangeAspect="1" noChangeArrowheads="1"/>
          </p:cNvPicPr>
          <p:nvPr>
            <p:ph sz="half" idx="1"/>
          </p:nvPr>
        </p:nvPicPr>
        <p:blipFill>
          <a:blip r:embed="rId2" cstate="print">
            <a:extLst>
              <a:ext uri="{28A0092B-C50C-407E-A947-70E740481C1C}">
                <a14:useLocalDpi xmlns:a14="http://schemas.microsoft.com/office/drawing/2010/main" xmlns="" val="0"/>
              </a:ext>
            </a:extLst>
          </a:blip>
          <a:stretch>
            <a:fillRect/>
          </a:stretch>
        </p:blipFill>
        <p:spPr bwMode="auto">
          <a:xfrm>
            <a:off x="457200" y="1919087"/>
            <a:ext cx="4038600" cy="3650063"/>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Content Placeholder 4" descr="Swansea Bay OS.JPG"/>
          <p:cNvPicPr>
            <a:picLocks noGrp="1" noChangeAspect="1"/>
          </p:cNvPicPr>
          <p:nvPr>
            <p:ph sz="half" idx="2"/>
          </p:nvPr>
        </p:nvPicPr>
        <p:blipFill>
          <a:blip r:embed="rId3" cstate="print"/>
          <a:stretch>
            <a:fillRect/>
          </a:stretch>
        </p:blipFill>
        <p:spPr>
          <a:xfrm>
            <a:off x="4495800" y="1600200"/>
            <a:ext cx="4038600" cy="4221864"/>
          </a:xfrm>
        </p:spPr>
      </p:pic>
      <p:sp>
        <p:nvSpPr>
          <p:cNvPr id="7" name="Title 6"/>
          <p:cNvSpPr>
            <a:spLocks noGrp="1"/>
          </p:cNvSpPr>
          <p:nvPr>
            <p:ph type="title"/>
          </p:nvPr>
        </p:nvSpPr>
        <p:spPr/>
        <p:txBody>
          <a:bodyPr>
            <a:normAutofit/>
          </a:bodyPr>
          <a:lstStyle/>
          <a:p>
            <a:r>
              <a:rPr lang="en-GB" sz="3600" b="0" dirty="0">
                <a:solidFill>
                  <a:schemeClr val="bg1"/>
                </a:solidFill>
                <a:effectLst/>
                <a:latin typeface="Arial" panose="020B0604020202020204" pitchFamily="34" charset="0"/>
                <a:cs typeface="Arial" panose="020B0604020202020204" pitchFamily="34" charset="0"/>
              </a:rPr>
              <a:t>Ordnance Survey Maps and Plans </a:t>
            </a:r>
            <a:endParaRPr lang="en-GB" sz="3600" dirty="0"/>
          </a:p>
        </p:txBody>
      </p:sp>
      <p:sp>
        <p:nvSpPr>
          <p:cNvPr id="6" name="Rectangle 5"/>
          <p:cNvSpPr/>
          <p:nvPr/>
        </p:nvSpPr>
        <p:spPr>
          <a:xfrm>
            <a:off x="6019800" y="4648200"/>
            <a:ext cx="1018227" cy="369332"/>
          </a:xfrm>
          <a:prstGeom prst="rect">
            <a:avLst/>
          </a:prstGeom>
        </p:spPr>
        <p:txBody>
          <a:bodyPr wrap="none">
            <a:spAutoFit/>
          </a:bodyPr>
          <a:lstStyle/>
          <a:p>
            <a:r>
              <a:rPr lang="en-GB" dirty="0" smtClean="0">
                <a:solidFill>
                  <a:schemeClr val="accent2"/>
                </a:solidFill>
              </a:rPr>
              <a:t>SS6090</a:t>
            </a:r>
            <a:endParaRPr lang="en-GB" dirty="0">
              <a:solidFill>
                <a:schemeClr val="accent2"/>
              </a:solidFill>
            </a:endParaRPr>
          </a:p>
        </p:txBody>
      </p:sp>
      <p:sp>
        <p:nvSpPr>
          <p:cNvPr id="8" name="Rectangle 7"/>
          <p:cNvSpPr/>
          <p:nvPr/>
        </p:nvSpPr>
        <p:spPr>
          <a:xfrm>
            <a:off x="6705600" y="5257800"/>
            <a:ext cx="1018227" cy="369332"/>
          </a:xfrm>
          <a:prstGeom prst="rect">
            <a:avLst/>
          </a:prstGeom>
        </p:spPr>
        <p:txBody>
          <a:bodyPr wrap="none">
            <a:spAutoFit/>
          </a:bodyPr>
          <a:lstStyle/>
          <a:p>
            <a:r>
              <a:rPr lang="en-GB" dirty="0" smtClean="0"/>
              <a:t>SS6793</a:t>
            </a:r>
            <a:endParaRPr lang="en-GB" dirty="0"/>
          </a:p>
        </p:txBody>
      </p:sp>
      <p:sp>
        <p:nvSpPr>
          <p:cNvPr id="9" name="Rectangle 8"/>
          <p:cNvSpPr/>
          <p:nvPr/>
        </p:nvSpPr>
        <p:spPr>
          <a:xfrm>
            <a:off x="7391400" y="4648200"/>
            <a:ext cx="381000" cy="381000"/>
          </a:xfrm>
          <a:prstGeom prst="rect">
            <a:avLst/>
          </a:prstGeom>
          <a:noFill/>
          <a:ln w="3810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p:cNvCxnSpPr/>
          <p:nvPr/>
        </p:nvCxnSpPr>
        <p:spPr>
          <a:xfrm flipV="1">
            <a:off x="7391400" y="4876800"/>
            <a:ext cx="228600" cy="3810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0155701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8370" name="Picture 2" descr="E:\Files from my passport Hardrive\CCS swansea and gower maps\SS68.TIF"/>
          <p:cNvPicPr>
            <a:picLocks noGrp="1" noChangeAspect="1" noChangeArrowheads="1"/>
          </p:cNvPicPr>
          <p:nvPr>
            <p:ph sz="half" idx="1"/>
          </p:nvPr>
        </p:nvPicPr>
        <p:blipFill>
          <a:blip r:embed="rId2" cstate="print"/>
          <a:srcRect/>
          <a:stretch>
            <a:fillRect/>
          </a:stretch>
        </p:blipFill>
        <p:spPr bwMode="auto">
          <a:xfrm>
            <a:off x="533400" y="1676400"/>
            <a:ext cx="3352800" cy="3352800"/>
          </a:xfrm>
          <a:prstGeom prst="rect">
            <a:avLst/>
          </a:prstGeom>
          <a:noFill/>
        </p:spPr>
      </p:pic>
      <p:pic>
        <p:nvPicPr>
          <p:cNvPr id="15" name="Content Placeholder 14" descr="Swansea Docks Church.JPG"/>
          <p:cNvPicPr>
            <a:picLocks noGrp="1" noChangeAspect="1"/>
          </p:cNvPicPr>
          <p:nvPr>
            <p:ph sz="half" idx="2"/>
          </p:nvPr>
        </p:nvPicPr>
        <p:blipFill>
          <a:blip r:embed="rId3" cstate="print"/>
          <a:stretch>
            <a:fillRect/>
          </a:stretch>
        </p:blipFill>
        <p:spPr>
          <a:xfrm>
            <a:off x="4191000" y="1600200"/>
            <a:ext cx="4038600" cy="3479068"/>
          </a:xfrm>
        </p:spPr>
      </p:pic>
      <p:sp>
        <p:nvSpPr>
          <p:cNvPr id="4" name="Title 3"/>
          <p:cNvSpPr>
            <a:spLocks noGrp="1"/>
          </p:cNvSpPr>
          <p:nvPr>
            <p:ph type="title"/>
          </p:nvPr>
        </p:nvSpPr>
        <p:spPr/>
        <p:txBody>
          <a:bodyPr>
            <a:normAutofit fontScale="90000"/>
          </a:bodyPr>
          <a:lstStyle/>
          <a:p>
            <a:r>
              <a:rPr lang="en-GB" sz="4400" b="0" dirty="0" smtClean="0">
                <a:solidFill>
                  <a:schemeClr val="bg1"/>
                </a:solidFill>
                <a:effectLst/>
                <a:latin typeface="Arial" panose="020B0604020202020204" pitchFamily="34" charset="0"/>
                <a:cs typeface="Arial" panose="020B0604020202020204" pitchFamily="34" charset="0"/>
              </a:rPr>
              <a:t>Ordnance Survey Maps and Plans </a:t>
            </a:r>
            <a:endParaRPr lang="en-GB" dirty="0"/>
          </a:p>
        </p:txBody>
      </p:sp>
      <p:sp>
        <p:nvSpPr>
          <p:cNvPr id="8" name="Rectangle 7"/>
          <p:cNvSpPr/>
          <p:nvPr/>
        </p:nvSpPr>
        <p:spPr>
          <a:xfrm>
            <a:off x="1905000" y="3733800"/>
            <a:ext cx="1018227" cy="369332"/>
          </a:xfrm>
          <a:prstGeom prst="rect">
            <a:avLst/>
          </a:prstGeom>
        </p:spPr>
        <p:txBody>
          <a:bodyPr wrap="none">
            <a:spAutoFit/>
          </a:bodyPr>
          <a:lstStyle/>
          <a:p>
            <a:r>
              <a:rPr lang="en-GB" dirty="0" smtClean="0">
                <a:solidFill>
                  <a:schemeClr val="bg1"/>
                </a:solidFill>
              </a:rPr>
              <a:t>SS6793</a:t>
            </a:r>
            <a:endParaRPr lang="en-GB" dirty="0">
              <a:solidFill>
                <a:schemeClr val="bg1"/>
              </a:solidFill>
            </a:endParaRPr>
          </a:p>
        </p:txBody>
      </p:sp>
      <p:cxnSp>
        <p:nvCxnSpPr>
          <p:cNvPr id="10" name="Straight Arrow Connector 9"/>
          <p:cNvCxnSpPr>
            <a:endCxn id="19" idx="2"/>
          </p:cNvCxnSpPr>
          <p:nvPr/>
        </p:nvCxnSpPr>
        <p:spPr>
          <a:xfrm flipH="1" flipV="1">
            <a:off x="1752600" y="2819400"/>
            <a:ext cx="381000" cy="91440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5105400" y="3962400"/>
            <a:ext cx="1309974" cy="369332"/>
          </a:xfrm>
          <a:prstGeom prst="rect">
            <a:avLst/>
          </a:prstGeom>
        </p:spPr>
        <p:txBody>
          <a:bodyPr wrap="none">
            <a:spAutoFit/>
          </a:bodyPr>
          <a:lstStyle/>
          <a:p>
            <a:r>
              <a:rPr lang="en-GB" dirty="0" smtClean="0">
                <a:solidFill>
                  <a:schemeClr val="bg1"/>
                </a:solidFill>
              </a:rPr>
              <a:t>SS675934</a:t>
            </a:r>
            <a:endParaRPr lang="en-GB" dirty="0">
              <a:solidFill>
                <a:schemeClr val="bg1"/>
              </a:solidFill>
            </a:endParaRPr>
          </a:p>
        </p:txBody>
      </p:sp>
      <p:sp>
        <p:nvSpPr>
          <p:cNvPr id="17" name="Rectangle 16"/>
          <p:cNvSpPr/>
          <p:nvPr/>
        </p:nvSpPr>
        <p:spPr>
          <a:xfrm>
            <a:off x="4648200" y="1828800"/>
            <a:ext cx="838200" cy="914400"/>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1676400" y="2667000"/>
            <a:ext cx="152400" cy="152400"/>
          </a:xfrm>
          <a:prstGeom prst="rect">
            <a:avLst/>
          </a:prstGeom>
          <a:noFill/>
          <a:ln w="9525"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p:cNvCxnSpPr/>
          <p:nvPr/>
        </p:nvCxnSpPr>
        <p:spPr>
          <a:xfrm flipH="1" flipV="1">
            <a:off x="5105400" y="2438400"/>
            <a:ext cx="457200" cy="144780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5508625" y="1268413"/>
            <a:ext cx="3384550" cy="4524375"/>
          </a:xfrm>
          <a:prstGeom prst="rect">
            <a:avLst/>
          </a:prstGeom>
          <a:solidFill>
            <a:schemeClr val="bg1"/>
          </a:solidFill>
          <a:ln w="9525">
            <a:noFill/>
            <a:miter lim="800000"/>
            <a:headEnd/>
            <a:tailEnd/>
          </a:ln>
        </p:spPr>
        <p:txBody>
          <a:bodyPr>
            <a:spAutoFit/>
          </a:bodyPr>
          <a:lstStyle/>
          <a:p>
            <a:r>
              <a:rPr lang="en-US" altLang="en-US" sz="2400" dirty="0">
                <a:latin typeface="Arial" charset="0"/>
              </a:rPr>
              <a:t>Cadastral Surveying</a:t>
            </a:r>
          </a:p>
          <a:p>
            <a:endParaRPr lang="en-US" altLang="en-US" sz="2400" dirty="0">
              <a:latin typeface="Arial" charset="0"/>
            </a:endParaRPr>
          </a:p>
          <a:p>
            <a:r>
              <a:rPr lang="en-US" altLang="en-US" sz="2400" dirty="0">
                <a:latin typeface="Arial" charset="0"/>
              </a:rPr>
              <a:t>Involves the measurement</a:t>
            </a:r>
            <a:r>
              <a:rPr lang="en-US" altLang="en-US" sz="2400" dirty="0">
                <a:solidFill>
                  <a:schemeClr val="bg1"/>
                </a:solidFill>
                <a:latin typeface="Arial" charset="0"/>
              </a:rPr>
              <a:t> </a:t>
            </a:r>
            <a:r>
              <a:rPr lang="en-US" altLang="en-US" sz="2400" dirty="0">
                <a:latin typeface="Arial" charset="0"/>
              </a:rPr>
              <a:t>of the legal boundaries of land. In Great Britain Her Majesty’s Land Registry Office base all their cadastral surveys on Ordnance Survey plans (scale 1:1250 and 1:2500). </a:t>
            </a:r>
            <a:endParaRPr lang="en-GB" altLang="en-US" sz="2400" dirty="0">
              <a:latin typeface="Arial" charset="0"/>
            </a:endParaRPr>
          </a:p>
        </p:txBody>
      </p:sp>
      <p:pic>
        <p:nvPicPr>
          <p:cNvPr id="21507" name="Picture 4"/>
          <p:cNvPicPr>
            <a:picLocks noChangeAspect="1" noChangeArrowheads="1"/>
          </p:cNvPicPr>
          <p:nvPr/>
        </p:nvPicPr>
        <p:blipFill>
          <a:blip r:embed="rId2" cstate="print"/>
          <a:srcRect l="23994" t="6800" r="23994" b="9843"/>
          <a:stretch>
            <a:fillRect/>
          </a:stretch>
        </p:blipFill>
        <p:spPr bwMode="auto">
          <a:xfrm>
            <a:off x="1066800" y="914400"/>
            <a:ext cx="4121552" cy="4953000"/>
          </a:xfrm>
          <a:prstGeom prst="rect">
            <a:avLst/>
          </a:prstGeom>
          <a:solidFill>
            <a:srgbClr val="FFFFFF">
              <a:shade val="85000"/>
            </a:srgbClr>
          </a:solidFill>
          <a:ln w="38100"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5662613" y="914400"/>
            <a:ext cx="3481387" cy="4924425"/>
          </a:xfrm>
          <a:prstGeom prst="rect">
            <a:avLst/>
          </a:prstGeom>
          <a:solidFill>
            <a:schemeClr val="bg1"/>
          </a:solidFill>
          <a:ln w="9525">
            <a:noFill/>
            <a:miter lim="800000"/>
            <a:headEnd/>
            <a:tailEnd/>
          </a:ln>
        </p:spPr>
        <p:txBody>
          <a:bodyPr wrap="square">
            <a:spAutoFit/>
          </a:bodyPr>
          <a:lstStyle/>
          <a:p>
            <a:r>
              <a:rPr lang="en-US" altLang="en-US" sz="2800" dirty="0">
                <a:latin typeface="Arial" charset="0"/>
              </a:rPr>
              <a:t>Topographical surveying</a:t>
            </a:r>
          </a:p>
          <a:p>
            <a:endParaRPr lang="en-US" altLang="en-US" sz="2400" dirty="0">
              <a:solidFill>
                <a:schemeClr val="bg1"/>
              </a:solidFill>
              <a:latin typeface="Arial" charset="0"/>
            </a:endParaRPr>
          </a:p>
          <a:p>
            <a:r>
              <a:rPr lang="en-US" altLang="en-US" sz="2600" dirty="0">
                <a:latin typeface="Arial" charset="0"/>
              </a:rPr>
              <a:t>Topographical surveying is the measurement of physical features (natural and man made features) of the land, and the production of a map or plan. </a:t>
            </a:r>
            <a:endParaRPr lang="en-GB" altLang="en-US" sz="2600" dirty="0">
              <a:latin typeface="Arial" charset="0"/>
            </a:endParaRPr>
          </a:p>
        </p:txBody>
      </p:sp>
      <p:pic>
        <p:nvPicPr>
          <p:cNvPr id="19459" name="Picture 4"/>
          <p:cNvPicPr>
            <a:picLocks noChangeAspect="1" noChangeArrowheads="1"/>
          </p:cNvPicPr>
          <p:nvPr/>
        </p:nvPicPr>
        <p:blipFill>
          <a:blip r:embed="rId3" cstate="print"/>
          <a:srcRect l="28397" t="3696" r="27860" b="9843"/>
          <a:stretch>
            <a:fillRect/>
          </a:stretch>
        </p:blipFill>
        <p:spPr bwMode="auto">
          <a:xfrm>
            <a:off x="627252" y="457200"/>
            <a:ext cx="4554348" cy="5334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5791200" y="1143000"/>
            <a:ext cx="3124200" cy="3046988"/>
          </a:xfrm>
          <a:prstGeom prst="rect">
            <a:avLst/>
          </a:prstGeom>
          <a:solidFill>
            <a:schemeClr val="bg1"/>
          </a:solidFill>
          <a:ln w="9525">
            <a:noFill/>
            <a:miter lim="800000"/>
            <a:headEnd/>
            <a:tailEnd/>
          </a:ln>
        </p:spPr>
        <p:txBody>
          <a:bodyPr wrap="square">
            <a:spAutoFit/>
          </a:bodyPr>
          <a:lstStyle/>
          <a:p>
            <a:r>
              <a:rPr lang="en-US" altLang="en-US" sz="2400" dirty="0">
                <a:latin typeface="Arial" charset="0"/>
              </a:rPr>
              <a:t>Hydrographical Surveying</a:t>
            </a:r>
          </a:p>
          <a:p>
            <a:endParaRPr lang="en-US" altLang="en-US" sz="2400" dirty="0">
              <a:latin typeface="Arial" charset="0"/>
            </a:endParaRPr>
          </a:p>
          <a:p>
            <a:r>
              <a:rPr lang="en-US" altLang="en-US" sz="2400" dirty="0" smtClean="0">
                <a:latin typeface="Arial" charset="0"/>
              </a:rPr>
              <a:t>The </a:t>
            </a:r>
            <a:r>
              <a:rPr lang="en-US" altLang="en-US" sz="2400" dirty="0">
                <a:latin typeface="Arial" charset="0"/>
              </a:rPr>
              <a:t>measurement of land covered by water, such as rivers,</a:t>
            </a:r>
            <a:r>
              <a:rPr lang="en-GB" altLang="en-US" sz="2400" dirty="0">
                <a:latin typeface="Arial" charset="0"/>
              </a:rPr>
              <a:t> harbours</a:t>
            </a:r>
            <a:r>
              <a:rPr lang="en-US" altLang="en-US" sz="2400" dirty="0">
                <a:latin typeface="Arial" charset="0"/>
              </a:rPr>
              <a:t>, seas </a:t>
            </a:r>
            <a:r>
              <a:rPr lang="en-US" altLang="en-US" sz="2400" dirty="0" smtClean="0">
                <a:latin typeface="Arial" charset="0"/>
              </a:rPr>
              <a:t>and Lakes </a:t>
            </a:r>
            <a:r>
              <a:rPr lang="en-US" altLang="en-US" sz="2400" dirty="0">
                <a:solidFill>
                  <a:schemeClr val="bg1"/>
                </a:solidFill>
                <a:latin typeface="Arial" charset="0"/>
              </a:rPr>
              <a:t>oceans</a:t>
            </a:r>
            <a:endParaRPr lang="en-GB" altLang="en-US" sz="2400" dirty="0">
              <a:solidFill>
                <a:schemeClr val="bg1"/>
              </a:solidFill>
              <a:latin typeface="Arial" charset="0"/>
            </a:endParaRPr>
          </a:p>
        </p:txBody>
      </p:sp>
      <p:pic>
        <p:nvPicPr>
          <p:cNvPr id="20483" name="Picture 4"/>
          <p:cNvPicPr>
            <a:picLocks noChangeAspect="1" noChangeArrowheads="1"/>
          </p:cNvPicPr>
          <p:nvPr/>
        </p:nvPicPr>
        <p:blipFill>
          <a:blip r:embed="rId2" cstate="print"/>
          <a:srcRect l="25273" t="5310" r="25501" b="9843"/>
          <a:stretch>
            <a:fillRect/>
          </a:stretch>
        </p:blipFill>
        <p:spPr bwMode="auto">
          <a:xfrm>
            <a:off x="914400" y="685800"/>
            <a:ext cx="4267200" cy="4876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5791200" y="1143000"/>
            <a:ext cx="3124200" cy="3046988"/>
          </a:xfrm>
          <a:prstGeom prst="rect">
            <a:avLst/>
          </a:prstGeom>
          <a:solidFill>
            <a:schemeClr val="bg1"/>
          </a:solidFill>
          <a:ln w="9525">
            <a:noFill/>
            <a:miter lim="800000"/>
            <a:headEnd/>
            <a:tailEnd/>
          </a:ln>
        </p:spPr>
        <p:txBody>
          <a:bodyPr wrap="square">
            <a:spAutoFit/>
          </a:bodyPr>
          <a:lstStyle/>
          <a:p>
            <a:r>
              <a:rPr lang="en-US" altLang="en-US" sz="2400" dirty="0">
                <a:latin typeface="Arial" charset="0"/>
              </a:rPr>
              <a:t>Hydrographical Surveying</a:t>
            </a:r>
          </a:p>
          <a:p>
            <a:endParaRPr lang="en-US" altLang="en-US" sz="2400" dirty="0">
              <a:latin typeface="Arial" charset="0"/>
            </a:endParaRPr>
          </a:p>
          <a:p>
            <a:r>
              <a:rPr lang="en-US" altLang="en-US" sz="2400" dirty="0" smtClean="0">
                <a:latin typeface="Arial" charset="0"/>
              </a:rPr>
              <a:t>The </a:t>
            </a:r>
            <a:r>
              <a:rPr lang="en-US" altLang="en-US" sz="2400" dirty="0">
                <a:latin typeface="Arial" charset="0"/>
              </a:rPr>
              <a:t>measurement of land covered by water, such as rivers,</a:t>
            </a:r>
            <a:r>
              <a:rPr lang="en-GB" altLang="en-US" sz="2400" dirty="0">
                <a:latin typeface="Arial" charset="0"/>
              </a:rPr>
              <a:t> harbours</a:t>
            </a:r>
            <a:r>
              <a:rPr lang="en-US" altLang="en-US" sz="2400" dirty="0">
                <a:latin typeface="Arial" charset="0"/>
              </a:rPr>
              <a:t>, seas </a:t>
            </a:r>
            <a:r>
              <a:rPr lang="en-US" altLang="en-US" sz="2400" dirty="0" smtClean="0">
                <a:latin typeface="Arial" charset="0"/>
              </a:rPr>
              <a:t>and Lakes </a:t>
            </a:r>
            <a:r>
              <a:rPr lang="en-US" altLang="en-US" sz="2400" dirty="0">
                <a:solidFill>
                  <a:schemeClr val="bg1"/>
                </a:solidFill>
                <a:latin typeface="Arial" charset="0"/>
              </a:rPr>
              <a:t>oceans</a:t>
            </a:r>
            <a:endParaRPr lang="en-GB" altLang="en-US" sz="2400" dirty="0">
              <a:solidFill>
                <a:schemeClr val="bg1"/>
              </a:solidFill>
              <a:latin typeface="Arial" charset="0"/>
            </a:endParaRPr>
          </a:p>
        </p:txBody>
      </p:sp>
      <p:pic>
        <p:nvPicPr>
          <p:cNvPr id="20483" name="Picture 4"/>
          <p:cNvPicPr>
            <a:picLocks noChangeAspect="1" noChangeArrowheads="1"/>
          </p:cNvPicPr>
          <p:nvPr/>
        </p:nvPicPr>
        <p:blipFill>
          <a:blip r:embed="rId2" cstate="print"/>
          <a:srcRect l="25273" t="5310" r="25501" b="9843"/>
          <a:stretch>
            <a:fillRect/>
          </a:stretch>
        </p:blipFill>
        <p:spPr bwMode="auto">
          <a:xfrm>
            <a:off x="914400" y="685800"/>
            <a:ext cx="4267200" cy="4876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38200" y="609600"/>
            <a:ext cx="7924800" cy="52578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85800" y="533400"/>
            <a:ext cx="7924800" cy="5257800"/>
          </a:xfrm>
          <a:prstGeom prst="rect">
            <a:avLst/>
          </a:prstGeo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xmlns="" val="0"/>
              </a:ext>
            </a:extLst>
          </a:blip>
          <a:srcRect l="176" t="17095" r="52578" b="-77"/>
          <a:stretch/>
        </p:blipFill>
        <p:spPr>
          <a:xfrm>
            <a:off x="5181600" y="533400"/>
            <a:ext cx="3667125" cy="4191000"/>
          </a:xfrm>
          <a:prstGeom prst="rect">
            <a:avLst/>
          </a:prstGeom>
        </p:spPr>
      </p:pic>
      <p:sp>
        <p:nvSpPr>
          <p:cNvPr id="8" name="Rectangle 7"/>
          <p:cNvSpPr/>
          <p:nvPr/>
        </p:nvSpPr>
        <p:spPr>
          <a:xfrm>
            <a:off x="3581400" y="1905000"/>
            <a:ext cx="762000" cy="914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4343400" y="2133600"/>
            <a:ext cx="9144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5791199" y="1268413"/>
            <a:ext cx="3101975" cy="4893647"/>
          </a:xfrm>
          <a:prstGeom prst="rect">
            <a:avLst/>
          </a:prstGeom>
          <a:solidFill>
            <a:schemeClr val="bg1"/>
          </a:solidFill>
          <a:ln w="9525">
            <a:noFill/>
            <a:miter lim="800000"/>
            <a:headEnd/>
            <a:tailEnd/>
          </a:ln>
        </p:spPr>
        <p:txBody>
          <a:bodyPr wrap="square">
            <a:spAutoFit/>
          </a:bodyPr>
          <a:lstStyle/>
          <a:p>
            <a:r>
              <a:rPr lang="en-US" altLang="en-US" sz="2400" dirty="0">
                <a:latin typeface="Arial" charset="0"/>
              </a:rPr>
              <a:t>Engineering Surveying</a:t>
            </a:r>
          </a:p>
          <a:p>
            <a:endParaRPr lang="en-US" altLang="en-US" sz="2400" dirty="0">
              <a:latin typeface="Arial" charset="0"/>
            </a:endParaRPr>
          </a:p>
          <a:p>
            <a:r>
              <a:rPr lang="en-US" altLang="en-US" sz="2400" dirty="0">
                <a:latin typeface="Arial" charset="0"/>
              </a:rPr>
              <a:t>This involves the survey of land for construction work to a large scale, from 1:500 to 1:50. This type of survey is very detailed for the construction of buildings roads, airports etc. </a:t>
            </a:r>
            <a:endParaRPr lang="en-GB" altLang="en-US" sz="2400" dirty="0">
              <a:latin typeface="Arial" charset="0"/>
            </a:endParaRPr>
          </a:p>
        </p:txBody>
      </p:sp>
      <p:pic>
        <p:nvPicPr>
          <p:cNvPr id="22531" name="Picture 4"/>
          <p:cNvPicPr>
            <a:picLocks noChangeAspect="1" noChangeArrowheads="1"/>
          </p:cNvPicPr>
          <p:nvPr/>
        </p:nvPicPr>
        <p:blipFill>
          <a:blip r:embed="rId2" cstate="print"/>
          <a:srcRect l="23994" t="2953" r="23994" b="9843"/>
          <a:stretch>
            <a:fillRect/>
          </a:stretch>
        </p:blipFill>
        <p:spPr bwMode="auto">
          <a:xfrm>
            <a:off x="533400" y="1066800"/>
            <a:ext cx="4114800" cy="4343400"/>
          </a:xfrm>
          <a:prstGeom prst="rect">
            <a:avLst/>
          </a:prstGeom>
          <a:solidFill>
            <a:srgbClr val="FFFFFF">
              <a:shade val="85000"/>
            </a:srgbClr>
          </a:solidFill>
          <a:ln w="38100"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9" name="Rectangle 3"/>
          <p:cNvSpPr>
            <a:spLocks noGrp="1" noChangeArrowheads="1"/>
          </p:cNvSpPr>
          <p:nvPr>
            <p:ph idx="1"/>
          </p:nvPr>
        </p:nvSpPr>
        <p:spPr>
          <a:xfrm>
            <a:off x="1447800" y="1447800"/>
            <a:ext cx="7086600" cy="4624388"/>
          </a:xfrm>
          <a:solidFill>
            <a:schemeClr val="bg1"/>
          </a:solidFill>
        </p:spPr>
        <p:txBody>
          <a:bodyPr>
            <a:normAutofit fontScale="92500"/>
          </a:bodyPr>
          <a:lstStyle/>
          <a:p>
            <a:pPr marL="0" indent="0" eaLnBrk="1" hangingPunct="1">
              <a:buFont typeface="Wingdings" pitchFamily="2" charset="2"/>
              <a:buNone/>
              <a:defRPr/>
            </a:pPr>
            <a:r>
              <a:rPr lang="en-US" altLang="en-US" sz="2400" dirty="0" smtClean="0">
                <a:latin typeface="Arial" charset="0"/>
              </a:rPr>
              <a:t>There are four basic procedures to be followed in carrying out a survey.</a:t>
            </a:r>
          </a:p>
          <a:p>
            <a:pPr marL="0" indent="0" eaLnBrk="1" hangingPunct="1">
              <a:buFont typeface="Wingdings" pitchFamily="2" charset="2"/>
              <a:buNone/>
              <a:defRPr/>
            </a:pPr>
            <a:endParaRPr lang="en-US" altLang="en-US" sz="2400" dirty="0" smtClean="0">
              <a:latin typeface="Arial" charset="0"/>
            </a:endParaRPr>
          </a:p>
          <a:p>
            <a:pPr marL="609600" indent="-609600" eaLnBrk="1" hangingPunct="1">
              <a:spcBef>
                <a:spcPts val="0"/>
              </a:spcBef>
              <a:spcAft>
                <a:spcPts val="1800"/>
              </a:spcAft>
              <a:defRPr/>
            </a:pPr>
            <a:r>
              <a:rPr lang="en-US" altLang="en-US" sz="2400" dirty="0" smtClean="0">
                <a:latin typeface="Arial" charset="0"/>
              </a:rPr>
              <a:t>Stage 1. Reconnaissance</a:t>
            </a:r>
          </a:p>
          <a:p>
            <a:pPr marL="0" indent="0" eaLnBrk="1" hangingPunct="1">
              <a:spcBef>
                <a:spcPts val="0"/>
              </a:spcBef>
              <a:spcAft>
                <a:spcPts val="1800"/>
              </a:spcAft>
              <a:buFont typeface="Wingdings" pitchFamily="2" charset="2"/>
              <a:buNone/>
              <a:defRPr/>
            </a:pPr>
            <a:r>
              <a:rPr lang="en-US" altLang="en-US" sz="2400" dirty="0" smtClean="0">
                <a:latin typeface="Arial" charset="0"/>
              </a:rPr>
              <a:t>The surveyor should walk over the site in order to select the most suitable positions for the control points (stations). </a:t>
            </a:r>
          </a:p>
          <a:p>
            <a:pPr marL="609600" indent="-609600" eaLnBrk="1" hangingPunct="1">
              <a:spcBef>
                <a:spcPts val="0"/>
              </a:spcBef>
              <a:spcAft>
                <a:spcPts val="1800"/>
              </a:spcAft>
              <a:defRPr/>
            </a:pPr>
            <a:r>
              <a:rPr lang="en-US" altLang="en-US" sz="2400" dirty="0" smtClean="0">
                <a:latin typeface="Arial" charset="0"/>
              </a:rPr>
              <a:t>Stage 2. Measurement of distances and angles</a:t>
            </a:r>
          </a:p>
          <a:p>
            <a:pPr marL="609600" indent="-609600" eaLnBrk="1" hangingPunct="1">
              <a:spcBef>
                <a:spcPts val="0"/>
              </a:spcBef>
              <a:spcAft>
                <a:spcPts val="1800"/>
              </a:spcAft>
              <a:defRPr/>
            </a:pPr>
            <a:r>
              <a:rPr lang="en-US" altLang="en-US" sz="2400" dirty="0" smtClean="0">
                <a:latin typeface="Arial" charset="0"/>
              </a:rPr>
              <a:t>Stage 3. Calculations</a:t>
            </a:r>
          </a:p>
          <a:p>
            <a:pPr marL="609600" indent="-609600" eaLnBrk="1" hangingPunct="1">
              <a:spcBef>
                <a:spcPts val="0"/>
              </a:spcBef>
              <a:spcAft>
                <a:spcPts val="1800"/>
              </a:spcAft>
              <a:defRPr/>
            </a:pPr>
            <a:r>
              <a:rPr lang="en-US" altLang="en-US" sz="2400" dirty="0" smtClean="0">
                <a:latin typeface="Arial" charset="0"/>
              </a:rPr>
              <a:t>Stage 4. Drawing of map or plan</a:t>
            </a:r>
          </a:p>
        </p:txBody>
      </p:sp>
      <p:sp>
        <p:nvSpPr>
          <p:cNvPr id="23554" name="Rectangle 2"/>
          <p:cNvSpPr>
            <a:spLocks noGrp="1" noChangeArrowheads="1"/>
          </p:cNvSpPr>
          <p:nvPr>
            <p:ph type="title"/>
          </p:nvPr>
        </p:nvSpPr>
        <p:spPr>
          <a:solidFill>
            <a:schemeClr val="bg1"/>
          </a:solidFill>
        </p:spPr>
        <p:txBody>
          <a:bodyPr/>
          <a:lstStyle/>
          <a:p>
            <a:pPr eaLnBrk="1" hangingPunct="1"/>
            <a:r>
              <a:rPr lang="en-GB" altLang="en-US" sz="3600" dirty="0" smtClean="0">
                <a:effectLst/>
                <a:latin typeface="Arial" charset="0"/>
              </a:rPr>
              <a:t>Land survey procedures</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7" name="Rectangle 3"/>
          <p:cNvSpPr>
            <a:spLocks noGrp="1" noChangeArrowheads="1"/>
          </p:cNvSpPr>
          <p:nvPr>
            <p:ph idx="1"/>
          </p:nvPr>
        </p:nvSpPr>
        <p:spPr>
          <a:xfrm>
            <a:off x="457200" y="1481329"/>
            <a:ext cx="8229600" cy="4233672"/>
          </a:xfrm>
          <a:solidFill>
            <a:schemeClr val="bg1"/>
          </a:solidFill>
        </p:spPr>
        <p:txBody>
          <a:bodyPr/>
          <a:lstStyle/>
          <a:p>
            <a:pPr marL="609600" indent="-609600" eaLnBrk="1" hangingPunct="1">
              <a:lnSpc>
                <a:spcPct val="120000"/>
              </a:lnSpc>
              <a:defRPr/>
            </a:pPr>
            <a:r>
              <a:rPr lang="en-US" altLang="en-US" sz="2800" dirty="0" smtClean="0">
                <a:latin typeface="Arial" charset="0"/>
              </a:rPr>
              <a:t>A map is drawn to small scale (1:10 000 and smaller) and therefore does not allow every detail to be shown.</a:t>
            </a:r>
          </a:p>
          <a:p>
            <a:pPr marL="0" indent="0" eaLnBrk="1" hangingPunct="1">
              <a:lnSpc>
                <a:spcPct val="120000"/>
              </a:lnSpc>
              <a:buFont typeface="Wingdings" pitchFamily="2" charset="2"/>
              <a:buNone/>
              <a:defRPr/>
            </a:pPr>
            <a:r>
              <a:rPr lang="en-US" altLang="en-US" sz="2800" dirty="0" smtClean="0">
                <a:latin typeface="Arial" charset="0"/>
              </a:rPr>
              <a:t> </a:t>
            </a:r>
          </a:p>
          <a:p>
            <a:pPr marL="609600" indent="-609600" eaLnBrk="1" hangingPunct="1">
              <a:lnSpc>
                <a:spcPct val="120000"/>
              </a:lnSpc>
              <a:defRPr/>
            </a:pPr>
            <a:r>
              <a:rPr lang="en-US" altLang="en-US" sz="2800" dirty="0" smtClean="0">
                <a:latin typeface="Arial" charset="0"/>
              </a:rPr>
              <a:t>A plan is drawn to a large scale (1:2500 and larger) and therefore allows detail to be shown to scale.</a:t>
            </a:r>
            <a:endParaRPr lang="en-US" altLang="en-US" sz="2800" i="1" dirty="0" smtClean="0">
              <a:latin typeface="Arial" charset="0"/>
            </a:endParaRPr>
          </a:p>
        </p:txBody>
      </p:sp>
      <p:sp>
        <p:nvSpPr>
          <p:cNvPr id="24578" name="Rectangle 2"/>
          <p:cNvSpPr>
            <a:spLocks noGrp="1" noChangeArrowheads="1"/>
          </p:cNvSpPr>
          <p:nvPr>
            <p:ph type="title"/>
          </p:nvPr>
        </p:nvSpPr>
        <p:spPr>
          <a:solidFill>
            <a:schemeClr val="bg1"/>
          </a:solidFill>
        </p:spPr>
        <p:txBody>
          <a:bodyPr/>
          <a:lstStyle/>
          <a:p>
            <a:pPr eaLnBrk="1" hangingPunct="1"/>
            <a:r>
              <a:rPr lang="en-GB" altLang="en-US" sz="3600" b="0" dirty="0" smtClean="0">
                <a:solidFill>
                  <a:schemeClr val="tx1"/>
                </a:solidFill>
                <a:effectLst/>
                <a:latin typeface="Arial" charset="0"/>
              </a:rPr>
              <a:t>Land survey maps and plans</a:t>
            </a: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p:cNvSpPr>
            <a:spLocks noGrp="1" noChangeArrowheads="1"/>
          </p:cNvSpPr>
          <p:nvPr>
            <p:ph idx="1"/>
          </p:nvPr>
        </p:nvSpPr>
        <p:spPr>
          <a:xfrm>
            <a:off x="1143000" y="1371600"/>
            <a:ext cx="7086600" cy="4540250"/>
          </a:xfrm>
          <a:solidFill>
            <a:schemeClr val="bg1"/>
          </a:solidFill>
        </p:spPr>
        <p:txBody>
          <a:bodyPr>
            <a:normAutofit/>
          </a:bodyPr>
          <a:lstStyle/>
          <a:p>
            <a:pPr marL="0" indent="0" eaLnBrk="1" hangingPunct="1">
              <a:lnSpc>
                <a:spcPct val="80000"/>
              </a:lnSpc>
              <a:buFont typeface="Wingdings" pitchFamily="2" charset="2"/>
              <a:buNone/>
              <a:defRPr/>
            </a:pPr>
            <a:endParaRPr lang="en-US" altLang="en-US" sz="1000" b="1" dirty="0" smtClean="0">
              <a:solidFill>
                <a:srgbClr val="FF0000"/>
              </a:solidFill>
              <a:latin typeface="Arial" charset="0"/>
            </a:endParaRPr>
          </a:p>
          <a:p>
            <a:pPr marL="0" indent="0" algn="just" eaLnBrk="1" hangingPunct="1">
              <a:lnSpc>
                <a:spcPct val="80000"/>
              </a:lnSpc>
              <a:buFont typeface="Wingdings" pitchFamily="2" charset="2"/>
              <a:buNone/>
              <a:defRPr/>
            </a:pPr>
            <a:r>
              <a:rPr lang="en-US" altLang="en-US" sz="2400" dirty="0" smtClean="0">
                <a:latin typeface="Arial" charset="0"/>
              </a:rPr>
              <a:t>The scale is the ratio of the distance between two points on a map or plan to the (horizontal) distance between those two points on the surface of the ground. </a:t>
            </a:r>
          </a:p>
          <a:p>
            <a:pPr marL="0" indent="0" algn="just" eaLnBrk="1" hangingPunct="1">
              <a:lnSpc>
                <a:spcPct val="80000"/>
              </a:lnSpc>
              <a:buFont typeface="Wingdings" pitchFamily="2" charset="2"/>
              <a:buNone/>
              <a:defRPr/>
            </a:pPr>
            <a:endParaRPr lang="en-US" altLang="en-US" sz="2400" dirty="0" smtClean="0">
              <a:latin typeface="Arial" charset="0"/>
            </a:endParaRPr>
          </a:p>
        </p:txBody>
      </p:sp>
      <p:sp>
        <p:nvSpPr>
          <p:cNvPr id="25602" name="Rectangle 2"/>
          <p:cNvSpPr>
            <a:spLocks noGrp="1" noChangeArrowheads="1"/>
          </p:cNvSpPr>
          <p:nvPr>
            <p:ph type="title"/>
          </p:nvPr>
        </p:nvSpPr>
        <p:spPr>
          <a:xfrm>
            <a:off x="457200" y="274638"/>
            <a:ext cx="8229600" cy="944562"/>
          </a:xfrm>
          <a:solidFill>
            <a:schemeClr val="bg1"/>
          </a:solidFill>
        </p:spPr>
        <p:txBody>
          <a:bodyPr/>
          <a:lstStyle/>
          <a:p>
            <a:pPr eaLnBrk="1" hangingPunct="1"/>
            <a:r>
              <a:rPr lang="en-GB" altLang="en-US" sz="3600" b="1" dirty="0" smtClean="0">
                <a:latin typeface="Arial" charset="0"/>
              </a:rPr>
              <a:t>Land survey - scales</a:t>
            </a: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Content Placeholder 10" descr="Building scales.JPG"/>
          <p:cNvPicPr>
            <a:picLocks noGrp="1" noChangeAspect="1"/>
          </p:cNvPicPr>
          <p:nvPr>
            <p:ph sz="half" idx="1"/>
          </p:nvPr>
        </p:nvPicPr>
        <p:blipFill>
          <a:blip r:embed="rId2" cstate="print"/>
          <a:stretch>
            <a:fillRect/>
          </a:stretch>
        </p:blipFill>
        <p:spPr>
          <a:xfrm>
            <a:off x="533400" y="1752600"/>
            <a:ext cx="3816158" cy="3505200"/>
          </a:xfrm>
        </p:spPr>
      </p:pic>
      <p:sp>
        <p:nvSpPr>
          <p:cNvPr id="6" name="Content Placeholder 5"/>
          <p:cNvSpPr>
            <a:spLocks noGrp="1"/>
          </p:cNvSpPr>
          <p:nvPr>
            <p:ph sz="half" idx="2"/>
          </p:nvPr>
        </p:nvSpPr>
        <p:spPr/>
        <p:txBody>
          <a:bodyPr>
            <a:normAutofit/>
          </a:bodyPr>
          <a:lstStyle/>
          <a:p>
            <a:pPr marL="0" indent="0" algn="just">
              <a:lnSpc>
                <a:spcPct val="80000"/>
              </a:lnSpc>
              <a:buNone/>
              <a:defRPr/>
            </a:pPr>
            <a:r>
              <a:rPr lang="en-US" altLang="en-US" sz="2200" dirty="0" smtClean="0">
                <a:solidFill>
                  <a:schemeClr val="bg1"/>
                </a:solidFill>
                <a:latin typeface="Arial" charset="0"/>
              </a:rPr>
              <a:t>Example; the width of the roof of house plot 14 in is 17.5mm, the actual length of the roof of the house is 8.75m. Hence the scale of the plan is:</a:t>
            </a:r>
          </a:p>
          <a:p>
            <a:pPr marL="609600" indent="-609600">
              <a:spcBef>
                <a:spcPts val="1200"/>
              </a:spcBef>
              <a:defRPr/>
            </a:pPr>
            <a:r>
              <a:rPr lang="en-US" altLang="en-US" sz="2200" dirty="0" smtClean="0">
                <a:solidFill>
                  <a:schemeClr val="bg1"/>
                </a:solidFill>
                <a:latin typeface="Arial" charset="0"/>
              </a:rPr>
              <a:t>        17.5mm:8.75m</a:t>
            </a:r>
          </a:p>
          <a:p>
            <a:pPr marL="609600" indent="-609600">
              <a:spcBef>
                <a:spcPts val="1200"/>
              </a:spcBef>
              <a:defRPr/>
            </a:pPr>
            <a:r>
              <a:rPr lang="en-US" altLang="en-US" sz="2200" dirty="0" smtClean="0">
                <a:solidFill>
                  <a:schemeClr val="bg1"/>
                </a:solidFill>
                <a:latin typeface="Arial" charset="0"/>
              </a:rPr>
              <a:t>    =  17.5mm:8750mm</a:t>
            </a:r>
          </a:p>
          <a:p>
            <a:pPr marL="609600" indent="-609600">
              <a:spcBef>
                <a:spcPts val="1200"/>
              </a:spcBef>
              <a:defRPr/>
            </a:pPr>
            <a:r>
              <a:rPr lang="en-US" altLang="en-US" sz="2200" dirty="0" smtClean="0">
                <a:solidFill>
                  <a:schemeClr val="bg1"/>
                </a:solidFill>
                <a:latin typeface="Arial" charset="0"/>
              </a:rPr>
              <a:t>Divide each side of the colon by 17.5mm</a:t>
            </a:r>
          </a:p>
          <a:p>
            <a:pPr marL="609600" indent="-609600">
              <a:spcBef>
                <a:spcPts val="1200"/>
              </a:spcBef>
              <a:defRPr/>
            </a:pPr>
            <a:r>
              <a:rPr lang="en-US" altLang="en-US" sz="2200" dirty="0" smtClean="0">
                <a:solidFill>
                  <a:schemeClr val="bg1"/>
                </a:solidFill>
                <a:latin typeface="Arial" charset="0"/>
              </a:rPr>
              <a:t>    =  Scale 1:500</a:t>
            </a:r>
            <a:endParaRPr lang="en-US" altLang="en-US" sz="2200" b="1" dirty="0" smtClean="0">
              <a:solidFill>
                <a:schemeClr val="bg1"/>
              </a:solidFill>
              <a:latin typeface="Arial" charset="0"/>
            </a:endParaRPr>
          </a:p>
          <a:p>
            <a:endParaRPr lang="en-GB" dirty="0"/>
          </a:p>
        </p:txBody>
      </p:sp>
      <p:sp>
        <p:nvSpPr>
          <p:cNvPr id="4" name="Title 3"/>
          <p:cNvSpPr>
            <a:spLocks noGrp="1"/>
          </p:cNvSpPr>
          <p:nvPr>
            <p:ph type="title"/>
          </p:nvPr>
        </p:nvSpPr>
        <p:spPr/>
        <p:txBody>
          <a:bodyPr/>
          <a:lstStyle/>
          <a:p>
            <a:r>
              <a:rPr lang="en-GB" altLang="en-US" sz="4400" b="0" dirty="0" smtClean="0">
                <a:solidFill>
                  <a:schemeClr val="bg1"/>
                </a:solidFill>
                <a:effectLst/>
                <a:latin typeface="Arial" charset="0"/>
              </a:rPr>
              <a:t>Land survey - scales</a:t>
            </a:r>
            <a:endParaRPr lang="en-GB" b="0" dirty="0">
              <a:solidFill>
                <a:schemeClr val="bg1"/>
              </a:solidFill>
              <a:effectLst/>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5508625" y="908050"/>
            <a:ext cx="3384550" cy="4154984"/>
          </a:xfrm>
          <a:prstGeom prst="rect">
            <a:avLst/>
          </a:prstGeom>
          <a:solidFill>
            <a:schemeClr val="bg1"/>
          </a:solidFill>
          <a:ln w="9525">
            <a:noFill/>
            <a:miter lim="800000"/>
            <a:headEnd/>
            <a:tailEnd/>
          </a:ln>
        </p:spPr>
        <p:txBody>
          <a:bodyPr>
            <a:spAutoFit/>
          </a:bodyPr>
          <a:lstStyle/>
          <a:p>
            <a:r>
              <a:rPr lang="en-US" altLang="en-US" sz="2400" b="1" dirty="0">
                <a:latin typeface="Arial" charset="0"/>
              </a:rPr>
              <a:t>Example</a:t>
            </a:r>
          </a:p>
          <a:p>
            <a:r>
              <a:rPr lang="en-US" altLang="en-US" sz="2400" b="1" dirty="0">
                <a:latin typeface="Arial" charset="0"/>
              </a:rPr>
              <a:t> </a:t>
            </a:r>
          </a:p>
          <a:p>
            <a:r>
              <a:rPr lang="en-US" altLang="en-US" sz="2400" dirty="0">
                <a:latin typeface="Arial" charset="0"/>
              </a:rPr>
              <a:t>Confirm that the scale of the Ordnance Survey Plan SX9193SW </a:t>
            </a:r>
            <a:r>
              <a:rPr lang="en-US" altLang="en-US" sz="2400" dirty="0" smtClean="0">
                <a:latin typeface="Arial" charset="0"/>
              </a:rPr>
              <a:t>is </a:t>
            </a:r>
            <a:r>
              <a:rPr lang="en-US" altLang="en-US" sz="2400" dirty="0">
                <a:latin typeface="Arial" charset="0"/>
              </a:rPr>
              <a:t>1:1250, given that the actual horizontal length of the Inland Revenue Building, St David’s Hill, Exeter is 46.875m</a:t>
            </a:r>
            <a:endParaRPr lang="en-GB" altLang="en-US" sz="2400" dirty="0">
              <a:latin typeface="Arial" charset="0"/>
            </a:endParaRPr>
          </a:p>
        </p:txBody>
      </p:sp>
      <p:pic>
        <p:nvPicPr>
          <p:cNvPr id="31747" name="Picture 3"/>
          <p:cNvPicPr>
            <a:picLocks noChangeAspect="1" noChangeArrowheads="1"/>
          </p:cNvPicPr>
          <p:nvPr/>
        </p:nvPicPr>
        <p:blipFill>
          <a:blip r:embed="rId2" cstate="print"/>
          <a:srcRect l="29125" t="3693" r="30097" b="11306"/>
          <a:stretch>
            <a:fillRect/>
          </a:stretch>
        </p:blipFill>
        <p:spPr bwMode="auto">
          <a:xfrm>
            <a:off x="685800" y="533400"/>
            <a:ext cx="4267200" cy="5257800"/>
          </a:xfrm>
          <a:prstGeom prst="rect">
            <a:avLst/>
          </a:prstGeom>
          <a:solidFill>
            <a:srgbClr val="FFFFFF">
              <a:shade val="85000"/>
            </a:srgbClr>
          </a:solidFill>
          <a:ln w="88900"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1" name="Rectangle 3"/>
          <p:cNvSpPr>
            <a:spLocks noGrp="1" noChangeArrowheads="1"/>
          </p:cNvSpPr>
          <p:nvPr>
            <p:ph idx="1"/>
          </p:nvPr>
        </p:nvSpPr>
        <p:spPr>
          <a:xfrm>
            <a:off x="457200" y="1481329"/>
            <a:ext cx="8229600" cy="4233672"/>
          </a:xfrm>
          <a:solidFill>
            <a:schemeClr val="bg1"/>
          </a:solidFill>
        </p:spPr>
        <p:txBody>
          <a:bodyPr/>
          <a:lstStyle/>
          <a:p>
            <a:pPr marL="0" indent="0" eaLnBrk="1" hangingPunct="1">
              <a:lnSpc>
                <a:spcPct val="80000"/>
              </a:lnSpc>
              <a:buFont typeface="Wingdings" pitchFamily="2" charset="2"/>
              <a:buNone/>
              <a:defRPr/>
            </a:pPr>
            <a:r>
              <a:rPr lang="en-US" altLang="en-US" sz="2400" b="1" dirty="0" smtClean="0">
                <a:latin typeface="Arial" charset="0"/>
              </a:rPr>
              <a:t>Ordnance Survey Scales</a:t>
            </a:r>
          </a:p>
          <a:p>
            <a:pPr marL="0" indent="0" eaLnBrk="1" hangingPunct="1">
              <a:lnSpc>
                <a:spcPct val="80000"/>
              </a:lnSpc>
              <a:buFont typeface="Wingdings" pitchFamily="2" charset="2"/>
              <a:buNone/>
              <a:defRPr/>
            </a:pPr>
            <a:endParaRPr lang="en-US" altLang="en-US" sz="2400" b="1" dirty="0" smtClean="0">
              <a:solidFill>
                <a:srgbClr val="FF0000"/>
              </a:solidFill>
              <a:latin typeface="Arial" charset="0"/>
            </a:endParaRPr>
          </a:p>
          <a:p>
            <a:pPr marL="609600" indent="-609600" eaLnBrk="1" hangingPunct="1">
              <a:lnSpc>
                <a:spcPct val="80000"/>
              </a:lnSpc>
              <a:defRPr/>
            </a:pPr>
            <a:r>
              <a:rPr lang="en-US" altLang="en-US" sz="2400" dirty="0" smtClean="0">
                <a:latin typeface="Arial" charset="0"/>
              </a:rPr>
              <a:t>1:1 250</a:t>
            </a:r>
          </a:p>
          <a:p>
            <a:pPr marL="609600" indent="-609600" eaLnBrk="1" hangingPunct="1">
              <a:lnSpc>
                <a:spcPct val="80000"/>
              </a:lnSpc>
              <a:defRPr/>
            </a:pPr>
            <a:r>
              <a:rPr lang="en-US" altLang="en-US" sz="2400" dirty="0" smtClean="0">
                <a:latin typeface="Arial" charset="0"/>
              </a:rPr>
              <a:t>1:2 500</a:t>
            </a:r>
          </a:p>
          <a:p>
            <a:pPr marL="609600" indent="-609600" eaLnBrk="1" hangingPunct="1">
              <a:lnSpc>
                <a:spcPct val="80000"/>
              </a:lnSpc>
              <a:defRPr/>
            </a:pPr>
            <a:r>
              <a:rPr lang="en-US" altLang="en-US" sz="2400" dirty="0" smtClean="0">
                <a:latin typeface="Arial" charset="0"/>
              </a:rPr>
              <a:t>1:10 000</a:t>
            </a:r>
          </a:p>
          <a:p>
            <a:pPr marL="609600" indent="-609600" eaLnBrk="1" hangingPunct="1">
              <a:lnSpc>
                <a:spcPct val="80000"/>
              </a:lnSpc>
              <a:defRPr/>
            </a:pPr>
            <a:r>
              <a:rPr lang="en-US" altLang="en-US" sz="2400" dirty="0" smtClean="0">
                <a:latin typeface="Arial" charset="0"/>
              </a:rPr>
              <a:t>1:25 000</a:t>
            </a:r>
          </a:p>
          <a:p>
            <a:pPr marL="609600" indent="-609600" eaLnBrk="1" hangingPunct="1">
              <a:lnSpc>
                <a:spcPct val="80000"/>
              </a:lnSpc>
              <a:defRPr/>
            </a:pPr>
            <a:r>
              <a:rPr lang="en-US" altLang="en-US" sz="2400" dirty="0" smtClean="0">
                <a:latin typeface="Arial" charset="0"/>
              </a:rPr>
              <a:t>1:50 000</a:t>
            </a:r>
          </a:p>
          <a:p>
            <a:pPr marL="609600" indent="-609600" eaLnBrk="1" hangingPunct="1">
              <a:lnSpc>
                <a:spcPct val="80000"/>
              </a:lnSpc>
              <a:defRPr/>
            </a:pPr>
            <a:r>
              <a:rPr lang="en-US" altLang="en-US" sz="2400" dirty="0" smtClean="0">
                <a:latin typeface="Arial" charset="0"/>
              </a:rPr>
              <a:t>1:63 360</a:t>
            </a:r>
          </a:p>
          <a:p>
            <a:pPr marL="609600" indent="-609600" eaLnBrk="1" hangingPunct="1">
              <a:lnSpc>
                <a:spcPct val="80000"/>
              </a:lnSpc>
              <a:defRPr/>
            </a:pPr>
            <a:r>
              <a:rPr lang="en-US" altLang="en-US" sz="2400" dirty="0" smtClean="0">
                <a:latin typeface="Arial" charset="0"/>
              </a:rPr>
              <a:t>1:250 000</a:t>
            </a:r>
          </a:p>
          <a:p>
            <a:pPr marL="609600" indent="-609600" eaLnBrk="1" hangingPunct="1">
              <a:lnSpc>
                <a:spcPct val="80000"/>
              </a:lnSpc>
              <a:defRPr/>
            </a:pPr>
            <a:r>
              <a:rPr lang="en-US" altLang="en-US" sz="2400" dirty="0" smtClean="0">
                <a:latin typeface="Arial" charset="0"/>
              </a:rPr>
              <a:t>1:625 000</a:t>
            </a:r>
          </a:p>
          <a:p>
            <a:pPr marL="609600" indent="-609600" eaLnBrk="1" hangingPunct="1">
              <a:lnSpc>
                <a:spcPct val="80000"/>
              </a:lnSpc>
              <a:defRPr/>
            </a:pPr>
            <a:r>
              <a:rPr lang="en-US" altLang="en-US" sz="2400" dirty="0" smtClean="0">
                <a:latin typeface="Arial" charset="0"/>
              </a:rPr>
              <a:t>1:1 000 000</a:t>
            </a:r>
          </a:p>
        </p:txBody>
      </p:sp>
      <p:sp>
        <p:nvSpPr>
          <p:cNvPr id="26626" name="Rectangle 2"/>
          <p:cNvSpPr>
            <a:spLocks noGrp="1" noChangeArrowheads="1"/>
          </p:cNvSpPr>
          <p:nvPr>
            <p:ph type="title"/>
          </p:nvPr>
        </p:nvSpPr>
        <p:spPr>
          <a:solidFill>
            <a:schemeClr val="bg1"/>
          </a:solidFill>
        </p:spPr>
        <p:txBody>
          <a:bodyPr/>
          <a:lstStyle/>
          <a:p>
            <a:pPr eaLnBrk="1" hangingPunct="1"/>
            <a:r>
              <a:rPr lang="en-GB" altLang="en-US" sz="3600" dirty="0" smtClean="0">
                <a:effectLst/>
                <a:latin typeface="Arial" charset="0"/>
              </a:rPr>
              <a:t>Land survey - scales</a:t>
            </a:r>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3" name="Rectangle 3"/>
          <p:cNvSpPr>
            <a:spLocks noGrp="1" noChangeArrowheads="1"/>
          </p:cNvSpPr>
          <p:nvPr>
            <p:ph idx="1"/>
          </p:nvPr>
        </p:nvSpPr>
        <p:spPr>
          <a:xfrm>
            <a:off x="457200" y="1481329"/>
            <a:ext cx="8229600" cy="4081272"/>
          </a:xfrm>
          <a:solidFill>
            <a:schemeClr val="bg1"/>
          </a:solidFill>
        </p:spPr>
        <p:txBody>
          <a:bodyPr/>
          <a:lstStyle/>
          <a:p>
            <a:pPr marL="609600" indent="-609600" eaLnBrk="1" hangingPunct="1">
              <a:lnSpc>
                <a:spcPct val="110000"/>
              </a:lnSpc>
              <a:defRPr/>
            </a:pPr>
            <a:r>
              <a:rPr lang="en-US" altLang="en-US" sz="2400" b="1" dirty="0" smtClean="0">
                <a:latin typeface="Arial" charset="0"/>
              </a:rPr>
              <a:t>Construction Scales</a:t>
            </a:r>
          </a:p>
          <a:p>
            <a:pPr marL="0" indent="0" eaLnBrk="1" hangingPunct="1">
              <a:lnSpc>
                <a:spcPct val="110000"/>
              </a:lnSpc>
              <a:buFont typeface="Wingdings" pitchFamily="2" charset="2"/>
              <a:buNone/>
              <a:defRPr/>
            </a:pPr>
            <a:endParaRPr lang="en-US" altLang="en-US" sz="2400" b="1" dirty="0" smtClean="0">
              <a:solidFill>
                <a:srgbClr val="FF0000"/>
              </a:solidFill>
              <a:latin typeface="Arial" charset="0"/>
            </a:endParaRPr>
          </a:p>
          <a:p>
            <a:pPr marL="609600" indent="-609600" eaLnBrk="1" hangingPunct="1">
              <a:lnSpc>
                <a:spcPct val="110000"/>
              </a:lnSpc>
              <a:defRPr/>
            </a:pPr>
            <a:r>
              <a:rPr lang="en-US" altLang="en-US" sz="2400" dirty="0" smtClean="0">
                <a:latin typeface="Arial" charset="0"/>
              </a:rPr>
              <a:t>1:1 (full size)            </a:t>
            </a:r>
          </a:p>
          <a:p>
            <a:pPr marL="609600" indent="-609600" eaLnBrk="1" hangingPunct="1">
              <a:lnSpc>
                <a:spcPct val="110000"/>
              </a:lnSpc>
              <a:defRPr/>
            </a:pPr>
            <a:r>
              <a:rPr lang="en-US" altLang="en-US" sz="2400" dirty="0" smtClean="0">
                <a:latin typeface="Arial" charset="0"/>
              </a:rPr>
              <a:t>1:2                            1:5		    1:10</a:t>
            </a:r>
          </a:p>
          <a:p>
            <a:pPr marL="609600" indent="-609600" eaLnBrk="1" hangingPunct="1">
              <a:lnSpc>
                <a:spcPct val="110000"/>
              </a:lnSpc>
              <a:defRPr/>
            </a:pPr>
            <a:r>
              <a:rPr lang="en-US" altLang="en-US" sz="2400" dirty="0" smtClean="0">
                <a:latin typeface="Arial" charset="0"/>
              </a:rPr>
              <a:t>1:20                          1:50  		    1:100</a:t>
            </a:r>
          </a:p>
          <a:p>
            <a:pPr marL="609600" indent="-609600" eaLnBrk="1" hangingPunct="1">
              <a:lnSpc>
                <a:spcPct val="110000"/>
              </a:lnSpc>
              <a:defRPr/>
            </a:pPr>
            <a:r>
              <a:rPr lang="en-US" altLang="en-US" sz="2400" dirty="0" smtClean="0">
                <a:latin typeface="Arial" charset="0"/>
              </a:rPr>
              <a:t>1:200                        1:500                    1:1,000</a:t>
            </a:r>
          </a:p>
          <a:p>
            <a:pPr marL="609600" indent="-609600" eaLnBrk="1" hangingPunct="1">
              <a:lnSpc>
                <a:spcPct val="110000"/>
              </a:lnSpc>
              <a:defRPr/>
            </a:pPr>
            <a:r>
              <a:rPr lang="en-US" altLang="en-US" sz="2400" dirty="0" smtClean="0">
                <a:latin typeface="Arial" charset="0"/>
              </a:rPr>
              <a:t>1:2,000                     1:5,000                 1:100, 000</a:t>
            </a:r>
          </a:p>
        </p:txBody>
      </p:sp>
      <p:sp>
        <p:nvSpPr>
          <p:cNvPr id="27650" name="Rectangle 2"/>
          <p:cNvSpPr>
            <a:spLocks noGrp="1" noChangeArrowheads="1"/>
          </p:cNvSpPr>
          <p:nvPr>
            <p:ph type="title"/>
          </p:nvPr>
        </p:nvSpPr>
        <p:spPr>
          <a:xfrm>
            <a:off x="990600" y="228600"/>
            <a:ext cx="7498080" cy="1143000"/>
          </a:xfrm>
          <a:solidFill>
            <a:schemeClr val="bg1"/>
          </a:solidFill>
        </p:spPr>
        <p:txBody>
          <a:bodyPr/>
          <a:lstStyle/>
          <a:p>
            <a:pPr eaLnBrk="1" hangingPunct="1"/>
            <a:r>
              <a:rPr lang="en-GB" altLang="en-US" sz="3600" b="0" dirty="0" smtClean="0">
                <a:solidFill>
                  <a:schemeClr val="tx1"/>
                </a:solidFill>
                <a:effectLst/>
                <a:latin typeface="Arial" charset="0"/>
              </a:rPr>
              <a:t>Land survey - scales</a:t>
            </a:r>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a:xfrm>
            <a:off x="457200" y="1481329"/>
            <a:ext cx="8229600" cy="4309872"/>
          </a:xfrm>
          <a:solidFill>
            <a:schemeClr val="bg1"/>
          </a:solidFill>
        </p:spPr>
        <p:txBody>
          <a:bodyPr/>
          <a:lstStyle/>
          <a:p>
            <a:pPr marL="0" indent="0" eaLnBrk="1" hangingPunct="1">
              <a:buFont typeface="Wingdings" pitchFamily="2" charset="2"/>
              <a:buNone/>
            </a:pPr>
            <a:r>
              <a:rPr lang="en-US" altLang="en-US" sz="2400" dirty="0" smtClean="0">
                <a:latin typeface="Arial" charset="0"/>
              </a:rPr>
              <a:t>The International System of Units</a:t>
            </a:r>
          </a:p>
          <a:p>
            <a:pPr marL="0" indent="0" eaLnBrk="1" hangingPunct="1">
              <a:buFont typeface="Wingdings" pitchFamily="2" charset="2"/>
              <a:buNone/>
            </a:pPr>
            <a:endParaRPr lang="en-US" altLang="en-US" sz="2400" b="1" dirty="0" smtClean="0">
              <a:solidFill>
                <a:srgbClr val="FF0000"/>
              </a:solidFill>
              <a:latin typeface="Arial" charset="0"/>
            </a:endParaRPr>
          </a:p>
          <a:p>
            <a:pPr marL="0" indent="0" eaLnBrk="1" hangingPunct="1">
              <a:lnSpc>
                <a:spcPct val="140000"/>
              </a:lnSpc>
              <a:buFont typeface="Wingdings" pitchFamily="2" charset="2"/>
              <a:buNone/>
            </a:pPr>
            <a:r>
              <a:rPr lang="en-US" altLang="en-US" sz="2400" dirty="0" smtClean="0">
                <a:latin typeface="Arial" charset="0"/>
              </a:rPr>
              <a:t>A series of international conferences in 1954, 1960 and 1964 agreed a system of units to be known as the “System International” or SI. It was a development from the metric system, and linked together all the units for science and technology.</a:t>
            </a:r>
            <a:endParaRPr lang="en-US" altLang="en-US" sz="2400" i="1" dirty="0" smtClean="0">
              <a:latin typeface="Arial" charset="0"/>
            </a:endParaRPr>
          </a:p>
        </p:txBody>
      </p:sp>
      <p:sp>
        <p:nvSpPr>
          <p:cNvPr id="28674" name="Rectangle 2"/>
          <p:cNvSpPr>
            <a:spLocks noGrp="1" noChangeArrowheads="1"/>
          </p:cNvSpPr>
          <p:nvPr>
            <p:ph type="title"/>
          </p:nvPr>
        </p:nvSpPr>
        <p:spPr>
          <a:solidFill>
            <a:schemeClr val="bg1"/>
          </a:solidFill>
        </p:spPr>
        <p:txBody>
          <a:bodyPr/>
          <a:lstStyle/>
          <a:p>
            <a:pPr eaLnBrk="1" hangingPunct="1"/>
            <a:r>
              <a:rPr lang="en-GB" altLang="en-US" sz="3600" b="0" dirty="0" smtClean="0">
                <a:solidFill>
                  <a:schemeClr val="tx1"/>
                </a:solidFill>
                <a:effectLst/>
                <a:latin typeface="Arial" charset="0"/>
              </a:rPr>
              <a:t>Land survey - units</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5" name="Rectangle 3"/>
          <p:cNvSpPr>
            <a:spLocks noGrp="1" noChangeArrowheads="1"/>
          </p:cNvSpPr>
          <p:nvPr>
            <p:ph idx="1"/>
          </p:nvPr>
        </p:nvSpPr>
        <p:spPr>
          <a:xfrm>
            <a:off x="1676400" y="1600200"/>
            <a:ext cx="7162800" cy="4479925"/>
          </a:xfrm>
          <a:solidFill>
            <a:schemeClr val="bg1"/>
          </a:solidFill>
        </p:spPr>
        <p:txBody>
          <a:bodyPr>
            <a:normAutofit/>
          </a:bodyPr>
          <a:lstStyle/>
          <a:p>
            <a:pPr marL="0" indent="0" eaLnBrk="1" hangingPunct="1">
              <a:lnSpc>
                <a:spcPct val="90000"/>
              </a:lnSpc>
              <a:buFont typeface="Wingdings" pitchFamily="2" charset="2"/>
              <a:buNone/>
              <a:defRPr/>
            </a:pPr>
            <a:r>
              <a:rPr lang="en-US" altLang="en-US" sz="2400" dirty="0" smtClean="0">
                <a:latin typeface="Arial" charset="0"/>
              </a:rPr>
              <a:t>Land surveying units</a:t>
            </a:r>
          </a:p>
          <a:p>
            <a:pPr marL="0" indent="0" eaLnBrk="1" hangingPunct="1">
              <a:lnSpc>
                <a:spcPct val="90000"/>
              </a:lnSpc>
              <a:buFont typeface="Wingdings" pitchFamily="2" charset="2"/>
              <a:buNone/>
              <a:defRPr/>
            </a:pPr>
            <a:endParaRPr lang="en-GB" altLang="en-US" sz="2400" dirty="0" smtClean="0">
              <a:latin typeface="Arial" charset="0"/>
            </a:endParaRPr>
          </a:p>
          <a:p>
            <a:pPr marL="609600" indent="-609600" eaLnBrk="1" hangingPunct="1">
              <a:lnSpc>
                <a:spcPct val="90000"/>
              </a:lnSpc>
              <a:defRPr/>
            </a:pPr>
            <a:r>
              <a:rPr lang="en-US" altLang="en-US" sz="2400" dirty="0" smtClean="0">
                <a:latin typeface="Arial" charset="0"/>
              </a:rPr>
              <a:t>Linear Measurement</a:t>
            </a:r>
          </a:p>
          <a:p>
            <a:pPr marL="990600" lvl="1" indent="-519113" eaLnBrk="1" hangingPunct="1">
              <a:lnSpc>
                <a:spcPct val="90000"/>
              </a:lnSpc>
              <a:defRPr/>
            </a:pPr>
            <a:r>
              <a:rPr lang="en-US" altLang="en-US" sz="2400" dirty="0" smtClean="0">
                <a:latin typeface="Arial" charset="0"/>
              </a:rPr>
              <a:t>Millimeter    (mm) = 0.001m</a:t>
            </a:r>
          </a:p>
          <a:p>
            <a:pPr marL="990600" lvl="1" indent="-519113" eaLnBrk="1" hangingPunct="1">
              <a:lnSpc>
                <a:spcPct val="90000"/>
              </a:lnSpc>
              <a:defRPr/>
            </a:pPr>
            <a:r>
              <a:rPr lang="en-US" altLang="en-US" sz="2400" dirty="0" smtClean="0">
                <a:latin typeface="Arial" charset="0"/>
              </a:rPr>
              <a:t>Meter             (m)  = 1m</a:t>
            </a:r>
          </a:p>
          <a:p>
            <a:pPr marL="990600" lvl="1" indent="-519113" eaLnBrk="1" hangingPunct="1">
              <a:lnSpc>
                <a:spcPct val="90000"/>
              </a:lnSpc>
              <a:defRPr/>
            </a:pPr>
            <a:r>
              <a:rPr lang="en-US" altLang="en-US" sz="2400" dirty="0" smtClean="0">
                <a:latin typeface="Arial" charset="0"/>
              </a:rPr>
              <a:t>Kilometer      (km) = 1 000m</a:t>
            </a:r>
          </a:p>
          <a:p>
            <a:pPr marL="990600" lvl="1" indent="-519113" eaLnBrk="1" hangingPunct="1">
              <a:lnSpc>
                <a:spcPct val="90000"/>
              </a:lnSpc>
              <a:defRPr/>
            </a:pPr>
            <a:endParaRPr lang="en-US" altLang="en-US" sz="2400" dirty="0" smtClean="0">
              <a:latin typeface="Arial" charset="0"/>
            </a:endParaRPr>
          </a:p>
          <a:p>
            <a:pPr marL="609600" indent="-609600" eaLnBrk="1" hangingPunct="1">
              <a:lnSpc>
                <a:spcPct val="90000"/>
              </a:lnSpc>
              <a:defRPr/>
            </a:pPr>
            <a:r>
              <a:rPr lang="en-US" altLang="en-US" sz="2400" dirty="0" smtClean="0">
                <a:latin typeface="Arial" charset="0"/>
              </a:rPr>
              <a:t>Area Measurement</a:t>
            </a:r>
          </a:p>
          <a:p>
            <a:pPr marL="990600" lvl="1" indent="-519113" eaLnBrk="1" hangingPunct="1">
              <a:lnSpc>
                <a:spcPct val="90000"/>
              </a:lnSpc>
              <a:defRPr/>
            </a:pPr>
            <a:r>
              <a:rPr lang="en-US" altLang="en-US" sz="2400" dirty="0" smtClean="0">
                <a:latin typeface="Arial" charset="0"/>
              </a:rPr>
              <a:t>Square millimeter      (mm</a:t>
            </a:r>
            <a:r>
              <a:rPr lang="en-US" altLang="en-US" sz="2400" baseline="30000" dirty="0" smtClean="0">
                <a:latin typeface="Arial" charset="0"/>
              </a:rPr>
              <a:t>2</a:t>
            </a:r>
            <a:r>
              <a:rPr lang="en-US" altLang="en-US" sz="2400" dirty="0" smtClean="0">
                <a:latin typeface="Arial" charset="0"/>
              </a:rPr>
              <a:t>) = 0.000 001m</a:t>
            </a:r>
            <a:r>
              <a:rPr lang="en-US" altLang="en-US" sz="2400" baseline="30000" dirty="0" smtClean="0">
                <a:latin typeface="Arial" charset="0"/>
              </a:rPr>
              <a:t>2</a:t>
            </a:r>
          </a:p>
          <a:p>
            <a:pPr marL="990600" lvl="1" indent="-519113" eaLnBrk="1" hangingPunct="1">
              <a:lnSpc>
                <a:spcPct val="90000"/>
              </a:lnSpc>
              <a:defRPr/>
            </a:pPr>
            <a:r>
              <a:rPr lang="en-US" altLang="en-US" sz="2400" dirty="0" smtClean="0">
                <a:latin typeface="Arial" charset="0"/>
              </a:rPr>
              <a:t>Square meter               (m</a:t>
            </a:r>
            <a:r>
              <a:rPr lang="en-US" altLang="en-US" sz="2400" baseline="30000" dirty="0" smtClean="0">
                <a:latin typeface="Arial" charset="0"/>
              </a:rPr>
              <a:t>2</a:t>
            </a:r>
            <a:r>
              <a:rPr lang="en-US" altLang="en-US" sz="2400" dirty="0" smtClean="0">
                <a:latin typeface="Arial" charset="0"/>
              </a:rPr>
              <a:t>)   = 1m</a:t>
            </a:r>
            <a:r>
              <a:rPr lang="en-US" altLang="en-US" sz="2400" baseline="30000" dirty="0" smtClean="0">
                <a:latin typeface="Arial" charset="0"/>
              </a:rPr>
              <a:t>2	</a:t>
            </a:r>
            <a:endParaRPr lang="en-US" altLang="en-US" sz="2400" dirty="0" smtClean="0">
              <a:latin typeface="Arial" charset="0"/>
            </a:endParaRPr>
          </a:p>
          <a:p>
            <a:pPr marL="990600" lvl="1" indent="-519113" eaLnBrk="1" hangingPunct="1">
              <a:lnSpc>
                <a:spcPct val="90000"/>
              </a:lnSpc>
              <a:defRPr/>
            </a:pPr>
            <a:r>
              <a:rPr lang="en-US" altLang="en-US" sz="2400" dirty="0" smtClean="0">
                <a:latin typeface="Arial" charset="0"/>
              </a:rPr>
              <a:t>Hectares                      (Ha)    = 10 000m</a:t>
            </a:r>
            <a:r>
              <a:rPr lang="en-US" altLang="en-US" sz="2400" baseline="30000" dirty="0" smtClean="0">
                <a:latin typeface="Arial" charset="0"/>
              </a:rPr>
              <a:t>2</a:t>
            </a:r>
          </a:p>
        </p:txBody>
      </p:sp>
      <p:sp>
        <p:nvSpPr>
          <p:cNvPr id="29698" name="Rectangle 2"/>
          <p:cNvSpPr>
            <a:spLocks noGrp="1" noChangeArrowheads="1"/>
          </p:cNvSpPr>
          <p:nvPr>
            <p:ph type="title"/>
          </p:nvPr>
        </p:nvSpPr>
        <p:spPr>
          <a:solidFill>
            <a:schemeClr val="bg1"/>
          </a:solidFill>
        </p:spPr>
        <p:txBody>
          <a:bodyPr/>
          <a:lstStyle/>
          <a:p>
            <a:pPr eaLnBrk="1" hangingPunct="1"/>
            <a:r>
              <a:rPr lang="en-GB" altLang="en-US" sz="3600" b="0" dirty="0" smtClean="0">
                <a:solidFill>
                  <a:schemeClr val="tx1"/>
                </a:solidFill>
                <a:effectLst/>
                <a:latin typeface="Arial" charset="0"/>
              </a:rPr>
              <a:t>Land survey - units</a:t>
            </a: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5" name="Rectangle 3"/>
          <p:cNvSpPr>
            <a:spLocks noGrp="1" noChangeArrowheads="1"/>
          </p:cNvSpPr>
          <p:nvPr>
            <p:ph idx="1"/>
          </p:nvPr>
        </p:nvSpPr>
        <p:spPr>
          <a:xfrm>
            <a:off x="1524000" y="1752600"/>
            <a:ext cx="5715000" cy="4479925"/>
          </a:xfrm>
          <a:solidFill>
            <a:schemeClr val="bg1"/>
          </a:solidFill>
        </p:spPr>
        <p:txBody>
          <a:bodyPr>
            <a:normAutofit/>
          </a:bodyPr>
          <a:lstStyle/>
          <a:p>
            <a:pPr marL="0" indent="0" eaLnBrk="1" hangingPunct="1">
              <a:lnSpc>
                <a:spcPct val="90000"/>
              </a:lnSpc>
              <a:buFont typeface="Wingdings" pitchFamily="2" charset="2"/>
              <a:buNone/>
              <a:defRPr/>
            </a:pPr>
            <a:r>
              <a:rPr lang="en-US" altLang="en-US" sz="2400" dirty="0" smtClean="0">
                <a:latin typeface="Arial" charset="0"/>
              </a:rPr>
              <a:t>Land surveying units</a:t>
            </a:r>
          </a:p>
          <a:p>
            <a:pPr marL="0" indent="0" eaLnBrk="1" hangingPunct="1">
              <a:lnSpc>
                <a:spcPct val="90000"/>
              </a:lnSpc>
              <a:buFont typeface="Wingdings" pitchFamily="2" charset="2"/>
              <a:buNone/>
              <a:defRPr/>
            </a:pPr>
            <a:endParaRPr lang="en-GB" altLang="en-US" sz="2000" dirty="0" smtClean="0">
              <a:latin typeface="Arial" charset="0"/>
            </a:endParaRPr>
          </a:p>
          <a:p>
            <a:pPr marL="609600" indent="-609600" eaLnBrk="1" hangingPunct="1">
              <a:lnSpc>
                <a:spcPct val="90000"/>
              </a:lnSpc>
              <a:defRPr/>
            </a:pPr>
            <a:r>
              <a:rPr lang="en-US" altLang="en-US" sz="2400" dirty="0" smtClean="0">
                <a:latin typeface="Arial" charset="0"/>
              </a:rPr>
              <a:t>Angular Measurement</a:t>
            </a:r>
          </a:p>
          <a:p>
            <a:pPr marL="990600" lvl="1" indent="-519113" eaLnBrk="1" hangingPunct="1">
              <a:lnSpc>
                <a:spcPct val="90000"/>
              </a:lnSpc>
              <a:defRPr/>
            </a:pPr>
            <a:r>
              <a:rPr lang="en-US" altLang="en-US" sz="2400" dirty="0" smtClean="0">
                <a:latin typeface="Arial" charset="0"/>
              </a:rPr>
              <a:t>Degree    (°) = 60 minutes (‘)</a:t>
            </a:r>
          </a:p>
          <a:p>
            <a:pPr marL="990600" lvl="1" indent="-519113" eaLnBrk="1" hangingPunct="1">
              <a:lnSpc>
                <a:spcPct val="90000"/>
              </a:lnSpc>
              <a:defRPr/>
            </a:pPr>
            <a:r>
              <a:rPr lang="en-US" altLang="en-US" sz="2400" dirty="0" smtClean="0">
                <a:latin typeface="Arial" charset="0"/>
              </a:rPr>
              <a:t>Minute     (')  = 60 Seconds (“)</a:t>
            </a:r>
          </a:p>
          <a:p>
            <a:pPr marL="990600" lvl="1" indent="-519113" eaLnBrk="1" hangingPunct="1">
              <a:lnSpc>
                <a:spcPct val="90000"/>
              </a:lnSpc>
              <a:defRPr/>
            </a:pPr>
            <a:r>
              <a:rPr lang="en-US" altLang="en-US" sz="2400" dirty="0" smtClean="0">
                <a:latin typeface="Arial" charset="0"/>
              </a:rPr>
              <a:t>Circle = 360°</a:t>
            </a:r>
          </a:p>
          <a:p>
            <a:pPr marL="990600" lvl="1" indent="-519113" eaLnBrk="1" hangingPunct="1">
              <a:lnSpc>
                <a:spcPct val="90000"/>
              </a:lnSpc>
              <a:defRPr/>
            </a:pPr>
            <a:r>
              <a:rPr lang="en-US" altLang="en-US" sz="2400" dirty="0" smtClean="0">
                <a:latin typeface="Arial" charset="0"/>
              </a:rPr>
              <a:t>Straight Line = 180°</a:t>
            </a:r>
          </a:p>
          <a:p>
            <a:pPr marL="471487" lvl="1" indent="0" eaLnBrk="1" hangingPunct="1">
              <a:lnSpc>
                <a:spcPct val="90000"/>
              </a:lnSpc>
              <a:buFont typeface="Wingdings" pitchFamily="2" charset="2"/>
              <a:buNone/>
              <a:defRPr/>
            </a:pPr>
            <a:r>
              <a:rPr lang="en-US" altLang="en-US" sz="2400" dirty="0" smtClean="0">
                <a:latin typeface="Arial" charset="0"/>
              </a:rPr>
              <a:t>Examples</a:t>
            </a:r>
          </a:p>
          <a:p>
            <a:pPr marL="471487" lvl="1" indent="0" eaLnBrk="1" hangingPunct="1">
              <a:lnSpc>
                <a:spcPct val="90000"/>
              </a:lnSpc>
              <a:buFont typeface="Wingdings" pitchFamily="2" charset="2"/>
              <a:buNone/>
              <a:defRPr/>
            </a:pPr>
            <a:endParaRPr lang="en-US" altLang="en-US" sz="2000" dirty="0" smtClean="0">
              <a:latin typeface="Arial" charset="0"/>
            </a:endParaRPr>
          </a:p>
          <a:p>
            <a:pPr marL="990600" lvl="1" indent="-519113" eaLnBrk="1" hangingPunct="1">
              <a:lnSpc>
                <a:spcPct val="90000"/>
              </a:lnSpc>
              <a:defRPr/>
            </a:pPr>
            <a:r>
              <a:rPr lang="en-US" altLang="en-US" sz="2400" dirty="0" smtClean="0">
                <a:latin typeface="Arial" charset="0"/>
              </a:rPr>
              <a:t>20° 12‘ 00" =  20.2°</a:t>
            </a:r>
          </a:p>
          <a:p>
            <a:pPr marL="471487" lvl="1" indent="0" eaLnBrk="1" hangingPunct="1">
              <a:lnSpc>
                <a:spcPct val="90000"/>
              </a:lnSpc>
              <a:buFont typeface="Wingdings" pitchFamily="2" charset="2"/>
              <a:buNone/>
              <a:defRPr/>
            </a:pPr>
            <a:endParaRPr lang="en-US" altLang="en-US" sz="2400" baseline="30000" dirty="0" smtClean="0">
              <a:latin typeface="Arial" charset="0"/>
            </a:endParaRPr>
          </a:p>
          <a:p>
            <a:pPr marL="990600" lvl="1" indent="-519113" eaLnBrk="1" hangingPunct="1">
              <a:lnSpc>
                <a:spcPct val="90000"/>
              </a:lnSpc>
              <a:defRPr/>
            </a:pPr>
            <a:r>
              <a:rPr lang="en-US" altLang="en-US" sz="2400" dirty="0" smtClean="0">
                <a:latin typeface="Arial" charset="0"/>
              </a:rPr>
              <a:t>25° 21‘ 54" =  25.365°</a:t>
            </a:r>
            <a:endParaRPr lang="en-US" altLang="en-US" sz="2400" baseline="30000" dirty="0" smtClean="0">
              <a:latin typeface="Arial" charset="0"/>
            </a:endParaRPr>
          </a:p>
          <a:p>
            <a:pPr marL="471487" lvl="1" indent="0" eaLnBrk="1" hangingPunct="1">
              <a:lnSpc>
                <a:spcPct val="90000"/>
              </a:lnSpc>
              <a:buFont typeface="Wingdings" pitchFamily="2" charset="2"/>
              <a:buNone/>
              <a:defRPr/>
            </a:pPr>
            <a:endParaRPr lang="en-US" altLang="en-US" sz="2400" baseline="30000" dirty="0" smtClean="0">
              <a:latin typeface="Arial" charset="0"/>
            </a:endParaRPr>
          </a:p>
        </p:txBody>
      </p:sp>
      <p:sp>
        <p:nvSpPr>
          <p:cNvPr id="30722" name="Rectangle 2"/>
          <p:cNvSpPr>
            <a:spLocks noGrp="1" noChangeArrowheads="1"/>
          </p:cNvSpPr>
          <p:nvPr>
            <p:ph type="title"/>
          </p:nvPr>
        </p:nvSpPr>
        <p:spPr>
          <a:solidFill>
            <a:schemeClr val="bg1"/>
          </a:solidFill>
        </p:spPr>
        <p:txBody>
          <a:bodyPr/>
          <a:lstStyle/>
          <a:p>
            <a:pPr eaLnBrk="1" hangingPunct="1"/>
            <a:r>
              <a:rPr lang="en-GB" altLang="en-US" sz="3600" b="0" dirty="0" smtClean="0">
                <a:solidFill>
                  <a:schemeClr val="tx1"/>
                </a:solidFill>
                <a:effectLst/>
                <a:latin typeface="Arial" charset="0"/>
              </a:rPr>
              <a:t>Land survey - units</a:t>
            </a:r>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a:solidFill>
            <a:schemeClr val="bg1"/>
          </a:solidFill>
        </p:spPr>
        <p:txBody>
          <a:bodyPr/>
          <a:lstStyle/>
          <a:p>
            <a:pPr marL="0" indent="0" eaLnBrk="1" hangingPunct="1">
              <a:lnSpc>
                <a:spcPct val="140000"/>
              </a:lnSpc>
              <a:buFont typeface="Wingdings" pitchFamily="2" charset="2"/>
              <a:buNone/>
            </a:pPr>
            <a:r>
              <a:rPr lang="en-US" altLang="en-US" sz="2400" dirty="0" smtClean="0">
                <a:latin typeface="Arial" charset="0"/>
              </a:rPr>
              <a:t>Working from the whole to the part</a:t>
            </a:r>
          </a:p>
          <a:p>
            <a:pPr marL="0" indent="0" eaLnBrk="1" hangingPunct="1">
              <a:lnSpc>
                <a:spcPct val="140000"/>
              </a:lnSpc>
              <a:buFont typeface="Wingdings" pitchFamily="2" charset="2"/>
              <a:buNone/>
            </a:pPr>
            <a:r>
              <a:rPr lang="en-US" altLang="en-US" sz="2400" dirty="0" smtClean="0">
                <a:latin typeface="Arial" charset="0"/>
              </a:rPr>
              <a:t>A series of control points (stations) are set up around the area of land to be surveyed, forming a control framework. The land within this area is then surveyed inwards from the control framework. This is known as working from the whole to the part.</a:t>
            </a:r>
          </a:p>
        </p:txBody>
      </p:sp>
      <p:sp>
        <p:nvSpPr>
          <p:cNvPr id="33794" name="Rectangle 2"/>
          <p:cNvSpPr>
            <a:spLocks noGrp="1" noChangeArrowheads="1"/>
          </p:cNvSpPr>
          <p:nvPr>
            <p:ph type="title"/>
          </p:nvPr>
        </p:nvSpPr>
        <p:spPr>
          <a:xfrm>
            <a:off x="533400" y="304800"/>
            <a:ext cx="7498080" cy="1143000"/>
          </a:xfrm>
          <a:solidFill>
            <a:schemeClr val="bg1"/>
          </a:solidFill>
        </p:spPr>
        <p:txBody>
          <a:bodyPr/>
          <a:lstStyle/>
          <a:p>
            <a:pPr eaLnBrk="1" hangingPunct="1"/>
            <a:r>
              <a:rPr lang="en-US" altLang="en-US" sz="3600" b="0" dirty="0" smtClean="0">
                <a:solidFill>
                  <a:schemeClr val="tx1"/>
                </a:solidFill>
                <a:effectLst/>
                <a:latin typeface="Arial" charset="0"/>
              </a:rPr>
              <a:t>Land Surveying</a:t>
            </a:r>
            <a:endParaRPr lang="en-GB" altLang="en-US" sz="3600" b="0" dirty="0" smtClean="0">
              <a:solidFill>
                <a:schemeClr val="tx1"/>
              </a:solidFill>
              <a:effectLst/>
              <a:latin typeface="Arial" charset="0"/>
            </a:endParaRPr>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5" name="Rectangle 3"/>
          <p:cNvSpPr>
            <a:spLocks noGrp="1" noChangeArrowheads="1"/>
          </p:cNvSpPr>
          <p:nvPr>
            <p:ph idx="1"/>
          </p:nvPr>
        </p:nvSpPr>
        <p:spPr>
          <a:xfrm>
            <a:off x="1447800" y="1524000"/>
            <a:ext cx="6858000" cy="4495800"/>
          </a:xfrm>
          <a:solidFill>
            <a:schemeClr val="bg1"/>
          </a:solidFill>
        </p:spPr>
        <p:txBody>
          <a:bodyPr>
            <a:normAutofit fontScale="92500" lnSpcReduction="20000"/>
          </a:bodyPr>
          <a:lstStyle/>
          <a:p>
            <a:pPr marL="0" indent="0" eaLnBrk="1" hangingPunct="1">
              <a:buFont typeface="Wingdings" pitchFamily="2" charset="2"/>
              <a:buNone/>
              <a:defRPr/>
            </a:pPr>
            <a:r>
              <a:rPr lang="en-US" altLang="en-US" sz="2400" dirty="0" smtClean="0">
                <a:latin typeface="Arial" charset="0"/>
              </a:rPr>
              <a:t>Classification of errors</a:t>
            </a:r>
          </a:p>
          <a:p>
            <a:pPr marL="609600" indent="-609600" eaLnBrk="1" hangingPunct="1">
              <a:spcBef>
                <a:spcPts val="1800"/>
              </a:spcBef>
              <a:defRPr/>
            </a:pPr>
            <a:r>
              <a:rPr lang="en-US" altLang="en-US" sz="2400" dirty="0" smtClean="0">
                <a:latin typeface="Arial" charset="0"/>
              </a:rPr>
              <a:t>Mistakes are caused by carelessness or inexperience and are the largest cause of error.</a:t>
            </a:r>
          </a:p>
          <a:p>
            <a:pPr marL="609600" indent="-609600" eaLnBrk="1" hangingPunct="1">
              <a:spcBef>
                <a:spcPts val="1800"/>
              </a:spcBef>
              <a:defRPr/>
            </a:pPr>
            <a:r>
              <a:rPr lang="en-US" altLang="en-US" sz="2400" dirty="0" smtClean="0">
                <a:latin typeface="Arial" charset="0"/>
              </a:rPr>
              <a:t>Systematic or cumulative errors are errors which accumulate in one direction. They can be positive or negative errors resulting in measurements being too large (positive) or too small (negative), e.g. temperature and tape length </a:t>
            </a:r>
          </a:p>
          <a:p>
            <a:pPr marL="609600" indent="-609600" eaLnBrk="1" hangingPunct="1">
              <a:spcBef>
                <a:spcPts val="1800"/>
              </a:spcBef>
              <a:defRPr/>
            </a:pPr>
            <a:r>
              <a:rPr lang="en-US" altLang="en-US" sz="2400" dirty="0" smtClean="0">
                <a:latin typeface="Arial" charset="0"/>
              </a:rPr>
              <a:t>Constant errors, also either positive or negative</a:t>
            </a:r>
          </a:p>
          <a:p>
            <a:pPr marL="609600" indent="-609600" eaLnBrk="1" hangingPunct="1">
              <a:spcBef>
                <a:spcPts val="1800"/>
              </a:spcBef>
              <a:defRPr/>
            </a:pPr>
            <a:r>
              <a:rPr lang="en-US" altLang="en-US" sz="2400" dirty="0" smtClean="0">
                <a:latin typeface="Arial" charset="0"/>
              </a:rPr>
              <a:t>The surveyor needs to be aware of the existence of errors and how to avoid them.</a:t>
            </a:r>
          </a:p>
        </p:txBody>
      </p:sp>
      <p:sp>
        <p:nvSpPr>
          <p:cNvPr id="34818" name="Rectangle 2"/>
          <p:cNvSpPr>
            <a:spLocks noGrp="1" noChangeArrowheads="1"/>
          </p:cNvSpPr>
          <p:nvPr>
            <p:ph type="title"/>
          </p:nvPr>
        </p:nvSpPr>
        <p:spPr>
          <a:xfrm>
            <a:off x="1447800" y="381000"/>
            <a:ext cx="6021387" cy="1143000"/>
          </a:xfrm>
          <a:solidFill>
            <a:schemeClr val="bg1"/>
          </a:solidFill>
        </p:spPr>
        <p:txBody>
          <a:bodyPr/>
          <a:lstStyle/>
          <a:p>
            <a:pPr eaLnBrk="1" hangingPunct="1"/>
            <a:r>
              <a:rPr lang="en-US" altLang="en-US" sz="3600" b="0" dirty="0" smtClean="0">
                <a:solidFill>
                  <a:schemeClr val="tx1"/>
                </a:solidFill>
                <a:effectLst/>
                <a:latin typeface="Arial" charset="0"/>
              </a:rPr>
              <a:t>Errors in surveying</a:t>
            </a:r>
            <a:endParaRPr lang="en-GB" altLang="en-US" sz="3600" b="0" dirty="0" smtClean="0">
              <a:solidFill>
                <a:schemeClr val="tx1"/>
              </a:solidFill>
              <a:effectLst/>
              <a:latin typeface="Arial" charset="0"/>
            </a:endParaRPr>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1336</TotalTime>
  <Words>1473</Words>
  <Application>Microsoft Office PowerPoint</Application>
  <PresentationFormat>On-screen Show (4:3)</PresentationFormat>
  <Paragraphs>182</Paragraphs>
  <Slides>35</Slides>
  <Notes>1</Notes>
  <HiddenSlides>1</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Concourse</vt:lpstr>
      <vt:lpstr>Surveying Fundamentals</vt:lpstr>
      <vt:lpstr>Essential Reading</vt:lpstr>
      <vt:lpstr>Slide 3</vt:lpstr>
      <vt:lpstr>Surveying Phases</vt:lpstr>
      <vt:lpstr>Categories of Surveying:</vt:lpstr>
      <vt:lpstr>Land Surveying</vt:lpstr>
      <vt:lpstr>Types of Survey:</vt:lpstr>
      <vt:lpstr>Types of Survey: Continued</vt:lpstr>
      <vt:lpstr>Aerial Photogrammetry</vt:lpstr>
      <vt:lpstr>Aerial Photogrammetry</vt:lpstr>
      <vt:lpstr>Aerial Photogrammetry</vt:lpstr>
      <vt:lpstr>Aerial Photogrammetry</vt:lpstr>
      <vt:lpstr>Control or Geodetic Surveys</vt:lpstr>
      <vt:lpstr>Slide 14</vt:lpstr>
      <vt:lpstr>Ordnance Survey Maps and Plans </vt:lpstr>
      <vt:lpstr>Ordnance Survey Maps and Plans </vt:lpstr>
      <vt:lpstr>Ordnance Survey Maps and Plans </vt:lpstr>
      <vt:lpstr>Slide 18</vt:lpstr>
      <vt:lpstr>Slide 19</vt:lpstr>
      <vt:lpstr>Slide 20</vt:lpstr>
      <vt:lpstr>Slide 21</vt:lpstr>
      <vt:lpstr>Slide 22</vt:lpstr>
      <vt:lpstr>Slide 23</vt:lpstr>
      <vt:lpstr>Land survey procedures</vt:lpstr>
      <vt:lpstr>Land survey maps and plans</vt:lpstr>
      <vt:lpstr>Land survey - scales</vt:lpstr>
      <vt:lpstr>Land survey - scales</vt:lpstr>
      <vt:lpstr>Slide 28</vt:lpstr>
      <vt:lpstr>Land survey - scales</vt:lpstr>
      <vt:lpstr>Land survey - scales</vt:lpstr>
      <vt:lpstr>Land survey - units</vt:lpstr>
      <vt:lpstr>Land survey - units</vt:lpstr>
      <vt:lpstr>Land survey - units</vt:lpstr>
      <vt:lpstr>Land Surveying</vt:lpstr>
      <vt:lpstr>Errors in surveying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Surveying Fundamentals</dc:title>
  <dc:creator>Majella</dc:creator>
  <cp:lastModifiedBy>Majella</cp:lastModifiedBy>
  <cp:revision>112</cp:revision>
  <dcterms:created xsi:type="dcterms:W3CDTF">2006-08-16T00:00:00Z</dcterms:created>
  <dcterms:modified xsi:type="dcterms:W3CDTF">2015-09-25T04:55:46Z</dcterms:modified>
</cp:coreProperties>
</file>