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68" r:id="rId5"/>
    <p:sldId id="259" r:id="rId6"/>
    <p:sldId id="269" r:id="rId7"/>
    <p:sldId id="270" r:id="rId8"/>
    <p:sldId id="267"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2101"/>
  </p:normalViewPr>
  <p:slideViewPr>
    <p:cSldViewPr snapToGrid="0">
      <p:cViewPr varScale="1">
        <p:scale>
          <a:sx n="100" d="100"/>
          <a:sy n="100" d="100"/>
        </p:scale>
        <p:origin x="100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image" Target="../media/image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99F7E3-A934-4DEF-BFA0-67418002CE8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8B24A3F-780A-4275-8733-E05F2E91FFC0}">
      <dgm:prSet/>
      <dgm:spPr/>
      <dgm:t>
        <a:bodyPr/>
        <a:lstStyle/>
        <a:p>
          <a:pPr>
            <a:lnSpc>
              <a:spcPct val="100000"/>
            </a:lnSpc>
          </a:pPr>
          <a:r>
            <a:rPr lang="en-GB" b="1" dirty="0">
              <a:latin typeface="Arial" panose="020B0604020202020204" pitchFamily="34" charset="0"/>
              <a:cs typeface="Arial" panose="020B0604020202020204" pitchFamily="34" charset="0"/>
            </a:rPr>
            <a:t>Precision and Efficiency</a:t>
          </a:r>
          <a:endParaRPr lang="en-US" b="1" dirty="0">
            <a:latin typeface="Arial" panose="020B0604020202020204" pitchFamily="34" charset="0"/>
            <a:cs typeface="Arial" panose="020B0604020202020204" pitchFamily="34" charset="0"/>
          </a:endParaRPr>
        </a:p>
      </dgm:t>
    </dgm:pt>
    <dgm:pt modelId="{DD8D302F-AFC2-42DC-BD87-F7583B0D808D}" type="parTrans" cxnId="{ADD2D8AF-896B-4CA6-B647-FAD1AD158292}">
      <dgm:prSet/>
      <dgm:spPr/>
      <dgm:t>
        <a:bodyPr/>
        <a:lstStyle/>
        <a:p>
          <a:endParaRPr lang="en-US"/>
        </a:p>
      </dgm:t>
    </dgm:pt>
    <dgm:pt modelId="{F38014C6-A97F-4E04-81D9-639094007B3A}" type="sibTrans" cxnId="{ADD2D8AF-896B-4CA6-B647-FAD1AD158292}">
      <dgm:prSet/>
      <dgm:spPr/>
      <dgm:t>
        <a:bodyPr/>
        <a:lstStyle/>
        <a:p>
          <a:pPr>
            <a:lnSpc>
              <a:spcPct val="100000"/>
            </a:lnSpc>
          </a:pPr>
          <a:endParaRPr lang="en-US"/>
        </a:p>
      </dgm:t>
    </dgm:pt>
    <dgm:pt modelId="{43E0E63E-A90B-4751-9082-878D1B91925D}">
      <dgm:prSet/>
      <dgm:spPr/>
      <dgm:t>
        <a:bodyPr/>
        <a:lstStyle/>
        <a:p>
          <a:pPr>
            <a:lnSpc>
              <a:spcPct val="100000"/>
            </a:lnSpc>
          </a:pPr>
          <a:r>
            <a:rPr lang="en-GB" b="1" dirty="0"/>
            <a:t>Direct Communication</a:t>
          </a:r>
          <a:endParaRPr lang="en-US" b="1" dirty="0"/>
        </a:p>
      </dgm:t>
    </dgm:pt>
    <dgm:pt modelId="{F152FFC2-9BFD-4158-B531-7CB519621D97}" type="parTrans" cxnId="{CE0FC8F9-AC3B-4050-8E56-852C5D2C44BF}">
      <dgm:prSet/>
      <dgm:spPr/>
      <dgm:t>
        <a:bodyPr/>
        <a:lstStyle/>
        <a:p>
          <a:endParaRPr lang="en-US"/>
        </a:p>
      </dgm:t>
    </dgm:pt>
    <dgm:pt modelId="{651B9E14-3220-42CC-BACA-8B820E703169}" type="sibTrans" cxnId="{CE0FC8F9-AC3B-4050-8E56-852C5D2C44BF}">
      <dgm:prSet/>
      <dgm:spPr/>
      <dgm:t>
        <a:bodyPr/>
        <a:lstStyle/>
        <a:p>
          <a:pPr>
            <a:lnSpc>
              <a:spcPct val="100000"/>
            </a:lnSpc>
          </a:pPr>
          <a:endParaRPr lang="en-US"/>
        </a:p>
      </dgm:t>
    </dgm:pt>
    <dgm:pt modelId="{FDFFD074-682E-4C85-BBDD-54EFE6B539E5}">
      <dgm:prSet/>
      <dgm:spPr/>
      <dgm:t>
        <a:bodyPr/>
        <a:lstStyle/>
        <a:p>
          <a:pPr>
            <a:lnSpc>
              <a:spcPct val="100000"/>
            </a:lnSpc>
          </a:pPr>
          <a:r>
            <a:rPr lang="en-GB" b="1" dirty="0">
              <a:latin typeface="Arial" panose="020B0604020202020204" pitchFamily="34" charset="0"/>
              <a:cs typeface="Arial" panose="020B0604020202020204" pitchFamily="34" charset="0"/>
            </a:rPr>
            <a:t>Work-Life</a:t>
          </a:r>
          <a:r>
            <a:rPr lang="en-GB" b="1" dirty="0"/>
            <a:t> Balance</a:t>
          </a:r>
          <a:endParaRPr lang="en-US" b="1" dirty="0"/>
        </a:p>
      </dgm:t>
    </dgm:pt>
    <dgm:pt modelId="{9D954EEB-D5B6-4F88-A045-B5BCEE1B533F}" type="parTrans" cxnId="{25D7B87E-B181-483C-8C09-1C2ECDE6CE7E}">
      <dgm:prSet/>
      <dgm:spPr/>
      <dgm:t>
        <a:bodyPr/>
        <a:lstStyle/>
        <a:p>
          <a:endParaRPr lang="en-US"/>
        </a:p>
      </dgm:t>
    </dgm:pt>
    <dgm:pt modelId="{2E7B07F6-5C2C-4C25-9056-E61792216F3B}" type="sibTrans" cxnId="{25D7B87E-B181-483C-8C09-1C2ECDE6CE7E}">
      <dgm:prSet/>
      <dgm:spPr/>
      <dgm:t>
        <a:bodyPr/>
        <a:lstStyle/>
        <a:p>
          <a:pPr>
            <a:lnSpc>
              <a:spcPct val="100000"/>
            </a:lnSpc>
          </a:pPr>
          <a:endParaRPr lang="en-US"/>
        </a:p>
      </dgm:t>
    </dgm:pt>
    <dgm:pt modelId="{FE2925AD-0392-4B85-BB06-8BC7626A9037}">
      <dgm:prSet/>
      <dgm:spPr/>
      <dgm:t>
        <a:bodyPr/>
        <a:lstStyle/>
        <a:p>
          <a:pPr>
            <a:lnSpc>
              <a:spcPct val="100000"/>
            </a:lnSpc>
          </a:pPr>
          <a:r>
            <a:rPr lang="en-GB" b="1" dirty="0"/>
            <a:t>Hierarchical</a:t>
          </a:r>
          <a:r>
            <a:rPr lang="en-GB" dirty="0"/>
            <a:t> </a:t>
          </a:r>
          <a:r>
            <a:rPr lang="en-GB" b="1" dirty="0">
              <a:latin typeface="Arial" panose="020B0604020202020204" pitchFamily="34" charset="0"/>
              <a:cs typeface="Arial" panose="020B0604020202020204" pitchFamily="34" charset="0"/>
            </a:rPr>
            <a:t>Structure</a:t>
          </a:r>
          <a:endParaRPr lang="en-US" b="1" dirty="0">
            <a:latin typeface="Arial" panose="020B0604020202020204" pitchFamily="34" charset="0"/>
            <a:cs typeface="Arial" panose="020B0604020202020204" pitchFamily="34" charset="0"/>
          </a:endParaRPr>
        </a:p>
      </dgm:t>
    </dgm:pt>
    <dgm:pt modelId="{8C99062A-D474-4248-A470-6ECF4AFE0259}" type="parTrans" cxnId="{36056528-8CAF-4B6C-B756-2EED66E9156D}">
      <dgm:prSet/>
      <dgm:spPr/>
      <dgm:t>
        <a:bodyPr/>
        <a:lstStyle/>
        <a:p>
          <a:endParaRPr lang="en-US"/>
        </a:p>
      </dgm:t>
    </dgm:pt>
    <dgm:pt modelId="{584E14DA-17CC-49A3-9F88-D79B5506031C}" type="sibTrans" cxnId="{36056528-8CAF-4B6C-B756-2EED66E9156D}">
      <dgm:prSet/>
      <dgm:spPr/>
      <dgm:t>
        <a:bodyPr/>
        <a:lstStyle/>
        <a:p>
          <a:pPr>
            <a:lnSpc>
              <a:spcPct val="100000"/>
            </a:lnSpc>
          </a:pPr>
          <a:endParaRPr lang="en-US"/>
        </a:p>
      </dgm:t>
    </dgm:pt>
    <dgm:pt modelId="{4EF2AA68-7AFB-40D1-8ED7-256D15C1813F}">
      <dgm:prSet/>
      <dgm:spPr/>
      <dgm:t>
        <a:bodyPr/>
        <a:lstStyle/>
        <a:p>
          <a:pPr>
            <a:lnSpc>
              <a:spcPct val="100000"/>
            </a:lnSpc>
          </a:pPr>
          <a:r>
            <a:rPr lang="en-GB" b="1" dirty="0"/>
            <a:t>Value for Quality and Reliability</a:t>
          </a:r>
          <a:endParaRPr lang="en-US" b="1" dirty="0"/>
        </a:p>
      </dgm:t>
    </dgm:pt>
    <dgm:pt modelId="{5EEB5554-9933-4FBB-BA95-1CFA99330659}" type="parTrans" cxnId="{CCB1B2D6-4E81-4202-BD76-23DD752EC1C7}">
      <dgm:prSet/>
      <dgm:spPr/>
      <dgm:t>
        <a:bodyPr/>
        <a:lstStyle/>
        <a:p>
          <a:endParaRPr lang="en-US"/>
        </a:p>
      </dgm:t>
    </dgm:pt>
    <dgm:pt modelId="{326DD9B6-986A-433D-9DE9-28914D952A9C}" type="sibTrans" cxnId="{CCB1B2D6-4E81-4202-BD76-23DD752EC1C7}">
      <dgm:prSet/>
      <dgm:spPr/>
      <dgm:t>
        <a:bodyPr/>
        <a:lstStyle/>
        <a:p>
          <a:pPr>
            <a:lnSpc>
              <a:spcPct val="100000"/>
            </a:lnSpc>
          </a:pPr>
          <a:endParaRPr lang="en-US"/>
        </a:p>
      </dgm:t>
    </dgm:pt>
    <dgm:pt modelId="{2B004F9A-975F-4C26-BEF5-FD4C84A49CAF}">
      <dgm:prSet/>
      <dgm:spPr/>
      <dgm:t>
        <a:bodyPr/>
        <a:lstStyle/>
        <a:p>
          <a:pPr>
            <a:lnSpc>
              <a:spcPct val="100000"/>
            </a:lnSpc>
          </a:pPr>
          <a:r>
            <a:rPr lang="en-GB" b="1" dirty="0"/>
            <a:t>Cultural </a:t>
          </a:r>
          <a:r>
            <a:rPr lang="en-GB" b="1" dirty="0">
              <a:latin typeface="Arial" panose="020B0604020202020204" pitchFamily="34" charset="0"/>
              <a:cs typeface="Arial" panose="020B0604020202020204" pitchFamily="34" charset="0"/>
            </a:rPr>
            <a:t>Diversity</a:t>
          </a:r>
          <a:endParaRPr lang="en-US" b="1" dirty="0">
            <a:latin typeface="Arial" panose="020B0604020202020204" pitchFamily="34" charset="0"/>
            <a:cs typeface="Arial" panose="020B0604020202020204" pitchFamily="34" charset="0"/>
          </a:endParaRPr>
        </a:p>
      </dgm:t>
    </dgm:pt>
    <dgm:pt modelId="{24D8F18E-2D71-48F4-A380-F534FB2D2B60}" type="parTrans" cxnId="{5F9BE3D1-57D4-4531-97D7-D58780BF93B2}">
      <dgm:prSet/>
      <dgm:spPr/>
      <dgm:t>
        <a:bodyPr/>
        <a:lstStyle/>
        <a:p>
          <a:endParaRPr lang="en-US"/>
        </a:p>
      </dgm:t>
    </dgm:pt>
    <dgm:pt modelId="{D9DCB992-C7ED-46FF-B981-F1122950D049}" type="sibTrans" cxnId="{5F9BE3D1-57D4-4531-97D7-D58780BF93B2}">
      <dgm:prSet/>
      <dgm:spPr/>
      <dgm:t>
        <a:bodyPr/>
        <a:lstStyle/>
        <a:p>
          <a:endParaRPr lang="en-US"/>
        </a:p>
      </dgm:t>
    </dgm:pt>
    <dgm:pt modelId="{BB7E0254-9B30-4F11-8026-1E039E80C3F3}" type="pres">
      <dgm:prSet presAssocID="{3299F7E3-A934-4DEF-BFA0-67418002CE8A}" presName="root" presStyleCnt="0">
        <dgm:presLayoutVars>
          <dgm:dir/>
          <dgm:resizeHandles val="exact"/>
        </dgm:presLayoutVars>
      </dgm:prSet>
      <dgm:spPr/>
    </dgm:pt>
    <dgm:pt modelId="{AE3A4678-F5E0-4D07-9C83-AD6D4F30F6ED}" type="pres">
      <dgm:prSet presAssocID="{3299F7E3-A934-4DEF-BFA0-67418002CE8A}" presName="container" presStyleCnt="0">
        <dgm:presLayoutVars>
          <dgm:dir/>
          <dgm:resizeHandles val="exact"/>
        </dgm:presLayoutVars>
      </dgm:prSet>
      <dgm:spPr/>
    </dgm:pt>
    <dgm:pt modelId="{54E97526-A551-44F3-B5F4-47344FC18388}" type="pres">
      <dgm:prSet presAssocID="{98B24A3F-780A-4275-8733-E05F2E91FFC0}" presName="compNode" presStyleCnt="0"/>
      <dgm:spPr/>
    </dgm:pt>
    <dgm:pt modelId="{02E0137D-ACB9-4BF0-B5D2-E4C7772FF163}" type="pres">
      <dgm:prSet presAssocID="{98B24A3F-780A-4275-8733-E05F2E91FFC0}" presName="iconBgRect" presStyleLbl="bgShp" presStyleIdx="0" presStyleCnt="6"/>
      <dgm:spPr/>
    </dgm:pt>
    <dgm:pt modelId="{49A6C22C-A027-4D02-92E1-EC9AA2C0712C}" type="pres">
      <dgm:prSet presAssocID="{98B24A3F-780A-4275-8733-E05F2E91FFC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watch"/>
        </a:ext>
      </dgm:extLst>
    </dgm:pt>
    <dgm:pt modelId="{9C16A5F3-DCCA-4BE0-8BE7-BF9B8CC2DDFF}" type="pres">
      <dgm:prSet presAssocID="{98B24A3F-780A-4275-8733-E05F2E91FFC0}" presName="spaceRect" presStyleCnt="0"/>
      <dgm:spPr/>
    </dgm:pt>
    <dgm:pt modelId="{009B43AC-4623-40EB-BD26-85B7021D773F}" type="pres">
      <dgm:prSet presAssocID="{98B24A3F-780A-4275-8733-E05F2E91FFC0}" presName="textRect" presStyleLbl="revTx" presStyleIdx="0" presStyleCnt="6">
        <dgm:presLayoutVars>
          <dgm:chMax val="1"/>
          <dgm:chPref val="1"/>
        </dgm:presLayoutVars>
      </dgm:prSet>
      <dgm:spPr/>
    </dgm:pt>
    <dgm:pt modelId="{B5E4D601-2C2F-476B-AA89-264973339572}" type="pres">
      <dgm:prSet presAssocID="{F38014C6-A97F-4E04-81D9-639094007B3A}" presName="sibTrans" presStyleLbl="sibTrans2D1" presStyleIdx="0" presStyleCnt="0"/>
      <dgm:spPr/>
    </dgm:pt>
    <dgm:pt modelId="{AE7A9A23-7161-4EFA-A7B8-5D273E066639}" type="pres">
      <dgm:prSet presAssocID="{43E0E63E-A90B-4751-9082-878D1B91925D}" presName="compNode" presStyleCnt="0"/>
      <dgm:spPr/>
    </dgm:pt>
    <dgm:pt modelId="{CA32CB38-28CD-4143-BEFC-D4142D3105F8}" type="pres">
      <dgm:prSet presAssocID="{43E0E63E-A90B-4751-9082-878D1B91925D}" presName="iconBgRect" presStyleLbl="bgShp" presStyleIdx="1" presStyleCnt="6"/>
      <dgm:spPr/>
    </dgm:pt>
    <dgm:pt modelId="{740903D2-7E7C-43E4-9FBA-9923D2D89EC5}" type="pres">
      <dgm:prSet presAssocID="{43E0E63E-A90B-4751-9082-878D1B91925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D851023B-EF1E-4062-9293-F91720E86298}" type="pres">
      <dgm:prSet presAssocID="{43E0E63E-A90B-4751-9082-878D1B91925D}" presName="spaceRect" presStyleCnt="0"/>
      <dgm:spPr/>
    </dgm:pt>
    <dgm:pt modelId="{B0A8E6A0-7722-4984-BF0B-ACEFD0779C57}" type="pres">
      <dgm:prSet presAssocID="{43E0E63E-A90B-4751-9082-878D1B91925D}" presName="textRect" presStyleLbl="revTx" presStyleIdx="1" presStyleCnt="6">
        <dgm:presLayoutVars>
          <dgm:chMax val="1"/>
          <dgm:chPref val="1"/>
        </dgm:presLayoutVars>
      </dgm:prSet>
      <dgm:spPr/>
    </dgm:pt>
    <dgm:pt modelId="{4D36F3A1-4FEF-46B4-BAAA-1DC5F68A97B1}" type="pres">
      <dgm:prSet presAssocID="{651B9E14-3220-42CC-BACA-8B820E703169}" presName="sibTrans" presStyleLbl="sibTrans2D1" presStyleIdx="0" presStyleCnt="0"/>
      <dgm:spPr/>
    </dgm:pt>
    <dgm:pt modelId="{0C02A187-9325-4E12-B4E0-8FCADC3C0D57}" type="pres">
      <dgm:prSet presAssocID="{FDFFD074-682E-4C85-BBDD-54EFE6B539E5}" presName="compNode" presStyleCnt="0"/>
      <dgm:spPr/>
    </dgm:pt>
    <dgm:pt modelId="{4925F60A-03A6-43FB-AD1F-A7F4DAEC2275}" type="pres">
      <dgm:prSet presAssocID="{FDFFD074-682E-4C85-BBDD-54EFE6B539E5}" presName="iconBgRect" presStyleLbl="bgShp" presStyleIdx="2" presStyleCnt="6"/>
      <dgm:spPr/>
    </dgm:pt>
    <dgm:pt modelId="{1588496B-AB8B-481E-85D7-2D9DA7DF7127}" type="pres">
      <dgm:prSet presAssocID="{FDFFD074-682E-4C85-BBDD-54EFE6B539E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AAA171EA-DFD3-465A-BDE5-BA091790E7E9}" type="pres">
      <dgm:prSet presAssocID="{FDFFD074-682E-4C85-BBDD-54EFE6B539E5}" presName="spaceRect" presStyleCnt="0"/>
      <dgm:spPr/>
    </dgm:pt>
    <dgm:pt modelId="{26969BB0-1443-406A-9037-23B1DF64BC3F}" type="pres">
      <dgm:prSet presAssocID="{FDFFD074-682E-4C85-BBDD-54EFE6B539E5}" presName="textRect" presStyleLbl="revTx" presStyleIdx="2" presStyleCnt="6">
        <dgm:presLayoutVars>
          <dgm:chMax val="1"/>
          <dgm:chPref val="1"/>
        </dgm:presLayoutVars>
      </dgm:prSet>
      <dgm:spPr/>
    </dgm:pt>
    <dgm:pt modelId="{E8A4F165-9336-4940-8347-62CC693DADD1}" type="pres">
      <dgm:prSet presAssocID="{2E7B07F6-5C2C-4C25-9056-E61792216F3B}" presName="sibTrans" presStyleLbl="sibTrans2D1" presStyleIdx="0" presStyleCnt="0"/>
      <dgm:spPr/>
    </dgm:pt>
    <dgm:pt modelId="{E5F24C30-ACC3-4F51-B2F0-010D17C75319}" type="pres">
      <dgm:prSet presAssocID="{FE2925AD-0392-4B85-BB06-8BC7626A9037}" presName="compNode" presStyleCnt="0"/>
      <dgm:spPr/>
    </dgm:pt>
    <dgm:pt modelId="{0547B2FB-A39F-4333-A7F5-02F67E43984F}" type="pres">
      <dgm:prSet presAssocID="{FE2925AD-0392-4B85-BB06-8BC7626A9037}" presName="iconBgRect" presStyleLbl="bgShp" presStyleIdx="3" presStyleCnt="6"/>
      <dgm:spPr/>
    </dgm:pt>
    <dgm:pt modelId="{023B7B22-1D06-48B3-BBCF-E5501832CDCC}" type="pres">
      <dgm:prSet presAssocID="{FE2925AD-0392-4B85-BB06-8BC7626A903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B0A42DD6-23D9-4FDD-995B-D7B374575192}" type="pres">
      <dgm:prSet presAssocID="{FE2925AD-0392-4B85-BB06-8BC7626A9037}" presName="spaceRect" presStyleCnt="0"/>
      <dgm:spPr/>
    </dgm:pt>
    <dgm:pt modelId="{597518E5-F990-4871-BEC8-4DEC3B29543D}" type="pres">
      <dgm:prSet presAssocID="{FE2925AD-0392-4B85-BB06-8BC7626A9037}" presName="textRect" presStyleLbl="revTx" presStyleIdx="3" presStyleCnt="6">
        <dgm:presLayoutVars>
          <dgm:chMax val="1"/>
          <dgm:chPref val="1"/>
        </dgm:presLayoutVars>
      </dgm:prSet>
      <dgm:spPr/>
    </dgm:pt>
    <dgm:pt modelId="{92BA6AEF-7016-4036-9D15-02274E51E792}" type="pres">
      <dgm:prSet presAssocID="{584E14DA-17CC-49A3-9F88-D79B5506031C}" presName="sibTrans" presStyleLbl="sibTrans2D1" presStyleIdx="0" presStyleCnt="0"/>
      <dgm:spPr/>
    </dgm:pt>
    <dgm:pt modelId="{56CE15F1-850A-4AD1-82C8-41620CD4818A}" type="pres">
      <dgm:prSet presAssocID="{4EF2AA68-7AFB-40D1-8ED7-256D15C1813F}" presName="compNode" presStyleCnt="0"/>
      <dgm:spPr/>
    </dgm:pt>
    <dgm:pt modelId="{A8F619B2-E23A-44D0-A820-298B68EE172C}" type="pres">
      <dgm:prSet presAssocID="{4EF2AA68-7AFB-40D1-8ED7-256D15C1813F}" presName="iconBgRect" presStyleLbl="bgShp" presStyleIdx="4" presStyleCnt="6"/>
      <dgm:spPr/>
    </dgm:pt>
    <dgm:pt modelId="{A446071F-D46E-48A5-AB10-6111ADC38774}" type="pres">
      <dgm:prSet presAssocID="{4EF2AA68-7AFB-40D1-8ED7-256D15C1813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3C74DA41-5822-4944-8361-14CE5EA06FD3}" type="pres">
      <dgm:prSet presAssocID="{4EF2AA68-7AFB-40D1-8ED7-256D15C1813F}" presName="spaceRect" presStyleCnt="0"/>
      <dgm:spPr/>
    </dgm:pt>
    <dgm:pt modelId="{0330CDC4-07D7-47D7-B1B6-88604B86EA61}" type="pres">
      <dgm:prSet presAssocID="{4EF2AA68-7AFB-40D1-8ED7-256D15C1813F}" presName="textRect" presStyleLbl="revTx" presStyleIdx="4" presStyleCnt="6">
        <dgm:presLayoutVars>
          <dgm:chMax val="1"/>
          <dgm:chPref val="1"/>
        </dgm:presLayoutVars>
      </dgm:prSet>
      <dgm:spPr/>
    </dgm:pt>
    <dgm:pt modelId="{9A8ABAE7-0325-4223-B069-05E539A92A54}" type="pres">
      <dgm:prSet presAssocID="{326DD9B6-986A-433D-9DE9-28914D952A9C}" presName="sibTrans" presStyleLbl="sibTrans2D1" presStyleIdx="0" presStyleCnt="0"/>
      <dgm:spPr/>
    </dgm:pt>
    <dgm:pt modelId="{F35AADF0-0FB4-4515-A0E9-8B626ADF30B0}" type="pres">
      <dgm:prSet presAssocID="{2B004F9A-975F-4C26-BEF5-FD4C84A49CAF}" presName="compNode" presStyleCnt="0"/>
      <dgm:spPr/>
    </dgm:pt>
    <dgm:pt modelId="{5F20FD12-58B7-4A45-A46F-42222A0A1018}" type="pres">
      <dgm:prSet presAssocID="{2B004F9A-975F-4C26-BEF5-FD4C84A49CAF}" presName="iconBgRect" presStyleLbl="bgShp" presStyleIdx="5" presStyleCnt="6"/>
      <dgm:spPr/>
    </dgm:pt>
    <dgm:pt modelId="{8A64BA93-5C8E-4DB5-A53E-D25DEAC8351E}" type="pres">
      <dgm:prSet presAssocID="{2B004F9A-975F-4C26-BEF5-FD4C84A49CA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Group"/>
        </a:ext>
      </dgm:extLst>
    </dgm:pt>
    <dgm:pt modelId="{FC63529D-2371-47D7-8956-ED7643316B27}" type="pres">
      <dgm:prSet presAssocID="{2B004F9A-975F-4C26-BEF5-FD4C84A49CAF}" presName="spaceRect" presStyleCnt="0"/>
      <dgm:spPr/>
    </dgm:pt>
    <dgm:pt modelId="{54D29645-B2AF-4E8A-A0BA-805293841BBB}" type="pres">
      <dgm:prSet presAssocID="{2B004F9A-975F-4C26-BEF5-FD4C84A49CAF}" presName="textRect" presStyleLbl="revTx" presStyleIdx="5" presStyleCnt="6" custScaleX="114776">
        <dgm:presLayoutVars>
          <dgm:chMax val="1"/>
          <dgm:chPref val="1"/>
        </dgm:presLayoutVars>
      </dgm:prSet>
      <dgm:spPr/>
    </dgm:pt>
  </dgm:ptLst>
  <dgm:cxnLst>
    <dgm:cxn modelId="{D9A9F70B-9FE9-244E-B24D-C837AD9A4033}" type="presOf" srcId="{651B9E14-3220-42CC-BACA-8B820E703169}" destId="{4D36F3A1-4FEF-46B4-BAAA-1DC5F68A97B1}" srcOrd="0" destOrd="0" presId="urn:microsoft.com/office/officeart/2018/2/layout/IconCircleList"/>
    <dgm:cxn modelId="{0461DE0D-C65E-E64F-A20B-9B59C974F07D}" type="presOf" srcId="{326DD9B6-986A-433D-9DE9-28914D952A9C}" destId="{9A8ABAE7-0325-4223-B069-05E539A92A54}" srcOrd="0" destOrd="0" presId="urn:microsoft.com/office/officeart/2018/2/layout/IconCircleList"/>
    <dgm:cxn modelId="{4639B113-7910-8943-8A6C-43D719033507}" type="presOf" srcId="{43E0E63E-A90B-4751-9082-878D1B91925D}" destId="{B0A8E6A0-7722-4984-BF0B-ACEFD0779C57}" srcOrd="0" destOrd="0" presId="urn:microsoft.com/office/officeart/2018/2/layout/IconCircleList"/>
    <dgm:cxn modelId="{36056528-8CAF-4B6C-B756-2EED66E9156D}" srcId="{3299F7E3-A934-4DEF-BFA0-67418002CE8A}" destId="{FE2925AD-0392-4B85-BB06-8BC7626A9037}" srcOrd="3" destOrd="0" parTransId="{8C99062A-D474-4248-A470-6ECF4AFE0259}" sibTransId="{584E14DA-17CC-49A3-9F88-D79B5506031C}"/>
    <dgm:cxn modelId="{6889C529-ACFE-5344-950A-33C85FACA2CB}" type="presOf" srcId="{FDFFD074-682E-4C85-BBDD-54EFE6B539E5}" destId="{26969BB0-1443-406A-9037-23B1DF64BC3F}" srcOrd="0" destOrd="0" presId="urn:microsoft.com/office/officeart/2018/2/layout/IconCircleList"/>
    <dgm:cxn modelId="{F3155638-E875-B14D-9F01-B48F01518119}" type="presOf" srcId="{FE2925AD-0392-4B85-BB06-8BC7626A9037}" destId="{597518E5-F990-4871-BEC8-4DEC3B29543D}" srcOrd="0" destOrd="0" presId="urn:microsoft.com/office/officeart/2018/2/layout/IconCircleList"/>
    <dgm:cxn modelId="{4E8B3F58-696E-554F-92B9-3CE1ACEA87B2}" type="presOf" srcId="{584E14DA-17CC-49A3-9F88-D79B5506031C}" destId="{92BA6AEF-7016-4036-9D15-02274E51E792}" srcOrd="0" destOrd="0" presId="urn:microsoft.com/office/officeart/2018/2/layout/IconCircleList"/>
    <dgm:cxn modelId="{C554916D-2752-2C44-8B40-C21AA64964CD}" type="presOf" srcId="{4EF2AA68-7AFB-40D1-8ED7-256D15C1813F}" destId="{0330CDC4-07D7-47D7-B1B6-88604B86EA61}" srcOrd="0" destOrd="0" presId="urn:microsoft.com/office/officeart/2018/2/layout/IconCircleList"/>
    <dgm:cxn modelId="{DCA3F16D-AFAD-6F4D-BB5B-F298B7F13D58}" type="presOf" srcId="{2E7B07F6-5C2C-4C25-9056-E61792216F3B}" destId="{E8A4F165-9336-4940-8347-62CC693DADD1}" srcOrd="0" destOrd="0" presId="urn:microsoft.com/office/officeart/2018/2/layout/IconCircleList"/>
    <dgm:cxn modelId="{A4DDCE7C-F0ED-6946-88BF-229163F86FEA}" type="presOf" srcId="{2B004F9A-975F-4C26-BEF5-FD4C84A49CAF}" destId="{54D29645-B2AF-4E8A-A0BA-805293841BBB}" srcOrd="0" destOrd="0" presId="urn:microsoft.com/office/officeart/2018/2/layout/IconCircleList"/>
    <dgm:cxn modelId="{25D7B87E-B181-483C-8C09-1C2ECDE6CE7E}" srcId="{3299F7E3-A934-4DEF-BFA0-67418002CE8A}" destId="{FDFFD074-682E-4C85-BBDD-54EFE6B539E5}" srcOrd="2" destOrd="0" parTransId="{9D954EEB-D5B6-4F88-A045-B5BCEE1B533F}" sibTransId="{2E7B07F6-5C2C-4C25-9056-E61792216F3B}"/>
    <dgm:cxn modelId="{2B2F2D98-7498-3149-8978-5EF72145B6DA}" type="presOf" srcId="{98B24A3F-780A-4275-8733-E05F2E91FFC0}" destId="{009B43AC-4623-40EB-BD26-85B7021D773F}" srcOrd="0" destOrd="0" presId="urn:microsoft.com/office/officeart/2018/2/layout/IconCircleList"/>
    <dgm:cxn modelId="{551B7BA2-655B-F04C-819A-0E0B84098BF4}" type="presOf" srcId="{F38014C6-A97F-4E04-81D9-639094007B3A}" destId="{B5E4D601-2C2F-476B-AA89-264973339572}" srcOrd="0" destOrd="0" presId="urn:microsoft.com/office/officeart/2018/2/layout/IconCircleList"/>
    <dgm:cxn modelId="{ADD2D8AF-896B-4CA6-B647-FAD1AD158292}" srcId="{3299F7E3-A934-4DEF-BFA0-67418002CE8A}" destId="{98B24A3F-780A-4275-8733-E05F2E91FFC0}" srcOrd="0" destOrd="0" parTransId="{DD8D302F-AFC2-42DC-BD87-F7583B0D808D}" sibTransId="{F38014C6-A97F-4E04-81D9-639094007B3A}"/>
    <dgm:cxn modelId="{0D8461B5-53B6-2948-9A14-F52E79E3F775}" type="presOf" srcId="{3299F7E3-A934-4DEF-BFA0-67418002CE8A}" destId="{BB7E0254-9B30-4F11-8026-1E039E80C3F3}" srcOrd="0" destOrd="0" presId="urn:microsoft.com/office/officeart/2018/2/layout/IconCircleList"/>
    <dgm:cxn modelId="{5F9BE3D1-57D4-4531-97D7-D58780BF93B2}" srcId="{3299F7E3-A934-4DEF-BFA0-67418002CE8A}" destId="{2B004F9A-975F-4C26-BEF5-FD4C84A49CAF}" srcOrd="5" destOrd="0" parTransId="{24D8F18E-2D71-48F4-A380-F534FB2D2B60}" sibTransId="{D9DCB992-C7ED-46FF-B981-F1122950D049}"/>
    <dgm:cxn modelId="{CCB1B2D6-4E81-4202-BD76-23DD752EC1C7}" srcId="{3299F7E3-A934-4DEF-BFA0-67418002CE8A}" destId="{4EF2AA68-7AFB-40D1-8ED7-256D15C1813F}" srcOrd="4" destOrd="0" parTransId="{5EEB5554-9933-4FBB-BA95-1CFA99330659}" sibTransId="{326DD9B6-986A-433D-9DE9-28914D952A9C}"/>
    <dgm:cxn modelId="{CE0FC8F9-AC3B-4050-8E56-852C5D2C44BF}" srcId="{3299F7E3-A934-4DEF-BFA0-67418002CE8A}" destId="{43E0E63E-A90B-4751-9082-878D1B91925D}" srcOrd="1" destOrd="0" parTransId="{F152FFC2-9BFD-4158-B531-7CB519621D97}" sibTransId="{651B9E14-3220-42CC-BACA-8B820E703169}"/>
    <dgm:cxn modelId="{A16E1D73-D775-4141-B3F8-8F6E5613CB11}" type="presParOf" srcId="{BB7E0254-9B30-4F11-8026-1E039E80C3F3}" destId="{AE3A4678-F5E0-4D07-9C83-AD6D4F30F6ED}" srcOrd="0" destOrd="0" presId="urn:microsoft.com/office/officeart/2018/2/layout/IconCircleList"/>
    <dgm:cxn modelId="{7470A107-035A-7240-B504-924538953537}" type="presParOf" srcId="{AE3A4678-F5E0-4D07-9C83-AD6D4F30F6ED}" destId="{54E97526-A551-44F3-B5F4-47344FC18388}" srcOrd="0" destOrd="0" presId="urn:microsoft.com/office/officeart/2018/2/layout/IconCircleList"/>
    <dgm:cxn modelId="{85CF5CC4-FE16-124D-992B-8174DC3E08AA}" type="presParOf" srcId="{54E97526-A551-44F3-B5F4-47344FC18388}" destId="{02E0137D-ACB9-4BF0-B5D2-E4C7772FF163}" srcOrd="0" destOrd="0" presId="urn:microsoft.com/office/officeart/2018/2/layout/IconCircleList"/>
    <dgm:cxn modelId="{1AEAD46A-DC62-2446-9542-5AD6B749C2B5}" type="presParOf" srcId="{54E97526-A551-44F3-B5F4-47344FC18388}" destId="{49A6C22C-A027-4D02-92E1-EC9AA2C0712C}" srcOrd="1" destOrd="0" presId="urn:microsoft.com/office/officeart/2018/2/layout/IconCircleList"/>
    <dgm:cxn modelId="{2C3ABE81-BA2B-1440-AD2A-7B229A600250}" type="presParOf" srcId="{54E97526-A551-44F3-B5F4-47344FC18388}" destId="{9C16A5F3-DCCA-4BE0-8BE7-BF9B8CC2DDFF}" srcOrd="2" destOrd="0" presId="urn:microsoft.com/office/officeart/2018/2/layout/IconCircleList"/>
    <dgm:cxn modelId="{AC15B0EA-0C8A-4848-A2CA-92986A2B858B}" type="presParOf" srcId="{54E97526-A551-44F3-B5F4-47344FC18388}" destId="{009B43AC-4623-40EB-BD26-85B7021D773F}" srcOrd="3" destOrd="0" presId="urn:microsoft.com/office/officeart/2018/2/layout/IconCircleList"/>
    <dgm:cxn modelId="{02551E91-D13B-C64E-BF0C-E3E57A08654C}" type="presParOf" srcId="{AE3A4678-F5E0-4D07-9C83-AD6D4F30F6ED}" destId="{B5E4D601-2C2F-476B-AA89-264973339572}" srcOrd="1" destOrd="0" presId="urn:microsoft.com/office/officeart/2018/2/layout/IconCircleList"/>
    <dgm:cxn modelId="{46DFA5B0-EBC6-2E4A-BF43-D2F3E1A2D801}" type="presParOf" srcId="{AE3A4678-F5E0-4D07-9C83-AD6D4F30F6ED}" destId="{AE7A9A23-7161-4EFA-A7B8-5D273E066639}" srcOrd="2" destOrd="0" presId="urn:microsoft.com/office/officeart/2018/2/layout/IconCircleList"/>
    <dgm:cxn modelId="{F9D1BFF5-E4A6-1947-B11D-6A63D78073BB}" type="presParOf" srcId="{AE7A9A23-7161-4EFA-A7B8-5D273E066639}" destId="{CA32CB38-28CD-4143-BEFC-D4142D3105F8}" srcOrd="0" destOrd="0" presId="urn:microsoft.com/office/officeart/2018/2/layout/IconCircleList"/>
    <dgm:cxn modelId="{D8FAF8EE-B29F-3A4D-BF6A-CDC30801C48C}" type="presParOf" srcId="{AE7A9A23-7161-4EFA-A7B8-5D273E066639}" destId="{740903D2-7E7C-43E4-9FBA-9923D2D89EC5}" srcOrd="1" destOrd="0" presId="urn:microsoft.com/office/officeart/2018/2/layout/IconCircleList"/>
    <dgm:cxn modelId="{AEEE00F3-8BA4-1641-A4D9-91DE6F7ACD2A}" type="presParOf" srcId="{AE7A9A23-7161-4EFA-A7B8-5D273E066639}" destId="{D851023B-EF1E-4062-9293-F91720E86298}" srcOrd="2" destOrd="0" presId="urn:microsoft.com/office/officeart/2018/2/layout/IconCircleList"/>
    <dgm:cxn modelId="{E9707855-02C7-9647-9115-E47E02344B63}" type="presParOf" srcId="{AE7A9A23-7161-4EFA-A7B8-5D273E066639}" destId="{B0A8E6A0-7722-4984-BF0B-ACEFD0779C57}" srcOrd="3" destOrd="0" presId="urn:microsoft.com/office/officeart/2018/2/layout/IconCircleList"/>
    <dgm:cxn modelId="{788300BF-E9A8-5945-B2DA-1F8A174C3C04}" type="presParOf" srcId="{AE3A4678-F5E0-4D07-9C83-AD6D4F30F6ED}" destId="{4D36F3A1-4FEF-46B4-BAAA-1DC5F68A97B1}" srcOrd="3" destOrd="0" presId="urn:microsoft.com/office/officeart/2018/2/layout/IconCircleList"/>
    <dgm:cxn modelId="{661A26F2-8DD1-C949-9B12-089AEF060017}" type="presParOf" srcId="{AE3A4678-F5E0-4D07-9C83-AD6D4F30F6ED}" destId="{0C02A187-9325-4E12-B4E0-8FCADC3C0D57}" srcOrd="4" destOrd="0" presId="urn:microsoft.com/office/officeart/2018/2/layout/IconCircleList"/>
    <dgm:cxn modelId="{D2ACDFDC-4884-C34D-8C94-556628DF38AB}" type="presParOf" srcId="{0C02A187-9325-4E12-B4E0-8FCADC3C0D57}" destId="{4925F60A-03A6-43FB-AD1F-A7F4DAEC2275}" srcOrd="0" destOrd="0" presId="urn:microsoft.com/office/officeart/2018/2/layout/IconCircleList"/>
    <dgm:cxn modelId="{187171E9-FA5A-644B-A15B-A858B76946ED}" type="presParOf" srcId="{0C02A187-9325-4E12-B4E0-8FCADC3C0D57}" destId="{1588496B-AB8B-481E-85D7-2D9DA7DF7127}" srcOrd="1" destOrd="0" presId="urn:microsoft.com/office/officeart/2018/2/layout/IconCircleList"/>
    <dgm:cxn modelId="{A7C216FB-8DDC-A546-AC4F-8EBB92B68DD2}" type="presParOf" srcId="{0C02A187-9325-4E12-B4E0-8FCADC3C0D57}" destId="{AAA171EA-DFD3-465A-BDE5-BA091790E7E9}" srcOrd="2" destOrd="0" presId="urn:microsoft.com/office/officeart/2018/2/layout/IconCircleList"/>
    <dgm:cxn modelId="{FF997542-A519-5248-AB95-1F161F988FD1}" type="presParOf" srcId="{0C02A187-9325-4E12-B4E0-8FCADC3C0D57}" destId="{26969BB0-1443-406A-9037-23B1DF64BC3F}" srcOrd="3" destOrd="0" presId="urn:microsoft.com/office/officeart/2018/2/layout/IconCircleList"/>
    <dgm:cxn modelId="{499065F4-28A1-C540-B8FD-1BAF0D538A8F}" type="presParOf" srcId="{AE3A4678-F5E0-4D07-9C83-AD6D4F30F6ED}" destId="{E8A4F165-9336-4940-8347-62CC693DADD1}" srcOrd="5" destOrd="0" presId="urn:microsoft.com/office/officeart/2018/2/layout/IconCircleList"/>
    <dgm:cxn modelId="{BE3049C1-034E-C146-9350-1AA0CA46DFFB}" type="presParOf" srcId="{AE3A4678-F5E0-4D07-9C83-AD6D4F30F6ED}" destId="{E5F24C30-ACC3-4F51-B2F0-010D17C75319}" srcOrd="6" destOrd="0" presId="urn:microsoft.com/office/officeart/2018/2/layout/IconCircleList"/>
    <dgm:cxn modelId="{B49DEFA0-436A-FE4F-A274-8E8D6274C95C}" type="presParOf" srcId="{E5F24C30-ACC3-4F51-B2F0-010D17C75319}" destId="{0547B2FB-A39F-4333-A7F5-02F67E43984F}" srcOrd="0" destOrd="0" presId="urn:microsoft.com/office/officeart/2018/2/layout/IconCircleList"/>
    <dgm:cxn modelId="{DA0274F5-7EF3-B147-B518-73B46D9D4041}" type="presParOf" srcId="{E5F24C30-ACC3-4F51-B2F0-010D17C75319}" destId="{023B7B22-1D06-48B3-BBCF-E5501832CDCC}" srcOrd="1" destOrd="0" presId="urn:microsoft.com/office/officeart/2018/2/layout/IconCircleList"/>
    <dgm:cxn modelId="{33494847-D8D7-1441-877E-A3B7319D0FD5}" type="presParOf" srcId="{E5F24C30-ACC3-4F51-B2F0-010D17C75319}" destId="{B0A42DD6-23D9-4FDD-995B-D7B374575192}" srcOrd="2" destOrd="0" presId="urn:microsoft.com/office/officeart/2018/2/layout/IconCircleList"/>
    <dgm:cxn modelId="{7BD65272-2E82-724A-BF5D-71511BDDA354}" type="presParOf" srcId="{E5F24C30-ACC3-4F51-B2F0-010D17C75319}" destId="{597518E5-F990-4871-BEC8-4DEC3B29543D}" srcOrd="3" destOrd="0" presId="urn:microsoft.com/office/officeart/2018/2/layout/IconCircleList"/>
    <dgm:cxn modelId="{465F7A9A-22C0-B743-8D9B-969D64B2195E}" type="presParOf" srcId="{AE3A4678-F5E0-4D07-9C83-AD6D4F30F6ED}" destId="{92BA6AEF-7016-4036-9D15-02274E51E792}" srcOrd="7" destOrd="0" presId="urn:microsoft.com/office/officeart/2018/2/layout/IconCircleList"/>
    <dgm:cxn modelId="{A1AB424F-A1E1-C241-9F36-84EDF8F55301}" type="presParOf" srcId="{AE3A4678-F5E0-4D07-9C83-AD6D4F30F6ED}" destId="{56CE15F1-850A-4AD1-82C8-41620CD4818A}" srcOrd="8" destOrd="0" presId="urn:microsoft.com/office/officeart/2018/2/layout/IconCircleList"/>
    <dgm:cxn modelId="{D0E379C9-EBC7-4946-AA31-E0FCF53ADDD7}" type="presParOf" srcId="{56CE15F1-850A-4AD1-82C8-41620CD4818A}" destId="{A8F619B2-E23A-44D0-A820-298B68EE172C}" srcOrd="0" destOrd="0" presId="urn:microsoft.com/office/officeart/2018/2/layout/IconCircleList"/>
    <dgm:cxn modelId="{37529346-D3B4-C04F-838F-05986EBE8455}" type="presParOf" srcId="{56CE15F1-850A-4AD1-82C8-41620CD4818A}" destId="{A446071F-D46E-48A5-AB10-6111ADC38774}" srcOrd="1" destOrd="0" presId="urn:microsoft.com/office/officeart/2018/2/layout/IconCircleList"/>
    <dgm:cxn modelId="{19BF00ED-57B2-4442-B0B9-9263734F603E}" type="presParOf" srcId="{56CE15F1-850A-4AD1-82C8-41620CD4818A}" destId="{3C74DA41-5822-4944-8361-14CE5EA06FD3}" srcOrd="2" destOrd="0" presId="urn:microsoft.com/office/officeart/2018/2/layout/IconCircleList"/>
    <dgm:cxn modelId="{6A6AB4CC-D89A-9A47-BB8A-44D128642742}" type="presParOf" srcId="{56CE15F1-850A-4AD1-82C8-41620CD4818A}" destId="{0330CDC4-07D7-47D7-B1B6-88604B86EA61}" srcOrd="3" destOrd="0" presId="urn:microsoft.com/office/officeart/2018/2/layout/IconCircleList"/>
    <dgm:cxn modelId="{5AA68D36-0012-F44B-96E1-7DDC1C8B2965}" type="presParOf" srcId="{AE3A4678-F5E0-4D07-9C83-AD6D4F30F6ED}" destId="{9A8ABAE7-0325-4223-B069-05E539A92A54}" srcOrd="9" destOrd="0" presId="urn:microsoft.com/office/officeart/2018/2/layout/IconCircleList"/>
    <dgm:cxn modelId="{C0624972-3B29-CC43-8101-6C25B2260273}" type="presParOf" srcId="{AE3A4678-F5E0-4D07-9C83-AD6D4F30F6ED}" destId="{F35AADF0-0FB4-4515-A0E9-8B626ADF30B0}" srcOrd="10" destOrd="0" presId="urn:microsoft.com/office/officeart/2018/2/layout/IconCircleList"/>
    <dgm:cxn modelId="{87716883-0C1A-1C40-82CF-77D5756C4B0F}" type="presParOf" srcId="{F35AADF0-0FB4-4515-A0E9-8B626ADF30B0}" destId="{5F20FD12-58B7-4A45-A46F-42222A0A1018}" srcOrd="0" destOrd="0" presId="urn:microsoft.com/office/officeart/2018/2/layout/IconCircleList"/>
    <dgm:cxn modelId="{EE2EB69B-71C9-9B42-9DD4-AF36083C7699}" type="presParOf" srcId="{F35AADF0-0FB4-4515-A0E9-8B626ADF30B0}" destId="{8A64BA93-5C8E-4DB5-A53E-D25DEAC8351E}" srcOrd="1" destOrd="0" presId="urn:microsoft.com/office/officeart/2018/2/layout/IconCircleList"/>
    <dgm:cxn modelId="{83C68BA9-A5C8-0E46-A752-0DE12567247F}" type="presParOf" srcId="{F35AADF0-0FB4-4515-A0E9-8B626ADF30B0}" destId="{FC63529D-2371-47D7-8956-ED7643316B27}" srcOrd="2" destOrd="0" presId="urn:microsoft.com/office/officeart/2018/2/layout/IconCircleList"/>
    <dgm:cxn modelId="{830020D9-1F71-E64A-B1BF-FD88E3C0D29C}" type="presParOf" srcId="{F35AADF0-0FB4-4515-A0E9-8B626ADF30B0}" destId="{54D29645-B2AF-4E8A-A0BA-805293841BBB}"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729B65-6AEC-B940-B109-07719CD3617B}" type="doc">
      <dgm:prSet loTypeId="urn:microsoft.com/office/officeart/2005/8/layout/arrow1" loCatId="" qsTypeId="urn:microsoft.com/office/officeart/2005/8/quickstyle/simple1" qsCatId="simple" csTypeId="urn:microsoft.com/office/officeart/2005/8/colors/accent1_2" csCatId="accent1" phldr="1"/>
      <dgm:spPr/>
      <dgm:t>
        <a:bodyPr/>
        <a:lstStyle/>
        <a:p>
          <a:endParaRPr lang="en-GB"/>
        </a:p>
      </dgm:t>
    </dgm:pt>
    <dgm:pt modelId="{4974444D-43AA-8044-AAF0-34D9220CF203}">
      <dgm:prSet phldrT="[Text]"/>
      <dgm:spPr>
        <a:blipFill rotWithShape="0">
          <a:blip xmlns:r="http://schemas.openxmlformats.org/officeDocument/2006/relationships" r:embed="rId1">
            <a:alphaModFix amt="66006"/>
          </a:blip>
          <a:stretch>
            <a:fillRect/>
          </a:stretch>
        </a:blipFill>
      </dgm:spPr>
      <dgm:t>
        <a:bodyPr/>
        <a:lstStyle/>
        <a:p>
          <a:r>
            <a:rPr lang="en-GB" b="1" dirty="0">
              <a:solidFill>
                <a:schemeClr val="tx1"/>
              </a:solidFill>
              <a:latin typeface="Arial" panose="020B0604020202020204" pitchFamily="34" charset="0"/>
              <a:cs typeface="Arial" panose="020B0604020202020204" pitchFamily="34" charset="0"/>
            </a:rPr>
            <a:t>High context culture</a:t>
          </a:r>
        </a:p>
      </dgm:t>
    </dgm:pt>
    <dgm:pt modelId="{8419FC92-CC40-ED40-958B-4A51A4CA2501}" type="parTrans" cxnId="{45FFB1BB-B353-5B41-9F36-173EE6878534}">
      <dgm:prSet/>
      <dgm:spPr/>
      <dgm:t>
        <a:bodyPr/>
        <a:lstStyle/>
        <a:p>
          <a:endParaRPr lang="en-GB"/>
        </a:p>
      </dgm:t>
    </dgm:pt>
    <dgm:pt modelId="{4F6FB84C-32D6-7D48-A19B-FDD1213A04BD}" type="sibTrans" cxnId="{45FFB1BB-B353-5B41-9F36-173EE6878534}">
      <dgm:prSet/>
      <dgm:spPr/>
      <dgm:t>
        <a:bodyPr/>
        <a:lstStyle/>
        <a:p>
          <a:endParaRPr lang="en-GB"/>
        </a:p>
      </dgm:t>
    </dgm:pt>
    <dgm:pt modelId="{124F4FBE-2550-1B48-8DB5-DFD6FE7EC604}">
      <dgm:prSet phldrT="[Text]"/>
      <dgm:spPr>
        <a:blipFill rotWithShape="0">
          <a:blip xmlns:r="http://schemas.openxmlformats.org/officeDocument/2006/relationships" r:embed="rId2">
            <a:alphaModFix amt="66006"/>
          </a:blip>
          <a:stretch>
            <a:fillRect/>
          </a:stretch>
        </a:blipFill>
      </dgm:spPr>
      <dgm:t>
        <a:bodyPr/>
        <a:lstStyle/>
        <a:p>
          <a:r>
            <a:rPr lang="en-GB" b="1" dirty="0">
              <a:solidFill>
                <a:schemeClr val="tx1"/>
              </a:solidFill>
              <a:latin typeface="Arial" panose="020B0604020202020204" pitchFamily="34" charset="0"/>
              <a:cs typeface="Arial" panose="020B0604020202020204" pitchFamily="34" charset="0"/>
            </a:rPr>
            <a:t>Low context culture</a:t>
          </a:r>
        </a:p>
      </dgm:t>
    </dgm:pt>
    <dgm:pt modelId="{035906C4-C725-9542-B84E-D97B86495E3C}" type="parTrans" cxnId="{79F50046-86C7-3445-95CB-3865D417D65D}">
      <dgm:prSet/>
      <dgm:spPr/>
      <dgm:t>
        <a:bodyPr/>
        <a:lstStyle/>
        <a:p>
          <a:endParaRPr lang="en-GB"/>
        </a:p>
      </dgm:t>
    </dgm:pt>
    <dgm:pt modelId="{19537420-730A-424C-AB9C-E2B13CF5DEC3}" type="sibTrans" cxnId="{79F50046-86C7-3445-95CB-3865D417D65D}">
      <dgm:prSet/>
      <dgm:spPr/>
      <dgm:t>
        <a:bodyPr/>
        <a:lstStyle/>
        <a:p>
          <a:endParaRPr lang="en-GB"/>
        </a:p>
      </dgm:t>
    </dgm:pt>
    <dgm:pt modelId="{123E6E6F-6A7C-584E-977D-924CC8D86EAF}" type="pres">
      <dgm:prSet presAssocID="{5C729B65-6AEC-B940-B109-07719CD3617B}" presName="cycle" presStyleCnt="0">
        <dgm:presLayoutVars>
          <dgm:dir/>
          <dgm:resizeHandles val="exact"/>
        </dgm:presLayoutVars>
      </dgm:prSet>
      <dgm:spPr/>
    </dgm:pt>
    <dgm:pt modelId="{7CBF3F98-C62B-6047-9193-104DF1B5FFED}" type="pres">
      <dgm:prSet presAssocID="{4974444D-43AA-8044-AAF0-34D9220CF203}" presName="arrow" presStyleLbl="node1" presStyleIdx="0" presStyleCnt="2">
        <dgm:presLayoutVars>
          <dgm:bulletEnabled val="1"/>
        </dgm:presLayoutVars>
      </dgm:prSet>
      <dgm:spPr/>
    </dgm:pt>
    <dgm:pt modelId="{83130275-829F-CA4A-B0F7-B943E9CFAE7C}" type="pres">
      <dgm:prSet presAssocID="{124F4FBE-2550-1B48-8DB5-DFD6FE7EC604}" presName="arrow" presStyleLbl="node1" presStyleIdx="1" presStyleCnt="2">
        <dgm:presLayoutVars>
          <dgm:bulletEnabled val="1"/>
        </dgm:presLayoutVars>
      </dgm:prSet>
      <dgm:spPr/>
    </dgm:pt>
  </dgm:ptLst>
  <dgm:cxnLst>
    <dgm:cxn modelId="{78DBBC35-D754-D74D-A2D3-5D5FE2A91C27}" type="presOf" srcId="{124F4FBE-2550-1B48-8DB5-DFD6FE7EC604}" destId="{83130275-829F-CA4A-B0F7-B943E9CFAE7C}" srcOrd="0" destOrd="0" presId="urn:microsoft.com/office/officeart/2005/8/layout/arrow1"/>
    <dgm:cxn modelId="{79F50046-86C7-3445-95CB-3865D417D65D}" srcId="{5C729B65-6AEC-B940-B109-07719CD3617B}" destId="{124F4FBE-2550-1B48-8DB5-DFD6FE7EC604}" srcOrd="1" destOrd="0" parTransId="{035906C4-C725-9542-B84E-D97B86495E3C}" sibTransId="{19537420-730A-424C-AB9C-E2B13CF5DEC3}"/>
    <dgm:cxn modelId="{4DBD8C6B-A5DF-9E40-974F-EA05FAAD825B}" type="presOf" srcId="{4974444D-43AA-8044-AAF0-34D9220CF203}" destId="{7CBF3F98-C62B-6047-9193-104DF1B5FFED}" srcOrd="0" destOrd="0" presId="urn:microsoft.com/office/officeart/2005/8/layout/arrow1"/>
    <dgm:cxn modelId="{45FFB1BB-B353-5B41-9F36-173EE6878534}" srcId="{5C729B65-6AEC-B940-B109-07719CD3617B}" destId="{4974444D-43AA-8044-AAF0-34D9220CF203}" srcOrd="0" destOrd="0" parTransId="{8419FC92-CC40-ED40-958B-4A51A4CA2501}" sibTransId="{4F6FB84C-32D6-7D48-A19B-FDD1213A04BD}"/>
    <dgm:cxn modelId="{1D36DDE1-CB4A-1D4E-A728-7ED26CA55FF8}" type="presOf" srcId="{5C729B65-6AEC-B940-B109-07719CD3617B}" destId="{123E6E6F-6A7C-584E-977D-924CC8D86EAF}" srcOrd="0" destOrd="0" presId="urn:microsoft.com/office/officeart/2005/8/layout/arrow1"/>
    <dgm:cxn modelId="{E7789524-99AD-754F-962B-9467A71604A0}" type="presParOf" srcId="{123E6E6F-6A7C-584E-977D-924CC8D86EAF}" destId="{7CBF3F98-C62B-6047-9193-104DF1B5FFED}" srcOrd="0" destOrd="0" presId="urn:microsoft.com/office/officeart/2005/8/layout/arrow1"/>
    <dgm:cxn modelId="{F4B7A63A-4926-F941-A3E8-4EF84D27F34D}" type="presParOf" srcId="{123E6E6F-6A7C-584E-977D-924CC8D86EAF}" destId="{83130275-829F-CA4A-B0F7-B943E9CFAE7C}" srcOrd="1" destOrd="0" presId="urn:microsoft.com/office/officeart/2005/8/layout/arrow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A7C81D-7CFE-4B5E-B87C-0D1E1BC42CB1}"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B19935A0-2FC6-4F00-806F-8BFBC03BC1F0}">
      <dgm:prSet/>
      <dgm:spPr/>
      <dgm:t>
        <a:bodyPr/>
        <a:lstStyle/>
        <a:p>
          <a:r>
            <a:rPr lang="en-GB" b="0" i="0" dirty="0">
              <a:latin typeface="Arial" panose="020B0604020202020204" pitchFamily="34" charset="0"/>
              <a:cs typeface="Arial" panose="020B0604020202020204" pitchFamily="34" charset="0"/>
            </a:rPr>
            <a:t>Opportunity for expansion into the European market by establishing a management office in Germany.</a:t>
          </a:r>
          <a:endParaRPr lang="en-US" dirty="0">
            <a:latin typeface="Arial" panose="020B0604020202020204" pitchFamily="34" charset="0"/>
            <a:cs typeface="Arial" panose="020B0604020202020204" pitchFamily="34" charset="0"/>
          </a:endParaRPr>
        </a:p>
      </dgm:t>
    </dgm:pt>
    <dgm:pt modelId="{CFE9BB55-ADEF-4BE0-8B48-483324D1C4A0}" type="parTrans" cxnId="{9709E36B-6CE4-4DF9-A6AF-F8DC4FEA19B9}">
      <dgm:prSet/>
      <dgm:spPr/>
      <dgm:t>
        <a:bodyPr/>
        <a:lstStyle/>
        <a:p>
          <a:endParaRPr lang="en-US"/>
        </a:p>
      </dgm:t>
    </dgm:pt>
    <dgm:pt modelId="{2C1DACE9-69A0-4935-94F8-6C56ACA6D11C}" type="sibTrans" cxnId="{9709E36B-6CE4-4DF9-A6AF-F8DC4FEA19B9}">
      <dgm:prSet/>
      <dgm:spPr/>
      <dgm:t>
        <a:bodyPr/>
        <a:lstStyle/>
        <a:p>
          <a:endParaRPr lang="en-US"/>
        </a:p>
      </dgm:t>
    </dgm:pt>
    <dgm:pt modelId="{B9806199-1FE9-4E40-B1F8-F8C48167D4C7}">
      <dgm:prSet/>
      <dgm:spPr/>
      <dgm:t>
        <a:bodyPr/>
        <a:lstStyle/>
        <a:p>
          <a:r>
            <a:rPr lang="en-GB" b="0" i="0" dirty="0">
              <a:latin typeface="Arial" panose="020B0604020202020204" pitchFamily="34" charset="0"/>
              <a:cs typeface="Arial" panose="020B0604020202020204" pitchFamily="34" charset="0"/>
            </a:rPr>
            <a:t>Importance of recognizing and navigating cultural differences between the UK and Germany for effective operations.</a:t>
          </a:r>
          <a:endParaRPr lang="en-US" dirty="0">
            <a:latin typeface="Arial" panose="020B0604020202020204" pitchFamily="34" charset="0"/>
            <a:cs typeface="Arial" panose="020B0604020202020204" pitchFamily="34" charset="0"/>
          </a:endParaRPr>
        </a:p>
      </dgm:t>
    </dgm:pt>
    <dgm:pt modelId="{1AAA2ECE-FA76-48E5-9A3E-842E8F68025F}" type="parTrans" cxnId="{2DC2202C-A306-42E8-95FD-FBE13B0B16C1}">
      <dgm:prSet/>
      <dgm:spPr/>
      <dgm:t>
        <a:bodyPr/>
        <a:lstStyle/>
        <a:p>
          <a:endParaRPr lang="en-US"/>
        </a:p>
      </dgm:t>
    </dgm:pt>
    <dgm:pt modelId="{084AA78F-41DB-4F90-A1A1-579251705EBC}" type="sibTrans" cxnId="{2DC2202C-A306-42E8-95FD-FBE13B0B16C1}">
      <dgm:prSet/>
      <dgm:spPr/>
      <dgm:t>
        <a:bodyPr/>
        <a:lstStyle/>
        <a:p>
          <a:endParaRPr lang="en-US"/>
        </a:p>
      </dgm:t>
    </dgm:pt>
    <dgm:pt modelId="{562C3DAC-CB99-41CA-9B4D-1A0C1C606AD4}">
      <dgm:prSet/>
      <dgm:spPr/>
      <dgm:t>
        <a:bodyPr/>
        <a:lstStyle/>
        <a:p>
          <a:r>
            <a:rPr lang="en-GB" b="0" i="0" dirty="0">
              <a:latin typeface="Arial" panose="020B0604020202020204" pitchFamily="34" charset="0"/>
              <a:cs typeface="Arial" panose="020B0604020202020204" pitchFamily="34" charset="0"/>
            </a:rPr>
            <a:t>Strategies for overcoming challenges and fostering a collaborative work environment, including cultural training, diverse hiring, and clear communication.</a:t>
          </a:r>
          <a:endParaRPr lang="en-US" dirty="0">
            <a:latin typeface="Arial" panose="020B0604020202020204" pitchFamily="34" charset="0"/>
            <a:cs typeface="Arial" panose="020B0604020202020204" pitchFamily="34" charset="0"/>
          </a:endParaRPr>
        </a:p>
      </dgm:t>
    </dgm:pt>
    <dgm:pt modelId="{D1B51F04-B2A9-4B20-902B-55EEF87CBF11}" type="parTrans" cxnId="{EB174E78-98AB-4493-B6EF-EB7B1D00FC20}">
      <dgm:prSet/>
      <dgm:spPr/>
      <dgm:t>
        <a:bodyPr/>
        <a:lstStyle/>
        <a:p>
          <a:endParaRPr lang="en-US"/>
        </a:p>
      </dgm:t>
    </dgm:pt>
    <dgm:pt modelId="{2A078172-EF45-4BC9-9077-6EF4E0AADD84}" type="sibTrans" cxnId="{EB174E78-98AB-4493-B6EF-EB7B1D00FC20}">
      <dgm:prSet/>
      <dgm:spPr/>
      <dgm:t>
        <a:bodyPr/>
        <a:lstStyle/>
        <a:p>
          <a:endParaRPr lang="en-US"/>
        </a:p>
      </dgm:t>
    </dgm:pt>
    <dgm:pt modelId="{4B2C61FF-5173-4166-8549-249A0573AC03}">
      <dgm:prSet/>
      <dgm:spPr/>
      <dgm:t>
        <a:bodyPr/>
        <a:lstStyle/>
        <a:p>
          <a:r>
            <a:rPr lang="en-GB" b="0" i="0" dirty="0">
              <a:latin typeface="Arial" panose="020B0604020202020204" pitchFamily="34" charset="0"/>
              <a:cs typeface="Arial" panose="020B0604020202020204" pitchFamily="34" charset="0"/>
            </a:rPr>
            <a:t>Commitment to adapting business practices, celebrating diversity, and prioritizing professionalism to drive success in the German market.</a:t>
          </a:r>
          <a:endParaRPr lang="en-US" dirty="0">
            <a:latin typeface="Arial" panose="020B0604020202020204" pitchFamily="34" charset="0"/>
            <a:cs typeface="Arial" panose="020B0604020202020204" pitchFamily="34" charset="0"/>
          </a:endParaRPr>
        </a:p>
      </dgm:t>
    </dgm:pt>
    <dgm:pt modelId="{05C1EFBE-0B69-41F9-ACE8-F63648E209E7}" type="parTrans" cxnId="{09A30EFD-54B4-4D57-9BEB-173989E89C4D}">
      <dgm:prSet/>
      <dgm:spPr/>
      <dgm:t>
        <a:bodyPr/>
        <a:lstStyle/>
        <a:p>
          <a:endParaRPr lang="en-US"/>
        </a:p>
      </dgm:t>
    </dgm:pt>
    <dgm:pt modelId="{F047B143-7ABF-44F6-8E26-D4777EDF983C}" type="sibTrans" cxnId="{09A30EFD-54B4-4D57-9BEB-173989E89C4D}">
      <dgm:prSet/>
      <dgm:spPr/>
      <dgm:t>
        <a:bodyPr/>
        <a:lstStyle/>
        <a:p>
          <a:endParaRPr lang="en-US"/>
        </a:p>
      </dgm:t>
    </dgm:pt>
    <dgm:pt modelId="{9CBF4C27-BD3B-474E-BB9D-25BCC02CE5FF}" type="pres">
      <dgm:prSet presAssocID="{98A7C81D-7CFE-4B5E-B87C-0D1E1BC42CB1}" presName="linear" presStyleCnt="0">
        <dgm:presLayoutVars>
          <dgm:animLvl val="lvl"/>
          <dgm:resizeHandles val="exact"/>
        </dgm:presLayoutVars>
      </dgm:prSet>
      <dgm:spPr/>
    </dgm:pt>
    <dgm:pt modelId="{2AB6E3AC-19D3-844D-8854-5AA34C5996B4}" type="pres">
      <dgm:prSet presAssocID="{B19935A0-2FC6-4F00-806F-8BFBC03BC1F0}" presName="parentText" presStyleLbl="node1" presStyleIdx="0" presStyleCnt="4" custLinFactY="549" custLinFactNeighborX="-230" custLinFactNeighborY="100000">
        <dgm:presLayoutVars>
          <dgm:chMax val="0"/>
          <dgm:bulletEnabled val="1"/>
        </dgm:presLayoutVars>
      </dgm:prSet>
      <dgm:spPr/>
    </dgm:pt>
    <dgm:pt modelId="{1D8CF85A-801C-9D4F-9C9E-6E50D1358B6B}" type="pres">
      <dgm:prSet presAssocID="{2C1DACE9-69A0-4935-94F8-6C56ACA6D11C}" presName="spacer" presStyleCnt="0"/>
      <dgm:spPr/>
    </dgm:pt>
    <dgm:pt modelId="{5353D760-8668-5142-8384-DF760E7BCC33}" type="pres">
      <dgm:prSet presAssocID="{B9806199-1FE9-4E40-B1F8-F8C48167D4C7}" presName="parentText" presStyleLbl="node1" presStyleIdx="1" presStyleCnt="4">
        <dgm:presLayoutVars>
          <dgm:chMax val="0"/>
          <dgm:bulletEnabled val="1"/>
        </dgm:presLayoutVars>
      </dgm:prSet>
      <dgm:spPr/>
    </dgm:pt>
    <dgm:pt modelId="{C43C6FBF-A2EA-7F47-924E-231BDD140FC8}" type="pres">
      <dgm:prSet presAssocID="{084AA78F-41DB-4F90-A1A1-579251705EBC}" presName="spacer" presStyleCnt="0"/>
      <dgm:spPr/>
    </dgm:pt>
    <dgm:pt modelId="{A682EE5D-05F2-6045-A783-7C3A62CBDBD5}" type="pres">
      <dgm:prSet presAssocID="{562C3DAC-CB99-41CA-9B4D-1A0C1C606AD4}" presName="parentText" presStyleLbl="node1" presStyleIdx="2" presStyleCnt="4">
        <dgm:presLayoutVars>
          <dgm:chMax val="0"/>
          <dgm:bulletEnabled val="1"/>
        </dgm:presLayoutVars>
      </dgm:prSet>
      <dgm:spPr/>
    </dgm:pt>
    <dgm:pt modelId="{C038A1A1-ED53-B941-B557-3781E03C2580}" type="pres">
      <dgm:prSet presAssocID="{2A078172-EF45-4BC9-9077-6EF4E0AADD84}" presName="spacer" presStyleCnt="0"/>
      <dgm:spPr/>
    </dgm:pt>
    <dgm:pt modelId="{ED56F1D4-463E-D04E-BC08-7F665BCFBC92}" type="pres">
      <dgm:prSet presAssocID="{4B2C61FF-5173-4166-8549-249A0573AC03}" presName="parentText" presStyleLbl="node1" presStyleIdx="3" presStyleCnt="4">
        <dgm:presLayoutVars>
          <dgm:chMax val="0"/>
          <dgm:bulletEnabled val="1"/>
        </dgm:presLayoutVars>
      </dgm:prSet>
      <dgm:spPr/>
    </dgm:pt>
  </dgm:ptLst>
  <dgm:cxnLst>
    <dgm:cxn modelId="{5683551D-839D-404C-BAA3-FEA4B065D28C}" type="presOf" srcId="{B19935A0-2FC6-4F00-806F-8BFBC03BC1F0}" destId="{2AB6E3AC-19D3-844D-8854-5AA34C5996B4}" srcOrd="0" destOrd="0" presId="urn:microsoft.com/office/officeart/2005/8/layout/vList2"/>
    <dgm:cxn modelId="{2DC2202C-A306-42E8-95FD-FBE13B0B16C1}" srcId="{98A7C81D-7CFE-4B5E-B87C-0D1E1BC42CB1}" destId="{B9806199-1FE9-4E40-B1F8-F8C48167D4C7}" srcOrd="1" destOrd="0" parTransId="{1AAA2ECE-FA76-48E5-9A3E-842E8F68025F}" sibTransId="{084AA78F-41DB-4F90-A1A1-579251705EBC}"/>
    <dgm:cxn modelId="{E275CB2D-D959-1B40-80D5-87C88B897829}" type="presOf" srcId="{562C3DAC-CB99-41CA-9B4D-1A0C1C606AD4}" destId="{A682EE5D-05F2-6045-A783-7C3A62CBDBD5}" srcOrd="0" destOrd="0" presId="urn:microsoft.com/office/officeart/2005/8/layout/vList2"/>
    <dgm:cxn modelId="{A87BB76A-9FA4-1E49-A44E-187085F5DF1A}" type="presOf" srcId="{4B2C61FF-5173-4166-8549-249A0573AC03}" destId="{ED56F1D4-463E-D04E-BC08-7F665BCFBC92}" srcOrd="0" destOrd="0" presId="urn:microsoft.com/office/officeart/2005/8/layout/vList2"/>
    <dgm:cxn modelId="{9709E36B-6CE4-4DF9-A6AF-F8DC4FEA19B9}" srcId="{98A7C81D-7CFE-4B5E-B87C-0D1E1BC42CB1}" destId="{B19935A0-2FC6-4F00-806F-8BFBC03BC1F0}" srcOrd="0" destOrd="0" parTransId="{CFE9BB55-ADEF-4BE0-8B48-483324D1C4A0}" sibTransId="{2C1DACE9-69A0-4935-94F8-6C56ACA6D11C}"/>
    <dgm:cxn modelId="{EB174E78-98AB-4493-B6EF-EB7B1D00FC20}" srcId="{98A7C81D-7CFE-4B5E-B87C-0D1E1BC42CB1}" destId="{562C3DAC-CB99-41CA-9B4D-1A0C1C606AD4}" srcOrd="2" destOrd="0" parTransId="{D1B51F04-B2A9-4B20-902B-55EEF87CBF11}" sibTransId="{2A078172-EF45-4BC9-9077-6EF4E0AADD84}"/>
    <dgm:cxn modelId="{08D31A7F-FEDF-F84A-A0F9-8ACBA8D2E84B}" type="presOf" srcId="{B9806199-1FE9-4E40-B1F8-F8C48167D4C7}" destId="{5353D760-8668-5142-8384-DF760E7BCC33}" srcOrd="0" destOrd="0" presId="urn:microsoft.com/office/officeart/2005/8/layout/vList2"/>
    <dgm:cxn modelId="{545065ED-7F06-DE4E-A114-A0A9431C98E6}" type="presOf" srcId="{98A7C81D-7CFE-4B5E-B87C-0D1E1BC42CB1}" destId="{9CBF4C27-BD3B-474E-BB9D-25BCC02CE5FF}" srcOrd="0" destOrd="0" presId="urn:microsoft.com/office/officeart/2005/8/layout/vList2"/>
    <dgm:cxn modelId="{09A30EFD-54B4-4D57-9BEB-173989E89C4D}" srcId="{98A7C81D-7CFE-4B5E-B87C-0D1E1BC42CB1}" destId="{4B2C61FF-5173-4166-8549-249A0573AC03}" srcOrd="3" destOrd="0" parTransId="{05C1EFBE-0B69-41F9-ACE8-F63648E209E7}" sibTransId="{F047B143-7ABF-44F6-8E26-D4777EDF983C}"/>
    <dgm:cxn modelId="{7EC0BC64-3307-0140-B8D7-B83B5953A771}" type="presParOf" srcId="{9CBF4C27-BD3B-474E-BB9D-25BCC02CE5FF}" destId="{2AB6E3AC-19D3-844D-8854-5AA34C5996B4}" srcOrd="0" destOrd="0" presId="urn:microsoft.com/office/officeart/2005/8/layout/vList2"/>
    <dgm:cxn modelId="{B8ECDFAB-DBC7-FC4D-A404-3BFFEBB0513F}" type="presParOf" srcId="{9CBF4C27-BD3B-474E-BB9D-25BCC02CE5FF}" destId="{1D8CF85A-801C-9D4F-9C9E-6E50D1358B6B}" srcOrd="1" destOrd="0" presId="urn:microsoft.com/office/officeart/2005/8/layout/vList2"/>
    <dgm:cxn modelId="{7E390B51-F054-4C44-B753-D5366314F0D6}" type="presParOf" srcId="{9CBF4C27-BD3B-474E-BB9D-25BCC02CE5FF}" destId="{5353D760-8668-5142-8384-DF760E7BCC33}" srcOrd="2" destOrd="0" presId="urn:microsoft.com/office/officeart/2005/8/layout/vList2"/>
    <dgm:cxn modelId="{8014B36A-669A-4441-9811-00F8D812E647}" type="presParOf" srcId="{9CBF4C27-BD3B-474E-BB9D-25BCC02CE5FF}" destId="{C43C6FBF-A2EA-7F47-924E-231BDD140FC8}" srcOrd="3" destOrd="0" presId="urn:microsoft.com/office/officeart/2005/8/layout/vList2"/>
    <dgm:cxn modelId="{532CBBC0-DA01-5F43-9A30-1AE8EEAC491E}" type="presParOf" srcId="{9CBF4C27-BD3B-474E-BB9D-25BCC02CE5FF}" destId="{A682EE5D-05F2-6045-A783-7C3A62CBDBD5}" srcOrd="4" destOrd="0" presId="urn:microsoft.com/office/officeart/2005/8/layout/vList2"/>
    <dgm:cxn modelId="{11C66957-D236-FE44-8CF4-F77875B2AF1E}" type="presParOf" srcId="{9CBF4C27-BD3B-474E-BB9D-25BCC02CE5FF}" destId="{C038A1A1-ED53-B941-B557-3781E03C2580}" srcOrd="5" destOrd="0" presId="urn:microsoft.com/office/officeart/2005/8/layout/vList2"/>
    <dgm:cxn modelId="{E44A718D-F0D7-8647-BFE1-5A9C98D06616}" type="presParOf" srcId="{9CBF4C27-BD3B-474E-BB9D-25BCC02CE5FF}" destId="{ED56F1D4-463E-D04E-BC08-7F665BCFBC92}" srcOrd="6" destOrd="0" presId="urn:microsoft.com/office/officeart/2005/8/layout/vList2"/>
  </dgm:cxnLst>
  <dgm:bg>
    <a:no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0137D-ACB9-4BF0-B5D2-E4C7772FF163}">
      <dsp:nvSpPr>
        <dsp:cNvPr id="0" name=""/>
        <dsp:cNvSpPr/>
      </dsp:nvSpPr>
      <dsp:spPr>
        <a:xfrm>
          <a:off x="1508475" y="19785"/>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A6C22C-A027-4D02-92E1-EC9AA2C0712C}">
      <dsp:nvSpPr>
        <dsp:cNvPr id="0" name=""/>
        <dsp:cNvSpPr/>
      </dsp:nvSpPr>
      <dsp:spPr>
        <a:xfrm>
          <a:off x="1712250" y="223560"/>
          <a:ext cx="562807" cy="562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B43AC-4623-40EB-BD26-85B7021D773F}">
      <dsp:nvSpPr>
        <dsp:cNvPr id="0" name=""/>
        <dsp:cNvSpPr/>
      </dsp:nvSpPr>
      <dsp:spPr>
        <a:xfrm>
          <a:off x="2686767" y="19785"/>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latin typeface="Arial" panose="020B0604020202020204" pitchFamily="34" charset="0"/>
              <a:cs typeface="Arial" panose="020B0604020202020204" pitchFamily="34" charset="0"/>
            </a:rPr>
            <a:t>Precision and Efficiency</a:t>
          </a:r>
          <a:endParaRPr lang="en-US" sz="2300" b="1" kern="1200" dirty="0">
            <a:latin typeface="Arial" panose="020B0604020202020204" pitchFamily="34" charset="0"/>
            <a:cs typeface="Arial" panose="020B0604020202020204" pitchFamily="34" charset="0"/>
          </a:endParaRPr>
        </a:p>
      </dsp:txBody>
      <dsp:txXfrm>
        <a:off x="2686767" y="19785"/>
        <a:ext cx="2287271" cy="970357"/>
      </dsp:txXfrm>
    </dsp:sp>
    <dsp:sp modelId="{CA32CB38-28CD-4143-BEFC-D4142D3105F8}">
      <dsp:nvSpPr>
        <dsp:cNvPr id="0" name=""/>
        <dsp:cNvSpPr/>
      </dsp:nvSpPr>
      <dsp:spPr>
        <a:xfrm>
          <a:off x="5372578" y="19785"/>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903D2-7E7C-43E4-9FBA-9923D2D89EC5}">
      <dsp:nvSpPr>
        <dsp:cNvPr id="0" name=""/>
        <dsp:cNvSpPr/>
      </dsp:nvSpPr>
      <dsp:spPr>
        <a:xfrm>
          <a:off x="5576353" y="223560"/>
          <a:ext cx="562807" cy="562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8E6A0-7722-4984-BF0B-ACEFD0779C57}">
      <dsp:nvSpPr>
        <dsp:cNvPr id="0" name=""/>
        <dsp:cNvSpPr/>
      </dsp:nvSpPr>
      <dsp:spPr>
        <a:xfrm>
          <a:off x="6550869" y="19785"/>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Direct Communication</a:t>
          </a:r>
          <a:endParaRPr lang="en-US" sz="2300" b="1" kern="1200" dirty="0"/>
        </a:p>
      </dsp:txBody>
      <dsp:txXfrm>
        <a:off x="6550869" y="19785"/>
        <a:ext cx="2287271" cy="970357"/>
      </dsp:txXfrm>
    </dsp:sp>
    <dsp:sp modelId="{4925F60A-03A6-43FB-AD1F-A7F4DAEC2275}">
      <dsp:nvSpPr>
        <dsp:cNvPr id="0" name=""/>
        <dsp:cNvSpPr/>
      </dsp:nvSpPr>
      <dsp:spPr>
        <a:xfrm>
          <a:off x="1508475" y="1750157"/>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88496B-AB8B-481E-85D7-2D9DA7DF7127}">
      <dsp:nvSpPr>
        <dsp:cNvPr id="0" name=""/>
        <dsp:cNvSpPr/>
      </dsp:nvSpPr>
      <dsp:spPr>
        <a:xfrm>
          <a:off x="1712250" y="1953932"/>
          <a:ext cx="562807" cy="562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969BB0-1443-406A-9037-23B1DF64BC3F}">
      <dsp:nvSpPr>
        <dsp:cNvPr id="0" name=""/>
        <dsp:cNvSpPr/>
      </dsp:nvSpPr>
      <dsp:spPr>
        <a:xfrm>
          <a:off x="2686767" y="1750157"/>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latin typeface="Arial" panose="020B0604020202020204" pitchFamily="34" charset="0"/>
              <a:cs typeface="Arial" panose="020B0604020202020204" pitchFamily="34" charset="0"/>
            </a:rPr>
            <a:t>Work-Life</a:t>
          </a:r>
          <a:r>
            <a:rPr lang="en-GB" sz="2300" b="1" kern="1200" dirty="0"/>
            <a:t> Balance</a:t>
          </a:r>
          <a:endParaRPr lang="en-US" sz="2300" b="1" kern="1200" dirty="0"/>
        </a:p>
      </dsp:txBody>
      <dsp:txXfrm>
        <a:off x="2686767" y="1750157"/>
        <a:ext cx="2287271" cy="970357"/>
      </dsp:txXfrm>
    </dsp:sp>
    <dsp:sp modelId="{0547B2FB-A39F-4333-A7F5-02F67E43984F}">
      <dsp:nvSpPr>
        <dsp:cNvPr id="0" name=""/>
        <dsp:cNvSpPr/>
      </dsp:nvSpPr>
      <dsp:spPr>
        <a:xfrm>
          <a:off x="5372578" y="1750157"/>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3B7B22-1D06-48B3-BBCF-E5501832CDCC}">
      <dsp:nvSpPr>
        <dsp:cNvPr id="0" name=""/>
        <dsp:cNvSpPr/>
      </dsp:nvSpPr>
      <dsp:spPr>
        <a:xfrm>
          <a:off x="5576353" y="1953932"/>
          <a:ext cx="562807" cy="562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7518E5-F990-4871-BEC8-4DEC3B29543D}">
      <dsp:nvSpPr>
        <dsp:cNvPr id="0" name=""/>
        <dsp:cNvSpPr/>
      </dsp:nvSpPr>
      <dsp:spPr>
        <a:xfrm>
          <a:off x="6550869" y="1750157"/>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Hierarchical</a:t>
          </a:r>
          <a:r>
            <a:rPr lang="en-GB" sz="2300" kern="1200" dirty="0"/>
            <a:t> </a:t>
          </a:r>
          <a:r>
            <a:rPr lang="en-GB" sz="2300" b="1" kern="1200" dirty="0">
              <a:latin typeface="Arial" panose="020B0604020202020204" pitchFamily="34" charset="0"/>
              <a:cs typeface="Arial" panose="020B0604020202020204" pitchFamily="34" charset="0"/>
            </a:rPr>
            <a:t>Structure</a:t>
          </a:r>
          <a:endParaRPr lang="en-US" sz="2300" b="1" kern="1200" dirty="0">
            <a:latin typeface="Arial" panose="020B0604020202020204" pitchFamily="34" charset="0"/>
            <a:cs typeface="Arial" panose="020B0604020202020204" pitchFamily="34" charset="0"/>
          </a:endParaRPr>
        </a:p>
      </dsp:txBody>
      <dsp:txXfrm>
        <a:off x="6550869" y="1750157"/>
        <a:ext cx="2287271" cy="970357"/>
      </dsp:txXfrm>
    </dsp:sp>
    <dsp:sp modelId="{A8F619B2-E23A-44D0-A820-298B68EE172C}">
      <dsp:nvSpPr>
        <dsp:cNvPr id="0" name=""/>
        <dsp:cNvSpPr/>
      </dsp:nvSpPr>
      <dsp:spPr>
        <a:xfrm>
          <a:off x="1508475" y="3480528"/>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46071F-D46E-48A5-AB10-6111ADC38774}">
      <dsp:nvSpPr>
        <dsp:cNvPr id="0" name=""/>
        <dsp:cNvSpPr/>
      </dsp:nvSpPr>
      <dsp:spPr>
        <a:xfrm>
          <a:off x="1712250" y="3684304"/>
          <a:ext cx="562807" cy="56280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0CDC4-07D7-47D7-B1B6-88604B86EA61}">
      <dsp:nvSpPr>
        <dsp:cNvPr id="0" name=""/>
        <dsp:cNvSpPr/>
      </dsp:nvSpPr>
      <dsp:spPr>
        <a:xfrm>
          <a:off x="2686767" y="3480528"/>
          <a:ext cx="2287271"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Value for Quality and Reliability</a:t>
          </a:r>
          <a:endParaRPr lang="en-US" sz="2300" b="1" kern="1200" dirty="0"/>
        </a:p>
      </dsp:txBody>
      <dsp:txXfrm>
        <a:off x="2686767" y="3480528"/>
        <a:ext cx="2287271" cy="970357"/>
      </dsp:txXfrm>
    </dsp:sp>
    <dsp:sp modelId="{5F20FD12-58B7-4A45-A46F-42222A0A1018}">
      <dsp:nvSpPr>
        <dsp:cNvPr id="0" name=""/>
        <dsp:cNvSpPr/>
      </dsp:nvSpPr>
      <dsp:spPr>
        <a:xfrm>
          <a:off x="5372578" y="3480528"/>
          <a:ext cx="970357" cy="97035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64BA93-5C8E-4DB5-A53E-D25DEAC8351E}">
      <dsp:nvSpPr>
        <dsp:cNvPr id="0" name=""/>
        <dsp:cNvSpPr/>
      </dsp:nvSpPr>
      <dsp:spPr>
        <a:xfrm>
          <a:off x="5576353" y="3684304"/>
          <a:ext cx="562807" cy="56280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29645-B2AF-4E8A-A0BA-805293841BBB}">
      <dsp:nvSpPr>
        <dsp:cNvPr id="0" name=""/>
        <dsp:cNvSpPr/>
      </dsp:nvSpPr>
      <dsp:spPr>
        <a:xfrm>
          <a:off x="6381885" y="3480528"/>
          <a:ext cx="2625238" cy="9703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b="1" kern="1200" dirty="0"/>
            <a:t>Cultural </a:t>
          </a:r>
          <a:r>
            <a:rPr lang="en-GB" sz="2300" b="1" kern="1200" dirty="0">
              <a:latin typeface="Arial" panose="020B0604020202020204" pitchFamily="34" charset="0"/>
              <a:cs typeface="Arial" panose="020B0604020202020204" pitchFamily="34" charset="0"/>
            </a:rPr>
            <a:t>Diversity</a:t>
          </a:r>
          <a:endParaRPr lang="en-US" sz="2300" b="1" kern="1200" dirty="0">
            <a:latin typeface="Arial" panose="020B0604020202020204" pitchFamily="34" charset="0"/>
            <a:cs typeface="Arial" panose="020B0604020202020204" pitchFamily="34" charset="0"/>
          </a:endParaRPr>
        </a:p>
      </dsp:txBody>
      <dsp:txXfrm>
        <a:off x="6381885" y="3480528"/>
        <a:ext cx="2625238" cy="9703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BF3F98-C62B-6047-9193-104DF1B5FFED}">
      <dsp:nvSpPr>
        <dsp:cNvPr id="0" name=""/>
        <dsp:cNvSpPr/>
      </dsp:nvSpPr>
      <dsp:spPr>
        <a:xfrm rot="16200000">
          <a:off x="408" y="260"/>
          <a:ext cx="1690166" cy="1690166"/>
        </a:xfrm>
        <a:prstGeom prst="upArrow">
          <a:avLst>
            <a:gd name="adj1" fmla="val 50000"/>
            <a:gd name="adj2" fmla="val 35000"/>
          </a:avLst>
        </a:prstGeom>
        <a:blipFill rotWithShape="0">
          <a:blip xmlns:r="http://schemas.openxmlformats.org/officeDocument/2006/relationships" r:embed="rId1">
            <a:alphaModFix amt="66006"/>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High context culture</a:t>
          </a:r>
        </a:p>
      </dsp:txBody>
      <dsp:txXfrm rot="5400000">
        <a:off x="296187" y="422801"/>
        <a:ext cx="1394387" cy="845083"/>
      </dsp:txXfrm>
    </dsp:sp>
    <dsp:sp modelId="{83130275-829F-CA4A-B0F7-B943E9CFAE7C}">
      <dsp:nvSpPr>
        <dsp:cNvPr id="0" name=""/>
        <dsp:cNvSpPr/>
      </dsp:nvSpPr>
      <dsp:spPr>
        <a:xfrm rot="5400000">
          <a:off x="3414824" y="260"/>
          <a:ext cx="1690166" cy="1690166"/>
        </a:xfrm>
        <a:prstGeom prst="upArrow">
          <a:avLst>
            <a:gd name="adj1" fmla="val 50000"/>
            <a:gd name="adj2" fmla="val 35000"/>
          </a:avLst>
        </a:prstGeom>
        <a:blipFill rotWithShape="0">
          <a:blip xmlns:r="http://schemas.openxmlformats.org/officeDocument/2006/relationships" r:embed="rId2">
            <a:alphaModFix amt="66006"/>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Low context culture</a:t>
          </a:r>
        </a:p>
      </dsp:txBody>
      <dsp:txXfrm rot="-5400000">
        <a:off x="3414824" y="422802"/>
        <a:ext cx="1394387" cy="8450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B6E3AC-19D3-844D-8854-5AA34C5996B4}">
      <dsp:nvSpPr>
        <dsp:cNvPr id="0" name=""/>
        <dsp:cNvSpPr/>
      </dsp:nvSpPr>
      <dsp:spPr>
        <a:xfrm>
          <a:off x="0" y="399670"/>
          <a:ext cx="6197153" cy="10617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Opportunity for expansion into the European market by establishing a management office in Germany.</a:t>
          </a:r>
          <a:endParaRPr lang="en-US" sz="2000" kern="1200" dirty="0">
            <a:latin typeface="Arial" panose="020B0604020202020204" pitchFamily="34" charset="0"/>
            <a:cs typeface="Arial" panose="020B0604020202020204" pitchFamily="34" charset="0"/>
          </a:endParaRPr>
        </a:p>
      </dsp:txBody>
      <dsp:txXfrm>
        <a:off x="51832" y="451502"/>
        <a:ext cx="6093489" cy="958111"/>
      </dsp:txXfrm>
    </dsp:sp>
    <dsp:sp modelId="{5353D760-8668-5142-8384-DF760E7BCC33}">
      <dsp:nvSpPr>
        <dsp:cNvPr id="0" name=""/>
        <dsp:cNvSpPr/>
      </dsp:nvSpPr>
      <dsp:spPr>
        <a:xfrm>
          <a:off x="0" y="1455616"/>
          <a:ext cx="6197153" cy="10617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Importance of recognizing and navigating cultural differences between the UK and Germany for effective operations.</a:t>
          </a:r>
          <a:endParaRPr lang="en-US" sz="2000" kern="1200" dirty="0">
            <a:latin typeface="Arial" panose="020B0604020202020204" pitchFamily="34" charset="0"/>
            <a:cs typeface="Arial" panose="020B0604020202020204" pitchFamily="34" charset="0"/>
          </a:endParaRPr>
        </a:p>
      </dsp:txBody>
      <dsp:txXfrm>
        <a:off x="51832" y="1507448"/>
        <a:ext cx="6093489" cy="958111"/>
      </dsp:txXfrm>
    </dsp:sp>
    <dsp:sp modelId="{A682EE5D-05F2-6045-A783-7C3A62CBDBD5}">
      <dsp:nvSpPr>
        <dsp:cNvPr id="0" name=""/>
        <dsp:cNvSpPr/>
      </dsp:nvSpPr>
      <dsp:spPr>
        <a:xfrm>
          <a:off x="0" y="2574991"/>
          <a:ext cx="6197153" cy="10617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Strategies for overcoming challenges and fostering a collaborative work environment, including cultural training, diverse hiring, and clear communication.</a:t>
          </a:r>
          <a:endParaRPr lang="en-US" sz="2000" kern="1200" dirty="0">
            <a:latin typeface="Arial" panose="020B0604020202020204" pitchFamily="34" charset="0"/>
            <a:cs typeface="Arial" panose="020B0604020202020204" pitchFamily="34" charset="0"/>
          </a:endParaRPr>
        </a:p>
      </dsp:txBody>
      <dsp:txXfrm>
        <a:off x="51832" y="2626823"/>
        <a:ext cx="6093489" cy="958111"/>
      </dsp:txXfrm>
    </dsp:sp>
    <dsp:sp modelId="{ED56F1D4-463E-D04E-BC08-7F665BCFBC92}">
      <dsp:nvSpPr>
        <dsp:cNvPr id="0" name=""/>
        <dsp:cNvSpPr/>
      </dsp:nvSpPr>
      <dsp:spPr>
        <a:xfrm>
          <a:off x="0" y="3694366"/>
          <a:ext cx="6197153" cy="106177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latin typeface="Arial" panose="020B0604020202020204" pitchFamily="34" charset="0"/>
              <a:cs typeface="Arial" panose="020B0604020202020204" pitchFamily="34" charset="0"/>
            </a:rPr>
            <a:t>Commitment to adapting business practices, celebrating diversity, and prioritizing professionalism to drive success in the German market.</a:t>
          </a:r>
          <a:endParaRPr lang="en-US" sz="2000" kern="1200" dirty="0">
            <a:latin typeface="Arial" panose="020B0604020202020204" pitchFamily="34" charset="0"/>
            <a:cs typeface="Arial" panose="020B0604020202020204" pitchFamily="34" charset="0"/>
          </a:endParaRPr>
        </a:p>
      </dsp:txBody>
      <dsp:txXfrm>
        <a:off x="51832" y="3746198"/>
        <a:ext cx="6093489" cy="958111"/>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arrow1">
  <dgm:title val=""/>
  <dgm:desc val=""/>
  <dgm:catLst>
    <dgm:cat type="relationship" pri="7000"/>
    <dgm:cat type="process" pri="32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ycle">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equ" val="2">
        <dgm:constrLst>
          <dgm:constr type="primFontSz" for="ch" ptType="node" op="equ" val="65"/>
          <dgm:constr type="w" for="ch" ptType="node" refType="w"/>
          <dgm:constr type="h" for="ch" ptType="node" refType="w" refFor="ch" refPtType="node"/>
          <dgm:constr type="sibSp" refType="w" refFor="ch" refPtType="node" fact="0.1"/>
          <dgm:constr type="diam" refType="w" refFor="ch" refPtType="node" fact="1.1"/>
        </dgm:constrLst>
      </dgm:if>
      <dgm:if name="Name11" axis="ch" ptType="node" func="cnt" op="equ" val="5">
        <dgm:constrLst>
          <dgm:constr type="primFontSz" for="ch" ptType="node" op="equ" val="65"/>
          <dgm:constr type="w" for="ch" ptType="node" refType="w"/>
          <dgm:constr type="h" for="ch" ptType="node" refType="w" refFor="ch" refPtType="node"/>
          <dgm:constr type="sibSp" refType="w" refFor="ch" refPtType="node" fact="-0.24"/>
        </dgm:constrLst>
      </dgm:if>
      <dgm:if name="Name12" axis="ch" ptType="node" func="cnt" op="equ" val="6">
        <dgm:constrLst>
          <dgm:constr type="primFontSz" for="ch" ptType="node" op="equ" val="65"/>
          <dgm:constr type="w" for="ch" ptType="node" refType="w"/>
          <dgm:constr type="h" for="ch" ptType="node" refType="w" refFor="ch" refPtType="node"/>
          <dgm:constr type="sibSp" refType="w" refFor="ch" refPtType="node" fact="-0.2"/>
        </dgm:constrLst>
      </dgm:if>
      <dgm:if name="Name13" axis="ch" ptType="node" func="cnt" op="equ" val="8">
        <dgm:constrLst>
          <dgm:constr type="primFontSz" for="ch" ptType="node" op="equ" val="65"/>
          <dgm:constr type="w" for="ch" ptType="node" refType="w"/>
          <dgm:constr type="h" for="ch" ptType="node" refType="w" refFor="ch" refPtType="node"/>
          <dgm:constr type="sibSp" refType="w" refFor="ch" refPtType="node" fact="-0.15"/>
        </dgm:constrLst>
      </dgm:if>
      <dgm:if name="Name14" axis="ch" ptType="node" func="cnt" op="equ" val="10">
        <dgm:constrLst>
          <dgm:constr type="primFontSz" for="ch" ptType="node" op="lte" val="65"/>
          <dgm:constr type="w" for="ch" ptType="node" refType="w"/>
          <dgm:constr type="h" for="ch" ptType="node" refType="w" refFor="ch" refPtType="node"/>
          <dgm:constr type="sibSp" refType="w" refFor="ch" refPtType="node" fact="-0.24"/>
        </dgm:constrLst>
      </dgm:if>
      <dgm:else name="Name15">
        <dgm:constrLst>
          <dgm:constr type="primFontSz" for="ch" ptType="node" op="equ" val="65"/>
          <dgm:constr type="w" for="ch" ptType="node" refType="w"/>
          <dgm:constr type="h" for="ch" ptType="node" refType="w" refFor="ch" refPtType="node"/>
          <dgm:constr type="sibSp" refType="w" refFor="ch" refPtType="node" fact="-0.35"/>
        </dgm:constrLst>
      </dgm:else>
    </dgm:choose>
    <dgm:ruleLst/>
    <dgm:forEach name="Name16" axis="ch" ptType="node">
      <dgm:layoutNode name="arrow">
        <dgm:varLst>
          <dgm:bulletEnabled val="1"/>
        </dgm:varLst>
        <dgm:alg type="tx"/>
        <dgm:shape xmlns:r="http://schemas.openxmlformats.org/officeDocument/2006/relationships" type="up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1483FA-92BD-8D4F-AAE5-2117E7917F91}" type="datetimeFigureOut">
              <a:rPr lang="en-GB" smtClean="0"/>
              <a:t>03/04/2024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8084E5-7381-6147-B03C-4D30F1DAE44A}" type="slidenum">
              <a:rPr lang="en-GB" smtClean="0"/>
              <a:t>‹#›</a:t>
            </a:fld>
            <a:endParaRPr lang="en-GB" dirty="0"/>
          </a:p>
        </p:txBody>
      </p:sp>
    </p:spTree>
    <p:extLst>
      <p:ext uri="{BB962C8B-B14F-4D97-AF65-F5344CB8AC3E}">
        <p14:creationId xmlns:p14="http://schemas.microsoft.com/office/powerpoint/2010/main" val="2782233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fld id="{C78084E5-7381-6147-B03C-4D30F1DAE44A}" type="slidenum">
              <a:rPr lang="en-GB" smtClean="0"/>
              <a:t>1</a:t>
            </a:fld>
            <a:endParaRPr lang="en-GB" dirty="0"/>
          </a:p>
        </p:txBody>
      </p:sp>
    </p:spTree>
    <p:extLst>
      <p:ext uri="{BB962C8B-B14F-4D97-AF65-F5344CB8AC3E}">
        <p14:creationId xmlns:p14="http://schemas.microsoft.com/office/powerpoint/2010/main" val="1202845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The purpose of this presentation is to evaluate the cultural disparities between the UK and Germany and propose strategies for Primark's successful establishment of a management office in Germany.</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This presentation will delve into Hofstede’s cultural dimensions, to discern how they influence organizational behaviour, decision-making, and consumer preferences.</a:t>
            </a:r>
          </a:p>
          <a:p>
            <a:endParaRPr lang="en-GB" b="0" i="0" dirty="0">
              <a:solidFill>
                <a:srgbClr val="0D0D0D"/>
              </a:solidFill>
              <a:effectLst/>
              <a:highlight>
                <a:srgbClr val="FFFFFF"/>
              </a:highlight>
              <a:latin typeface="Söhne"/>
            </a:endParaRPr>
          </a:p>
          <a:p>
            <a:r>
              <a:rPr lang="en-GB" b="0" i="0" dirty="0">
                <a:effectLst/>
                <a:highlight>
                  <a:srgbClr val="FFFFFF"/>
                </a:highlight>
                <a:latin typeface="Söhne"/>
              </a:rPr>
              <a:t>By grasping these cultural nuances, Primark can strategically navigate the complexities of the German market, ultimately fostering long-term success and growth.</a:t>
            </a: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2</a:t>
            </a:fld>
            <a:endParaRPr lang="en-GB" dirty="0"/>
          </a:p>
        </p:txBody>
      </p:sp>
    </p:spTree>
    <p:extLst>
      <p:ext uri="{BB962C8B-B14F-4D97-AF65-F5344CB8AC3E}">
        <p14:creationId xmlns:p14="http://schemas.microsoft.com/office/powerpoint/2010/main" val="697155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Affordable Fashion</a:t>
            </a:r>
            <a:r>
              <a:rPr lang="en-GB" b="0" i="0" dirty="0">
                <a:solidFill>
                  <a:srgbClr val="0D0D0D"/>
                </a:solidFill>
                <a:effectLst/>
                <a:highlight>
                  <a:srgbClr val="FFFFFF"/>
                </a:highlight>
                <a:latin typeface="Söhne"/>
              </a:rPr>
              <a:t>: Primark is a British clothing retailer known for its affordable fashion items catering to a wide demographic of customers. By providing fashionable clothing, accessories, and homeware at competitive prices, Primark has built a strong reputation for value among consumers.</a:t>
            </a:r>
          </a:p>
          <a:p>
            <a:endParaRPr lang="en-GB" b="0" i="0" dirty="0">
              <a:solidFill>
                <a:srgbClr val="474747"/>
              </a:solidFill>
              <a:effectLst/>
              <a:highlight>
                <a:srgbClr val="FFFFFF"/>
              </a:highlight>
              <a:latin typeface="Google Sans"/>
            </a:endParaRPr>
          </a:p>
          <a:p>
            <a:r>
              <a:rPr lang="en-GB" b="0" i="0" dirty="0">
                <a:solidFill>
                  <a:srgbClr val="474747"/>
                </a:solidFill>
                <a:effectLst/>
                <a:highlight>
                  <a:srgbClr val="FFFFFF"/>
                </a:highlight>
                <a:latin typeface="Google Sans"/>
              </a:rPr>
              <a:t>Primark is owned by </a:t>
            </a:r>
            <a:r>
              <a:rPr lang="en-GB" b="0" i="0" dirty="0">
                <a:solidFill>
                  <a:srgbClr val="040C28"/>
                </a:solidFill>
                <a:effectLst/>
                <a:highlight>
                  <a:srgbClr val="D3E3FD"/>
                </a:highlight>
                <a:latin typeface="Google Sans"/>
              </a:rPr>
              <a:t>the British food processing company </a:t>
            </a:r>
            <a:r>
              <a:rPr lang="en-GB" b="1" i="0" dirty="0">
                <a:solidFill>
                  <a:srgbClr val="040C28"/>
                </a:solidFill>
                <a:effectLst/>
                <a:highlight>
                  <a:srgbClr val="D3E3FD"/>
                </a:highlight>
                <a:latin typeface="Google Sans"/>
              </a:rPr>
              <a:t>Associated British Foods</a:t>
            </a:r>
            <a:r>
              <a:rPr lang="en-GB" b="0" i="0" dirty="0">
                <a:solidFill>
                  <a:srgbClr val="040C28"/>
                </a:solidFill>
                <a:effectLst/>
                <a:highlight>
                  <a:srgbClr val="D3E3FD"/>
                </a:highlight>
                <a:latin typeface="Google Sans"/>
              </a:rPr>
              <a:t> (ABF)</a:t>
            </a:r>
          </a:p>
          <a:p>
            <a:endParaRPr lang="en-GB" b="0" i="0" dirty="0">
              <a:solidFill>
                <a:srgbClr val="040C28"/>
              </a:solidFill>
              <a:effectLst/>
              <a:highlight>
                <a:srgbClr val="D3E3FD"/>
              </a:highlight>
              <a:latin typeface="Google Sans"/>
            </a:endParaRPr>
          </a:p>
          <a:p>
            <a:r>
              <a:rPr lang="en-GB" b="1" i="0" dirty="0">
                <a:solidFill>
                  <a:srgbClr val="040C28"/>
                </a:solidFill>
                <a:effectLst/>
                <a:highlight>
                  <a:srgbClr val="D3E3FD"/>
                </a:highlight>
                <a:latin typeface="Google Sans"/>
              </a:rPr>
              <a:t>Founder: </a:t>
            </a:r>
            <a:r>
              <a:rPr lang="en-GB" b="0" i="0" dirty="0">
                <a:solidFill>
                  <a:srgbClr val="040C28"/>
                </a:solidFill>
                <a:effectLst/>
                <a:highlight>
                  <a:srgbClr val="D3E3FD"/>
                </a:highlight>
                <a:latin typeface="Google Sans"/>
              </a:rPr>
              <a:t>Arthur Ryan. He opened the first store in Dublin in 1969. </a:t>
            </a:r>
            <a:endParaRPr lang="en-GB" b="0"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Expansive Presence</a:t>
            </a:r>
            <a:r>
              <a:rPr lang="en-GB" b="0" i="0" dirty="0">
                <a:solidFill>
                  <a:srgbClr val="0D0D0D"/>
                </a:solidFill>
                <a:effectLst/>
                <a:highlight>
                  <a:srgbClr val="FFFFFF"/>
                </a:highlight>
                <a:latin typeface="Söhne"/>
              </a:rPr>
              <a:t>: Primark has a widespread presence across Europe, and a growing presence in the US. Total they have 432 stores in 16 countries, with 76.000 employees. Numerous stores in the UK, Ireland, Spain, France, Italy, and other European countries. It has not expanded into the German market yet.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D0D0D"/>
                </a:solidFill>
                <a:effectLst/>
                <a:highlight>
                  <a:srgbClr val="FFFFFF"/>
                </a:highlight>
                <a:latin typeface="Söhne"/>
              </a:rPr>
              <a:t>Current </a:t>
            </a:r>
            <a:r>
              <a:rPr lang="en-GB" b="1" i="0" dirty="0">
                <a:solidFill>
                  <a:srgbClr val="0D0D0D"/>
                </a:solidFill>
                <a:effectLst/>
                <a:highlight>
                  <a:srgbClr val="FFFFFF"/>
                </a:highlight>
                <a:latin typeface="Söhne"/>
              </a:rPr>
              <a:t>CEO </a:t>
            </a:r>
            <a:r>
              <a:rPr lang="en-GB" b="0" i="0" dirty="0">
                <a:solidFill>
                  <a:srgbClr val="0D0D0D"/>
                </a:solidFill>
                <a:effectLst/>
                <a:highlight>
                  <a:srgbClr val="FFFFFF"/>
                </a:highlight>
                <a:latin typeface="Söhne"/>
              </a:rPr>
              <a:t>is Paul Marchant since 2009 </a:t>
            </a:r>
          </a:p>
          <a:p>
            <a:endParaRPr lang="en-GB" dirty="0">
              <a:effectLst/>
            </a:endParaRPr>
          </a:p>
          <a:p>
            <a:r>
              <a:rPr lang="en-GB" b="1" dirty="0">
                <a:effectLst/>
              </a:rPr>
              <a:t>By the end of 2026</a:t>
            </a:r>
            <a:r>
              <a:rPr lang="en-GB" dirty="0">
                <a:effectLst/>
              </a:rPr>
              <a:t>, they plan to have 530 stores worldwide, including 60 in the US. While they have grown, their core values remain unchanged: providing great quality products at unbeatable prices.</a:t>
            </a:r>
          </a:p>
          <a:p>
            <a:endParaRPr lang="en-GB" b="0"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74747"/>
                </a:solidFill>
                <a:effectLst/>
                <a:highlight>
                  <a:srgbClr val="FFFFFF"/>
                </a:highlight>
                <a:latin typeface="Google Sans"/>
              </a:rPr>
              <a:t>Primark’s vision now is to </a:t>
            </a:r>
            <a:r>
              <a:rPr lang="en-GB" b="0" i="0" dirty="0">
                <a:solidFill>
                  <a:srgbClr val="040C28"/>
                </a:solidFill>
                <a:effectLst/>
                <a:highlight>
                  <a:srgbClr val="D3E3FD"/>
                </a:highlight>
                <a:latin typeface="Google Sans"/>
              </a:rPr>
              <a:t>make more sustainable fashion affordable for everyone</a:t>
            </a:r>
            <a:r>
              <a:rPr lang="en-GB" b="0" i="0" dirty="0">
                <a:solidFill>
                  <a:srgbClr val="474747"/>
                </a:solidFill>
                <a:effectLst/>
                <a:highlight>
                  <a:srgbClr val="FFFFFF"/>
                </a:highlight>
                <a:latin typeface="Google Sans"/>
              </a:rPr>
              <a:t>. Their slogan is: </a:t>
            </a:r>
            <a:r>
              <a:rPr lang="en-GB" b="1" i="0" dirty="0">
                <a:solidFill>
                  <a:srgbClr val="474747"/>
                </a:solidFill>
                <a:effectLst/>
                <a:highlight>
                  <a:srgbClr val="FFFFFF"/>
                </a:highlight>
                <a:latin typeface="Google Sans"/>
              </a:rPr>
              <a:t>”We believe in difference” </a:t>
            </a:r>
            <a:r>
              <a:rPr lang="en-GB" b="0" i="0" dirty="0">
                <a:solidFill>
                  <a:srgbClr val="474747"/>
                </a:solidFill>
                <a:effectLst/>
                <a:highlight>
                  <a:srgbClr val="FFFFFF"/>
                </a:highlight>
                <a:latin typeface="Google Sans"/>
              </a:rPr>
              <a:t>– </a:t>
            </a:r>
            <a:r>
              <a:rPr lang="en-GB" b="0" i="0" dirty="0">
                <a:solidFill>
                  <a:srgbClr val="040C28"/>
                </a:solidFill>
                <a:effectLst/>
                <a:highlight>
                  <a:srgbClr val="D3E3FD"/>
                </a:highlight>
                <a:latin typeface="Google Sans"/>
              </a:rPr>
              <a:t>different fashion styles, different perspectives, different ideas</a:t>
            </a:r>
            <a:r>
              <a:rPr lang="en-GB" b="0" i="0" dirty="0">
                <a:solidFill>
                  <a:srgbClr val="474747"/>
                </a:solidFill>
                <a:effectLst/>
                <a:highlight>
                  <a:srgbClr val="FFFFFF"/>
                </a:highlight>
                <a:latin typeface="Google Sans"/>
              </a:rPr>
              <a:t>. Their customers come from a wide range of backgrounds, reflecting the richness of our global community.</a:t>
            </a:r>
            <a:endParaRPr lang="en-GB" b="0" i="0" dirty="0">
              <a:solidFill>
                <a:srgbClr val="0D0D0D"/>
              </a:solidFill>
              <a:effectLst/>
              <a:highlight>
                <a:srgbClr val="FFFFFF"/>
              </a:highlight>
              <a:latin typeface="Söhne"/>
            </a:endParaRP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3</a:t>
            </a:fld>
            <a:endParaRPr lang="en-GB" dirty="0"/>
          </a:p>
        </p:txBody>
      </p:sp>
    </p:spTree>
    <p:extLst>
      <p:ext uri="{BB962C8B-B14F-4D97-AF65-F5344CB8AC3E}">
        <p14:creationId xmlns:p14="http://schemas.microsoft.com/office/powerpoint/2010/main" val="3259615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F1F1F"/>
                </a:solidFill>
                <a:effectLst/>
                <a:highlight>
                  <a:srgbClr val="FFFFFF"/>
                </a:highlight>
                <a:latin typeface="Google Sans"/>
              </a:rPr>
              <a:t>What makes Primark a successful business?</a:t>
            </a:r>
            <a:endParaRPr lang="en-GB" b="0" i="0" dirty="0">
              <a:solidFill>
                <a:srgbClr val="1F1F1F"/>
              </a:solidFill>
              <a:effectLst/>
              <a:highlight>
                <a:srgbClr val="FFFFFF"/>
              </a:highlight>
              <a:latin typeface="arial" panose="020B0604020202020204" pitchFamily="34" charset="0"/>
            </a:endParaRPr>
          </a:p>
          <a:p>
            <a:r>
              <a:rPr lang="en-GB" b="0" i="0" dirty="0">
                <a:solidFill>
                  <a:srgbClr val="0D0D0D"/>
                </a:solidFill>
                <a:effectLst/>
                <a:highlight>
                  <a:srgbClr val="FFFFFF"/>
                </a:highlight>
                <a:latin typeface="Söhne"/>
              </a:rPr>
              <a:t>Primark succeeds by managing its supply chain well and selling lots of products at low prices. It does this by making good deals with suppliers and having efficient ways to get products to its stores. This helps Primark keep prices low for customers and offer good value.</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As seen in the figure, Primark has consistently shown robust revenue growth. With the exception of years affected by COVID-19, it has experienced an average annual growth of approximately 15%. In 2023, Primark's revenue surpassed £9 billion.</a:t>
            </a:r>
          </a:p>
          <a:p>
            <a:endParaRPr lang="en-GB" b="0" i="0" dirty="0">
              <a:solidFill>
                <a:srgbClr val="0D0D0D"/>
              </a:solidFill>
              <a:effectLst/>
              <a:highlight>
                <a:srgbClr val="FFFFFF"/>
              </a:highlight>
              <a:latin typeface="Söhne"/>
            </a:endParaRPr>
          </a:p>
          <a:p>
            <a:endParaRPr lang="en-GB" b="0" i="0" dirty="0">
              <a:solidFill>
                <a:srgbClr val="0D0D0D"/>
              </a:solidFill>
              <a:effectLst/>
              <a:highlight>
                <a:srgbClr val="FFFFFF"/>
              </a:highlight>
              <a:latin typeface="Söhne"/>
            </a:endParaRPr>
          </a:p>
        </p:txBody>
      </p:sp>
      <p:sp>
        <p:nvSpPr>
          <p:cNvPr id="4" name="Slide Number Placeholder 3"/>
          <p:cNvSpPr>
            <a:spLocks noGrp="1"/>
          </p:cNvSpPr>
          <p:nvPr>
            <p:ph type="sldNum" sz="quarter" idx="5"/>
          </p:nvPr>
        </p:nvSpPr>
        <p:spPr/>
        <p:txBody>
          <a:bodyPr/>
          <a:lstStyle/>
          <a:p>
            <a:fld id="{C78084E5-7381-6147-B03C-4D30F1DAE44A}" type="slidenum">
              <a:rPr lang="en-GB" smtClean="0"/>
              <a:t>4</a:t>
            </a:fld>
            <a:endParaRPr lang="en-GB" dirty="0"/>
          </a:p>
        </p:txBody>
      </p:sp>
    </p:spTree>
    <p:extLst>
      <p:ext uri="{BB962C8B-B14F-4D97-AF65-F5344CB8AC3E}">
        <p14:creationId xmlns:p14="http://schemas.microsoft.com/office/powerpoint/2010/main" val="37874609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FFFFF"/>
                </a:highlight>
                <a:latin typeface="Söhne"/>
              </a:rPr>
              <a:t>Germany, a leading economic powerhouse in Europe, offers a distinct cultural landscape that significantly influences business practices and social interactions. Understanding German culture is paramount if we want to explore the establishment of a management office in Germany. The key cultural aspects to consider:</a:t>
            </a:r>
          </a:p>
          <a:p>
            <a:pPr algn="l"/>
            <a:endParaRPr lang="en-GB" b="0" i="0" dirty="0">
              <a:solidFill>
                <a:srgbClr val="0D0D0D"/>
              </a:solidFill>
              <a:effectLst/>
              <a:highlight>
                <a:srgbClr val="FFFFFF"/>
              </a:highlight>
              <a:latin typeface="Söhne"/>
            </a:endParaRPr>
          </a:p>
          <a:p>
            <a:pPr algn="l"/>
            <a:r>
              <a:rPr lang="en-GB" b="1" i="0" dirty="0">
                <a:solidFill>
                  <a:srgbClr val="0D0D0D"/>
                </a:solidFill>
                <a:effectLst/>
                <a:highlight>
                  <a:srgbClr val="FFFFFF"/>
                </a:highlight>
                <a:latin typeface="Söhne"/>
              </a:rPr>
              <a:t>Precision and efficiency: </a:t>
            </a:r>
            <a:r>
              <a:rPr lang="en-GB" b="0" i="0" dirty="0">
                <a:solidFill>
                  <a:srgbClr val="0D0D0D"/>
                </a:solidFill>
                <a:effectLst/>
                <a:highlight>
                  <a:srgbClr val="FFFFFF"/>
                </a:highlight>
                <a:latin typeface="Söhne"/>
              </a:rPr>
              <a:t>Germans are known for their meticulous attention to detail and focus on efficiency in both personal and professional ways. Punctuality is highly valued and stick to schedules is expected. Therefore, planning and executing operations with precision will be essential for success.</a:t>
            </a:r>
          </a:p>
          <a:p>
            <a:pPr algn="l"/>
            <a:r>
              <a:rPr lang="en-GB" b="1" i="0" dirty="0">
                <a:solidFill>
                  <a:srgbClr val="0D0D0D"/>
                </a:solidFill>
                <a:effectLst/>
                <a:highlight>
                  <a:srgbClr val="FFFFFF"/>
                </a:highlight>
                <a:latin typeface="Söhne"/>
              </a:rPr>
              <a:t>Direct Communication: </a:t>
            </a:r>
            <a:r>
              <a:rPr lang="en-GB" b="0" i="0" dirty="0">
                <a:solidFill>
                  <a:srgbClr val="0D0D0D"/>
                </a:solidFill>
                <a:effectLst/>
                <a:highlight>
                  <a:srgbClr val="FFFFFF"/>
                </a:highlight>
                <a:latin typeface="Söhne"/>
              </a:rPr>
              <a:t>Germans tend to value directness and honesty in communication. They prefer clear and straightforward communication styles, often expressing opinions and feedback openly. It's crucial to ensure transparent communication channels and foster an environment where ideas can be shared candidly.</a:t>
            </a:r>
          </a:p>
          <a:p>
            <a:pPr algn="l"/>
            <a:r>
              <a:rPr lang="en-GB" b="1" i="0" dirty="0">
                <a:solidFill>
                  <a:srgbClr val="0D0D0D"/>
                </a:solidFill>
                <a:effectLst/>
                <a:highlight>
                  <a:srgbClr val="FFFFFF"/>
                </a:highlight>
                <a:latin typeface="Söhne"/>
              </a:rPr>
              <a:t>Work-Life balance: </a:t>
            </a:r>
            <a:r>
              <a:rPr lang="en-GB" b="0" i="0" dirty="0">
                <a:solidFill>
                  <a:srgbClr val="0D0D0D"/>
                </a:solidFill>
                <a:effectLst/>
                <a:highlight>
                  <a:srgbClr val="FFFFFF"/>
                </a:highlight>
                <a:latin typeface="Söhne"/>
              </a:rPr>
              <a:t>While Germans are dedicated professionals, they also prioritize a healthy work-life balance. Understanding and respecting their balance in management practices will be key to fostering a productive and sustainable work environment.</a:t>
            </a:r>
          </a:p>
          <a:p>
            <a:pPr algn="l"/>
            <a:r>
              <a:rPr lang="en-GB" b="1" i="0" dirty="0">
                <a:solidFill>
                  <a:srgbClr val="0D0D0D"/>
                </a:solidFill>
                <a:effectLst/>
                <a:highlight>
                  <a:srgbClr val="FFFFFF"/>
                </a:highlight>
                <a:latin typeface="Söhne"/>
              </a:rPr>
              <a:t>Hierarchical structure: </a:t>
            </a:r>
            <a:r>
              <a:rPr lang="en-GB" b="0" i="0" dirty="0">
                <a:solidFill>
                  <a:srgbClr val="0D0D0D"/>
                </a:solidFill>
                <a:effectLst/>
                <a:highlight>
                  <a:srgbClr val="FFFFFF"/>
                </a:highlight>
                <a:latin typeface="Söhne"/>
              </a:rPr>
              <a:t>German organizations typically follow a hierarchical structure, where decision-making authority is centralized. Respect for authority and clear lines of responsibility are essential.</a:t>
            </a:r>
          </a:p>
          <a:p>
            <a:pPr algn="l"/>
            <a:r>
              <a:rPr lang="en-GB" b="1" i="0" dirty="0">
                <a:solidFill>
                  <a:srgbClr val="0D0D0D"/>
                </a:solidFill>
                <a:effectLst/>
                <a:highlight>
                  <a:srgbClr val="FFFFFF"/>
                </a:highlight>
                <a:latin typeface="Söhne"/>
              </a:rPr>
              <a:t>Value for quality and reliability: </a:t>
            </a:r>
            <a:r>
              <a:rPr lang="en-GB" b="0" i="0" dirty="0">
                <a:solidFill>
                  <a:srgbClr val="0D0D0D"/>
                </a:solidFill>
                <a:effectLst/>
                <a:highlight>
                  <a:srgbClr val="FFFFFF"/>
                </a:highlight>
                <a:latin typeface="Söhne"/>
              </a:rPr>
              <a:t>Germans place a high value on quality and reliability in products and services. They expect consistency and durability, often preferring well-established brands with a reputation for excellence. Therefore, maintaining high standards of quality in offerings will be crucial for gaining trust and loyalty in the German market.</a:t>
            </a:r>
          </a:p>
          <a:p>
            <a:pPr algn="l"/>
            <a:r>
              <a:rPr lang="en-GB" b="1" i="0" dirty="0">
                <a:solidFill>
                  <a:srgbClr val="0D0D0D"/>
                </a:solidFill>
                <a:effectLst/>
                <a:highlight>
                  <a:srgbClr val="FFFFFF"/>
                </a:highlight>
                <a:latin typeface="Söhne"/>
              </a:rPr>
              <a:t>Cultural diversity: </a:t>
            </a:r>
            <a:r>
              <a:rPr lang="en-GB" b="0" i="0" dirty="0">
                <a:solidFill>
                  <a:srgbClr val="0D0D0D"/>
                </a:solidFill>
                <a:effectLst/>
                <a:highlight>
                  <a:srgbClr val="FFFFFF"/>
                </a:highlight>
                <a:latin typeface="Söhne"/>
              </a:rPr>
              <a:t>Germany is home to a diverse population, with immigrants from various backgrounds contributing to its cultural fabric art. It is very important to focus on this inclusive environment, as it strengthens the team and makes everyone feel valued and respected.</a:t>
            </a:r>
          </a:p>
          <a:p>
            <a:pPr algn="l"/>
            <a:endParaRPr lang="en-GB" b="0" i="0"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a:p>
            <a:pPr algn="l"/>
            <a:br>
              <a:rPr lang="en-GB" b="0" i="0" dirty="0">
                <a:solidFill>
                  <a:srgbClr val="0D0D0D"/>
                </a:solidFill>
                <a:effectLst/>
                <a:highlight>
                  <a:srgbClr val="FFFFFF"/>
                </a:highlight>
                <a:latin typeface="Söhne"/>
              </a:rPr>
            </a:br>
            <a:endParaRPr lang="en-GB" b="0" i="0" dirty="0">
              <a:solidFill>
                <a:srgbClr val="0D0D0D"/>
              </a:solidFill>
              <a:effectLst/>
              <a:highlight>
                <a:srgbClr val="FFFFFF"/>
              </a:highlight>
              <a:latin typeface="Söhne"/>
            </a:endParaRPr>
          </a:p>
          <a:p>
            <a:endParaRPr lang="en-GB" b="0" i="0" dirty="0">
              <a:solidFill>
                <a:srgbClr val="0D0D0D"/>
              </a:solidFill>
              <a:effectLst/>
              <a:highlight>
                <a:srgbClr val="FFFFFF"/>
              </a:highlight>
              <a:latin typeface="Söhne"/>
            </a:endParaRP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5</a:t>
            </a:fld>
            <a:endParaRPr lang="en-GB" dirty="0"/>
          </a:p>
        </p:txBody>
      </p:sp>
    </p:spTree>
    <p:extLst>
      <p:ext uri="{BB962C8B-B14F-4D97-AF65-F5344CB8AC3E}">
        <p14:creationId xmlns:p14="http://schemas.microsoft.com/office/powerpoint/2010/main" val="2396402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Before expanding a business in Germany, managers must understand the key factors contributing to both success and failure.</a:t>
            </a:r>
          </a:p>
          <a:p>
            <a:endParaRPr lang="en-GB" dirty="0">
              <a:effectLst/>
            </a:endParaRPr>
          </a:p>
          <a:p>
            <a:r>
              <a:rPr lang="en-GB" dirty="0">
                <a:effectLst/>
              </a:rPr>
              <a:t>Success factors:</a:t>
            </a:r>
          </a:p>
          <a:p>
            <a:r>
              <a:rPr lang="en-GB" b="1" i="0" dirty="0">
                <a:solidFill>
                  <a:srgbClr val="000000"/>
                </a:solidFill>
                <a:effectLst/>
                <a:highlight>
                  <a:srgbClr val="FFFFFF"/>
                </a:highlight>
                <a:latin typeface="Söhne"/>
              </a:rPr>
              <a:t>Cultural adaptation: </a:t>
            </a:r>
            <a:r>
              <a:rPr lang="en-GB" dirty="0">
                <a:effectLst/>
              </a:rPr>
              <a:t>For people from the UK, who are used to similar cultural norms such as punctuality and a focus on quality, understanding and adapting to German cultural norms should not be overly challenging. However, they may need to be mindful of differences in communication styles, particularly in terms of directness, as this aspect may vary between British and German cultures. </a:t>
            </a:r>
          </a:p>
          <a:p>
            <a:r>
              <a:rPr lang="en-GB" b="1" i="0" dirty="0">
                <a:solidFill>
                  <a:srgbClr val="000000"/>
                </a:solidFill>
                <a:effectLst/>
                <a:highlight>
                  <a:srgbClr val="FFFFFF"/>
                </a:highlight>
                <a:latin typeface="Söhne"/>
              </a:rPr>
              <a:t>Localized strategy: </a:t>
            </a:r>
            <a:r>
              <a:rPr lang="en-GB" dirty="0">
                <a:effectLst/>
              </a:rPr>
              <a:t>Creating a customized strategy for the German market, including adapting products, localizing marketing efforts, and adjusting customer service, shows dedication to addressing the unique requirements and preferences of German consumers.</a:t>
            </a:r>
          </a:p>
          <a:p>
            <a:r>
              <a:rPr lang="en-GB" b="1" dirty="0">
                <a:effectLst/>
              </a:rPr>
              <a:t>Effective communication channels: </a:t>
            </a:r>
            <a:r>
              <a:rPr lang="en-GB" b="0" i="0" dirty="0">
                <a:solidFill>
                  <a:srgbClr val="0D0D0D"/>
                </a:solidFill>
                <a:effectLst/>
                <a:highlight>
                  <a:srgbClr val="FFFFFF"/>
                </a:highlight>
                <a:latin typeface="Söhne"/>
              </a:rPr>
              <a:t>Establishing clear and transparent communication channels, both internally within the management office and externally with German partners and customers, helps collaboration and minimizes misunderstandings.</a:t>
            </a:r>
          </a:p>
          <a:p>
            <a:r>
              <a:rPr lang="en-GB" b="1" i="0" dirty="0">
                <a:solidFill>
                  <a:srgbClr val="0D0D0D"/>
                </a:solidFill>
                <a:effectLst/>
                <a:highlight>
                  <a:srgbClr val="FFFFFF"/>
                </a:highlight>
                <a:latin typeface="Söhne"/>
              </a:rPr>
              <a:t>Investment in Localization</a:t>
            </a:r>
            <a:r>
              <a:rPr lang="en-GB" b="0" i="0" dirty="0">
                <a:solidFill>
                  <a:srgbClr val="0D0D0D"/>
                </a:solidFill>
                <a:effectLst/>
                <a:highlight>
                  <a:srgbClr val="FFFFFF"/>
                </a:highlight>
                <a:latin typeface="Söhne"/>
              </a:rPr>
              <a:t>: Investing in localization efforts, including language translation, cultural adaptation, and localized marketing strategies, helps businesses connect with German consumers on a deeper level.</a:t>
            </a:r>
          </a:p>
          <a:p>
            <a:r>
              <a:rPr lang="en-GB" b="1" i="0" dirty="0">
                <a:solidFill>
                  <a:srgbClr val="0D0D0D"/>
                </a:solidFill>
                <a:effectLst/>
                <a:highlight>
                  <a:srgbClr val="FFFFFF"/>
                </a:highlight>
                <a:latin typeface="Söhne"/>
              </a:rPr>
              <a:t>Building Relationships</a:t>
            </a:r>
            <a:r>
              <a:rPr lang="en-GB" b="0" i="0" dirty="0">
                <a:solidFill>
                  <a:srgbClr val="0D0D0D"/>
                </a:solidFill>
                <a:effectLst/>
                <a:highlight>
                  <a:srgbClr val="FFFFFF"/>
                </a:highlight>
                <a:latin typeface="Söhne"/>
              </a:rPr>
              <a:t>: Building strong relationships with local partners, suppliers, and customers through networking, attending industry events, and participating in community activities can lead to long-term success in the German market.</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Failure factors</a:t>
            </a:r>
          </a:p>
          <a:p>
            <a:r>
              <a:rPr lang="en-GB" b="1" i="0" dirty="0">
                <a:solidFill>
                  <a:srgbClr val="0D0D0D"/>
                </a:solidFill>
                <a:effectLst/>
                <a:highlight>
                  <a:srgbClr val="FFFFFF"/>
                </a:highlight>
                <a:latin typeface="Söhne"/>
              </a:rPr>
              <a:t>Resistance to Change</a:t>
            </a:r>
            <a:r>
              <a:rPr lang="en-GB" b="0" i="0" dirty="0">
                <a:solidFill>
                  <a:srgbClr val="0D0D0D"/>
                </a:solidFill>
                <a:effectLst/>
                <a:highlight>
                  <a:srgbClr val="FFFFFF"/>
                </a:highlight>
                <a:latin typeface="Söhne"/>
              </a:rPr>
              <a:t>: If a business can't adjust to German market conditions, cultural differences, and regulations, it might miss chances to grow and innovate. </a:t>
            </a:r>
          </a:p>
          <a:p>
            <a:r>
              <a:rPr lang="en-GB" b="1" i="0" dirty="0">
                <a:solidFill>
                  <a:srgbClr val="0D0D0D"/>
                </a:solidFill>
                <a:effectLst/>
                <a:highlight>
                  <a:srgbClr val="FFFFFF"/>
                </a:highlight>
                <a:latin typeface="Söhne"/>
              </a:rPr>
              <a:t>Lack of Strategic Planning</a:t>
            </a:r>
            <a:r>
              <a:rPr lang="en-GB" b="0" i="0" dirty="0">
                <a:solidFill>
                  <a:srgbClr val="0D0D0D"/>
                </a:solidFill>
                <a:effectLst/>
                <a:highlight>
                  <a:srgbClr val="FFFFFF"/>
                </a:highlight>
                <a:latin typeface="Söhne"/>
              </a:rPr>
              <a:t>: Failure to develop a comprehensive and realistic business plan, including clear goals, timelines, and resource allocation, can result in disorganized operations, missed targets, and inefficiencies.</a:t>
            </a:r>
          </a:p>
          <a:p>
            <a:r>
              <a:rPr lang="en-GB" b="1" i="0" dirty="0">
                <a:solidFill>
                  <a:srgbClr val="0D0D0D"/>
                </a:solidFill>
                <a:effectLst/>
                <a:highlight>
                  <a:srgbClr val="FFFFFF"/>
                </a:highlight>
                <a:latin typeface="Söhne"/>
              </a:rPr>
              <a:t>Poor Financial Management</a:t>
            </a:r>
            <a:r>
              <a:rPr lang="en-GB" b="0" i="0" dirty="0">
                <a:solidFill>
                  <a:srgbClr val="0D0D0D"/>
                </a:solidFill>
                <a:effectLst/>
                <a:highlight>
                  <a:srgbClr val="FFFFFF"/>
                </a:highlight>
                <a:latin typeface="Söhne"/>
              </a:rPr>
              <a:t>: Mismanagement of finances, including budgeting errors, cash flow problems, and unsustainable cost structures, can lead to financial instability and put a risk the viability of the management office in Germany.</a:t>
            </a:r>
          </a:p>
          <a:p>
            <a:r>
              <a:rPr lang="en-GB" b="1" i="0" dirty="0">
                <a:solidFill>
                  <a:srgbClr val="0D0D0D"/>
                </a:solidFill>
                <a:effectLst/>
                <a:highlight>
                  <a:srgbClr val="FFFFFF"/>
                </a:highlight>
                <a:latin typeface="Söhne"/>
              </a:rPr>
              <a:t>Failure to Address Customer Needs</a:t>
            </a:r>
            <a:r>
              <a:rPr lang="en-GB" b="0" i="0" dirty="0">
                <a:solidFill>
                  <a:srgbClr val="0D0D0D"/>
                </a:solidFill>
                <a:effectLst/>
                <a:highlight>
                  <a:srgbClr val="FFFFFF"/>
                </a:highlight>
                <a:latin typeface="Söhne"/>
              </a:rPr>
              <a:t>: Neglecting to prioritize customer feedback, preferences, and satisfaction may result in declining sales, negative reviews, and loss of market helps to competitors who better meet German consumers' expectations.</a:t>
            </a:r>
          </a:p>
          <a:p>
            <a:r>
              <a:rPr lang="en-GB" b="1" i="0" dirty="0">
                <a:solidFill>
                  <a:srgbClr val="0D0D0D"/>
                </a:solidFill>
                <a:effectLst/>
                <a:highlight>
                  <a:srgbClr val="FFFFFF"/>
                </a:highlight>
                <a:latin typeface="Söhne"/>
              </a:rPr>
              <a:t>Underestimating Competition</a:t>
            </a:r>
            <a:r>
              <a:rPr lang="en-GB" b="0" i="0" dirty="0">
                <a:solidFill>
                  <a:srgbClr val="0D0D0D"/>
                </a:solidFill>
                <a:effectLst/>
                <a:highlight>
                  <a:srgbClr val="FFFFFF"/>
                </a:highlight>
                <a:latin typeface="Söhne"/>
              </a:rPr>
              <a:t>: If a company doesn't realize how competitive the market is and doesn't make its products stand out or react quickly to what competitors are doing, it might lose customers and become less important in Germany.</a:t>
            </a: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6</a:t>
            </a:fld>
            <a:endParaRPr lang="en-GB" dirty="0"/>
          </a:p>
        </p:txBody>
      </p:sp>
    </p:spTree>
    <p:extLst>
      <p:ext uri="{BB962C8B-B14F-4D97-AF65-F5344CB8AC3E}">
        <p14:creationId xmlns:p14="http://schemas.microsoft.com/office/powerpoint/2010/main" val="22849425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0" i="0" dirty="0">
                <a:solidFill>
                  <a:srgbClr val="0D0D0D"/>
                </a:solidFill>
                <a:effectLst/>
                <a:highlight>
                  <a:srgbClr val="FFFFFF"/>
                </a:highlight>
                <a:latin typeface="Söhne"/>
              </a:rPr>
              <a:t>In high context cultures like Germany, people communicate with lots of unspoken cues (paralanguage) and shared understandings, while in low context cultures like the UK, people communicate more directly and clearly, without relying on hidden meanings.</a:t>
            </a:r>
          </a:p>
          <a:p>
            <a:pPr marL="171450" indent="-171450">
              <a:buFont typeface="Arial" panose="020B0604020202020204" pitchFamily="34" charset="0"/>
              <a:buChar char="•"/>
            </a:pPr>
            <a:r>
              <a:rPr lang="en-GB" b="0" i="0" dirty="0">
                <a:solidFill>
                  <a:srgbClr val="0D0D0D"/>
                </a:solidFill>
                <a:effectLst/>
                <a:highlight>
                  <a:srgbClr val="FFFFFF"/>
                </a:highlight>
                <a:latin typeface="Söhne"/>
              </a:rPr>
              <a:t>In high context cultures relationships are really important, and trust is built slowly over time through personal connections. In low context cultures relationships are still important, but communication tends to be more focused on getting things done efficiently. </a:t>
            </a:r>
          </a:p>
          <a:p>
            <a:pPr marL="171450" indent="-171450">
              <a:buFont typeface="Arial" panose="020B0604020202020204" pitchFamily="34" charset="0"/>
              <a:buChar char="•"/>
            </a:pPr>
            <a:r>
              <a:rPr lang="en-GB" b="0" i="0" dirty="0">
                <a:solidFill>
                  <a:srgbClr val="0D0D0D"/>
                </a:solidFill>
                <a:effectLst/>
                <a:highlight>
                  <a:srgbClr val="FFFFFF"/>
                </a:highlight>
                <a:latin typeface="Söhne"/>
              </a:rPr>
              <a:t>Germans often prefer indirect communication, where they hint at things instead of saying them directly. Brits like to say what they mean and mean what they say, without hidden meanings.</a:t>
            </a:r>
          </a:p>
          <a:p>
            <a:pPr marL="171450" indent="-171450">
              <a:buFont typeface="Arial" panose="020B0604020202020204" pitchFamily="34" charset="0"/>
              <a:buChar char="•"/>
            </a:pPr>
            <a:r>
              <a:rPr lang="en-GB" b="0" i="0" dirty="0">
                <a:solidFill>
                  <a:srgbClr val="0D0D0D"/>
                </a:solidFill>
                <a:effectLst/>
                <a:highlight>
                  <a:srgbClr val="FFFFFF"/>
                </a:highlight>
                <a:latin typeface="Söhne"/>
              </a:rPr>
              <a:t>In Germany decisions are usually made by considering everyone's feelings and opinions, not just the facts. In UK decisions are often based on logic and facts, with less emphasis on feelings or relationships.</a:t>
            </a:r>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7</a:t>
            </a:fld>
            <a:endParaRPr lang="en-GB" dirty="0"/>
          </a:p>
        </p:txBody>
      </p:sp>
    </p:spTree>
    <p:extLst>
      <p:ext uri="{BB962C8B-B14F-4D97-AF65-F5344CB8AC3E}">
        <p14:creationId xmlns:p14="http://schemas.microsoft.com/office/powerpoint/2010/main" val="34166102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The UK and Germany share cultural similarities and variations across language, ethnic makeup, social structures, religious values, and business- and work-related attitudes. Both countries have distinct languages and diverse populations, but differences exist in the prominence of religions and governance structures. Despite these variations, both prioritize professionalism in the workplace. Understanding and navigating these cultural nuances are crucial for successful cross-cultural communication and business operations between the UK and Germany.</a:t>
            </a:r>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8</a:t>
            </a:fld>
            <a:endParaRPr lang="en-GB" dirty="0"/>
          </a:p>
        </p:txBody>
      </p:sp>
    </p:spTree>
    <p:extLst>
      <p:ext uri="{BB962C8B-B14F-4D97-AF65-F5344CB8AC3E}">
        <p14:creationId xmlns:p14="http://schemas.microsoft.com/office/powerpoint/2010/main" val="2478335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Understanding Hofstede’s cultural dimensions helps in navigating cultural differences between Germany and the UK.</a:t>
            </a:r>
          </a:p>
          <a:p>
            <a:endParaRPr lang="en-GB" b="0" i="0" dirty="0">
              <a:solidFill>
                <a:srgbClr val="0D0D0D"/>
              </a:solidFill>
              <a:effectLst/>
              <a:highlight>
                <a:srgbClr val="FFFFFF"/>
              </a:highlight>
              <a:latin typeface="Söhne"/>
            </a:endParaRPr>
          </a:p>
          <a:p>
            <a:pPr algn="l">
              <a:buFont typeface="+mj-lt"/>
              <a:buAutoNum type="arabicPeriod"/>
            </a:pPr>
            <a:r>
              <a:rPr lang="en-GB" b="1" i="0" dirty="0">
                <a:solidFill>
                  <a:srgbClr val="0D0D0D"/>
                </a:solidFill>
                <a:effectLst/>
                <a:highlight>
                  <a:srgbClr val="FFFFFF"/>
                </a:highlight>
                <a:latin typeface="Söhne"/>
              </a:rPr>
              <a:t>Power Distance</a:t>
            </a:r>
            <a:r>
              <a:rPr lang="en-GB" b="0" i="0" dirty="0">
                <a:solidFill>
                  <a:srgbClr val="0D0D0D"/>
                </a:solidFill>
                <a:effectLst/>
                <a:highlight>
                  <a:srgbClr val="FFFFFF"/>
                </a:highlight>
                <a:latin typeface="Söhne"/>
              </a:rPr>
              <a:t>: Both Germany and the UK have relatively low power distance, valuing equality, and consultation in decision-making.</a:t>
            </a:r>
          </a:p>
          <a:p>
            <a:pPr algn="l">
              <a:buFont typeface="+mj-lt"/>
              <a:buAutoNum type="arabicPeriod"/>
            </a:pPr>
            <a:r>
              <a:rPr lang="en-GB" b="1" i="0" dirty="0">
                <a:solidFill>
                  <a:srgbClr val="0D0D0D"/>
                </a:solidFill>
                <a:effectLst/>
                <a:highlight>
                  <a:srgbClr val="FFFFFF"/>
                </a:highlight>
                <a:latin typeface="Söhne"/>
              </a:rPr>
              <a:t>Individualism</a:t>
            </a:r>
            <a:r>
              <a:rPr lang="en-GB" b="0" i="0" dirty="0">
                <a:solidFill>
                  <a:srgbClr val="0D0D0D"/>
                </a:solidFill>
                <a:effectLst/>
                <a:highlight>
                  <a:srgbClr val="FFFFFF"/>
                </a:highlight>
                <a:latin typeface="Söhne"/>
              </a:rPr>
              <a:t>: Germany tends towards collectivism, emphasizing group harmony, while the UK is more individualistic, prioritizing personal autonomy.</a:t>
            </a:r>
          </a:p>
          <a:p>
            <a:pPr algn="l">
              <a:buFont typeface="+mj-lt"/>
              <a:buAutoNum type="arabicPeriod"/>
            </a:pPr>
            <a:r>
              <a:rPr lang="en-GB" b="1" i="0" dirty="0">
                <a:solidFill>
                  <a:srgbClr val="0D0D0D"/>
                </a:solidFill>
                <a:effectLst/>
                <a:highlight>
                  <a:srgbClr val="FFFFFF"/>
                </a:highlight>
                <a:latin typeface="Söhne"/>
              </a:rPr>
              <a:t>Motivation towards Achievement and Success</a:t>
            </a:r>
            <a:r>
              <a:rPr lang="en-GB" b="0" i="0" dirty="0">
                <a:solidFill>
                  <a:srgbClr val="0D0D0D"/>
                </a:solidFill>
                <a:effectLst/>
                <a:highlight>
                  <a:srgbClr val="FFFFFF"/>
                </a:highlight>
                <a:latin typeface="Söhne"/>
              </a:rPr>
              <a:t>: Both countries value motivation towards achievement and success, with a strong emphasis on hard work and dedication.</a:t>
            </a:r>
          </a:p>
          <a:p>
            <a:pPr algn="l">
              <a:buFont typeface="+mj-lt"/>
              <a:buAutoNum type="arabicPeriod"/>
            </a:pPr>
            <a:r>
              <a:rPr lang="en-GB" b="1" i="0" dirty="0">
                <a:solidFill>
                  <a:srgbClr val="0D0D0D"/>
                </a:solidFill>
                <a:effectLst/>
                <a:highlight>
                  <a:srgbClr val="FFFFFF"/>
                </a:highlight>
                <a:latin typeface="Söhne"/>
              </a:rPr>
              <a:t>Uncertainty Avoidance</a:t>
            </a:r>
            <a:r>
              <a:rPr lang="en-GB" b="0" i="0" dirty="0">
                <a:solidFill>
                  <a:srgbClr val="0D0D0D"/>
                </a:solidFill>
                <a:effectLst/>
                <a:highlight>
                  <a:srgbClr val="FFFFFF"/>
                </a:highlight>
                <a:latin typeface="Söhne"/>
              </a:rPr>
              <a:t>: Germany has a higher uncertainty avoidance, preferring structure and clarity, while the UK exhibits a moderate level of uncertainty avoidance.</a:t>
            </a:r>
          </a:p>
          <a:p>
            <a:pPr algn="l">
              <a:buFont typeface="+mj-lt"/>
              <a:buAutoNum type="arabicPeriod"/>
            </a:pPr>
            <a:r>
              <a:rPr lang="en-GB" b="1" i="0" dirty="0">
                <a:solidFill>
                  <a:srgbClr val="0D0D0D"/>
                </a:solidFill>
                <a:effectLst/>
                <a:highlight>
                  <a:srgbClr val="FFFFFF"/>
                </a:highlight>
                <a:latin typeface="Söhne"/>
              </a:rPr>
              <a:t>Long-Term Orientation</a:t>
            </a:r>
            <a:r>
              <a:rPr lang="en-GB" b="0" i="0" dirty="0">
                <a:solidFill>
                  <a:srgbClr val="0D0D0D"/>
                </a:solidFill>
                <a:effectLst/>
                <a:highlight>
                  <a:srgbClr val="FFFFFF"/>
                </a:highlight>
                <a:latin typeface="Söhne"/>
              </a:rPr>
              <a:t>: Both Germany and the UK have a long-term orientation, valuing perseverance and investment in the future.</a:t>
            </a:r>
          </a:p>
          <a:p>
            <a:pPr algn="l">
              <a:buFont typeface="+mj-lt"/>
              <a:buAutoNum type="arabicPeriod"/>
            </a:pPr>
            <a:r>
              <a:rPr lang="en-GB" b="1" i="0" dirty="0">
                <a:solidFill>
                  <a:srgbClr val="0D0D0D"/>
                </a:solidFill>
                <a:effectLst/>
                <a:highlight>
                  <a:srgbClr val="FFFFFF"/>
                </a:highlight>
                <a:latin typeface="Söhne"/>
              </a:rPr>
              <a:t>Indulgence</a:t>
            </a:r>
            <a:r>
              <a:rPr lang="en-GB" b="0" i="0" dirty="0">
                <a:solidFill>
                  <a:srgbClr val="0D0D0D"/>
                </a:solidFill>
                <a:effectLst/>
                <a:highlight>
                  <a:srgbClr val="FFFFFF"/>
                </a:highlight>
                <a:latin typeface="Söhne"/>
              </a:rPr>
              <a:t>: Both countries lean towards restraint, emphasizing self-discipline and moderation over immediate gratification.</a:t>
            </a:r>
          </a:p>
          <a:p>
            <a:endParaRPr lang="en-GB" b="0" i="0" dirty="0">
              <a:solidFill>
                <a:srgbClr val="0D0D0D"/>
              </a:solidFill>
              <a:effectLst/>
              <a:highlight>
                <a:srgbClr val="FFFFFF"/>
              </a:highlight>
              <a:latin typeface="Söhne"/>
            </a:endParaRPr>
          </a:p>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9</a:t>
            </a:fld>
            <a:endParaRPr lang="en-GB" dirty="0"/>
          </a:p>
        </p:txBody>
      </p:sp>
    </p:spTree>
    <p:extLst>
      <p:ext uri="{BB962C8B-B14F-4D97-AF65-F5344CB8AC3E}">
        <p14:creationId xmlns:p14="http://schemas.microsoft.com/office/powerpoint/2010/main" val="3897778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Cultural Training and Awareness</a:t>
            </a:r>
            <a:r>
              <a:rPr lang="en-GB" b="0" i="0" dirty="0">
                <a:solidFill>
                  <a:srgbClr val="0D0D0D"/>
                </a:solidFill>
                <a:effectLst/>
                <a:highlight>
                  <a:srgbClr val="FFFFFF"/>
                </a:highlight>
                <a:latin typeface="Söhne"/>
              </a:rPr>
              <a:t>: Provide cultural training and awareness programs for employees who will be involved in the expansion to Germany. This training should cover cultural differences between the UK and Germany, focusing on communication styles, work-related attitudes, and business etiquette.</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Diverse Hiring Practices</a:t>
            </a:r>
            <a:r>
              <a:rPr lang="en-GB" b="0" i="0" dirty="0">
                <a:solidFill>
                  <a:srgbClr val="0D0D0D"/>
                </a:solidFill>
                <a:effectLst/>
                <a:highlight>
                  <a:srgbClr val="FFFFFF"/>
                </a:highlight>
                <a:latin typeface="Söhne"/>
              </a:rPr>
              <a:t>: Implement diverse hiring practices to ensure the management office in Germany reflects the cultural diversity of both countries. Recruiting local talent with knowledge of the German market and language proficiency can facilitate smoother operations and better understanding of local customs.</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Cross-Cultural Collaboration</a:t>
            </a:r>
            <a:r>
              <a:rPr lang="en-GB" b="0" i="0" dirty="0">
                <a:solidFill>
                  <a:srgbClr val="0D0D0D"/>
                </a:solidFill>
                <a:effectLst/>
                <a:highlight>
                  <a:srgbClr val="FFFFFF"/>
                </a:highlight>
                <a:latin typeface="Söhne"/>
              </a:rPr>
              <a:t>: Facilitate cross-cultural collaboration between teams in the UK and Germany. Encourage regular communication and collaboration through video conferencing, virtual meetings, and shared project management tools to bridge the distance and cultural gap.</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Conflict Resolution Mechanisms</a:t>
            </a:r>
            <a:r>
              <a:rPr lang="en-GB" b="0" i="0" dirty="0">
                <a:solidFill>
                  <a:srgbClr val="0D0D0D"/>
                </a:solidFill>
                <a:effectLst/>
                <a:highlight>
                  <a:srgbClr val="FFFFFF"/>
                </a:highlight>
                <a:latin typeface="Söhne"/>
              </a:rPr>
              <a:t>: Establish effective conflict resolution mechanisms to address any cultural misunderstandings or differences that may arise. Provide training on conflict resolution techniques and empower employees to resolve conflicts constructively.</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Continuous Learning and Adaptation</a:t>
            </a:r>
            <a:r>
              <a:rPr lang="en-GB" b="0" i="0" dirty="0">
                <a:solidFill>
                  <a:srgbClr val="0D0D0D"/>
                </a:solidFill>
                <a:effectLst/>
                <a:highlight>
                  <a:srgbClr val="FFFFFF"/>
                </a:highlight>
                <a:latin typeface="Söhne"/>
              </a:rPr>
              <a:t>: Foster a culture of continuous learning and adaptation within the management office. Encourage employees to stay informed about cultural developments and trends in both countries and adapt strategies accordingly.</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Feedback Mechanisms</a:t>
            </a:r>
            <a:r>
              <a:rPr lang="en-GB" b="0" i="0" dirty="0">
                <a:solidFill>
                  <a:srgbClr val="0D0D0D"/>
                </a:solidFill>
                <a:effectLst/>
                <a:highlight>
                  <a:srgbClr val="FFFFFF"/>
                </a:highlight>
                <a:latin typeface="Söhne"/>
              </a:rPr>
              <a:t>: Implement feedback mechanisms to gather insights from employees about their experiences and challenges in navigating cultural differences. Use this feedback to continuously improve cross-cultural communication and business practices.</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Celebrate Cultural Diversity</a:t>
            </a:r>
            <a:r>
              <a:rPr lang="en-GB" b="0" i="0" dirty="0">
                <a:solidFill>
                  <a:srgbClr val="0D0D0D"/>
                </a:solidFill>
                <a:effectLst/>
                <a:highlight>
                  <a:srgbClr val="FFFFFF"/>
                </a:highlight>
                <a:latin typeface="Söhne"/>
              </a:rPr>
              <a:t>: Celebrate cultural diversity within the management office by organizing cultural exchange events, language classes, and team-building activities that promote understanding and appreciation of different cultures.</a:t>
            </a:r>
          </a:p>
          <a:p>
            <a:pPr marL="171450" indent="-171450" algn="l">
              <a:buFont typeface="Arial" panose="020B0604020202020204" pitchFamily="34" charset="0"/>
              <a:buChar char="•"/>
            </a:pPr>
            <a:r>
              <a:rPr lang="en-GB" b="1" i="0" dirty="0">
                <a:solidFill>
                  <a:srgbClr val="0D0D0D"/>
                </a:solidFill>
                <a:effectLst/>
                <a:highlight>
                  <a:srgbClr val="FFFFFF"/>
                </a:highlight>
                <a:latin typeface="Söhne"/>
              </a:rPr>
              <a:t>Regular Evaluation and Assessment</a:t>
            </a:r>
            <a:r>
              <a:rPr lang="en-GB" b="0" i="0" dirty="0">
                <a:solidFill>
                  <a:srgbClr val="0D0D0D"/>
                </a:solidFill>
                <a:effectLst/>
                <a:highlight>
                  <a:srgbClr val="FFFFFF"/>
                </a:highlight>
                <a:latin typeface="Söhne"/>
              </a:rPr>
              <a:t>: Conduct regular evaluations and assessments of the effectiveness of cross-cultural communication and business practices. Adjust strategies as needed based on feedback and performance indicators to ensure ongoing success in the German market.</a:t>
            </a:r>
          </a:p>
          <a:p>
            <a:endParaRPr lang="hu-HU" dirty="0"/>
          </a:p>
        </p:txBody>
      </p:sp>
      <p:sp>
        <p:nvSpPr>
          <p:cNvPr id="4" name="Slide Number Placeholder 3"/>
          <p:cNvSpPr>
            <a:spLocks noGrp="1"/>
          </p:cNvSpPr>
          <p:nvPr>
            <p:ph type="sldNum" sz="quarter" idx="5"/>
          </p:nvPr>
        </p:nvSpPr>
        <p:spPr/>
        <p:txBody>
          <a:bodyPr/>
          <a:lstStyle/>
          <a:p>
            <a:fld id="{C78084E5-7381-6147-B03C-4D30F1DAE44A}" type="slidenum">
              <a:rPr lang="en-GB" smtClean="0"/>
              <a:t>10</a:t>
            </a:fld>
            <a:endParaRPr lang="en-GB" dirty="0"/>
          </a:p>
        </p:txBody>
      </p:sp>
    </p:spTree>
    <p:extLst>
      <p:ext uri="{BB962C8B-B14F-4D97-AF65-F5344CB8AC3E}">
        <p14:creationId xmlns:p14="http://schemas.microsoft.com/office/powerpoint/2010/main" val="552951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FFFFF"/>
                </a:highlight>
                <a:latin typeface="Söhne"/>
              </a:rPr>
              <a:t>In conclusion, establishing a management office in Germany offers Primark a strategic opportunity for expansion into the European market. By recognizing and navigating cultural differences between the UK and Germany, the management team can foster effective cross-cultural communication and business operations.</a:t>
            </a:r>
          </a:p>
          <a:p>
            <a:pPr algn="l"/>
            <a:r>
              <a:rPr lang="en-GB" b="0" i="0" dirty="0">
                <a:solidFill>
                  <a:srgbClr val="0D0D0D"/>
                </a:solidFill>
                <a:effectLst/>
                <a:highlight>
                  <a:srgbClr val="FFFFFF"/>
                </a:highlight>
                <a:latin typeface="Söhne"/>
              </a:rPr>
              <a:t>Through cultural training, diverse hiring, and clear communication strategies, the company can overcome challenges and build a collaborative work environment. </a:t>
            </a:r>
            <a:endParaRPr lang="hu-HU" dirty="0"/>
          </a:p>
        </p:txBody>
      </p:sp>
      <p:sp>
        <p:nvSpPr>
          <p:cNvPr id="4" name="Slide Number Placeholder 3"/>
          <p:cNvSpPr>
            <a:spLocks noGrp="1"/>
          </p:cNvSpPr>
          <p:nvPr>
            <p:ph type="sldNum" sz="quarter" idx="5"/>
          </p:nvPr>
        </p:nvSpPr>
        <p:spPr/>
        <p:txBody>
          <a:bodyPr/>
          <a:lstStyle/>
          <a:p>
            <a:fld id="{C78084E5-7381-6147-B03C-4D30F1DAE44A}" type="slidenum">
              <a:rPr lang="en-GB" smtClean="0"/>
              <a:t>11</a:t>
            </a:fld>
            <a:endParaRPr lang="en-GB" dirty="0"/>
          </a:p>
        </p:txBody>
      </p:sp>
    </p:spTree>
    <p:extLst>
      <p:ext uri="{BB962C8B-B14F-4D97-AF65-F5344CB8AC3E}">
        <p14:creationId xmlns:p14="http://schemas.microsoft.com/office/powerpoint/2010/main" val="34345427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78084E5-7381-6147-B03C-4D30F1DAE44A}" type="slidenum">
              <a:rPr lang="en-GB" smtClean="0"/>
              <a:t>12</a:t>
            </a:fld>
            <a:endParaRPr lang="en-GB" dirty="0"/>
          </a:p>
        </p:txBody>
      </p:sp>
    </p:spTree>
    <p:extLst>
      <p:ext uri="{BB962C8B-B14F-4D97-AF65-F5344CB8AC3E}">
        <p14:creationId xmlns:p14="http://schemas.microsoft.com/office/powerpoint/2010/main" val="4585338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021BE-CBA3-AD4C-BCCC-066A7110CCE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87BE179-8B35-F1E8-8F22-6FB2E70AF2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8EBBDDF-CFB5-9DA0-87A7-B8BBCCD064F2}"/>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5" name="Footer Placeholder 4">
            <a:extLst>
              <a:ext uri="{FF2B5EF4-FFF2-40B4-BE49-F238E27FC236}">
                <a16:creationId xmlns:a16="http://schemas.microsoft.com/office/drawing/2014/main" id="{C36CC5C5-52BE-E99E-37BB-EE09AFBA7BC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72D555A-7E91-9CF2-40C9-966AF2F39915}"/>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382478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55D8-E284-70BD-3A18-9AF0B628270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B7692B1-4FC3-3BF7-7B90-4B6E3960149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072C76A-C960-5075-421E-767AAD38205C}"/>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5" name="Footer Placeholder 4">
            <a:extLst>
              <a:ext uri="{FF2B5EF4-FFF2-40B4-BE49-F238E27FC236}">
                <a16:creationId xmlns:a16="http://schemas.microsoft.com/office/drawing/2014/main" id="{A2B1605A-916F-8DCD-5DAD-06A4F9C7A2B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83F52C2-7B63-3208-B8E9-903A74360655}"/>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2911664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43FB0-ED0D-7988-4C2A-A54673F88D3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86B0973-1013-7C9F-C7A1-5D9534893E0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55A9ADB-E53F-2293-A33E-9D06D69C5F21}"/>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5" name="Footer Placeholder 4">
            <a:extLst>
              <a:ext uri="{FF2B5EF4-FFF2-40B4-BE49-F238E27FC236}">
                <a16:creationId xmlns:a16="http://schemas.microsoft.com/office/drawing/2014/main" id="{46ABFE41-8DA5-9E7A-94AB-0A4957B4E28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D3B7726-B1D5-0A82-950A-D08B0238CD0D}"/>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1479003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704F3-52AB-3BED-22E1-4C180A92EDE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F6CB1F9-F5D7-90FB-E902-F8629D17866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81C1069-A56A-C587-0CEE-B586550B38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9C91F7A-0575-05BE-3A14-66040B7B4134}"/>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6" name="Footer Placeholder 5">
            <a:extLst>
              <a:ext uri="{FF2B5EF4-FFF2-40B4-BE49-F238E27FC236}">
                <a16:creationId xmlns:a16="http://schemas.microsoft.com/office/drawing/2014/main" id="{FE8117CC-DC73-82F7-57BB-670845EB875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AFBCAEF-35D1-DA3D-EF3D-46B2CBAEDC95}"/>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2968124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93FB7-A366-AFF4-BE28-C5F64BFFE155}"/>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771238A-F190-FAB3-60C2-1E7369AEA5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48F61FC-77E7-1554-22F5-A398C9D2E30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0018CC7-BA24-2CFD-6576-D8F7F74E88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A5CF4B-C435-7E92-0121-6ED073F7F91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A542214-AA77-745E-E13B-31AF6389E021}"/>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8" name="Footer Placeholder 7">
            <a:extLst>
              <a:ext uri="{FF2B5EF4-FFF2-40B4-BE49-F238E27FC236}">
                <a16:creationId xmlns:a16="http://schemas.microsoft.com/office/drawing/2014/main" id="{8F2AA423-340E-247D-31B0-C278C4064F8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11AB6C8-AAE5-9600-36AA-BC92F6BFBCC3}"/>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3361392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47C0F-152D-E8F9-D75D-2B3BE8CB3A9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02E1126-9A44-AF0B-0094-C3A41F2269CE}"/>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4" name="Footer Placeholder 3">
            <a:extLst>
              <a:ext uri="{FF2B5EF4-FFF2-40B4-BE49-F238E27FC236}">
                <a16:creationId xmlns:a16="http://schemas.microsoft.com/office/drawing/2014/main" id="{59F13B3D-40BB-CE16-0C53-12FCC603EA9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B11A6058-7369-85A9-B32D-4AE289078696}"/>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469211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8C4014-653C-B5F0-99E2-18D421E87E17}"/>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3" name="Footer Placeholder 2">
            <a:extLst>
              <a:ext uri="{FF2B5EF4-FFF2-40B4-BE49-F238E27FC236}">
                <a16:creationId xmlns:a16="http://schemas.microsoft.com/office/drawing/2014/main" id="{B711B4A3-6D57-3BDF-66C1-987D622D7F0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F196660-265C-6D38-2C21-48A062F53545}"/>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3282928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1D9D6-6A6C-C8E8-35D1-AF100343E17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DA06A54-DBF2-C88F-998C-A80BEE4DBD7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E38EE50-A183-3662-16BB-AF74C74703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FCB490-74B6-913C-5741-B9355993781D}"/>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6" name="Footer Placeholder 5">
            <a:extLst>
              <a:ext uri="{FF2B5EF4-FFF2-40B4-BE49-F238E27FC236}">
                <a16:creationId xmlns:a16="http://schemas.microsoft.com/office/drawing/2014/main" id="{2C627406-6057-9A66-92FD-CCC77DED82A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0EA7AF4-DF6D-EAE2-B3CC-A02C54430C1D}"/>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1343643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CA509-EFE5-0C00-D2DA-4CBFC3B57E4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C3AE226-FA77-DCFE-5949-26E70C88A7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8B35608-B864-28D2-7DB0-094A6691F1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ED38423-F827-C4F0-EF88-66A9D09CD2EA}"/>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6" name="Footer Placeholder 5">
            <a:extLst>
              <a:ext uri="{FF2B5EF4-FFF2-40B4-BE49-F238E27FC236}">
                <a16:creationId xmlns:a16="http://schemas.microsoft.com/office/drawing/2014/main" id="{B2988CD0-F334-9EAA-A957-4D45EBC59AC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C931F3F-3564-0EDF-4954-34EC16FF867B}"/>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3466738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B5555-9C94-A811-CAD5-7FAD49ACA44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1018899-80F5-921B-A504-A686D42EF32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C75CF6-3219-E919-1BCA-837F54E86474}"/>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5" name="Footer Placeholder 4">
            <a:extLst>
              <a:ext uri="{FF2B5EF4-FFF2-40B4-BE49-F238E27FC236}">
                <a16:creationId xmlns:a16="http://schemas.microsoft.com/office/drawing/2014/main" id="{5BC1155E-09D1-29B0-9629-4433B32412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8834475-F2B6-02CE-2D05-EFE87ADC8D5D}"/>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787801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EC2466-274F-DB9B-05B4-3C4E4A08F53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25CC449-D5E3-070F-A70E-E389B4D039A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D73741B-9F71-4A18-E4E8-574C0C2B1EE5}"/>
              </a:ext>
            </a:extLst>
          </p:cNvPr>
          <p:cNvSpPr>
            <a:spLocks noGrp="1"/>
          </p:cNvSpPr>
          <p:nvPr>
            <p:ph type="dt" sz="half" idx="10"/>
          </p:nvPr>
        </p:nvSpPr>
        <p:spPr/>
        <p:txBody>
          <a:bodyPr/>
          <a:lstStyle/>
          <a:p>
            <a:fld id="{93F27D80-2692-6E44-9230-454BDE2A0580}" type="datetimeFigureOut">
              <a:rPr lang="en-GB" smtClean="0"/>
              <a:t>03/04/2024</a:t>
            </a:fld>
            <a:endParaRPr lang="en-GB" dirty="0"/>
          </a:p>
        </p:txBody>
      </p:sp>
      <p:sp>
        <p:nvSpPr>
          <p:cNvPr id="5" name="Footer Placeholder 4">
            <a:extLst>
              <a:ext uri="{FF2B5EF4-FFF2-40B4-BE49-F238E27FC236}">
                <a16:creationId xmlns:a16="http://schemas.microsoft.com/office/drawing/2014/main" id="{6C7F7506-007F-3F70-CC0C-06D13269E8A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CE6FEE0-A8BE-CC5B-A139-57C2607B9133}"/>
              </a:ext>
            </a:extLst>
          </p:cNvPr>
          <p:cNvSpPr>
            <a:spLocks noGrp="1"/>
          </p:cNvSpPr>
          <p:nvPr>
            <p:ph type="sldNum" sz="quarter" idx="12"/>
          </p:nvPr>
        </p:nvSpPr>
        <p:spPr/>
        <p:txBody>
          <a:bodyPr/>
          <a:lstStyle/>
          <a:p>
            <a:fld id="{037A0A0F-E57D-8744-A963-35EE38DA4505}" type="slidenum">
              <a:rPr lang="en-GB" smtClean="0"/>
              <a:t>‹#›</a:t>
            </a:fld>
            <a:endParaRPr lang="en-GB" dirty="0"/>
          </a:p>
        </p:txBody>
      </p:sp>
    </p:spTree>
    <p:extLst>
      <p:ext uri="{BB962C8B-B14F-4D97-AF65-F5344CB8AC3E}">
        <p14:creationId xmlns:p14="http://schemas.microsoft.com/office/powerpoint/2010/main" val="795429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0A11D9-35E5-0049-194A-02E47CC4E9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4D3ECD2-4CFD-3C6A-CF5A-7BD29A1832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9F3C8A-ABF9-6386-D07C-D51318FF41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3F27D80-2692-6E44-9230-454BDE2A0580}" type="datetimeFigureOut">
              <a:rPr lang="en-GB" smtClean="0"/>
              <a:t>03/04/2024</a:t>
            </a:fld>
            <a:endParaRPr lang="en-GB" dirty="0"/>
          </a:p>
        </p:txBody>
      </p:sp>
      <p:sp>
        <p:nvSpPr>
          <p:cNvPr id="5" name="Footer Placeholder 4">
            <a:extLst>
              <a:ext uri="{FF2B5EF4-FFF2-40B4-BE49-F238E27FC236}">
                <a16:creationId xmlns:a16="http://schemas.microsoft.com/office/drawing/2014/main" id="{965965E3-0CAE-DE00-9B46-C444E29F92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24204D91-1ACB-3E57-E6FB-EA3E9B24D4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7A0A0F-E57D-8744-A963-35EE38DA4505}" type="slidenum">
              <a:rPr lang="en-GB" smtClean="0"/>
              <a:t>‹#›</a:t>
            </a:fld>
            <a:endParaRPr lang="en-GB" dirty="0"/>
          </a:p>
        </p:txBody>
      </p:sp>
    </p:spTree>
    <p:extLst>
      <p:ext uri="{BB962C8B-B14F-4D97-AF65-F5344CB8AC3E}">
        <p14:creationId xmlns:p14="http://schemas.microsoft.com/office/powerpoint/2010/main" val="10489249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1.jpe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8" Type="http://schemas.openxmlformats.org/officeDocument/2006/relationships/hyperlink" Target="https://www.statista.com/statistics/383785/primark-revenue-worldwide/" TargetMode="External"/><Relationship Id="rId3" Type="http://schemas.openxmlformats.org/officeDocument/2006/relationships/hyperlink" Target="https://www.abf.co.uk/our-businesses/retail" TargetMode="External"/><Relationship Id="rId7" Type="http://schemas.openxmlformats.org/officeDocument/2006/relationships/hyperlink" Target="https://www.ons.gov.uk/peoplepopulationandcommunity/culturalidentity/ethnicity/bulletins/ethnicgroupenglandandwales/census2021"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expatrio.com/about-germany/german-culture" TargetMode="External"/><Relationship Id="rId5" Type="http://schemas.openxmlformats.org/officeDocument/2006/relationships/hyperlink" Target="https://www.expatrio.com/about-germany/german-business-culture" TargetMode="External"/><Relationship Id="rId10" Type="http://schemas.openxmlformats.org/officeDocument/2006/relationships/hyperlink" Target="https://www.youtube.com/watch?v=qKViQSnW-UA&amp;ab_channel=TeroTrainers" TargetMode="External"/><Relationship Id="rId4" Type="http://schemas.openxmlformats.org/officeDocument/2006/relationships/hyperlink" Target="https://www.diversityabroad.com/articles/travel-guide/germany" TargetMode="External"/><Relationship Id="rId9" Type="http://schemas.openxmlformats.org/officeDocument/2006/relationships/hyperlink" Target="https://www.hofstede-insights.com/country-comparison-too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439321C-EA31-AA6A-4B31-244B92D5EDD2}"/>
              </a:ext>
            </a:extLst>
          </p:cNvPr>
          <p:cNvSpPr>
            <a:spLocks noGrp="1"/>
          </p:cNvSpPr>
          <p:nvPr>
            <p:ph type="subTitle" idx="1"/>
          </p:nvPr>
        </p:nvSpPr>
        <p:spPr>
          <a:xfrm>
            <a:off x="1094705" y="2656703"/>
            <a:ext cx="10573554" cy="3950159"/>
          </a:xfrm>
        </p:spPr>
        <p:txBody>
          <a:bodyPr>
            <a:normAutofit fontScale="40000" lnSpcReduction="20000"/>
          </a:bodyPr>
          <a:lstStyle/>
          <a:p>
            <a:pPr algn="l">
              <a:lnSpc>
                <a:spcPct val="120000"/>
              </a:lnSpc>
              <a:spcAft>
                <a:spcPts val="800"/>
              </a:spcAft>
            </a:pPr>
            <a:r>
              <a:rPr lang="en-GB" sz="6000" b="1" dirty="0">
                <a:effectLst/>
                <a:latin typeface="Arial" panose="020B0604020202020204" pitchFamily="34" charset="0"/>
                <a:ea typeface="DengXian" panose="02010600030101010101" pitchFamily="2" charset="-122"/>
                <a:cs typeface="Times New Roman" panose="02020603050405020304" pitchFamily="18" charset="0"/>
              </a:rPr>
              <a:t>BA(Hons) Business Management </a:t>
            </a:r>
            <a:r>
              <a:rPr lang="en-GB" sz="6000" b="1" i="1" dirty="0">
                <a:effectLst/>
                <a:latin typeface="Arial" panose="020B0604020202020204" pitchFamily="34" charset="0"/>
                <a:ea typeface="DengXian" panose="02010600030101010101" pitchFamily="2" charset="-122"/>
                <a:cs typeface="Times New Roman" panose="02020603050405020304" pitchFamily="18" charset="0"/>
              </a:rPr>
              <a:t> </a:t>
            </a:r>
            <a:endParaRPr lang="en-GB" sz="6000" b="1"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Student Name: </a:t>
            </a:r>
            <a:r>
              <a:rPr lang="en-GB" sz="4500" i="1" dirty="0">
                <a:effectLst/>
                <a:latin typeface="Arial" panose="020B0604020202020204" pitchFamily="34" charset="0"/>
                <a:ea typeface="DengXian" panose="02010600030101010101" pitchFamily="2" charset="-122"/>
                <a:cs typeface="Times New Roman" panose="02020603050405020304" pitchFamily="18" charset="0"/>
              </a:rPr>
              <a:t>Szabina Molnar</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Student Number: </a:t>
            </a:r>
            <a:r>
              <a:rPr lang="en-GB" sz="4500" i="1" dirty="0">
                <a:effectLst/>
                <a:latin typeface="Arial" panose="020B0604020202020204" pitchFamily="34" charset="0"/>
                <a:ea typeface="DengXian" panose="02010600030101010101" pitchFamily="2" charset="-122"/>
                <a:cs typeface="Times New Roman" panose="02020603050405020304" pitchFamily="18" charset="0"/>
              </a:rPr>
              <a:t>2121168</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Course Name:</a:t>
            </a:r>
            <a:r>
              <a:rPr lang="en-GB" sz="4500" i="1" dirty="0">
                <a:effectLst/>
                <a:latin typeface="Arial" panose="020B0604020202020204" pitchFamily="34" charset="0"/>
                <a:ea typeface="DengXian" panose="02010600030101010101" pitchFamily="2" charset="-122"/>
                <a:cs typeface="Times New Roman" panose="02020603050405020304" pitchFamily="18" charset="0"/>
              </a:rPr>
              <a:t> International Business Communication</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Lecturer Name: </a:t>
            </a:r>
            <a:r>
              <a:rPr lang="en-GB" sz="4500" i="1" dirty="0">
                <a:effectLst/>
                <a:latin typeface="Arial" panose="020B0604020202020204" pitchFamily="34" charset="0"/>
                <a:ea typeface="DengXian" panose="02010600030101010101" pitchFamily="2" charset="-122"/>
                <a:cs typeface="Times New Roman" panose="02020603050405020304" pitchFamily="18" charset="0"/>
              </a:rPr>
              <a:t>Zainab Atta</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Session</a:t>
            </a:r>
            <a:r>
              <a:rPr lang="en-GB" sz="4500" i="1" dirty="0">
                <a:effectLst/>
                <a:latin typeface="Arial" panose="020B0604020202020204" pitchFamily="34" charset="0"/>
                <a:ea typeface="DengXian" panose="02010600030101010101" pitchFamily="2" charset="-122"/>
                <a:cs typeface="Times New Roman" panose="02020603050405020304" pitchFamily="18" charset="0"/>
              </a:rPr>
              <a:t>: February 2024 Term</a:t>
            </a:r>
            <a:r>
              <a:rPr lang="en-GB" sz="4500" b="1" i="1" dirty="0">
                <a:effectLst/>
                <a:latin typeface="Arial" panose="020B0604020202020204" pitchFamily="34" charset="0"/>
                <a:ea typeface="DengXian" panose="02010600030101010101" pitchFamily="2" charset="-122"/>
                <a:cs typeface="Times New Roman" panose="02020603050405020304" pitchFamily="18" charset="0"/>
              </a:rPr>
              <a:t> </a:t>
            </a:r>
            <a:endParaRPr lang="en-GB" sz="4500" dirty="0">
              <a:effectLst/>
              <a:latin typeface="Calibri" panose="020F0502020204030204" pitchFamily="34" charset="0"/>
              <a:ea typeface="DengXian" panose="02010600030101010101" pitchFamily="2" charset="-122"/>
              <a:cs typeface="Times New Roman" panose="02020603050405020304" pitchFamily="18" charset="0"/>
            </a:endParaRPr>
          </a:p>
          <a:p>
            <a:pPr algn="l">
              <a:lnSpc>
                <a:spcPct val="120000"/>
              </a:lnSpc>
              <a:spcAft>
                <a:spcPts val="800"/>
              </a:spcAft>
            </a:pPr>
            <a:r>
              <a:rPr lang="en-GB" sz="4500" b="1" i="1" dirty="0">
                <a:effectLst/>
                <a:latin typeface="Arial" panose="020B0604020202020204" pitchFamily="34" charset="0"/>
                <a:ea typeface="DengXian" panose="02010600030101010101" pitchFamily="2" charset="-122"/>
                <a:cs typeface="Times New Roman" panose="02020603050405020304" pitchFamily="18" charset="0"/>
              </a:rPr>
              <a:t>Assessment title: </a:t>
            </a:r>
            <a:r>
              <a:rPr lang="en-GB" sz="4600" noProof="0" dirty="0">
                <a:latin typeface="Arial" panose="020B0604020202020204" pitchFamily="34" charset="0"/>
                <a:cs typeface="Arial" panose="020B0604020202020204" pitchFamily="34" charset="0"/>
              </a:rPr>
              <a:t>Navigating cultural differences: Establishing a Management Office in Germany for a British Multinational Company</a:t>
            </a:r>
          </a:p>
          <a:p>
            <a:pPr algn="l">
              <a:lnSpc>
                <a:spcPct val="120000"/>
              </a:lnSpc>
              <a:spcAft>
                <a:spcPts val="800"/>
              </a:spcAft>
            </a:pPr>
            <a:endParaRPr lang="en-GB" dirty="0"/>
          </a:p>
        </p:txBody>
      </p:sp>
      <p:pic>
        <p:nvPicPr>
          <p:cNvPr id="8" name="Picture 7">
            <a:extLst>
              <a:ext uri="{FF2B5EF4-FFF2-40B4-BE49-F238E27FC236}">
                <a16:creationId xmlns:a16="http://schemas.microsoft.com/office/drawing/2014/main" id="{5EFDA33E-03CD-C935-E73C-1E40F965C69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14933" y="652462"/>
            <a:ext cx="5715000" cy="1895475"/>
          </a:xfrm>
          <a:prstGeom prst="rect">
            <a:avLst/>
          </a:prstGeom>
          <a:noFill/>
        </p:spPr>
      </p:pic>
    </p:spTree>
    <p:extLst>
      <p:ext uri="{BB962C8B-B14F-4D97-AF65-F5344CB8AC3E}">
        <p14:creationId xmlns:p14="http://schemas.microsoft.com/office/powerpoint/2010/main" val="1831351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7912"/>
            <a:lum/>
          </a:blip>
          <a:srcRect/>
          <a:stretch>
            <a:fillRect t="-10000" b="-10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356D22-F921-37D7-99B6-CD7E98AB3C96}"/>
              </a:ext>
            </a:extLst>
          </p:cNvPr>
          <p:cNvSpPr>
            <a:spLocks noGrp="1"/>
          </p:cNvSpPr>
          <p:nvPr>
            <p:ph idx="1"/>
          </p:nvPr>
        </p:nvSpPr>
        <p:spPr>
          <a:xfrm>
            <a:off x="838201" y="2663942"/>
            <a:ext cx="10254521" cy="3931730"/>
          </a:xfrm>
        </p:spPr>
        <p:txBody>
          <a:bodyPr/>
          <a:lstStyle/>
          <a:p>
            <a:r>
              <a:rPr lang="en-GB" b="1" dirty="0">
                <a:latin typeface="Arial" panose="020B0604020202020204" pitchFamily="34" charset="0"/>
                <a:cs typeface="Arial" panose="020B0604020202020204" pitchFamily="34" charset="0"/>
              </a:rPr>
              <a:t>Primark as a successful business</a:t>
            </a:r>
          </a:p>
          <a:p>
            <a:r>
              <a:rPr lang="en-GB" b="1" dirty="0">
                <a:latin typeface="Arial" panose="020B0604020202020204" pitchFamily="34" charset="0"/>
                <a:cs typeface="Arial" panose="020B0604020202020204" pitchFamily="34" charset="0"/>
              </a:rPr>
              <a:t>The German Culture</a:t>
            </a:r>
          </a:p>
          <a:p>
            <a:r>
              <a:rPr lang="en-GB" b="1" dirty="0">
                <a:latin typeface="Arial" panose="020B0604020202020204" pitchFamily="34" charset="0"/>
                <a:cs typeface="Arial" panose="020B0604020202020204" pitchFamily="34" charset="0"/>
              </a:rPr>
              <a:t>Success and Failure factors in Germany</a:t>
            </a:r>
          </a:p>
          <a:p>
            <a:r>
              <a:rPr lang="en-GB" b="1" dirty="0">
                <a:latin typeface="Arial" panose="020B0604020202020204" pitchFamily="34" charset="0"/>
                <a:cs typeface="Arial" panose="020B0604020202020204" pitchFamily="34" charset="0"/>
              </a:rPr>
              <a:t>Differences between Germany and UK</a:t>
            </a:r>
          </a:p>
          <a:p>
            <a:r>
              <a:rPr lang="en-GB" b="1" dirty="0">
                <a:latin typeface="Arial" panose="020B0604020202020204" pitchFamily="34" charset="0"/>
                <a:cs typeface="Arial" panose="020B0604020202020204" pitchFamily="34" charset="0"/>
              </a:rPr>
              <a:t>Cultural Similarities and Variations between Germany and UK</a:t>
            </a:r>
          </a:p>
          <a:p>
            <a:r>
              <a:rPr lang="en-GB" b="1" dirty="0">
                <a:latin typeface="Arial" panose="020B0604020202020204" pitchFamily="34" charset="0"/>
                <a:cs typeface="Arial" panose="020B0604020202020204" pitchFamily="34" charset="0"/>
              </a:rPr>
              <a:t>Hofstede’s cultural dimensions</a:t>
            </a:r>
          </a:p>
          <a:p>
            <a:r>
              <a:rPr lang="en-GB" b="1" dirty="0">
                <a:latin typeface="Arial" panose="020B0604020202020204" pitchFamily="34" charset="0"/>
                <a:cs typeface="Arial" panose="020B0604020202020204" pitchFamily="34" charset="0"/>
              </a:rPr>
              <a:t>Recommendations and solutions</a:t>
            </a:r>
          </a:p>
          <a:p>
            <a:endParaRPr lang="en-GB" dirty="0"/>
          </a:p>
          <a:p>
            <a:endParaRPr lang="en-GB" dirty="0"/>
          </a:p>
        </p:txBody>
      </p:sp>
      <p:sp>
        <p:nvSpPr>
          <p:cNvPr id="6" name="TextBox 5">
            <a:extLst>
              <a:ext uri="{FF2B5EF4-FFF2-40B4-BE49-F238E27FC236}">
                <a16:creationId xmlns:a16="http://schemas.microsoft.com/office/drawing/2014/main" id="{1A2D94B4-9D49-FE92-DE60-D44D5A9F6484}"/>
              </a:ext>
            </a:extLst>
          </p:cNvPr>
          <p:cNvSpPr txBox="1"/>
          <p:nvPr/>
        </p:nvSpPr>
        <p:spPr>
          <a:xfrm>
            <a:off x="1524000" y="929390"/>
            <a:ext cx="9144000" cy="1569660"/>
          </a:xfrm>
          <a:prstGeom prst="rect">
            <a:avLst/>
          </a:prstGeom>
          <a:noFill/>
        </p:spPr>
        <p:txBody>
          <a:bodyPr wrap="square" rtlCol="0">
            <a:spAutoFit/>
          </a:bodyPr>
          <a:lstStyle/>
          <a:p>
            <a:pPr algn="ctr"/>
            <a:r>
              <a:rPr lang="en-GB" sz="3200" b="1" i="0" dirty="0">
                <a:solidFill>
                  <a:srgbClr val="0D0D0D"/>
                </a:solidFill>
                <a:effectLst/>
                <a:latin typeface="Arial" panose="020B0604020202020204" pitchFamily="34" charset="0"/>
                <a:cs typeface="Arial" panose="020B0604020202020204" pitchFamily="34" charset="0"/>
              </a:rPr>
              <a:t>Navigating Cultural Differences: </a:t>
            </a:r>
            <a:br>
              <a:rPr lang="en-GB" sz="3200" b="0" i="0" dirty="0">
                <a:solidFill>
                  <a:srgbClr val="0D0D0D"/>
                </a:solidFill>
                <a:effectLst/>
                <a:latin typeface="Arial" panose="020B0604020202020204" pitchFamily="34" charset="0"/>
                <a:cs typeface="Arial" panose="020B0604020202020204" pitchFamily="34" charset="0"/>
              </a:rPr>
            </a:br>
            <a:r>
              <a:rPr lang="en-GB" sz="3200" b="1" i="1" dirty="0">
                <a:solidFill>
                  <a:srgbClr val="0D0D0D"/>
                </a:solidFill>
                <a:effectLst/>
                <a:latin typeface="Arial" panose="020B0604020202020204" pitchFamily="34" charset="0"/>
                <a:cs typeface="Arial" panose="020B0604020202020204" pitchFamily="34" charset="0"/>
              </a:rPr>
              <a:t>Establishing a Management Office in Germany for Primark</a:t>
            </a:r>
            <a:endParaRPr lang="en-GB" sz="3200" b="1" i="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31221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bstract blurred background of department store">
            <a:extLst>
              <a:ext uri="{FF2B5EF4-FFF2-40B4-BE49-F238E27FC236}">
                <a16:creationId xmlns:a16="http://schemas.microsoft.com/office/drawing/2014/main" id="{45379797-8C49-CC55-C1E2-16EF71482E48}"/>
              </a:ext>
            </a:extLst>
          </p:cNvPr>
          <p:cNvPicPr>
            <a:picLocks noChangeAspect="1"/>
          </p:cNvPicPr>
          <p:nvPr/>
        </p:nvPicPr>
        <p:blipFill rotWithShape="1">
          <a:blip r:embed="rId3"/>
          <a:srcRect r="5882"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77715B-6854-C38A-04BD-040C6E844BB5}"/>
              </a:ext>
            </a:extLst>
          </p:cNvPr>
          <p:cNvSpPr>
            <a:spLocks noGrp="1"/>
          </p:cNvSpPr>
          <p:nvPr>
            <p:ph type="title"/>
          </p:nvPr>
        </p:nvSpPr>
        <p:spPr>
          <a:xfrm>
            <a:off x="838200" y="365125"/>
            <a:ext cx="3822189" cy="1899912"/>
          </a:xfrm>
        </p:spPr>
        <p:txBody>
          <a:bodyPr>
            <a:normAutofit/>
          </a:bodyPr>
          <a:lstStyle/>
          <a:p>
            <a:r>
              <a:rPr lang="en-GB" sz="4000" dirty="0">
                <a:solidFill>
                  <a:schemeClr val="accent4"/>
                </a:solidFill>
                <a:latin typeface="Arial" panose="020B0604020202020204" pitchFamily="34" charset="0"/>
                <a:cs typeface="Arial" panose="020B0604020202020204" pitchFamily="34" charset="0"/>
              </a:rPr>
              <a:t>About Primark</a:t>
            </a:r>
          </a:p>
        </p:txBody>
      </p:sp>
      <p:sp>
        <p:nvSpPr>
          <p:cNvPr id="8" name="Content Placeholder 2">
            <a:extLst>
              <a:ext uri="{FF2B5EF4-FFF2-40B4-BE49-F238E27FC236}">
                <a16:creationId xmlns:a16="http://schemas.microsoft.com/office/drawing/2014/main" id="{EC427302-7E76-6CBA-BB68-0D2BB718D058}"/>
              </a:ext>
            </a:extLst>
          </p:cNvPr>
          <p:cNvSpPr>
            <a:spLocks noGrp="1"/>
          </p:cNvSpPr>
          <p:nvPr>
            <p:ph idx="1"/>
          </p:nvPr>
        </p:nvSpPr>
        <p:spPr>
          <a:xfrm>
            <a:off x="732182" y="1734671"/>
            <a:ext cx="5138530" cy="3991719"/>
          </a:xfrm>
        </p:spPr>
        <p:txBody>
          <a:bodyPr>
            <a:normAutofit fontScale="92500" lnSpcReduction="20000"/>
          </a:bodyPr>
          <a:lstStyle/>
          <a:p>
            <a:r>
              <a:rPr lang="en-GB" sz="2400" dirty="0">
                <a:latin typeface="Arial" panose="020B0604020202020204" pitchFamily="34" charset="0"/>
                <a:cs typeface="Arial" panose="020B0604020202020204" pitchFamily="34" charset="0"/>
              </a:rPr>
              <a:t>Affordable fashion</a:t>
            </a:r>
          </a:p>
          <a:p>
            <a:r>
              <a:rPr lang="en-GB" sz="2400" dirty="0">
                <a:latin typeface="Arial" panose="020B0604020202020204" pitchFamily="34" charset="0"/>
                <a:cs typeface="Arial" panose="020B0604020202020204" pitchFamily="34" charset="0"/>
              </a:rPr>
              <a:t>Owned by Associated British Foods (ABF)</a:t>
            </a:r>
          </a:p>
          <a:p>
            <a:r>
              <a:rPr lang="en-GB" sz="2400" dirty="0">
                <a:latin typeface="Arial" panose="020B0604020202020204" pitchFamily="34" charset="0"/>
                <a:cs typeface="Arial" panose="020B0604020202020204" pitchFamily="34" charset="0"/>
              </a:rPr>
              <a:t>First store open: 1969, Dublin by Arthur Ryan</a:t>
            </a:r>
          </a:p>
          <a:p>
            <a:r>
              <a:rPr lang="en-GB" sz="2400" dirty="0">
                <a:latin typeface="Arial" panose="020B0604020202020204" pitchFamily="34" charset="0"/>
                <a:cs typeface="Arial" panose="020B0604020202020204" pitchFamily="34" charset="0"/>
              </a:rPr>
              <a:t>Expansive presence; 432 stores in 16 countries with 76.000 employees </a:t>
            </a:r>
            <a:r>
              <a:rPr lang="en-GB" sz="2400" i="1" dirty="0">
                <a:latin typeface="Arial" panose="020B0604020202020204" pitchFamily="34" charset="0"/>
                <a:cs typeface="Arial" panose="020B0604020202020204" pitchFamily="34" charset="0"/>
              </a:rPr>
              <a:t>(ABF, 2024)</a:t>
            </a:r>
          </a:p>
          <a:p>
            <a:r>
              <a:rPr lang="en-GB" sz="2400" i="1" dirty="0">
                <a:latin typeface="Arial" panose="020B0604020202020204" pitchFamily="34" charset="0"/>
                <a:cs typeface="Arial" panose="020B0604020202020204" pitchFamily="34" charset="0"/>
              </a:rPr>
              <a:t>CEO – Paul Marchant</a:t>
            </a:r>
          </a:p>
          <a:p>
            <a:r>
              <a:rPr lang="en-GB" sz="2400" dirty="0">
                <a:latin typeface="Arial" panose="020B0604020202020204" pitchFamily="34" charset="0"/>
                <a:cs typeface="Arial" panose="020B0604020202020204" pitchFamily="34" charset="0"/>
              </a:rPr>
              <a:t>By end of 2026: 530 stores worldwide, including 60 in US</a:t>
            </a:r>
          </a:p>
          <a:p>
            <a:r>
              <a:rPr lang="en-GB" sz="2400" dirty="0">
                <a:solidFill>
                  <a:schemeClr val="accent4"/>
                </a:solidFill>
                <a:latin typeface="Arial" panose="020B0604020202020204" pitchFamily="34" charset="0"/>
                <a:cs typeface="Arial" panose="020B0604020202020204" pitchFamily="34" charset="0"/>
              </a:rPr>
              <a:t>”We believe in difference”</a:t>
            </a:r>
          </a:p>
          <a:p>
            <a:endParaRPr lang="en-GB" sz="2000" i="1" dirty="0"/>
          </a:p>
          <a:p>
            <a:endParaRPr lang="en-GB" sz="2000" dirty="0"/>
          </a:p>
          <a:p>
            <a:endParaRPr lang="en-GB" sz="2000" dirty="0"/>
          </a:p>
          <a:p>
            <a:endParaRPr lang="en-GB" sz="2000" dirty="0"/>
          </a:p>
        </p:txBody>
      </p:sp>
    </p:spTree>
    <p:extLst>
      <p:ext uri="{BB962C8B-B14F-4D97-AF65-F5344CB8AC3E}">
        <p14:creationId xmlns:p14="http://schemas.microsoft.com/office/powerpoint/2010/main" val="2334640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99061-A015-E902-3871-8E5F9FDC757C}"/>
              </a:ext>
            </a:extLst>
          </p:cNvPr>
          <p:cNvSpPr>
            <a:spLocks noGrp="1"/>
          </p:cNvSpPr>
          <p:nvPr>
            <p:ph type="title"/>
          </p:nvPr>
        </p:nvSpPr>
        <p:spPr/>
        <p:txBody>
          <a:bodyPr>
            <a:normAutofit fontScale="90000"/>
          </a:bodyPr>
          <a:lstStyle/>
          <a:p>
            <a:r>
              <a:rPr lang="en-GB" b="0" i="0" dirty="0">
                <a:solidFill>
                  <a:srgbClr val="1F1F1F"/>
                </a:solidFill>
                <a:effectLst/>
                <a:highlight>
                  <a:srgbClr val="FFFFFF"/>
                </a:highlight>
                <a:latin typeface="Arial" panose="020B0604020202020204" pitchFamily="34" charset="0"/>
                <a:cs typeface="Arial" panose="020B0604020202020204" pitchFamily="34" charset="0"/>
              </a:rPr>
              <a:t>What makes </a:t>
            </a:r>
            <a:r>
              <a:rPr lang="en-GB" b="0" i="0" dirty="0">
                <a:solidFill>
                  <a:schemeClr val="accent4"/>
                </a:solidFill>
                <a:effectLst/>
                <a:highlight>
                  <a:srgbClr val="FFFFFF"/>
                </a:highlight>
                <a:latin typeface="Arial" panose="020B0604020202020204" pitchFamily="34" charset="0"/>
                <a:cs typeface="Arial" panose="020B0604020202020204" pitchFamily="34" charset="0"/>
              </a:rPr>
              <a:t>Primark</a:t>
            </a:r>
            <a:r>
              <a:rPr lang="en-GB" b="0" i="0" dirty="0">
                <a:solidFill>
                  <a:srgbClr val="1F1F1F"/>
                </a:solidFill>
                <a:effectLst/>
                <a:highlight>
                  <a:srgbClr val="FFFFFF"/>
                </a:highlight>
                <a:latin typeface="Arial" panose="020B0604020202020204" pitchFamily="34" charset="0"/>
                <a:cs typeface="Arial" panose="020B0604020202020204" pitchFamily="34" charset="0"/>
              </a:rPr>
              <a:t> a successful business?</a:t>
            </a:r>
            <a:br>
              <a:rPr lang="en-GB" b="0" i="0" dirty="0">
                <a:solidFill>
                  <a:srgbClr val="1F1F1F"/>
                </a:solidFill>
                <a:effectLst/>
                <a:highlight>
                  <a:srgbClr val="FFFFFF"/>
                </a:highlight>
                <a:latin typeface="arial" panose="020B0604020202020204" pitchFamily="34" charset="0"/>
              </a:rPr>
            </a:br>
            <a:endParaRPr lang="en-GB" dirty="0"/>
          </a:p>
        </p:txBody>
      </p:sp>
      <p:pic>
        <p:nvPicPr>
          <p:cNvPr id="6" name="Picture 5">
            <a:extLst>
              <a:ext uri="{FF2B5EF4-FFF2-40B4-BE49-F238E27FC236}">
                <a16:creationId xmlns:a16="http://schemas.microsoft.com/office/drawing/2014/main" id="{0CD7D8B4-837C-79A8-3D39-BD25AB0FC301}"/>
              </a:ext>
            </a:extLst>
          </p:cNvPr>
          <p:cNvPicPr>
            <a:picLocks noChangeAspect="1"/>
          </p:cNvPicPr>
          <p:nvPr/>
        </p:nvPicPr>
        <p:blipFill>
          <a:blip r:embed="rId3"/>
          <a:stretch>
            <a:fillRect/>
          </a:stretch>
        </p:blipFill>
        <p:spPr>
          <a:xfrm>
            <a:off x="471489" y="1414463"/>
            <a:ext cx="10882311" cy="4881834"/>
          </a:xfrm>
          <a:prstGeom prst="rect">
            <a:avLst/>
          </a:prstGeom>
        </p:spPr>
      </p:pic>
      <p:sp>
        <p:nvSpPr>
          <p:cNvPr id="3" name="TextBox 2">
            <a:extLst>
              <a:ext uri="{FF2B5EF4-FFF2-40B4-BE49-F238E27FC236}">
                <a16:creationId xmlns:a16="http://schemas.microsoft.com/office/drawing/2014/main" id="{94BB21F6-5736-99BA-2FA8-A47F4AAFA5B7}"/>
              </a:ext>
            </a:extLst>
          </p:cNvPr>
          <p:cNvSpPr txBox="1"/>
          <p:nvPr/>
        </p:nvSpPr>
        <p:spPr>
          <a:xfrm>
            <a:off x="471489" y="6296297"/>
            <a:ext cx="5504768" cy="307777"/>
          </a:xfrm>
          <a:prstGeom prst="rect">
            <a:avLst/>
          </a:prstGeom>
          <a:noFill/>
        </p:spPr>
        <p:txBody>
          <a:bodyPr wrap="square" rtlCol="0">
            <a:spAutoFit/>
          </a:bodyPr>
          <a:lstStyle/>
          <a:p>
            <a:r>
              <a:rPr lang="en-GB" sz="1400" dirty="0"/>
              <a:t>Source: Statista (ND)</a:t>
            </a:r>
          </a:p>
        </p:txBody>
      </p:sp>
    </p:spTree>
    <p:extLst>
      <p:ext uri="{BB962C8B-B14F-4D97-AF65-F5344CB8AC3E}">
        <p14:creationId xmlns:p14="http://schemas.microsoft.com/office/powerpoint/2010/main" val="1678992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5918"/>
            <a:lum/>
          </a:blip>
          <a:srcRect/>
          <a:stretch>
            <a:fillRect t="-20000" b="-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8F1A1-069C-C45E-3DF9-906A5FFAE512}"/>
              </a:ext>
            </a:extLst>
          </p:cNvPr>
          <p:cNvSpPr>
            <a:spLocks noGrp="1"/>
          </p:cNvSpPr>
          <p:nvPr>
            <p:ph type="title"/>
          </p:nvPr>
        </p:nvSpPr>
        <p:spPr/>
        <p:txBody>
          <a:bodyPr/>
          <a:lstStyle/>
          <a:p>
            <a:pPr algn="ctr"/>
            <a:r>
              <a:rPr lang="en-GB" b="1" dirty="0">
                <a:effectLst>
                  <a:outerShdw blurRad="50800" dist="50800" dir="5400000" algn="ctr" rotWithShape="0">
                    <a:srgbClr val="FF0000"/>
                  </a:outerShdw>
                </a:effectLst>
                <a:latin typeface="Arial" panose="020B0604020202020204" pitchFamily="34" charset="0"/>
                <a:cs typeface="Arial" panose="020B0604020202020204" pitchFamily="34" charset="0"/>
              </a:rPr>
              <a:t>Introduce the German culture</a:t>
            </a:r>
          </a:p>
        </p:txBody>
      </p:sp>
      <p:graphicFrame>
        <p:nvGraphicFramePr>
          <p:cNvPr id="7" name="Content Placeholder 2">
            <a:extLst>
              <a:ext uri="{FF2B5EF4-FFF2-40B4-BE49-F238E27FC236}">
                <a16:creationId xmlns:a16="http://schemas.microsoft.com/office/drawing/2014/main" id="{3EC56EF5-CBE8-E9A3-ED7B-A3104B18017C}"/>
              </a:ext>
            </a:extLst>
          </p:cNvPr>
          <p:cNvGraphicFramePr>
            <a:graphicFrameLocks noGrp="1"/>
          </p:cNvGraphicFramePr>
          <p:nvPr>
            <p:ph idx="1"/>
            <p:extLst>
              <p:ext uri="{D42A27DB-BD31-4B8C-83A1-F6EECF244321}">
                <p14:modId xmlns:p14="http://schemas.microsoft.com/office/powerpoint/2010/main" val="320858039"/>
              </p:ext>
            </p:extLst>
          </p:nvPr>
        </p:nvGraphicFramePr>
        <p:xfrm>
          <a:off x="838200" y="1825625"/>
          <a:ext cx="10515600" cy="44706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83579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6006"/>
            <a:lum/>
          </a:blip>
          <a:srcRect/>
          <a:stretch>
            <a:fillRect t="-20000" b="-2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8D71E-2578-8FB7-B0AB-42AE073046F1}"/>
              </a:ext>
            </a:extLst>
          </p:cNvPr>
          <p:cNvSpPr>
            <a:spLocks noGrp="1"/>
          </p:cNvSpPr>
          <p:nvPr>
            <p:ph type="title"/>
          </p:nvPr>
        </p:nvSpPr>
        <p:spPr/>
        <p:txBody>
          <a:bodyPr/>
          <a:lstStyle/>
          <a:p>
            <a:pPr algn="ctr"/>
            <a:r>
              <a:rPr lang="en-GB" sz="4400" dirty="0">
                <a:solidFill>
                  <a:schemeClr val="bg1"/>
                </a:solidFill>
                <a:latin typeface="Arial" panose="020B0604020202020204" pitchFamily="34" charset="0"/>
                <a:cs typeface="Arial" panose="020B0604020202020204" pitchFamily="34" charset="0"/>
              </a:rPr>
              <a:t>Success and failure factors of succeeding in Germany</a:t>
            </a:r>
            <a:endParaRPr lang="en-GB" dirty="0">
              <a:solidFill>
                <a:schemeClr val="bg1"/>
              </a:solidFill>
            </a:endParaRPr>
          </a:p>
        </p:txBody>
      </p:sp>
      <p:graphicFrame>
        <p:nvGraphicFramePr>
          <p:cNvPr id="8" name="Content Placeholder 7">
            <a:extLst>
              <a:ext uri="{FF2B5EF4-FFF2-40B4-BE49-F238E27FC236}">
                <a16:creationId xmlns:a16="http://schemas.microsoft.com/office/drawing/2014/main" id="{0876A69B-DA00-6FD7-E8DB-592766A22328}"/>
              </a:ext>
            </a:extLst>
          </p:cNvPr>
          <p:cNvGraphicFramePr>
            <a:graphicFrameLocks noGrp="1"/>
          </p:cNvGraphicFramePr>
          <p:nvPr>
            <p:ph sz="half" idx="1"/>
            <p:extLst>
              <p:ext uri="{D42A27DB-BD31-4B8C-83A1-F6EECF244321}">
                <p14:modId xmlns:p14="http://schemas.microsoft.com/office/powerpoint/2010/main" val="2818069826"/>
              </p:ext>
            </p:extLst>
          </p:nvPr>
        </p:nvGraphicFramePr>
        <p:xfrm>
          <a:off x="589935" y="1825625"/>
          <a:ext cx="11267766" cy="4937760"/>
        </p:xfrm>
        <a:graphic>
          <a:graphicData uri="http://schemas.openxmlformats.org/drawingml/2006/table">
            <a:tbl>
              <a:tblPr firstRow="1" bandRow="1">
                <a:tableStyleId>{5C22544A-7EE6-4342-B048-85BDC9FD1C3A}</a:tableStyleId>
              </a:tblPr>
              <a:tblGrid>
                <a:gridCol w="5633883">
                  <a:extLst>
                    <a:ext uri="{9D8B030D-6E8A-4147-A177-3AD203B41FA5}">
                      <a16:colId xmlns:a16="http://schemas.microsoft.com/office/drawing/2014/main" val="2339586762"/>
                    </a:ext>
                  </a:extLst>
                </a:gridCol>
                <a:gridCol w="5633883">
                  <a:extLst>
                    <a:ext uri="{9D8B030D-6E8A-4147-A177-3AD203B41FA5}">
                      <a16:colId xmlns:a16="http://schemas.microsoft.com/office/drawing/2014/main" val="2441978696"/>
                    </a:ext>
                  </a:extLst>
                </a:gridCol>
              </a:tblGrid>
              <a:tr h="80923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i="0" dirty="0">
                          <a:effectLst>
                            <a:outerShdw blurRad="50800" dist="38100" dir="2700000" sx="103000" sy="103000" algn="tl" rotWithShape="0">
                              <a:prstClr val="black">
                                <a:alpha val="40000"/>
                              </a:prstClr>
                            </a:outerShdw>
                          </a:effectLst>
                          <a:latin typeface="Arial" panose="020B0604020202020204" pitchFamily="34" charset="0"/>
                          <a:cs typeface="Arial" panose="020B0604020202020204" pitchFamily="34" charset="0"/>
                        </a:rPr>
                        <a:t>Success factors</a:t>
                      </a:r>
                    </a:p>
                    <a:p>
                      <a:pPr algn="ctr"/>
                      <a:endParaRPr lang="en-GB" sz="2400" b="1" i="0" dirty="0">
                        <a:effectLst>
                          <a:outerShdw blurRad="50800" dist="38100" dir="2700000" sx="103000" sy="103000" algn="tl" rotWithShape="0">
                            <a:prstClr val="black">
                              <a:alpha val="40000"/>
                            </a:prstClr>
                          </a:outerShdw>
                        </a:effectLst>
                        <a:latin typeface="Arial" panose="020B0604020202020204" pitchFamily="34" charset="0"/>
                        <a:cs typeface="Arial" panose="020B0604020202020204" pitchFamily="34" charset="0"/>
                      </a:endParaRPr>
                    </a:p>
                  </a:txBody>
                  <a:tcPr anchor="c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i="0" dirty="0">
                          <a:effectLst>
                            <a:outerShdw blurRad="50800" dist="38100" dir="2700000" sx="103000" sy="103000" algn="tl" rotWithShape="0">
                              <a:prstClr val="black">
                                <a:alpha val="40000"/>
                              </a:prstClr>
                            </a:outerShdw>
                          </a:effectLst>
                          <a:latin typeface="Arial" panose="020B0604020202020204" pitchFamily="34" charset="0"/>
                          <a:cs typeface="Arial" panose="020B0604020202020204" pitchFamily="34" charset="0"/>
                        </a:rPr>
                        <a:t>Failure factors</a:t>
                      </a:r>
                    </a:p>
                    <a:p>
                      <a:pPr algn="ctr"/>
                      <a:endParaRPr lang="en-GB" sz="2400" b="1" i="0" dirty="0">
                        <a:effectLst>
                          <a:outerShdw blurRad="50800" dist="38100" dir="2700000" sx="103000" sy="103000" algn="tl" rotWithShape="0">
                            <a:prstClr val="black">
                              <a:alpha val="40000"/>
                            </a:prstClr>
                          </a:outerShdw>
                        </a:effectLst>
                        <a:latin typeface="Arial" panose="020B0604020202020204" pitchFamily="34" charset="0"/>
                        <a:cs typeface="Arial" panose="020B0604020202020204" pitchFamily="34" charset="0"/>
                      </a:endParaRPr>
                    </a:p>
                  </a:txBody>
                  <a:tcPr anchor="ctr">
                    <a:noFill/>
                  </a:tcPr>
                </a:tc>
                <a:extLst>
                  <a:ext uri="{0D108BD9-81ED-4DB2-BD59-A6C34878D82A}">
                    <a16:rowId xmlns:a16="http://schemas.microsoft.com/office/drawing/2014/main" val="4120220349"/>
                  </a:ext>
                </a:extLst>
              </a:tr>
              <a:tr h="809232">
                <a:tc>
                  <a:txBody>
                    <a:bodyPr/>
                    <a:lstStyle/>
                    <a:p>
                      <a:pPr lvl="0"/>
                      <a:r>
                        <a:rPr lang="en-GB" sz="2400" b="1" i="0" dirty="0">
                          <a:latin typeface="Arial" panose="020B0604020202020204" pitchFamily="34" charset="0"/>
                          <a:cs typeface="Arial" panose="020B0604020202020204" pitchFamily="34" charset="0"/>
                        </a:rPr>
                        <a:t>Cultural Adaptation</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tc>
                  <a:txBody>
                    <a:bodyPr/>
                    <a:lstStyle/>
                    <a:p>
                      <a:pPr lvl="0"/>
                      <a:r>
                        <a:rPr lang="en-GB" sz="2400" b="1" dirty="0">
                          <a:latin typeface="Arial" panose="020B0604020202020204" pitchFamily="34" charset="0"/>
                          <a:cs typeface="Arial" panose="020B0604020202020204" pitchFamily="34" charset="0"/>
                        </a:rPr>
                        <a:t>Resistance to Change</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1452920528"/>
                  </a:ext>
                </a:extLst>
              </a:tr>
              <a:tr h="8092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latin typeface="Arial" panose="020B0604020202020204" pitchFamily="34" charset="0"/>
                          <a:cs typeface="Arial" panose="020B0604020202020204" pitchFamily="34" charset="0"/>
                        </a:rPr>
                        <a:t>Localized Strategy</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latin typeface="Arial" panose="020B0604020202020204" pitchFamily="34" charset="0"/>
                          <a:cs typeface="Arial" panose="020B0604020202020204" pitchFamily="34" charset="0"/>
                        </a:rPr>
                        <a:t>Lack of Strategic Planning</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3099224690"/>
                  </a:ext>
                </a:extLst>
              </a:tr>
              <a:tr h="8092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latin typeface="Arial" panose="020B0604020202020204" pitchFamily="34" charset="0"/>
                          <a:cs typeface="Arial" panose="020B0604020202020204" pitchFamily="34" charset="0"/>
                        </a:rPr>
                        <a:t>Effective Communication Channels</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rial" panose="020B0604020202020204" pitchFamily="34" charset="0"/>
                          <a:cs typeface="Arial" panose="020B0604020202020204" pitchFamily="34" charset="0"/>
                        </a:rPr>
                        <a:t>Poor Financial Management</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2222654620"/>
                  </a:ext>
                </a:extLst>
              </a:tr>
              <a:tr h="8092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latin typeface="Arial" panose="020B0604020202020204" pitchFamily="34" charset="0"/>
                          <a:cs typeface="Arial" panose="020B0604020202020204" pitchFamily="34" charset="0"/>
                        </a:rPr>
                        <a:t>Investment in Localization</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rial" panose="020B0604020202020204" pitchFamily="34" charset="0"/>
                          <a:cs typeface="Arial" panose="020B0604020202020204" pitchFamily="34" charset="0"/>
                        </a:rPr>
                        <a:t>Failure to Address Customer needs</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2212655356"/>
                  </a:ext>
                </a:extLst>
              </a:tr>
              <a:tr h="80923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i="0" dirty="0">
                          <a:latin typeface="Arial" panose="020B0604020202020204" pitchFamily="34" charset="0"/>
                          <a:cs typeface="Arial" panose="020B0604020202020204" pitchFamily="34" charset="0"/>
                        </a:rPr>
                        <a:t>Building Relationships</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b="1" dirty="0">
                          <a:latin typeface="Arial" panose="020B0604020202020204" pitchFamily="34" charset="0"/>
                          <a:cs typeface="Arial" panose="020B0604020202020204" pitchFamily="34" charset="0"/>
                        </a:rPr>
                        <a:t>Underestimating Competition</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txBody>
                  <a:tcPr>
                    <a:noFill/>
                  </a:tcPr>
                </a:tc>
                <a:extLst>
                  <a:ext uri="{0D108BD9-81ED-4DB2-BD59-A6C34878D82A}">
                    <a16:rowId xmlns:a16="http://schemas.microsoft.com/office/drawing/2014/main" val="4208048650"/>
                  </a:ext>
                </a:extLst>
              </a:tr>
            </a:tbl>
          </a:graphicData>
        </a:graphic>
      </p:graphicFrame>
    </p:spTree>
    <p:extLst>
      <p:ext uri="{BB962C8B-B14F-4D97-AF65-F5344CB8AC3E}">
        <p14:creationId xmlns:p14="http://schemas.microsoft.com/office/powerpoint/2010/main" val="1435609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EEA8-0883-8F57-356B-64032627BB73}"/>
              </a:ext>
            </a:extLst>
          </p:cNvPr>
          <p:cNvSpPr>
            <a:spLocks noGrp="1"/>
          </p:cNvSpPr>
          <p:nvPr>
            <p:ph type="title"/>
          </p:nvPr>
        </p:nvSpPr>
        <p:spPr>
          <a:xfrm>
            <a:off x="0" y="267155"/>
            <a:ext cx="4533900" cy="875846"/>
          </a:xfrm>
        </p:spPr>
        <p:txBody>
          <a:bodyPr>
            <a:noAutofit/>
          </a:bodyPr>
          <a:lstStyle/>
          <a:p>
            <a:pPr algn="ctr"/>
            <a:r>
              <a:rPr lang="en-GB" sz="3200" b="1" dirty="0">
                <a:latin typeface="Arial" panose="020B0604020202020204" pitchFamily="34" charset="0"/>
                <a:cs typeface="Arial" panose="020B0604020202020204" pitchFamily="34" charset="0"/>
              </a:rPr>
              <a:t>Differences between Germany and UK</a:t>
            </a:r>
          </a:p>
        </p:txBody>
      </p:sp>
      <p:graphicFrame>
        <p:nvGraphicFramePr>
          <p:cNvPr id="5" name="Content Placeholder 4">
            <a:extLst>
              <a:ext uri="{FF2B5EF4-FFF2-40B4-BE49-F238E27FC236}">
                <a16:creationId xmlns:a16="http://schemas.microsoft.com/office/drawing/2014/main" id="{88FA6649-8E27-AC50-45CD-B886F38B6C6A}"/>
              </a:ext>
            </a:extLst>
          </p:cNvPr>
          <p:cNvGraphicFramePr>
            <a:graphicFrameLocks noGrp="1"/>
          </p:cNvGraphicFramePr>
          <p:nvPr>
            <p:ph sz="half" idx="1"/>
            <p:extLst>
              <p:ext uri="{D42A27DB-BD31-4B8C-83A1-F6EECF244321}">
                <p14:modId xmlns:p14="http://schemas.microsoft.com/office/powerpoint/2010/main" val="3240540859"/>
              </p:ext>
            </p:extLst>
          </p:nvPr>
        </p:nvGraphicFramePr>
        <p:xfrm>
          <a:off x="5105402" y="148543"/>
          <a:ext cx="5105400" cy="1690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able 6">
            <a:extLst>
              <a:ext uri="{FF2B5EF4-FFF2-40B4-BE49-F238E27FC236}">
                <a16:creationId xmlns:a16="http://schemas.microsoft.com/office/drawing/2014/main" id="{BAB00580-B950-A0B4-D6DC-4CB167B5B1D0}"/>
              </a:ext>
            </a:extLst>
          </p:cNvPr>
          <p:cNvGraphicFramePr>
            <a:graphicFrameLocks noGrp="1"/>
          </p:cNvGraphicFramePr>
          <p:nvPr>
            <p:extLst>
              <p:ext uri="{D42A27DB-BD31-4B8C-83A1-F6EECF244321}">
                <p14:modId xmlns:p14="http://schemas.microsoft.com/office/powerpoint/2010/main" val="3806952233"/>
              </p:ext>
            </p:extLst>
          </p:nvPr>
        </p:nvGraphicFramePr>
        <p:xfrm>
          <a:off x="914400" y="1839231"/>
          <a:ext cx="10363200" cy="4751614"/>
        </p:xfrm>
        <a:graphic>
          <a:graphicData uri="http://schemas.openxmlformats.org/drawingml/2006/table">
            <a:tbl>
              <a:tblPr firstRow="1" bandRow="1">
                <a:tableStyleId>{5C22544A-7EE6-4342-B048-85BDC9FD1C3A}</a:tableStyleId>
              </a:tblPr>
              <a:tblGrid>
                <a:gridCol w="3454400">
                  <a:extLst>
                    <a:ext uri="{9D8B030D-6E8A-4147-A177-3AD203B41FA5}">
                      <a16:colId xmlns:a16="http://schemas.microsoft.com/office/drawing/2014/main" val="2390164322"/>
                    </a:ext>
                  </a:extLst>
                </a:gridCol>
                <a:gridCol w="3454400">
                  <a:extLst>
                    <a:ext uri="{9D8B030D-6E8A-4147-A177-3AD203B41FA5}">
                      <a16:colId xmlns:a16="http://schemas.microsoft.com/office/drawing/2014/main" val="1392849058"/>
                    </a:ext>
                  </a:extLst>
                </a:gridCol>
                <a:gridCol w="3454400">
                  <a:extLst>
                    <a:ext uri="{9D8B030D-6E8A-4147-A177-3AD203B41FA5}">
                      <a16:colId xmlns:a16="http://schemas.microsoft.com/office/drawing/2014/main" val="1795689945"/>
                    </a:ext>
                  </a:extLst>
                </a:gridCol>
              </a:tblGrid>
              <a:tr h="819694">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Germany</a:t>
                      </a:r>
                    </a:p>
                  </a:txBody>
                  <a:tcPr/>
                </a:tc>
                <a:tc>
                  <a:txBody>
                    <a:bodyPr/>
                    <a:lstStyle/>
                    <a:p>
                      <a:r>
                        <a:rPr lang="en-GB" dirty="0">
                          <a:latin typeface="Arial" panose="020B0604020202020204" pitchFamily="34" charset="0"/>
                          <a:cs typeface="Arial" panose="020B0604020202020204" pitchFamily="34" charset="0"/>
                        </a:rPr>
                        <a:t>UK</a:t>
                      </a:r>
                    </a:p>
                  </a:txBody>
                  <a:tcPr/>
                </a:tc>
                <a:extLst>
                  <a:ext uri="{0D108BD9-81ED-4DB2-BD59-A6C34878D82A}">
                    <a16:rowId xmlns:a16="http://schemas.microsoft.com/office/drawing/2014/main" val="3697737193"/>
                  </a:ext>
                </a:extLst>
              </a:tr>
              <a:tr h="819694">
                <a:tc>
                  <a:txBody>
                    <a:bodyPr/>
                    <a:lstStyle/>
                    <a:p>
                      <a:r>
                        <a:rPr lang="en-GB" dirty="0">
                          <a:latin typeface="Arial" panose="020B0604020202020204" pitchFamily="34" charset="0"/>
                          <a:cs typeface="Arial" panose="020B0604020202020204" pitchFamily="34" charset="0"/>
                        </a:rPr>
                        <a:t>Communication</a:t>
                      </a:r>
                    </a:p>
                  </a:txBody>
                  <a:tcPr/>
                </a:tc>
                <a:tc>
                  <a:txBody>
                    <a:bodyPr/>
                    <a:lstStyle/>
                    <a:p>
                      <a:r>
                        <a:rPr lang="en-GB" sz="1800" b="0" i="0" kern="1200" dirty="0">
                          <a:solidFill>
                            <a:schemeClr val="dk1"/>
                          </a:solidFill>
                          <a:effectLst/>
                          <a:latin typeface="Arial" panose="020B0604020202020204" pitchFamily="34" charset="0"/>
                          <a:ea typeface="+mn-ea"/>
                          <a:cs typeface="Arial" panose="020B0604020202020204" pitchFamily="34" charset="0"/>
                        </a:rPr>
                        <a:t>Lots of unspoken cues and shared understandings.</a:t>
                      </a:r>
                    </a:p>
                    <a:p>
                      <a:endParaRPr lang="en-GB" dirty="0">
                        <a:latin typeface="Arial" panose="020B0604020202020204" pitchFamily="34" charset="0"/>
                        <a:cs typeface="Arial" panose="020B0604020202020204" pitchFamily="34" charset="0"/>
                      </a:endParaRPr>
                    </a:p>
                  </a:txBody>
                  <a:tcPr/>
                </a:tc>
                <a:tc>
                  <a:txBody>
                    <a:bodyPr/>
                    <a:lstStyle/>
                    <a:p>
                      <a:r>
                        <a:rPr lang="en-GB" sz="1800" b="0" i="0" kern="1200" dirty="0">
                          <a:solidFill>
                            <a:schemeClr val="dk1"/>
                          </a:solidFill>
                          <a:effectLst/>
                          <a:latin typeface="Arial" panose="020B0604020202020204" pitchFamily="34" charset="0"/>
                          <a:ea typeface="+mn-ea"/>
                          <a:cs typeface="Arial" panose="020B0604020202020204" pitchFamily="34" charset="0"/>
                        </a:rPr>
                        <a:t>More direct and clear, without hidden meanings.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2744208"/>
                  </a:ext>
                </a:extLst>
              </a:tr>
              <a:tr h="819694">
                <a:tc>
                  <a:txBody>
                    <a:bodyPr/>
                    <a:lstStyle/>
                    <a:p>
                      <a:r>
                        <a:rPr lang="en-GB" dirty="0">
                          <a:latin typeface="Arial" panose="020B0604020202020204" pitchFamily="34" charset="0"/>
                          <a:cs typeface="Arial" panose="020B0604020202020204" pitchFamily="34" charset="0"/>
                        </a:rPr>
                        <a:t>Relationship</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Built slowly over time through personal connections.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Still important, but communication focused on efficiency.</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145120578"/>
                  </a:ext>
                </a:extLst>
              </a:tr>
              <a:tr h="819694">
                <a:tc>
                  <a:txBody>
                    <a:bodyPr/>
                    <a:lstStyle/>
                    <a:p>
                      <a:r>
                        <a:rPr lang="en-GB" dirty="0">
                          <a:latin typeface="Arial" panose="020B0604020202020204" pitchFamily="34" charset="0"/>
                          <a:cs typeface="Arial" panose="020B0604020202020204" pitchFamily="34" charset="0"/>
                        </a:rPr>
                        <a:t>Communication-style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Indirect, with hints instead of direct statements.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Direct, saying what is meant without hidden meanings.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11071871"/>
                  </a:ext>
                </a:extLst>
              </a:tr>
              <a:tr h="0">
                <a:tc>
                  <a:txBody>
                    <a:bodyPr/>
                    <a:lstStyle/>
                    <a:p>
                      <a:r>
                        <a:rPr lang="en-GB" dirty="0">
                          <a:latin typeface="Arial" panose="020B0604020202020204" pitchFamily="34" charset="0"/>
                          <a:cs typeface="Arial" panose="020B0604020202020204" pitchFamily="34" charset="0"/>
                        </a:rPr>
                        <a:t>Decision making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Considers feelings and opinions alongside facts.</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i="0" kern="1200" dirty="0">
                          <a:solidFill>
                            <a:schemeClr val="dk1"/>
                          </a:solidFill>
                          <a:effectLst/>
                          <a:latin typeface="Arial" panose="020B0604020202020204" pitchFamily="34" charset="0"/>
                          <a:ea typeface="+mn-ea"/>
                          <a:cs typeface="Arial" panose="020B0604020202020204" pitchFamily="34" charset="0"/>
                        </a:rPr>
                        <a:t>Based on logic and facts, with less emphasis on feelings.</a:t>
                      </a:r>
                    </a:p>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89909267"/>
                  </a:ext>
                </a:extLst>
              </a:tr>
            </a:tbl>
          </a:graphicData>
        </a:graphic>
      </p:graphicFrame>
    </p:spTree>
    <p:extLst>
      <p:ext uri="{BB962C8B-B14F-4D97-AF65-F5344CB8AC3E}">
        <p14:creationId xmlns:p14="http://schemas.microsoft.com/office/powerpoint/2010/main" val="2235835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6FB49-85F0-22FA-3A15-59130839A0C4}"/>
              </a:ext>
            </a:extLst>
          </p:cNvPr>
          <p:cNvSpPr>
            <a:spLocks noGrp="1"/>
          </p:cNvSpPr>
          <p:nvPr>
            <p:ph type="title"/>
          </p:nvPr>
        </p:nvSpPr>
        <p:spPr>
          <a:xfrm>
            <a:off x="838200" y="155378"/>
            <a:ext cx="10515600" cy="578772"/>
          </a:xfrm>
        </p:spPr>
        <p:txBody>
          <a:bodyPr>
            <a:noAutofit/>
          </a:bodyPr>
          <a:lstStyle/>
          <a:p>
            <a:r>
              <a:rPr lang="en-GB" sz="2800" b="1" dirty="0">
                <a:latin typeface="Arial" panose="020B0604020202020204" pitchFamily="34" charset="0"/>
                <a:cs typeface="Arial" panose="020B0604020202020204" pitchFamily="34" charset="0"/>
              </a:rPr>
              <a:t>Cultural similarities and variations between Germany and UK</a:t>
            </a:r>
          </a:p>
        </p:txBody>
      </p:sp>
      <p:graphicFrame>
        <p:nvGraphicFramePr>
          <p:cNvPr id="4" name="Content Placeholder 3">
            <a:extLst>
              <a:ext uri="{FF2B5EF4-FFF2-40B4-BE49-F238E27FC236}">
                <a16:creationId xmlns:a16="http://schemas.microsoft.com/office/drawing/2014/main" id="{854A08A8-A163-EEA5-593D-C0E9D3C195C1}"/>
              </a:ext>
            </a:extLst>
          </p:cNvPr>
          <p:cNvGraphicFramePr>
            <a:graphicFrameLocks noGrp="1"/>
          </p:cNvGraphicFramePr>
          <p:nvPr>
            <p:ph idx="1"/>
            <p:extLst>
              <p:ext uri="{D42A27DB-BD31-4B8C-83A1-F6EECF244321}">
                <p14:modId xmlns:p14="http://schemas.microsoft.com/office/powerpoint/2010/main" val="1073164571"/>
              </p:ext>
            </p:extLst>
          </p:nvPr>
        </p:nvGraphicFramePr>
        <p:xfrm>
          <a:off x="491067" y="855406"/>
          <a:ext cx="11413065" cy="5904864"/>
        </p:xfrm>
        <a:graphic>
          <a:graphicData uri="http://schemas.openxmlformats.org/drawingml/2006/table">
            <a:tbl>
              <a:tblPr firstRow="1" bandRow="1">
                <a:tableStyleId>{5C22544A-7EE6-4342-B048-85BDC9FD1C3A}</a:tableStyleId>
              </a:tblPr>
              <a:tblGrid>
                <a:gridCol w="3804355">
                  <a:extLst>
                    <a:ext uri="{9D8B030D-6E8A-4147-A177-3AD203B41FA5}">
                      <a16:colId xmlns:a16="http://schemas.microsoft.com/office/drawing/2014/main" val="2821869646"/>
                    </a:ext>
                  </a:extLst>
                </a:gridCol>
                <a:gridCol w="3804355">
                  <a:extLst>
                    <a:ext uri="{9D8B030D-6E8A-4147-A177-3AD203B41FA5}">
                      <a16:colId xmlns:a16="http://schemas.microsoft.com/office/drawing/2014/main" val="3684047203"/>
                    </a:ext>
                  </a:extLst>
                </a:gridCol>
                <a:gridCol w="3804355">
                  <a:extLst>
                    <a:ext uri="{9D8B030D-6E8A-4147-A177-3AD203B41FA5}">
                      <a16:colId xmlns:a16="http://schemas.microsoft.com/office/drawing/2014/main" val="2274250714"/>
                    </a:ext>
                  </a:extLst>
                </a:gridCol>
              </a:tblGrid>
              <a:tr h="438524">
                <a:tc>
                  <a:txBody>
                    <a:bodyPr/>
                    <a:lstStyle/>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Similarities</a:t>
                      </a:r>
                    </a:p>
                  </a:txBody>
                  <a:tcPr/>
                </a:tc>
                <a:tc>
                  <a:txBody>
                    <a:bodyPr/>
                    <a:lstStyle/>
                    <a:p>
                      <a:r>
                        <a:rPr lang="en-GB" dirty="0">
                          <a:latin typeface="Arial" panose="020B0604020202020204" pitchFamily="34" charset="0"/>
                          <a:cs typeface="Arial" panose="020B0604020202020204" pitchFamily="34" charset="0"/>
                        </a:rPr>
                        <a:t>Variations</a:t>
                      </a:r>
                    </a:p>
                  </a:txBody>
                  <a:tcPr/>
                </a:tc>
                <a:extLst>
                  <a:ext uri="{0D108BD9-81ED-4DB2-BD59-A6C34878D82A}">
                    <a16:rowId xmlns:a16="http://schemas.microsoft.com/office/drawing/2014/main" val="2721389403"/>
                  </a:ext>
                </a:extLst>
              </a:tr>
              <a:tr h="1035858">
                <a:tc>
                  <a:txBody>
                    <a:bodyPr/>
                    <a:lstStyle/>
                    <a:p>
                      <a:r>
                        <a:rPr lang="en-GB" sz="1200" dirty="0">
                          <a:latin typeface="Arial" panose="020B0604020202020204" pitchFamily="34" charset="0"/>
                          <a:cs typeface="Arial" panose="020B0604020202020204" pitchFamily="34" charset="0"/>
                        </a:rPr>
                        <a:t>Language</a:t>
                      </a:r>
                    </a:p>
                  </a:txBody>
                  <a:tcPr/>
                </a:tc>
                <a:tc>
                  <a:txBody>
                    <a:bodyPr/>
                    <a:lstStyle/>
                    <a:p>
                      <a:r>
                        <a:rPr lang="en-GB" sz="1200" b="0" i="0" kern="1200" dirty="0">
                          <a:solidFill>
                            <a:schemeClr val="dk1"/>
                          </a:solidFill>
                          <a:effectLst/>
                          <a:latin typeface="Arial" panose="020B0604020202020204" pitchFamily="34" charset="0"/>
                          <a:ea typeface="+mn-ea"/>
                          <a:cs typeface="Arial" panose="020B0604020202020204" pitchFamily="34" charset="0"/>
                        </a:rPr>
                        <a:t>Both countries have distinct languages widely spoken among their populations: English in the UK and German in Germany.</a:t>
                      </a:r>
                    </a:p>
                    <a:p>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Arial" panose="020B0604020202020204" pitchFamily="34" charset="0"/>
                          <a:ea typeface="+mn-ea"/>
                          <a:cs typeface="Arial" panose="020B0604020202020204" pitchFamily="34" charset="0"/>
                        </a:rPr>
                        <a:t>While English is the primary language in the UK, German is the official language in Germany, with regional dialects also present.</a:t>
                      </a:r>
                    </a:p>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21874417"/>
                  </a:ext>
                </a:extLst>
              </a:tr>
              <a:tr h="1230082">
                <a:tc>
                  <a:txBody>
                    <a:bodyPr/>
                    <a:lstStyle/>
                    <a:p>
                      <a:r>
                        <a:rPr lang="en-GB" sz="1200" dirty="0">
                          <a:latin typeface="Arial" panose="020B0604020202020204" pitchFamily="34" charset="0"/>
                          <a:cs typeface="Arial" panose="020B0604020202020204" pitchFamily="34" charset="0"/>
                        </a:rPr>
                        <a:t>Ethnic Make-Up on the people</a:t>
                      </a:r>
                    </a:p>
                  </a:txBody>
                  <a:tcPr/>
                </a:tc>
                <a:tc>
                  <a:txBody>
                    <a:bodyPr/>
                    <a:lstStyle/>
                    <a:p>
                      <a:r>
                        <a:rPr lang="en-GB" sz="1200" b="0" i="0" kern="1200" dirty="0">
                          <a:solidFill>
                            <a:schemeClr val="dk1"/>
                          </a:solidFill>
                          <a:effectLst/>
                          <a:latin typeface="Arial" panose="020B0604020202020204" pitchFamily="34" charset="0"/>
                          <a:ea typeface="+mn-ea"/>
                          <a:cs typeface="Arial" panose="020B0604020202020204" pitchFamily="34" charset="0"/>
                        </a:rPr>
                        <a:t>Both countries have diverse populations, including indigenous groups and immigrant communities, contributing to their cultural tapestry.</a:t>
                      </a:r>
                    </a:p>
                    <a:p>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Arial" panose="020B0604020202020204" pitchFamily="34" charset="0"/>
                          <a:ea typeface="+mn-ea"/>
                          <a:cs typeface="Arial" panose="020B0604020202020204" pitchFamily="34" charset="0"/>
                        </a:rPr>
                        <a:t>The specific ethnic makeup and distribution may differ due to historical, demographic, and immigration factors.</a:t>
                      </a:r>
                    </a:p>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67333137"/>
                  </a:ext>
                </a:extLst>
              </a:tr>
              <a:tr h="913591">
                <a:tc>
                  <a:txBody>
                    <a:bodyPr/>
                    <a:lstStyle/>
                    <a:p>
                      <a:r>
                        <a:rPr lang="en-GB" sz="1200" dirty="0">
                          <a:latin typeface="Arial" panose="020B0604020202020204" pitchFamily="34" charset="0"/>
                          <a:cs typeface="Arial" panose="020B0604020202020204" pitchFamily="34" charset="0"/>
                        </a:rPr>
                        <a:t>Social Structures</a:t>
                      </a:r>
                    </a:p>
                  </a:txBody>
                  <a:tcPr/>
                </a:tc>
                <a:tc>
                  <a:txBody>
                    <a:bodyPr/>
                    <a:lstStyle/>
                    <a:p>
                      <a:r>
                        <a:rPr lang="en-GB" sz="1200" b="0" i="0" kern="1200" dirty="0">
                          <a:solidFill>
                            <a:schemeClr val="dk1"/>
                          </a:solidFill>
                          <a:effectLst/>
                          <a:latin typeface="Arial" panose="020B0604020202020204" pitchFamily="34" charset="0"/>
                          <a:ea typeface="+mn-ea"/>
                          <a:cs typeface="Arial" panose="020B0604020202020204" pitchFamily="34" charset="0"/>
                        </a:rPr>
                        <a:t>The UK and Germany both have democratic political systems and social welfare provisions aimed at providing healthcare, education, and social support to citizens.</a:t>
                      </a:r>
                    </a:p>
                    <a:p>
                      <a:endParaRPr lang="en-GB" sz="1200"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Arial" panose="020B0604020202020204" pitchFamily="34" charset="0"/>
                          <a:ea typeface="+mn-ea"/>
                          <a:cs typeface="Arial" panose="020B0604020202020204" pitchFamily="34" charset="0"/>
                        </a:rPr>
                        <a:t>Social structures and institutions may differ in terms of governance, administrative processes, and implementation of social policies.</a:t>
                      </a:r>
                    </a:p>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8130674"/>
                  </a:ext>
                </a:extLst>
              </a:tr>
              <a:tr h="11145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latin typeface="Arial" panose="020B0604020202020204" pitchFamily="34" charset="0"/>
                          <a:ea typeface="+mn-ea"/>
                          <a:cs typeface="Arial" panose="020B0604020202020204" pitchFamily="34" charset="0"/>
                        </a:rPr>
                        <a:t>Religious Values</a:t>
                      </a:r>
                    </a:p>
                    <a:p>
                      <a:endParaRPr lang="en-GB" sz="1200" kern="1200" dirty="0">
                        <a:solidFill>
                          <a:schemeClr val="dk1"/>
                        </a:solidFill>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Arial" panose="020B0604020202020204" pitchFamily="34" charset="0"/>
                          <a:ea typeface="+mn-ea"/>
                          <a:cs typeface="Arial" panose="020B0604020202020204" pitchFamily="34" charset="0"/>
                        </a:rPr>
                        <a:t>Both countries have diverse religious landscapes, including Christian denominations, as well as minority religions such as Islam, Judaism, and Hinduism.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Arial" panose="020B0604020202020204" pitchFamily="34" charset="0"/>
                          <a:ea typeface="+mn-ea"/>
                          <a:cs typeface="Arial" panose="020B0604020202020204" pitchFamily="34" charset="0"/>
                        </a:rPr>
                        <a:t>The prominence and influence of specific religions may vary, with the UK historically having a more prominent role of the Anglican Church, while Germany has a significant presence of Protestantism and Catholicism.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2002383698"/>
                  </a:ext>
                </a:extLst>
              </a:tr>
              <a:tr h="91531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latin typeface="Arial" panose="020B0604020202020204" pitchFamily="34" charset="0"/>
                          <a:ea typeface="+mn-ea"/>
                          <a:cs typeface="Arial" panose="020B0604020202020204" pitchFamily="34" charset="0"/>
                        </a:rPr>
                        <a:t>Business- and Work-related Attitudes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Arial" panose="020B0604020202020204" pitchFamily="34" charset="0"/>
                          <a:ea typeface="+mn-ea"/>
                          <a:cs typeface="Arial" panose="020B0604020202020204" pitchFamily="34" charset="0"/>
                        </a:rPr>
                        <a:t>Both the UK and Germany prioritize professionalism, integrity, and dedication in the workplace.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dk1"/>
                        </a:solidFill>
                        <a:effectLst/>
                        <a:latin typeface="Arial" panose="020B0604020202020204" pitchFamily="34" charset="0"/>
                        <a:ea typeface="+mn-ea"/>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dk1"/>
                          </a:solidFill>
                          <a:effectLst/>
                          <a:latin typeface="Arial" panose="020B0604020202020204" pitchFamily="34" charset="0"/>
                          <a:ea typeface="+mn-ea"/>
                          <a:cs typeface="Arial" panose="020B0604020202020204" pitchFamily="34" charset="0"/>
                        </a:rPr>
                        <a:t>Work-related attitudes may differ in terms of work-life balance expectations, hierarchical structures, communication styles, and approaches to decision-making and leadership.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dk1"/>
                        </a:solidFill>
                        <a:effectLst/>
                        <a:latin typeface="Arial" panose="020B0604020202020204" pitchFamily="34" charset="0"/>
                        <a:ea typeface="+mn-ea"/>
                        <a:cs typeface="Arial" panose="020B0604020202020204" pitchFamily="34" charset="0"/>
                      </a:endParaRPr>
                    </a:p>
                  </a:txBody>
                  <a:tcPr/>
                </a:tc>
                <a:extLst>
                  <a:ext uri="{0D108BD9-81ED-4DB2-BD59-A6C34878D82A}">
                    <a16:rowId xmlns:a16="http://schemas.microsoft.com/office/drawing/2014/main" val="1146006794"/>
                  </a:ext>
                </a:extLst>
              </a:tr>
            </a:tbl>
          </a:graphicData>
        </a:graphic>
      </p:graphicFrame>
    </p:spTree>
    <p:extLst>
      <p:ext uri="{BB962C8B-B14F-4D97-AF65-F5344CB8AC3E}">
        <p14:creationId xmlns:p14="http://schemas.microsoft.com/office/powerpoint/2010/main" val="151396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0"/>
                <a:lumOff val="100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6CA38-C86E-D8B0-F031-9BB8B5ACDD9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Hofstede’s Cultural dimensions</a:t>
            </a:r>
          </a:p>
        </p:txBody>
      </p:sp>
      <p:pic>
        <p:nvPicPr>
          <p:cNvPr id="4" name="Content Placeholder 3">
            <a:extLst>
              <a:ext uri="{FF2B5EF4-FFF2-40B4-BE49-F238E27FC236}">
                <a16:creationId xmlns:a16="http://schemas.microsoft.com/office/drawing/2014/main" id="{37D26D07-1D66-69EB-EE7D-0C5E636E330F}"/>
              </a:ext>
            </a:extLst>
          </p:cNvPr>
          <p:cNvPicPr>
            <a:picLocks noGrp="1" noChangeAspect="1"/>
          </p:cNvPicPr>
          <p:nvPr>
            <p:ph idx="1"/>
          </p:nvPr>
        </p:nvPicPr>
        <p:blipFill>
          <a:blip r:embed="rId3"/>
          <a:stretch>
            <a:fillRect/>
          </a:stretch>
        </p:blipFill>
        <p:spPr>
          <a:xfrm>
            <a:off x="838200" y="1453243"/>
            <a:ext cx="10515599" cy="4723720"/>
          </a:xfrm>
          <a:prstGeom prst="rect">
            <a:avLst/>
          </a:prstGeom>
        </p:spPr>
      </p:pic>
      <p:sp>
        <p:nvSpPr>
          <p:cNvPr id="5" name="TextBox 4">
            <a:extLst>
              <a:ext uri="{FF2B5EF4-FFF2-40B4-BE49-F238E27FC236}">
                <a16:creationId xmlns:a16="http://schemas.microsoft.com/office/drawing/2014/main" id="{54F3A93A-2810-4D1C-9AB9-05B949249713}"/>
              </a:ext>
            </a:extLst>
          </p:cNvPr>
          <p:cNvSpPr txBox="1"/>
          <p:nvPr/>
        </p:nvSpPr>
        <p:spPr>
          <a:xfrm>
            <a:off x="838200" y="6308209"/>
            <a:ext cx="461554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The Culture Factor Group, 2024) </a:t>
            </a:r>
          </a:p>
        </p:txBody>
      </p:sp>
    </p:spTree>
    <p:extLst>
      <p:ext uri="{BB962C8B-B14F-4D97-AF65-F5344CB8AC3E}">
        <p14:creationId xmlns:p14="http://schemas.microsoft.com/office/powerpoint/2010/main" val="1307335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04FBDC-3EAE-CFCC-FD42-0633C9DB76C2}"/>
              </a:ext>
            </a:extLst>
          </p:cNvPr>
          <p:cNvSpPr>
            <a:spLocks noGrp="1"/>
          </p:cNvSpPr>
          <p:nvPr>
            <p:ph type="title"/>
          </p:nvPr>
        </p:nvSpPr>
        <p:spPr>
          <a:xfrm>
            <a:off x="411480" y="643971"/>
            <a:ext cx="4671964" cy="1660317"/>
          </a:xfrm>
        </p:spPr>
        <p:txBody>
          <a:bodyPr anchor="b">
            <a:noAutofit/>
          </a:bodyPr>
          <a:lstStyle/>
          <a:p>
            <a:pPr algn="ctr"/>
            <a:r>
              <a:rPr lang="en-GB" sz="2800" b="1" dirty="0">
                <a:latin typeface="Arial" panose="020B0604020202020204" pitchFamily="34" charset="0"/>
                <a:cs typeface="Arial" panose="020B0604020202020204" pitchFamily="34" charset="0"/>
              </a:rPr>
              <a:t>Recommendation and business communications solutions</a:t>
            </a:r>
          </a:p>
        </p:txBody>
      </p:sp>
      <p:sp>
        <p:nvSpPr>
          <p:cNvPr id="15" name="Rectangle 14">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3AED70A-45E7-7B7E-5722-98D146E3E06B}"/>
              </a:ext>
            </a:extLst>
          </p:cNvPr>
          <p:cNvSpPr>
            <a:spLocks noGrp="1"/>
          </p:cNvSpPr>
          <p:nvPr>
            <p:ph idx="1"/>
          </p:nvPr>
        </p:nvSpPr>
        <p:spPr>
          <a:xfrm>
            <a:off x="411478" y="2688336"/>
            <a:ext cx="4896573" cy="3584448"/>
          </a:xfrm>
        </p:spPr>
        <p:txBody>
          <a:bodyPr anchor="t">
            <a:normAutofit fontScale="92500" lnSpcReduction="20000"/>
          </a:bodyPr>
          <a:lstStyle/>
          <a:p>
            <a:r>
              <a:rPr lang="en-GB" sz="2400" i="0" dirty="0">
                <a:effectLst/>
                <a:latin typeface="Arial" panose="020B0604020202020204" pitchFamily="34" charset="0"/>
                <a:cs typeface="Arial" panose="020B0604020202020204" pitchFamily="34" charset="0"/>
              </a:rPr>
              <a:t>Cultural Training and Awareness</a:t>
            </a:r>
          </a:p>
          <a:p>
            <a:r>
              <a:rPr lang="en-GB" sz="2400" i="0" dirty="0">
                <a:effectLst/>
                <a:latin typeface="Arial" panose="020B0604020202020204" pitchFamily="34" charset="0"/>
                <a:cs typeface="Arial" panose="020B0604020202020204" pitchFamily="34" charset="0"/>
              </a:rPr>
              <a:t>Diverse Hiring Practices</a:t>
            </a:r>
          </a:p>
          <a:p>
            <a:r>
              <a:rPr lang="en-GB" sz="2400" i="0" dirty="0">
                <a:effectLst/>
                <a:latin typeface="Arial" panose="020B0604020202020204" pitchFamily="34" charset="0"/>
                <a:cs typeface="Arial" panose="020B0604020202020204" pitchFamily="34" charset="0"/>
              </a:rPr>
              <a:t>Cross-Cultural Collaboration</a:t>
            </a:r>
          </a:p>
          <a:p>
            <a:r>
              <a:rPr lang="en-GB" sz="2400" i="0" dirty="0">
                <a:effectLst/>
                <a:latin typeface="Arial" panose="020B0604020202020204" pitchFamily="34" charset="0"/>
                <a:cs typeface="Arial" panose="020B0604020202020204" pitchFamily="34" charset="0"/>
              </a:rPr>
              <a:t>Conflict Resolution Mechanisms</a:t>
            </a:r>
          </a:p>
          <a:p>
            <a:r>
              <a:rPr lang="en-GB" sz="2400" i="0" dirty="0">
                <a:effectLst/>
                <a:latin typeface="Arial" panose="020B0604020202020204" pitchFamily="34" charset="0"/>
                <a:cs typeface="Arial" panose="020B0604020202020204" pitchFamily="34" charset="0"/>
              </a:rPr>
              <a:t>Continuous Learning and Adaptation</a:t>
            </a:r>
          </a:p>
          <a:p>
            <a:r>
              <a:rPr lang="en-GB" sz="2400" i="0" dirty="0">
                <a:effectLst/>
                <a:latin typeface="Arial" panose="020B0604020202020204" pitchFamily="34" charset="0"/>
                <a:cs typeface="Arial" panose="020B0604020202020204" pitchFamily="34" charset="0"/>
              </a:rPr>
              <a:t>Feedback Mechanisms</a:t>
            </a:r>
          </a:p>
          <a:p>
            <a:r>
              <a:rPr lang="en-GB" sz="2400" i="0" dirty="0">
                <a:effectLst/>
                <a:latin typeface="Arial" panose="020B0604020202020204" pitchFamily="34" charset="0"/>
                <a:cs typeface="Arial" panose="020B0604020202020204" pitchFamily="34" charset="0"/>
              </a:rPr>
              <a:t>Celebrate Cultural Diversity</a:t>
            </a:r>
          </a:p>
          <a:p>
            <a:r>
              <a:rPr lang="en-GB" sz="2400" i="0" dirty="0">
                <a:effectLst/>
                <a:latin typeface="Arial" panose="020B0604020202020204" pitchFamily="34" charset="0"/>
                <a:cs typeface="Arial" panose="020B0604020202020204" pitchFamily="34" charset="0"/>
              </a:rPr>
              <a:t>Regular Evaluation and Assessment</a:t>
            </a:r>
          </a:p>
        </p:txBody>
      </p:sp>
      <p:pic>
        <p:nvPicPr>
          <p:cNvPr id="16" name="Picture 15" descr="Person holding a puzzle piece">
            <a:extLst>
              <a:ext uri="{FF2B5EF4-FFF2-40B4-BE49-F238E27FC236}">
                <a16:creationId xmlns:a16="http://schemas.microsoft.com/office/drawing/2014/main" id="{EFF87B59-843E-0043-6F7B-3FCBB6E4D075}"/>
              </a:ext>
            </a:extLst>
          </p:cNvPr>
          <p:cNvPicPr>
            <a:picLocks noChangeAspect="1"/>
          </p:cNvPicPr>
          <p:nvPr/>
        </p:nvPicPr>
        <p:blipFill rotWithShape="1">
          <a:blip r:embed="rId3"/>
          <a:srcRect l="16159" r="15834"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334071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2408839-7947-52CA-1C06-63B6E84EC5DA}"/>
              </a:ext>
            </a:extLst>
          </p:cNvPr>
          <p:cNvSpPr>
            <a:spLocks noGrp="1"/>
          </p:cNvSpPr>
          <p:nvPr>
            <p:ph type="title"/>
          </p:nvPr>
        </p:nvSpPr>
        <p:spPr>
          <a:xfrm>
            <a:off x="838200" y="365125"/>
            <a:ext cx="5387502" cy="1325563"/>
          </a:xfrm>
        </p:spPr>
        <p:txBody>
          <a:bodyPr>
            <a:normAutofit/>
          </a:bodyPr>
          <a:lstStyle/>
          <a:p>
            <a:pPr algn="ctr"/>
            <a:r>
              <a:rPr lang="en-GB" sz="4800" b="1" dirty="0">
                <a:latin typeface="Arial" panose="020B0604020202020204" pitchFamily="34" charset="0"/>
                <a:cs typeface="Arial" panose="020B0604020202020204" pitchFamily="34" charset="0"/>
              </a:rPr>
              <a:t>Conclusion</a:t>
            </a:r>
          </a:p>
        </p:txBody>
      </p:sp>
      <p:pic>
        <p:nvPicPr>
          <p:cNvPr id="6" name="Picture 5" descr="A blurry image of a blue and green background&#10;&#10;Description automatically generated">
            <a:extLst>
              <a:ext uri="{FF2B5EF4-FFF2-40B4-BE49-F238E27FC236}">
                <a16:creationId xmlns:a16="http://schemas.microsoft.com/office/drawing/2014/main" id="{7EA2A567-E1A6-FFC2-A28D-510B38089309}"/>
              </a:ext>
            </a:extLst>
          </p:cNvPr>
          <p:cNvPicPr>
            <a:picLocks noChangeAspect="1"/>
          </p:cNvPicPr>
          <p:nvPr/>
        </p:nvPicPr>
        <p:blipFill rotWithShape="1">
          <a:blip r:embed="rId3"/>
          <a:srcRect l="11263" r="22140"/>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5F87B20-3614-61F0-F36E-B7AE9EC9111F}"/>
              </a:ext>
            </a:extLst>
          </p:cNvPr>
          <p:cNvGraphicFramePr>
            <a:graphicFrameLocks noGrp="1"/>
          </p:cNvGraphicFramePr>
          <p:nvPr>
            <p:ph idx="1"/>
            <p:extLst>
              <p:ext uri="{D42A27DB-BD31-4B8C-83A1-F6EECF244321}">
                <p14:modId xmlns:p14="http://schemas.microsoft.com/office/powerpoint/2010/main" val="1366392584"/>
              </p:ext>
            </p:extLst>
          </p:nvPr>
        </p:nvGraphicFramePr>
        <p:xfrm>
          <a:off x="226345" y="1656147"/>
          <a:ext cx="6197153" cy="50923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018389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73B0-718B-C99A-EFFD-366FD2BFD426}"/>
              </a:ext>
            </a:extLst>
          </p:cNvPr>
          <p:cNvSpPr>
            <a:spLocks noGrp="1"/>
          </p:cNvSpPr>
          <p:nvPr>
            <p:ph type="title"/>
          </p:nvPr>
        </p:nvSpPr>
        <p:spPr>
          <a:xfrm>
            <a:off x="838200" y="365125"/>
            <a:ext cx="10515600" cy="887205"/>
          </a:xfrm>
        </p:spPr>
        <p:txBody>
          <a:bodyPr>
            <a:normAutofit/>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AA29553-DDD5-FF23-8B83-1A50AD538A8F}"/>
              </a:ext>
            </a:extLst>
          </p:cNvPr>
          <p:cNvSpPr>
            <a:spLocks noGrp="1"/>
          </p:cNvSpPr>
          <p:nvPr>
            <p:ph idx="1"/>
          </p:nvPr>
        </p:nvSpPr>
        <p:spPr>
          <a:xfrm>
            <a:off x="838200" y="1253331"/>
            <a:ext cx="10515600" cy="5048078"/>
          </a:xfrm>
        </p:spPr>
        <p:txBody>
          <a:bodyPr>
            <a:normAutofit fontScale="92500" lnSpcReduction="20000"/>
          </a:bodyPr>
          <a:lstStyle/>
          <a:p>
            <a:r>
              <a:rPr lang="en-GB" sz="1800" dirty="0">
                <a:latin typeface="Arial" panose="020B0604020202020204" pitchFamily="34" charset="0"/>
                <a:cs typeface="Arial" panose="020B0604020202020204" pitchFamily="34" charset="0"/>
              </a:rPr>
              <a:t>ABF (2024), Available at: </a:t>
            </a:r>
            <a:r>
              <a:rPr lang="en-GB" sz="1800" dirty="0">
                <a:latin typeface="Arial" panose="020B0604020202020204" pitchFamily="34" charset="0"/>
                <a:cs typeface="Arial" panose="020B0604020202020204" pitchFamily="34" charset="0"/>
                <a:hlinkClick r:id="rId3"/>
              </a:rPr>
              <a:t>https://www.abf.co.uk/our-businesses/retail</a:t>
            </a:r>
            <a:r>
              <a:rPr lang="en-GB" sz="1800" dirty="0">
                <a:latin typeface="Arial" panose="020B0604020202020204" pitchFamily="34" charset="0"/>
                <a:cs typeface="Arial" panose="020B0604020202020204" pitchFamily="34" charset="0"/>
              </a:rPr>
              <a:t> Accessed 24</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a:t>
            </a:r>
          </a:p>
          <a:p>
            <a:r>
              <a:rPr lang="en-GB" sz="1800" dirty="0">
                <a:latin typeface="Arial" panose="020B0604020202020204" pitchFamily="34" charset="0"/>
                <a:cs typeface="Arial" panose="020B0604020202020204" pitchFamily="34" charset="0"/>
              </a:rPr>
              <a:t>Deresky, H. (2017). International management. Harlow, Essex: Pearson.</a:t>
            </a:r>
          </a:p>
          <a:p>
            <a:r>
              <a:rPr lang="en-GB" sz="1800" dirty="0">
                <a:latin typeface="Arial" panose="020B0604020202020204" pitchFamily="34" charset="0"/>
                <a:cs typeface="Arial" panose="020B0604020202020204" pitchFamily="34" charset="0"/>
              </a:rPr>
              <a:t>Dignen, B., McMaster, I. (2013). Collins Effective International Business Communication. London: Collins</a:t>
            </a:r>
            <a:endParaRPr lang="en-US"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Diversity Abroad (ND), Available at: </a:t>
            </a:r>
            <a:r>
              <a:rPr lang="en-GB" sz="1800" dirty="0">
                <a:latin typeface="Arial" panose="020B0604020202020204" pitchFamily="34" charset="0"/>
                <a:cs typeface="Arial" panose="020B0604020202020204" pitchFamily="34" charset="0"/>
                <a:hlinkClick r:id="rId4"/>
              </a:rPr>
              <a:t>https://www.diversityabroad.com/articles/travel-guide/germany</a:t>
            </a:r>
            <a:r>
              <a:rPr lang="en-GB" sz="1800" dirty="0">
                <a:latin typeface="Arial" panose="020B0604020202020204" pitchFamily="34" charset="0"/>
                <a:cs typeface="Arial" panose="020B0604020202020204" pitchFamily="34" charset="0"/>
              </a:rPr>
              <a:t> Accessed: 31st March</a:t>
            </a:r>
          </a:p>
          <a:p>
            <a:r>
              <a:rPr lang="en-GB" sz="1800" dirty="0">
                <a:latin typeface="Arial" panose="020B0604020202020204" pitchFamily="34" charset="0"/>
                <a:cs typeface="Arial" panose="020B0604020202020204" pitchFamily="34" charset="0"/>
              </a:rPr>
              <a:t>Expatrio (2024), Available at: </a:t>
            </a:r>
            <a:r>
              <a:rPr lang="en-GB" sz="1800" dirty="0">
                <a:latin typeface="Arial" panose="020B0604020202020204" pitchFamily="34" charset="0"/>
                <a:cs typeface="Arial" panose="020B0604020202020204" pitchFamily="34" charset="0"/>
                <a:hlinkClick r:id="rId5"/>
              </a:rPr>
              <a:t>https://www.expatrio.com/about-germany/german-business-culture</a:t>
            </a:r>
            <a:r>
              <a:rPr lang="en-GB" sz="1800" dirty="0">
                <a:latin typeface="Arial" panose="020B0604020202020204" pitchFamily="34" charset="0"/>
                <a:cs typeface="Arial" panose="020B0604020202020204" pitchFamily="34" charset="0"/>
              </a:rPr>
              <a:t> Accessed: 28</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a:t>
            </a:r>
          </a:p>
          <a:p>
            <a:r>
              <a:rPr lang="en-GB" sz="1800" dirty="0">
                <a:latin typeface="Arial" panose="020B0604020202020204" pitchFamily="34" charset="0"/>
                <a:cs typeface="Arial" panose="020B0604020202020204" pitchFamily="34" charset="0"/>
              </a:rPr>
              <a:t>Expatrio (2024), Available at: </a:t>
            </a:r>
            <a:r>
              <a:rPr lang="en-GB" sz="1800" dirty="0">
                <a:latin typeface="Arial" panose="020B0604020202020204" pitchFamily="34" charset="0"/>
                <a:cs typeface="Arial" panose="020B0604020202020204" pitchFamily="34" charset="0"/>
                <a:hlinkClick r:id="rId6"/>
              </a:rPr>
              <a:t>https://www.expatrio.com/about-germany/german-culture</a:t>
            </a:r>
            <a:r>
              <a:rPr lang="en-GB" sz="1800" dirty="0">
                <a:latin typeface="Arial" panose="020B0604020202020204" pitchFamily="34" charset="0"/>
                <a:cs typeface="Arial" panose="020B0604020202020204" pitchFamily="34" charset="0"/>
              </a:rPr>
              <a:t> Accessed: 28</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a:t>
            </a:r>
          </a:p>
          <a:p>
            <a:r>
              <a:rPr lang="en-GB" sz="1800" dirty="0">
                <a:latin typeface="Arial" panose="020B0604020202020204" pitchFamily="34" charset="0"/>
                <a:cs typeface="Arial" panose="020B0604020202020204" pitchFamily="34" charset="0"/>
              </a:rPr>
              <a:t>Office for National Statistic (2022), Available at: </a:t>
            </a:r>
            <a:r>
              <a:rPr lang="en-GB" sz="1800" dirty="0">
                <a:latin typeface="Arial" panose="020B0604020202020204" pitchFamily="34" charset="0"/>
                <a:cs typeface="Arial" panose="020B0604020202020204" pitchFamily="34" charset="0"/>
                <a:hlinkClick r:id="rId7"/>
              </a:rPr>
              <a:t>https://www.ons.gov.uk/peoplepopulationandcommunity/culturalidentity/ethnicity/bulletins/ethnicgroupenglandandwales/census2021</a:t>
            </a:r>
            <a:r>
              <a:rPr lang="en-GB" sz="1800" dirty="0">
                <a:latin typeface="Arial" panose="020B0604020202020204" pitchFamily="34" charset="0"/>
                <a:cs typeface="Arial" panose="020B0604020202020204" pitchFamily="34" charset="0"/>
              </a:rPr>
              <a:t> Accessed: 31</a:t>
            </a:r>
            <a:r>
              <a:rPr lang="en-GB" sz="1800" baseline="30000" dirty="0">
                <a:latin typeface="Arial" panose="020B0604020202020204" pitchFamily="34" charset="0"/>
                <a:cs typeface="Arial" panose="020B0604020202020204" pitchFamily="34" charset="0"/>
              </a:rPr>
              <a:t>st</a:t>
            </a:r>
            <a:r>
              <a:rPr lang="en-GB" sz="1800" dirty="0">
                <a:latin typeface="Arial" panose="020B0604020202020204" pitchFamily="34" charset="0"/>
                <a:cs typeface="Arial" panose="020B0604020202020204" pitchFamily="34" charset="0"/>
              </a:rPr>
              <a:t> March </a:t>
            </a:r>
          </a:p>
          <a:p>
            <a:r>
              <a:rPr lang="en-GB" sz="1800" dirty="0">
                <a:latin typeface="Arial" panose="020B0604020202020204" pitchFamily="34" charset="0"/>
                <a:cs typeface="Arial" panose="020B0604020202020204" pitchFamily="34" charset="0"/>
              </a:rPr>
              <a:t>Statista (ND), Available at: </a:t>
            </a:r>
            <a:r>
              <a:rPr lang="en-GB" sz="1800" dirty="0">
                <a:latin typeface="Arial" panose="020B0604020202020204" pitchFamily="34" charset="0"/>
                <a:cs typeface="Arial" panose="020B0604020202020204" pitchFamily="34" charset="0"/>
                <a:hlinkClick r:id="rId8"/>
              </a:rPr>
              <a:t>https://www.statista.com/statistics/383785/primark-revenue-worldwide/</a:t>
            </a:r>
            <a:r>
              <a:rPr lang="en-GB" sz="1800" dirty="0">
                <a:latin typeface="Arial" panose="020B0604020202020204" pitchFamily="34" charset="0"/>
                <a:cs typeface="Arial" panose="020B0604020202020204" pitchFamily="34" charset="0"/>
              </a:rPr>
              <a:t> Accessed: 24</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a:t>
            </a:r>
          </a:p>
          <a:p>
            <a:r>
              <a:rPr lang="en-GB" sz="1800" dirty="0">
                <a:latin typeface="Arial" panose="020B0604020202020204" pitchFamily="34" charset="0"/>
                <a:cs typeface="Arial" panose="020B0604020202020204" pitchFamily="34" charset="0"/>
              </a:rPr>
              <a:t>The Culture Factor Group (2024), Available at: </a:t>
            </a:r>
            <a:r>
              <a:rPr lang="en-GB" sz="1800" dirty="0">
                <a:latin typeface="Arial" panose="020B0604020202020204" pitchFamily="34" charset="0"/>
                <a:cs typeface="Arial" panose="020B0604020202020204" pitchFamily="34" charset="0"/>
                <a:hlinkClick r:id="rId9"/>
              </a:rPr>
              <a:t>https://www.hofstede-insights.com/country-comparison-tool</a:t>
            </a:r>
            <a:r>
              <a:rPr lang="en-GB" sz="1800" dirty="0">
                <a:latin typeface="Arial" panose="020B0604020202020204" pitchFamily="34" charset="0"/>
                <a:cs typeface="Arial" panose="020B0604020202020204" pitchFamily="34" charset="0"/>
              </a:rPr>
              <a:t> Accessed: 1</a:t>
            </a:r>
            <a:r>
              <a:rPr lang="en-GB" sz="1800" baseline="30000" dirty="0">
                <a:latin typeface="Arial" panose="020B0604020202020204" pitchFamily="34" charset="0"/>
                <a:cs typeface="Arial" panose="020B0604020202020204" pitchFamily="34" charset="0"/>
              </a:rPr>
              <a:t>st</a:t>
            </a:r>
            <a:r>
              <a:rPr lang="en-GB" sz="1800" dirty="0">
                <a:latin typeface="Arial" panose="020B0604020202020204" pitchFamily="34" charset="0"/>
                <a:cs typeface="Arial" panose="020B0604020202020204" pitchFamily="34" charset="0"/>
              </a:rPr>
              <a:t> April</a:t>
            </a:r>
          </a:p>
          <a:p>
            <a:r>
              <a:rPr lang="en-GB" sz="1800" dirty="0">
                <a:latin typeface="Arial" panose="020B0604020202020204" pitchFamily="34" charset="0"/>
                <a:cs typeface="Arial" panose="020B0604020202020204" pitchFamily="34" charset="0"/>
              </a:rPr>
              <a:t>What Is The Difference Between a High-Context and Low-Context Culture? [Video] (2016), Tero Trainers, Available at: </a:t>
            </a:r>
            <a:r>
              <a:rPr lang="en-GB" sz="1800" dirty="0">
                <a:latin typeface="Arial" panose="020B0604020202020204" pitchFamily="34" charset="0"/>
                <a:cs typeface="Arial" panose="020B0604020202020204" pitchFamily="34" charset="0"/>
                <a:hlinkClick r:id="rId10"/>
              </a:rPr>
              <a:t>https://www.youtube.com/watch?v=qKViQSnW-UA&amp;ab_channel=TeroTrainers</a:t>
            </a:r>
            <a:r>
              <a:rPr lang="en-GB" sz="1800" dirty="0">
                <a:latin typeface="Arial" panose="020B0604020202020204" pitchFamily="34" charset="0"/>
                <a:cs typeface="Arial" panose="020B0604020202020204" pitchFamily="34" charset="0"/>
              </a:rPr>
              <a:t> Accessed: 29</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a:t>
            </a:r>
          </a:p>
          <a:p>
            <a:endParaRPr lang="en-GB" sz="1800" dirty="0">
              <a:latin typeface="Arial" panose="020B0604020202020204" pitchFamily="34" charset="0"/>
              <a:cs typeface="Arial" panose="020B0604020202020204" pitchFamily="34" charset="0"/>
            </a:endParaRPr>
          </a:p>
          <a:p>
            <a:pPr marL="0" indent="0">
              <a:buNone/>
            </a:pPr>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290794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0F686C-9E68-61A8-CCDF-C5865F08616F}"/>
              </a:ext>
            </a:extLst>
          </p:cNvPr>
          <p:cNvSpPr>
            <a:spLocks noGrp="1"/>
          </p:cNvSpPr>
          <p:nvPr>
            <p:ph type="title"/>
          </p:nvPr>
        </p:nvSpPr>
        <p:spPr>
          <a:xfrm>
            <a:off x="4209172" y="3309095"/>
            <a:ext cx="4053054" cy="742950"/>
          </a:xfrm>
        </p:spPr>
        <p:txBody>
          <a:bodyPr vert="horz" lIns="91440" tIns="45720" rIns="91440" bIns="45720" rtlCol="0" anchor="t">
            <a:normAutofit/>
          </a:bodyPr>
          <a:lstStyle/>
          <a:p>
            <a:pPr algn="ctr"/>
            <a:r>
              <a:rPr lang="en-US" sz="4000" b="1" kern="1200" dirty="0">
                <a:solidFill>
                  <a:schemeClr val="tx1"/>
                </a:solidFill>
                <a:latin typeface="Arial" panose="020B0604020202020204" pitchFamily="34" charset="0"/>
                <a:cs typeface="Arial" panose="020B0604020202020204" pitchFamily="34" charset="0"/>
              </a:rPr>
              <a:t>Thank you!</a:t>
            </a:r>
          </a:p>
        </p:txBody>
      </p:sp>
      <p:pic>
        <p:nvPicPr>
          <p:cNvPr id="5" name="Picture 4">
            <a:extLst>
              <a:ext uri="{FF2B5EF4-FFF2-40B4-BE49-F238E27FC236}">
                <a16:creationId xmlns:a16="http://schemas.microsoft.com/office/drawing/2014/main" id="{68BD63A7-160B-8C1F-C0EC-3CA547AE09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210830" y="488996"/>
            <a:ext cx="5770338" cy="1643063"/>
          </a:xfrm>
          <a:prstGeom prst="rect">
            <a:avLst/>
          </a:prstGeom>
          <a:noFill/>
        </p:spPr>
      </p:pic>
      <p:sp>
        <p:nvSpPr>
          <p:cNvPr id="14" name="Rectangle 13">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6077227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818</TotalTime>
  <Words>2865</Words>
  <Application>Microsoft Macintosh PowerPoint</Application>
  <PresentationFormat>Widescreen</PresentationFormat>
  <Paragraphs>199</Paragraphs>
  <Slides>13</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Aptos</vt:lpstr>
      <vt:lpstr>Aptos Display</vt:lpstr>
      <vt:lpstr>Arial</vt:lpstr>
      <vt:lpstr>Arial</vt:lpstr>
      <vt:lpstr>Calibri</vt:lpstr>
      <vt:lpstr>Google Sans</vt:lpstr>
      <vt:lpstr>Söhne</vt:lpstr>
      <vt:lpstr>Office Theme</vt:lpstr>
      <vt:lpstr>PowerPoint Presentation</vt:lpstr>
      <vt:lpstr>PowerPoint Presentation</vt:lpstr>
      <vt:lpstr>About Primark</vt:lpstr>
      <vt:lpstr>What makes Primark a successful business? </vt:lpstr>
      <vt:lpstr>Introduce the German culture</vt:lpstr>
      <vt:lpstr>Success and failure factors of succeeding in Germany</vt:lpstr>
      <vt:lpstr>Differences between Germany and UK</vt:lpstr>
      <vt:lpstr>Cultural similarities and variations between Germany and UK</vt:lpstr>
      <vt:lpstr>Hofstede’s Cultural dimensions</vt:lpstr>
      <vt:lpstr>Recommendation and business communications solutions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Szabina Molnar (2121168)</dc:creator>
  <cp:lastModifiedBy>Szabina Molnar (2121168)</cp:lastModifiedBy>
  <cp:revision>7</cp:revision>
  <dcterms:created xsi:type="dcterms:W3CDTF">2024-03-28T09:28:56Z</dcterms:created>
  <dcterms:modified xsi:type="dcterms:W3CDTF">2024-04-03T12:26:45Z</dcterms:modified>
</cp:coreProperties>
</file>