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374" r:id="rId2"/>
    <p:sldId id="257" r:id="rId3"/>
    <p:sldId id="435" r:id="rId4"/>
    <p:sldId id="436" r:id="rId5"/>
    <p:sldId id="444" r:id="rId6"/>
    <p:sldId id="437" r:id="rId7"/>
    <p:sldId id="445" r:id="rId8"/>
    <p:sldId id="446" r:id="rId9"/>
    <p:sldId id="447" r:id="rId10"/>
    <p:sldId id="448" r:id="rId11"/>
    <p:sldId id="449" r:id="rId12"/>
    <p:sldId id="450" r:id="rId13"/>
    <p:sldId id="458" r:id="rId14"/>
    <p:sldId id="451" r:id="rId15"/>
    <p:sldId id="459" r:id="rId16"/>
    <p:sldId id="452" r:id="rId17"/>
    <p:sldId id="453" r:id="rId18"/>
    <p:sldId id="460" r:id="rId19"/>
    <p:sldId id="454" r:id="rId20"/>
    <p:sldId id="455" r:id="rId21"/>
    <p:sldId id="461" r:id="rId22"/>
    <p:sldId id="463" r:id="rId23"/>
    <p:sldId id="462" r:id="rId24"/>
    <p:sldId id="456" r:id="rId25"/>
    <p:sldId id="45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62" d="100"/>
          <a:sy n="62" d="100"/>
        </p:scale>
        <p:origin x="46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71576B-74BF-47DC-A09B-D1F4D3A80DD9}" type="doc">
      <dgm:prSet loTypeId="urn:microsoft.com/office/officeart/2005/8/layout/hList1" loCatId="list" qsTypeId="urn:microsoft.com/office/officeart/2005/8/quickstyle/simple4" qsCatId="simple" csTypeId="urn:microsoft.com/office/officeart/2005/8/colors/accent1_2" csCatId="accent1" phldr="1"/>
      <dgm:spPr/>
      <dgm:t>
        <a:bodyPr/>
        <a:lstStyle/>
        <a:p>
          <a:endParaRPr lang="en-US"/>
        </a:p>
      </dgm:t>
    </dgm:pt>
    <dgm:pt modelId="{A2CBB811-08F6-46C3-8614-28C163255A46}">
      <dgm:prSet/>
      <dgm:spPr/>
      <dgm:t>
        <a:bodyPr/>
        <a:lstStyle/>
        <a:p>
          <a:r>
            <a:rPr lang="en-GB"/>
            <a:t>Written Assessment</a:t>
          </a:r>
          <a:endParaRPr lang="en-US"/>
        </a:p>
      </dgm:t>
    </dgm:pt>
    <dgm:pt modelId="{BAB3ED69-1112-43CF-A01E-1EF593901D24}" type="parTrans" cxnId="{EB988BCB-C11B-4582-976B-B86DBD682B53}">
      <dgm:prSet/>
      <dgm:spPr/>
      <dgm:t>
        <a:bodyPr/>
        <a:lstStyle/>
        <a:p>
          <a:endParaRPr lang="en-US"/>
        </a:p>
      </dgm:t>
    </dgm:pt>
    <dgm:pt modelId="{8564F70A-AE59-4973-B4E4-36B40695A91D}" type="sibTrans" cxnId="{EB988BCB-C11B-4582-976B-B86DBD682B53}">
      <dgm:prSet/>
      <dgm:spPr/>
      <dgm:t>
        <a:bodyPr/>
        <a:lstStyle/>
        <a:p>
          <a:endParaRPr lang="en-US"/>
        </a:p>
      </dgm:t>
    </dgm:pt>
    <dgm:pt modelId="{FD3DECF5-75D8-4598-BB50-FBED4586D7D1}">
      <dgm:prSet custT="1"/>
      <dgm:spPr/>
      <dgm:t>
        <a:bodyPr/>
        <a:lstStyle/>
        <a:p>
          <a:r>
            <a:rPr lang="en-GB" sz="3200" dirty="0"/>
            <a:t>4000 words</a:t>
          </a:r>
          <a:endParaRPr lang="en-US" sz="3200" dirty="0"/>
        </a:p>
      </dgm:t>
    </dgm:pt>
    <dgm:pt modelId="{3C9E752E-B519-4700-B7A4-B57433389ACF}" type="parTrans" cxnId="{90544FD7-F6F6-49C6-97BB-229284A82751}">
      <dgm:prSet/>
      <dgm:spPr/>
      <dgm:t>
        <a:bodyPr/>
        <a:lstStyle/>
        <a:p>
          <a:endParaRPr lang="en-US"/>
        </a:p>
      </dgm:t>
    </dgm:pt>
    <dgm:pt modelId="{274931D2-36BD-4C77-AEAA-F0D81464FE86}" type="sibTrans" cxnId="{90544FD7-F6F6-49C6-97BB-229284A82751}">
      <dgm:prSet/>
      <dgm:spPr/>
      <dgm:t>
        <a:bodyPr/>
        <a:lstStyle/>
        <a:p>
          <a:endParaRPr lang="en-US"/>
        </a:p>
      </dgm:t>
    </dgm:pt>
    <dgm:pt modelId="{1F437445-1C12-4FCE-9F72-FC1FB5F103E8}">
      <dgm:prSet custT="1"/>
      <dgm:spPr/>
      <dgm:t>
        <a:bodyPr/>
        <a:lstStyle/>
        <a:p>
          <a:r>
            <a:rPr lang="en-GB" sz="3200" dirty="0"/>
            <a:t>Portfolio of 3 elements</a:t>
          </a:r>
          <a:endParaRPr lang="en-US" sz="3200" dirty="0"/>
        </a:p>
      </dgm:t>
    </dgm:pt>
    <dgm:pt modelId="{8895612E-1055-4D4F-B49B-A4CD2537FFC9}" type="parTrans" cxnId="{D6A3F7CD-5B9B-46E4-9D96-793586D322B3}">
      <dgm:prSet/>
      <dgm:spPr/>
      <dgm:t>
        <a:bodyPr/>
        <a:lstStyle/>
        <a:p>
          <a:endParaRPr lang="en-US"/>
        </a:p>
      </dgm:t>
    </dgm:pt>
    <dgm:pt modelId="{D2B746A5-7588-49D9-AFC0-7B663B4573EB}" type="sibTrans" cxnId="{D6A3F7CD-5B9B-46E4-9D96-793586D322B3}">
      <dgm:prSet/>
      <dgm:spPr/>
      <dgm:t>
        <a:bodyPr/>
        <a:lstStyle/>
        <a:p>
          <a:endParaRPr lang="en-US"/>
        </a:p>
      </dgm:t>
    </dgm:pt>
    <dgm:pt modelId="{56B7C6CD-2FDE-41CE-8333-B0A023730CD9}">
      <dgm:prSet/>
      <dgm:spPr/>
      <dgm:t>
        <a:bodyPr/>
        <a:lstStyle/>
        <a:p>
          <a:r>
            <a:rPr lang="en-GB"/>
            <a:t>Submission date:</a:t>
          </a:r>
          <a:endParaRPr lang="en-US"/>
        </a:p>
      </dgm:t>
    </dgm:pt>
    <dgm:pt modelId="{4E2CC851-3C4E-474E-BCE4-063A5748FF0F}" type="parTrans" cxnId="{E45E0AC8-8635-4127-AA23-D57630903183}">
      <dgm:prSet/>
      <dgm:spPr/>
      <dgm:t>
        <a:bodyPr/>
        <a:lstStyle/>
        <a:p>
          <a:endParaRPr lang="en-US"/>
        </a:p>
      </dgm:t>
    </dgm:pt>
    <dgm:pt modelId="{56093305-83C2-4856-BBD3-9102490DA796}" type="sibTrans" cxnId="{E45E0AC8-8635-4127-AA23-D57630903183}">
      <dgm:prSet/>
      <dgm:spPr/>
      <dgm:t>
        <a:bodyPr/>
        <a:lstStyle/>
        <a:p>
          <a:endParaRPr lang="en-US"/>
        </a:p>
      </dgm:t>
    </dgm:pt>
    <dgm:pt modelId="{88C6A7D1-3AF7-4173-BBEF-EB7479FED984}">
      <dgm:prSet custT="1"/>
      <dgm:spPr/>
      <dgm:t>
        <a:bodyPr/>
        <a:lstStyle/>
        <a:p>
          <a:r>
            <a:rPr lang="en-GB" sz="3200" dirty="0"/>
            <a:t>11</a:t>
          </a:r>
          <a:r>
            <a:rPr lang="en-GB" sz="3200" baseline="30000" dirty="0"/>
            <a:t>th</a:t>
          </a:r>
          <a:r>
            <a:rPr lang="en-GB" sz="3200" dirty="0"/>
            <a:t> December 2025 (full-time student)</a:t>
          </a:r>
          <a:endParaRPr lang="en-US" sz="3200" dirty="0"/>
        </a:p>
      </dgm:t>
    </dgm:pt>
    <dgm:pt modelId="{D54429AC-58D4-45B7-AED6-54EE4B9654EC}" type="parTrans" cxnId="{9923DDC7-E9AA-44B2-9B61-62DFA728E86A}">
      <dgm:prSet/>
      <dgm:spPr/>
      <dgm:t>
        <a:bodyPr/>
        <a:lstStyle/>
        <a:p>
          <a:endParaRPr lang="en-US"/>
        </a:p>
      </dgm:t>
    </dgm:pt>
    <dgm:pt modelId="{0B2A8B0E-3330-4700-8A37-5106A8051B1F}" type="sibTrans" cxnId="{9923DDC7-E9AA-44B2-9B61-62DFA728E86A}">
      <dgm:prSet/>
      <dgm:spPr/>
      <dgm:t>
        <a:bodyPr/>
        <a:lstStyle/>
        <a:p>
          <a:endParaRPr lang="en-US"/>
        </a:p>
      </dgm:t>
    </dgm:pt>
    <dgm:pt modelId="{F41EE019-8AE9-4CE6-B9D0-888A30A4BBD5}">
      <dgm:prSet custT="1"/>
      <dgm:spPr/>
      <dgm:t>
        <a:bodyPr/>
        <a:lstStyle/>
        <a:p>
          <a:r>
            <a:rPr lang="en-GB" sz="3200" dirty="0"/>
            <a:t>13</a:t>
          </a:r>
          <a:r>
            <a:rPr lang="en-GB" sz="3200" baseline="30000" dirty="0"/>
            <a:t>th</a:t>
          </a:r>
          <a:r>
            <a:rPr lang="en-GB" sz="3200" dirty="0"/>
            <a:t> January 2026 (part-time student)</a:t>
          </a:r>
          <a:endParaRPr lang="en-US" sz="3200" dirty="0"/>
        </a:p>
      </dgm:t>
    </dgm:pt>
    <dgm:pt modelId="{83B51052-C64E-47A7-920A-55C99D1957D1}" type="parTrans" cxnId="{5ACEC8C1-A767-41FC-A59D-D9EA200253C9}">
      <dgm:prSet/>
      <dgm:spPr/>
      <dgm:t>
        <a:bodyPr/>
        <a:lstStyle/>
        <a:p>
          <a:endParaRPr lang="en-US"/>
        </a:p>
      </dgm:t>
    </dgm:pt>
    <dgm:pt modelId="{A1C33673-6468-4818-BB9A-74AF2C8FD126}" type="sibTrans" cxnId="{5ACEC8C1-A767-41FC-A59D-D9EA200253C9}">
      <dgm:prSet/>
      <dgm:spPr/>
      <dgm:t>
        <a:bodyPr/>
        <a:lstStyle/>
        <a:p>
          <a:endParaRPr lang="en-US"/>
        </a:p>
      </dgm:t>
    </dgm:pt>
    <dgm:pt modelId="{B80140EE-6B38-4FF7-A852-1449B886A5E4}" type="pres">
      <dgm:prSet presAssocID="{E471576B-74BF-47DC-A09B-D1F4D3A80DD9}" presName="Name0" presStyleCnt="0">
        <dgm:presLayoutVars>
          <dgm:dir/>
          <dgm:animLvl val="lvl"/>
          <dgm:resizeHandles val="exact"/>
        </dgm:presLayoutVars>
      </dgm:prSet>
      <dgm:spPr/>
    </dgm:pt>
    <dgm:pt modelId="{B9C66282-E2FE-4CC1-A3EE-5F118C052D8B}" type="pres">
      <dgm:prSet presAssocID="{A2CBB811-08F6-46C3-8614-28C163255A46}" presName="composite" presStyleCnt="0"/>
      <dgm:spPr/>
    </dgm:pt>
    <dgm:pt modelId="{96517D36-A25E-462B-B25D-2BDDD1CFC22F}" type="pres">
      <dgm:prSet presAssocID="{A2CBB811-08F6-46C3-8614-28C163255A46}" presName="parTx" presStyleLbl="alignNode1" presStyleIdx="0" presStyleCnt="2">
        <dgm:presLayoutVars>
          <dgm:chMax val="0"/>
          <dgm:chPref val="0"/>
          <dgm:bulletEnabled val="1"/>
        </dgm:presLayoutVars>
      </dgm:prSet>
      <dgm:spPr/>
    </dgm:pt>
    <dgm:pt modelId="{624DC579-FC4B-43DF-A451-D20021329BF2}" type="pres">
      <dgm:prSet presAssocID="{A2CBB811-08F6-46C3-8614-28C163255A46}" presName="desTx" presStyleLbl="alignAccFollowNode1" presStyleIdx="0" presStyleCnt="2">
        <dgm:presLayoutVars>
          <dgm:bulletEnabled val="1"/>
        </dgm:presLayoutVars>
      </dgm:prSet>
      <dgm:spPr/>
    </dgm:pt>
    <dgm:pt modelId="{2B50AB5F-539F-4F84-A1F0-426B0FCE1FD0}" type="pres">
      <dgm:prSet presAssocID="{8564F70A-AE59-4973-B4E4-36B40695A91D}" presName="space" presStyleCnt="0"/>
      <dgm:spPr/>
    </dgm:pt>
    <dgm:pt modelId="{689DB5AA-D086-49CB-AFBA-C655EF91C72B}" type="pres">
      <dgm:prSet presAssocID="{56B7C6CD-2FDE-41CE-8333-B0A023730CD9}" presName="composite" presStyleCnt="0"/>
      <dgm:spPr/>
    </dgm:pt>
    <dgm:pt modelId="{B7A52ADB-FD2C-4445-8789-D2CAB1E4E3B4}" type="pres">
      <dgm:prSet presAssocID="{56B7C6CD-2FDE-41CE-8333-B0A023730CD9}" presName="parTx" presStyleLbl="alignNode1" presStyleIdx="1" presStyleCnt="2">
        <dgm:presLayoutVars>
          <dgm:chMax val="0"/>
          <dgm:chPref val="0"/>
          <dgm:bulletEnabled val="1"/>
        </dgm:presLayoutVars>
      </dgm:prSet>
      <dgm:spPr/>
    </dgm:pt>
    <dgm:pt modelId="{DC4BEEE8-639E-42AB-B051-64F28EEA5758}" type="pres">
      <dgm:prSet presAssocID="{56B7C6CD-2FDE-41CE-8333-B0A023730CD9}" presName="desTx" presStyleLbl="alignAccFollowNode1" presStyleIdx="1" presStyleCnt="2">
        <dgm:presLayoutVars>
          <dgm:bulletEnabled val="1"/>
        </dgm:presLayoutVars>
      </dgm:prSet>
      <dgm:spPr/>
    </dgm:pt>
  </dgm:ptLst>
  <dgm:cxnLst>
    <dgm:cxn modelId="{8F249627-03DF-4BD7-8101-DB22CBBF9FE8}" type="presOf" srcId="{1F437445-1C12-4FCE-9F72-FC1FB5F103E8}" destId="{624DC579-FC4B-43DF-A451-D20021329BF2}" srcOrd="0" destOrd="1" presId="urn:microsoft.com/office/officeart/2005/8/layout/hList1"/>
    <dgm:cxn modelId="{85C0B28B-5A2D-4CE5-9731-1BCF8C877966}" type="presOf" srcId="{E471576B-74BF-47DC-A09B-D1F4D3A80DD9}" destId="{B80140EE-6B38-4FF7-A852-1449B886A5E4}" srcOrd="0" destOrd="0" presId="urn:microsoft.com/office/officeart/2005/8/layout/hList1"/>
    <dgm:cxn modelId="{5ACEC8C1-A767-41FC-A59D-D9EA200253C9}" srcId="{56B7C6CD-2FDE-41CE-8333-B0A023730CD9}" destId="{F41EE019-8AE9-4CE6-B9D0-888A30A4BBD5}" srcOrd="1" destOrd="0" parTransId="{83B51052-C64E-47A7-920A-55C99D1957D1}" sibTransId="{A1C33673-6468-4818-BB9A-74AF2C8FD126}"/>
    <dgm:cxn modelId="{9923DDC7-E9AA-44B2-9B61-62DFA728E86A}" srcId="{56B7C6CD-2FDE-41CE-8333-B0A023730CD9}" destId="{88C6A7D1-3AF7-4173-BBEF-EB7479FED984}" srcOrd="0" destOrd="0" parTransId="{D54429AC-58D4-45B7-AED6-54EE4B9654EC}" sibTransId="{0B2A8B0E-3330-4700-8A37-5106A8051B1F}"/>
    <dgm:cxn modelId="{E45E0AC8-8635-4127-AA23-D57630903183}" srcId="{E471576B-74BF-47DC-A09B-D1F4D3A80DD9}" destId="{56B7C6CD-2FDE-41CE-8333-B0A023730CD9}" srcOrd="1" destOrd="0" parTransId="{4E2CC851-3C4E-474E-BCE4-063A5748FF0F}" sibTransId="{56093305-83C2-4856-BBD3-9102490DA796}"/>
    <dgm:cxn modelId="{53F86ACB-686D-4453-A575-5B37DF894723}" type="presOf" srcId="{FD3DECF5-75D8-4598-BB50-FBED4586D7D1}" destId="{624DC579-FC4B-43DF-A451-D20021329BF2}" srcOrd="0" destOrd="0" presId="urn:microsoft.com/office/officeart/2005/8/layout/hList1"/>
    <dgm:cxn modelId="{EB988BCB-C11B-4582-976B-B86DBD682B53}" srcId="{E471576B-74BF-47DC-A09B-D1F4D3A80DD9}" destId="{A2CBB811-08F6-46C3-8614-28C163255A46}" srcOrd="0" destOrd="0" parTransId="{BAB3ED69-1112-43CF-A01E-1EF593901D24}" sibTransId="{8564F70A-AE59-4973-B4E4-36B40695A91D}"/>
    <dgm:cxn modelId="{D6A3F7CD-5B9B-46E4-9D96-793586D322B3}" srcId="{A2CBB811-08F6-46C3-8614-28C163255A46}" destId="{1F437445-1C12-4FCE-9F72-FC1FB5F103E8}" srcOrd="1" destOrd="0" parTransId="{8895612E-1055-4D4F-B49B-A4CD2537FFC9}" sibTransId="{D2B746A5-7588-49D9-AFC0-7B663B4573EB}"/>
    <dgm:cxn modelId="{3C4F13CE-336D-40F3-8EFA-F7DBC4B5CC2E}" type="presOf" srcId="{56B7C6CD-2FDE-41CE-8333-B0A023730CD9}" destId="{B7A52ADB-FD2C-4445-8789-D2CAB1E4E3B4}" srcOrd="0" destOrd="0" presId="urn:microsoft.com/office/officeart/2005/8/layout/hList1"/>
    <dgm:cxn modelId="{C738CBD3-39EA-42F0-B7B1-5383E44C7387}" type="presOf" srcId="{A2CBB811-08F6-46C3-8614-28C163255A46}" destId="{96517D36-A25E-462B-B25D-2BDDD1CFC22F}" srcOrd="0" destOrd="0" presId="urn:microsoft.com/office/officeart/2005/8/layout/hList1"/>
    <dgm:cxn modelId="{90544FD7-F6F6-49C6-97BB-229284A82751}" srcId="{A2CBB811-08F6-46C3-8614-28C163255A46}" destId="{FD3DECF5-75D8-4598-BB50-FBED4586D7D1}" srcOrd="0" destOrd="0" parTransId="{3C9E752E-B519-4700-B7A4-B57433389ACF}" sibTransId="{274931D2-36BD-4C77-AEAA-F0D81464FE86}"/>
    <dgm:cxn modelId="{58FCE1F0-49FB-4B59-AF06-F8806CA96777}" type="presOf" srcId="{88C6A7D1-3AF7-4173-BBEF-EB7479FED984}" destId="{DC4BEEE8-639E-42AB-B051-64F28EEA5758}" srcOrd="0" destOrd="0" presId="urn:microsoft.com/office/officeart/2005/8/layout/hList1"/>
    <dgm:cxn modelId="{3D1CE2F8-04A6-462C-9278-214023698BCC}" type="presOf" srcId="{F41EE019-8AE9-4CE6-B9D0-888A30A4BBD5}" destId="{DC4BEEE8-639E-42AB-B051-64F28EEA5758}" srcOrd="0" destOrd="1" presId="urn:microsoft.com/office/officeart/2005/8/layout/hList1"/>
    <dgm:cxn modelId="{D540CD7E-B54F-467C-974B-D9CEDB943F5A}" type="presParOf" srcId="{B80140EE-6B38-4FF7-A852-1449B886A5E4}" destId="{B9C66282-E2FE-4CC1-A3EE-5F118C052D8B}" srcOrd="0" destOrd="0" presId="urn:microsoft.com/office/officeart/2005/8/layout/hList1"/>
    <dgm:cxn modelId="{A971EBE2-F68F-4E4B-8E29-EF1BBABC9482}" type="presParOf" srcId="{B9C66282-E2FE-4CC1-A3EE-5F118C052D8B}" destId="{96517D36-A25E-462B-B25D-2BDDD1CFC22F}" srcOrd="0" destOrd="0" presId="urn:microsoft.com/office/officeart/2005/8/layout/hList1"/>
    <dgm:cxn modelId="{42810287-FEB1-4E71-8552-60ACBC2E3275}" type="presParOf" srcId="{B9C66282-E2FE-4CC1-A3EE-5F118C052D8B}" destId="{624DC579-FC4B-43DF-A451-D20021329BF2}" srcOrd="1" destOrd="0" presId="urn:microsoft.com/office/officeart/2005/8/layout/hList1"/>
    <dgm:cxn modelId="{CCDFA3C4-8BFD-45E6-84D9-B3B3EE4D8115}" type="presParOf" srcId="{B80140EE-6B38-4FF7-A852-1449B886A5E4}" destId="{2B50AB5F-539F-4F84-A1F0-426B0FCE1FD0}" srcOrd="1" destOrd="0" presId="urn:microsoft.com/office/officeart/2005/8/layout/hList1"/>
    <dgm:cxn modelId="{49ABA5F2-4D64-4905-8E0A-C31FA11F6384}" type="presParOf" srcId="{B80140EE-6B38-4FF7-A852-1449B886A5E4}" destId="{689DB5AA-D086-49CB-AFBA-C655EF91C72B}" srcOrd="2" destOrd="0" presId="urn:microsoft.com/office/officeart/2005/8/layout/hList1"/>
    <dgm:cxn modelId="{7AF3CAD0-A237-45CC-85D5-9ED2D39CA171}" type="presParOf" srcId="{689DB5AA-D086-49CB-AFBA-C655EF91C72B}" destId="{B7A52ADB-FD2C-4445-8789-D2CAB1E4E3B4}" srcOrd="0" destOrd="0" presId="urn:microsoft.com/office/officeart/2005/8/layout/hList1"/>
    <dgm:cxn modelId="{E32D60C2-D76C-4F69-838D-AEEF8DB664FD}" type="presParOf" srcId="{689DB5AA-D086-49CB-AFBA-C655EF91C72B}" destId="{DC4BEEE8-639E-42AB-B051-64F28EEA5758}"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17D36-A25E-462B-B25D-2BDDD1CFC22F}">
      <dsp:nvSpPr>
        <dsp:cNvPr id="0" name=""/>
        <dsp:cNvSpPr/>
      </dsp:nvSpPr>
      <dsp:spPr>
        <a:xfrm>
          <a:off x="51" y="10189"/>
          <a:ext cx="4913783" cy="162131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34264" tIns="191008" rIns="334264" bIns="191008" numCol="1" spcCol="1270" anchor="ctr" anchorCtr="0">
          <a:noAutofit/>
        </a:bodyPr>
        <a:lstStyle/>
        <a:p>
          <a:pPr marL="0" lvl="0" indent="0" algn="ctr" defTabSz="2089150">
            <a:lnSpc>
              <a:spcPct val="90000"/>
            </a:lnSpc>
            <a:spcBef>
              <a:spcPct val="0"/>
            </a:spcBef>
            <a:spcAft>
              <a:spcPct val="35000"/>
            </a:spcAft>
            <a:buNone/>
          </a:pPr>
          <a:r>
            <a:rPr lang="en-GB" sz="4700" kern="1200"/>
            <a:t>Written Assessment</a:t>
          </a:r>
          <a:endParaRPr lang="en-US" sz="4700" kern="1200"/>
        </a:p>
      </dsp:txBody>
      <dsp:txXfrm>
        <a:off x="51" y="10189"/>
        <a:ext cx="4913783" cy="1621312"/>
      </dsp:txXfrm>
    </dsp:sp>
    <dsp:sp modelId="{624DC579-FC4B-43DF-A451-D20021329BF2}">
      <dsp:nvSpPr>
        <dsp:cNvPr id="0" name=""/>
        <dsp:cNvSpPr/>
      </dsp:nvSpPr>
      <dsp:spPr>
        <a:xfrm>
          <a:off x="51" y="1631501"/>
          <a:ext cx="4913783" cy="2193254"/>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4000 words</a:t>
          </a:r>
          <a:endParaRPr lang="en-US" sz="3200" kern="1200" dirty="0"/>
        </a:p>
        <a:p>
          <a:pPr marL="285750" lvl="1" indent="-285750" algn="l" defTabSz="1422400">
            <a:lnSpc>
              <a:spcPct val="90000"/>
            </a:lnSpc>
            <a:spcBef>
              <a:spcPct val="0"/>
            </a:spcBef>
            <a:spcAft>
              <a:spcPct val="15000"/>
            </a:spcAft>
            <a:buChar char="•"/>
          </a:pPr>
          <a:r>
            <a:rPr lang="en-GB" sz="3200" kern="1200" dirty="0"/>
            <a:t>Portfolio of 3 elements</a:t>
          </a:r>
          <a:endParaRPr lang="en-US" sz="3200" kern="1200" dirty="0"/>
        </a:p>
      </dsp:txBody>
      <dsp:txXfrm>
        <a:off x="51" y="1631501"/>
        <a:ext cx="4913783" cy="2193254"/>
      </dsp:txXfrm>
    </dsp:sp>
    <dsp:sp modelId="{B7A52ADB-FD2C-4445-8789-D2CAB1E4E3B4}">
      <dsp:nvSpPr>
        <dsp:cNvPr id="0" name=""/>
        <dsp:cNvSpPr/>
      </dsp:nvSpPr>
      <dsp:spPr>
        <a:xfrm>
          <a:off x="5601764" y="10189"/>
          <a:ext cx="4913783" cy="1621312"/>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34264" tIns="191008" rIns="334264" bIns="191008" numCol="1" spcCol="1270" anchor="ctr" anchorCtr="0">
          <a:noAutofit/>
        </a:bodyPr>
        <a:lstStyle/>
        <a:p>
          <a:pPr marL="0" lvl="0" indent="0" algn="ctr" defTabSz="2089150">
            <a:lnSpc>
              <a:spcPct val="90000"/>
            </a:lnSpc>
            <a:spcBef>
              <a:spcPct val="0"/>
            </a:spcBef>
            <a:spcAft>
              <a:spcPct val="35000"/>
            </a:spcAft>
            <a:buNone/>
          </a:pPr>
          <a:r>
            <a:rPr lang="en-GB" sz="4700" kern="1200"/>
            <a:t>Submission date:</a:t>
          </a:r>
          <a:endParaRPr lang="en-US" sz="4700" kern="1200"/>
        </a:p>
      </dsp:txBody>
      <dsp:txXfrm>
        <a:off x="5601764" y="10189"/>
        <a:ext cx="4913783" cy="1621312"/>
      </dsp:txXfrm>
    </dsp:sp>
    <dsp:sp modelId="{DC4BEEE8-639E-42AB-B051-64F28EEA5758}">
      <dsp:nvSpPr>
        <dsp:cNvPr id="0" name=""/>
        <dsp:cNvSpPr/>
      </dsp:nvSpPr>
      <dsp:spPr>
        <a:xfrm>
          <a:off x="5601764" y="1631501"/>
          <a:ext cx="4913783" cy="2193254"/>
        </a:xfrm>
        <a:prstGeom prst="rect">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0688" tIns="170688" rIns="227584" bIns="256032" numCol="1" spcCol="1270" anchor="t" anchorCtr="0">
          <a:noAutofit/>
        </a:bodyPr>
        <a:lstStyle/>
        <a:p>
          <a:pPr marL="285750" lvl="1" indent="-285750" algn="l" defTabSz="1422400">
            <a:lnSpc>
              <a:spcPct val="90000"/>
            </a:lnSpc>
            <a:spcBef>
              <a:spcPct val="0"/>
            </a:spcBef>
            <a:spcAft>
              <a:spcPct val="15000"/>
            </a:spcAft>
            <a:buChar char="•"/>
          </a:pPr>
          <a:r>
            <a:rPr lang="en-GB" sz="3200" kern="1200" dirty="0"/>
            <a:t>11</a:t>
          </a:r>
          <a:r>
            <a:rPr lang="en-GB" sz="3200" kern="1200" baseline="30000" dirty="0"/>
            <a:t>th</a:t>
          </a:r>
          <a:r>
            <a:rPr lang="en-GB" sz="3200" kern="1200" dirty="0"/>
            <a:t> December 2025 (full-time student)</a:t>
          </a:r>
          <a:endParaRPr lang="en-US" sz="3200" kern="1200" dirty="0"/>
        </a:p>
        <a:p>
          <a:pPr marL="285750" lvl="1" indent="-285750" algn="l" defTabSz="1422400">
            <a:lnSpc>
              <a:spcPct val="90000"/>
            </a:lnSpc>
            <a:spcBef>
              <a:spcPct val="0"/>
            </a:spcBef>
            <a:spcAft>
              <a:spcPct val="15000"/>
            </a:spcAft>
            <a:buChar char="•"/>
          </a:pPr>
          <a:r>
            <a:rPr lang="en-GB" sz="3200" kern="1200" dirty="0"/>
            <a:t>13</a:t>
          </a:r>
          <a:r>
            <a:rPr lang="en-GB" sz="3200" kern="1200" baseline="30000" dirty="0"/>
            <a:t>th</a:t>
          </a:r>
          <a:r>
            <a:rPr lang="en-GB" sz="3200" kern="1200" dirty="0"/>
            <a:t> January 2026 (part-time student)</a:t>
          </a:r>
          <a:endParaRPr lang="en-US" sz="3200" kern="1200" dirty="0"/>
        </a:p>
      </dsp:txBody>
      <dsp:txXfrm>
        <a:off x="5601764" y="1631501"/>
        <a:ext cx="4913783" cy="2193254"/>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6E057C-F46E-45F4-9EFF-49D91E446F66}" type="datetimeFigureOut">
              <a:rPr lang="en-GB" smtClean="0"/>
              <a:t>20/11/2025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91494E-481E-4FB2-9757-426C5F389A84}" type="slidenum">
              <a:rPr lang="en-GB" smtClean="0"/>
              <a:t>‹#›</a:t>
            </a:fld>
            <a:endParaRPr lang="en-GB"/>
          </a:p>
        </p:txBody>
      </p:sp>
    </p:spTree>
    <p:extLst>
      <p:ext uri="{BB962C8B-B14F-4D97-AF65-F5344CB8AC3E}">
        <p14:creationId xmlns:p14="http://schemas.microsoft.com/office/powerpoint/2010/main" val="30245850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59850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60248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60100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50664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28093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9043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351491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56761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514073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8229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604635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11/20/2025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1339542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20/11/2025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41955918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a:xfrm>
            <a:off x="0" y="1122363"/>
            <a:ext cx="12191999" cy="2387600"/>
          </a:xfrm>
        </p:spPr>
        <p:txBody>
          <a:bodyPr>
            <a:normAutofit fontScale="90000"/>
          </a:bodyPr>
          <a:lstStyle/>
          <a:p>
            <a:br>
              <a:rPr lang="en-GB" altLang="en-US" b="1" dirty="0"/>
            </a:br>
            <a:r>
              <a:rPr lang="en-GB" altLang="en-US" b="1" dirty="0"/>
              <a:t> </a:t>
            </a:r>
            <a:br>
              <a:rPr lang="en-GB" altLang="en-US" b="1" dirty="0"/>
            </a:br>
            <a:r>
              <a:rPr lang="en-GB" b="1" dirty="0"/>
              <a:t>Skills for Life: </a:t>
            </a:r>
            <a:br>
              <a:rPr lang="en-GB" b="1" dirty="0"/>
            </a:br>
            <a:r>
              <a:rPr lang="en-GB" b="1" dirty="0"/>
              <a:t>Employability and Entrepreneurship </a:t>
            </a: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ECYW5008</a:t>
            </a:r>
          </a:p>
          <a:p>
            <a:r>
              <a:rPr lang="en-GB"/>
              <a:t>25</a:t>
            </a:r>
            <a:r>
              <a:rPr lang="en-GB" baseline="30000"/>
              <a:t>th</a:t>
            </a:r>
            <a:r>
              <a:rPr lang="en-GB"/>
              <a:t> November </a:t>
            </a:r>
            <a:r>
              <a:rPr lang="en-GB" dirty="0"/>
              <a:t>2025</a:t>
            </a:r>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F0F927AD-3395-88AF-7BC8-E07BCB763829}"/>
              </a:ext>
            </a:extLst>
          </p:cNvPr>
          <p:cNvSpPr>
            <a:spLocks noGrp="1" noChangeArrowheads="1"/>
          </p:cNvSpPr>
          <p:nvPr>
            <p:ph type="title"/>
          </p:nvPr>
        </p:nvSpPr>
        <p:spPr/>
        <p:txBody>
          <a:bodyPr/>
          <a:lstStyle/>
          <a:p>
            <a:pPr algn="l" eaLnBrk="1" hangingPunct="1"/>
            <a:r>
              <a:rPr lang="en-GB" altLang="en-US" b="1" dirty="0"/>
              <a:t>Module Aim</a:t>
            </a:r>
          </a:p>
        </p:txBody>
      </p:sp>
      <p:sp>
        <p:nvSpPr>
          <p:cNvPr id="4099" name="Rectangle 3">
            <a:extLst>
              <a:ext uri="{FF2B5EF4-FFF2-40B4-BE49-F238E27FC236}">
                <a16:creationId xmlns:a16="http://schemas.microsoft.com/office/drawing/2014/main" id="{BFDA2C30-3DF1-274C-F676-6D2AD7D00AE6}"/>
              </a:ext>
            </a:extLst>
          </p:cNvPr>
          <p:cNvSpPr>
            <a:spLocks noGrp="1" noChangeArrowheads="1"/>
          </p:cNvSpPr>
          <p:nvPr>
            <p:ph idx="1"/>
          </p:nvPr>
        </p:nvSpPr>
        <p:spPr/>
        <p:txBody>
          <a:bodyPr>
            <a:normAutofit/>
          </a:bodyPr>
          <a:lstStyle/>
          <a:p>
            <a:pPr>
              <a:defRPr/>
            </a:pPr>
            <a:r>
              <a:rPr lang="en-GB" dirty="0"/>
              <a:t>To foster a range of behaviours, attitudes and competencies which develop enterprising thinking and an employability mindset and enhance students’ ability to critically reflect on their own development needs.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05F7457A-8606-88EE-CDD1-14B7750C05D4}"/>
              </a:ext>
            </a:extLst>
          </p:cNvPr>
          <p:cNvSpPr>
            <a:spLocks noGrp="1" noChangeArrowheads="1"/>
          </p:cNvSpPr>
          <p:nvPr>
            <p:ph type="title"/>
          </p:nvPr>
        </p:nvSpPr>
        <p:spPr/>
        <p:txBody>
          <a:bodyPr/>
          <a:lstStyle/>
          <a:p>
            <a:pPr algn="l" eaLnBrk="1" hangingPunct="1"/>
            <a:r>
              <a:rPr lang="en-GB" altLang="en-US" b="1" dirty="0"/>
              <a:t>Learning Outcomes</a:t>
            </a:r>
          </a:p>
        </p:txBody>
      </p:sp>
      <p:sp>
        <p:nvSpPr>
          <p:cNvPr id="5123" name="Rectangle 3">
            <a:extLst>
              <a:ext uri="{FF2B5EF4-FFF2-40B4-BE49-F238E27FC236}">
                <a16:creationId xmlns:a16="http://schemas.microsoft.com/office/drawing/2014/main" id="{3D394AD5-318B-FBAF-438C-87E75B4259C8}"/>
              </a:ext>
            </a:extLst>
          </p:cNvPr>
          <p:cNvSpPr>
            <a:spLocks noGrp="1" noChangeArrowheads="1"/>
          </p:cNvSpPr>
          <p:nvPr>
            <p:ph idx="1"/>
          </p:nvPr>
        </p:nvSpPr>
        <p:spPr>
          <a:xfrm>
            <a:off x="838200" y="1825625"/>
            <a:ext cx="10515600" cy="3698097"/>
          </a:xfrm>
        </p:spPr>
        <p:txBody>
          <a:bodyPr>
            <a:normAutofit lnSpcReduction="10000"/>
          </a:bodyPr>
          <a:lstStyle/>
          <a:p>
            <a:pPr marL="0" indent="0" fontAlgn="base" hangingPunct="0">
              <a:buNone/>
            </a:pPr>
            <a:r>
              <a:rPr lang="en-GB" dirty="0"/>
              <a:t>Upon the successful completion of this module, the student should be able to:</a:t>
            </a:r>
          </a:p>
          <a:p>
            <a:pPr lvl="0" fontAlgn="base" hangingPunct="0"/>
            <a:r>
              <a:rPr lang="en-GB" dirty="0"/>
              <a:t>evaluate personal employability skills and their congruence with the skills required for professional practice; </a:t>
            </a:r>
          </a:p>
          <a:p>
            <a:pPr lvl="0" fontAlgn="base" hangingPunct="0"/>
            <a:r>
              <a:rPr lang="en-GB" dirty="0"/>
              <a:t>reflect on the importance of continual learning and future thinking for own personal development and employability; </a:t>
            </a:r>
          </a:p>
          <a:p>
            <a:pPr lvl="0" fontAlgn="base" hangingPunct="0"/>
            <a:r>
              <a:rPr lang="en-GB" dirty="0"/>
              <a:t>research and demonstrate a critical analysis of the principles of effective employability skills and good practice with links to entrepreneurship and innovation.</a:t>
            </a:r>
          </a:p>
          <a:p>
            <a:pPr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5C4BD8F-880E-0F1B-A289-F32948785DB9}"/>
              </a:ext>
            </a:extLst>
          </p:cNvPr>
          <p:cNvSpPr>
            <a:spLocks noGrp="1" noChangeArrowheads="1"/>
          </p:cNvSpPr>
          <p:nvPr>
            <p:ph type="title"/>
          </p:nvPr>
        </p:nvSpPr>
        <p:spPr/>
        <p:txBody>
          <a:bodyPr/>
          <a:lstStyle/>
          <a:p>
            <a:pPr algn="l" eaLnBrk="1" hangingPunct="1"/>
            <a:br>
              <a:rPr lang="en-GB" altLang="en-US" sz="2000" dirty="0"/>
            </a:br>
            <a:r>
              <a:rPr lang="en-GB" altLang="en-US" b="1" dirty="0"/>
              <a:t>Indicative Content </a:t>
            </a:r>
          </a:p>
        </p:txBody>
      </p:sp>
      <p:sp>
        <p:nvSpPr>
          <p:cNvPr id="6147" name="Rectangle 3">
            <a:extLst>
              <a:ext uri="{FF2B5EF4-FFF2-40B4-BE49-F238E27FC236}">
                <a16:creationId xmlns:a16="http://schemas.microsoft.com/office/drawing/2014/main" id="{0743817A-F689-AC12-D0E0-E44B1D6B30DC}"/>
              </a:ext>
            </a:extLst>
          </p:cNvPr>
          <p:cNvSpPr>
            <a:spLocks noGrp="1" noChangeArrowheads="1"/>
          </p:cNvSpPr>
          <p:nvPr>
            <p:ph idx="1"/>
          </p:nvPr>
        </p:nvSpPr>
        <p:spPr>
          <a:xfrm>
            <a:off x="838200" y="1825625"/>
            <a:ext cx="10515600" cy="3760302"/>
          </a:xfrm>
        </p:spPr>
        <p:txBody>
          <a:bodyPr>
            <a:normAutofit lnSpcReduction="10000"/>
          </a:bodyPr>
          <a:lstStyle/>
          <a:p>
            <a:pPr lvl="0" fontAlgn="base" hangingPunct="0"/>
            <a:r>
              <a:rPr lang="en-GB" dirty="0"/>
              <a:t>A comprehensive examination of methods of developing management skills and implementing effective methods of marketing, risk assessments, financial forecasts, feasibility, profitability, sustainability, business and operational plans, capacity building and change management. </a:t>
            </a:r>
          </a:p>
          <a:p>
            <a:pPr lvl="0" fontAlgn="base" hangingPunct="0"/>
            <a:r>
              <a:rPr lang="en-GB" dirty="0"/>
              <a:t>An overview of the entrepreneurial leader: a study of the social entrepreneur as a continual learner and the importance of coaching and the identification of staff development needs in order to support professional development to ensure a high-quality workforce and the need to focus on employability. </a:t>
            </a:r>
          </a:p>
          <a:p>
            <a:pPr eaLnBrk="1" hangingPunct="1">
              <a:lnSpc>
                <a:spcPct val="90000"/>
              </a:lnSpc>
            </a:pP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42C4A-8C06-7809-E20C-40F9E790D08F}"/>
              </a:ext>
            </a:extLst>
          </p:cNvPr>
          <p:cNvSpPr>
            <a:spLocks noGrp="1"/>
          </p:cNvSpPr>
          <p:nvPr>
            <p:ph type="title"/>
          </p:nvPr>
        </p:nvSpPr>
        <p:spPr/>
        <p:txBody>
          <a:bodyPr/>
          <a:lstStyle/>
          <a:p>
            <a:r>
              <a:rPr lang="en-GB" b="1" dirty="0"/>
              <a:t>Indicative Content</a:t>
            </a:r>
          </a:p>
        </p:txBody>
      </p:sp>
      <p:sp>
        <p:nvSpPr>
          <p:cNvPr id="3" name="Content Placeholder 2">
            <a:extLst>
              <a:ext uri="{FF2B5EF4-FFF2-40B4-BE49-F238E27FC236}">
                <a16:creationId xmlns:a16="http://schemas.microsoft.com/office/drawing/2014/main" id="{B92DE489-6290-1141-57A1-60C64390A17E}"/>
              </a:ext>
            </a:extLst>
          </p:cNvPr>
          <p:cNvSpPr>
            <a:spLocks noGrp="1"/>
          </p:cNvSpPr>
          <p:nvPr>
            <p:ph idx="1"/>
          </p:nvPr>
        </p:nvSpPr>
        <p:spPr>
          <a:xfrm>
            <a:off x="838200" y="1825625"/>
            <a:ext cx="10515600" cy="3716759"/>
          </a:xfrm>
        </p:spPr>
        <p:txBody>
          <a:bodyPr>
            <a:normAutofit fontScale="92500" lnSpcReduction="20000"/>
          </a:bodyPr>
          <a:lstStyle/>
          <a:p>
            <a:r>
              <a:rPr lang="en-GB" dirty="0"/>
              <a:t>Creating a professional profile e.g.  CV writing, LinkedIn, appropriate use of social media, AI and professional networking. Effective interview and presentation techniques, job-searching and application processes. </a:t>
            </a:r>
          </a:p>
          <a:p>
            <a:pPr lvl="0" fontAlgn="base" hangingPunct="0"/>
            <a:r>
              <a:rPr lang="en-GB" dirty="0"/>
              <a:t>Personal development planning, mentorship, and continuing professional development. </a:t>
            </a:r>
          </a:p>
          <a:p>
            <a:pPr lvl="0" fontAlgn="base" hangingPunct="0"/>
            <a:r>
              <a:rPr lang="en-GB" dirty="0"/>
              <a:t>Behaviours, attributes and characteristics associated with developing an enterprising mind-set and fostering dynamic and innovative thinking e.g., initiative, creativity, self-discipline, flexibility. </a:t>
            </a:r>
          </a:p>
          <a:p>
            <a:pPr lvl="0" fontAlgn="base" hangingPunct="0"/>
            <a:r>
              <a:rPr lang="en-GB" dirty="0"/>
              <a:t>Interpersonal skills for the workplace e.g., teamwork, leadership, conflict resolution, negotiation. </a:t>
            </a:r>
          </a:p>
          <a:p>
            <a:endParaRPr lang="en-GB" dirty="0"/>
          </a:p>
        </p:txBody>
      </p:sp>
    </p:spTree>
    <p:extLst>
      <p:ext uri="{BB962C8B-B14F-4D97-AF65-F5344CB8AC3E}">
        <p14:creationId xmlns:p14="http://schemas.microsoft.com/office/powerpoint/2010/main" val="3747221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50AD1C6-AAD0-E310-1242-55D7A8DA0337}"/>
              </a:ext>
            </a:extLst>
          </p:cNvPr>
          <p:cNvSpPr>
            <a:spLocks noGrp="1" noChangeArrowheads="1"/>
          </p:cNvSpPr>
          <p:nvPr>
            <p:ph type="title"/>
          </p:nvPr>
        </p:nvSpPr>
        <p:spPr>
          <a:xfrm>
            <a:off x="838200" y="365125"/>
            <a:ext cx="10515600" cy="1325563"/>
          </a:xfrm>
        </p:spPr>
        <p:txBody>
          <a:bodyPr anchor="ctr">
            <a:normAutofit/>
          </a:bodyPr>
          <a:lstStyle/>
          <a:p>
            <a:pPr eaLnBrk="1" hangingPunct="1"/>
            <a:r>
              <a:rPr lang="en-GB" altLang="en-US" b="1"/>
              <a:t>Assessment</a:t>
            </a:r>
          </a:p>
        </p:txBody>
      </p:sp>
      <p:graphicFrame>
        <p:nvGraphicFramePr>
          <p:cNvPr id="7178" name="Content Placeholder 6">
            <a:extLst>
              <a:ext uri="{FF2B5EF4-FFF2-40B4-BE49-F238E27FC236}">
                <a16:creationId xmlns:a16="http://schemas.microsoft.com/office/drawing/2014/main" id="{4A41F9DA-20D6-8B25-9ADC-2C57ADAA670F}"/>
              </a:ext>
            </a:extLst>
          </p:cNvPr>
          <p:cNvGraphicFramePr>
            <a:graphicFrameLocks noGrp="1"/>
          </p:cNvGraphicFramePr>
          <p:nvPr>
            <p:ph idx="1"/>
          </p:nvPr>
        </p:nvGraphicFramePr>
        <p:xfrm>
          <a:off x="838200" y="1690688"/>
          <a:ext cx="10515600" cy="38349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75A08-691C-0912-B417-BBB082938DEA}"/>
              </a:ext>
            </a:extLst>
          </p:cNvPr>
          <p:cNvSpPr>
            <a:spLocks noGrp="1"/>
          </p:cNvSpPr>
          <p:nvPr>
            <p:ph type="title"/>
          </p:nvPr>
        </p:nvSpPr>
        <p:spPr/>
        <p:txBody>
          <a:bodyPr/>
          <a:lstStyle/>
          <a:p>
            <a:r>
              <a:rPr lang="en-GB" b="1" dirty="0"/>
              <a:t>Written Task 1: 1000 words</a:t>
            </a:r>
          </a:p>
        </p:txBody>
      </p:sp>
      <p:sp>
        <p:nvSpPr>
          <p:cNvPr id="3" name="Content Placeholder 2">
            <a:extLst>
              <a:ext uri="{FF2B5EF4-FFF2-40B4-BE49-F238E27FC236}">
                <a16:creationId xmlns:a16="http://schemas.microsoft.com/office/drawing/2014/main" id="{9AA7B927-81E1-6647-C421-269DA7D3284E}"/>
              </a:ext>
            </a:extLst>
          </p:cNvPr>
          <p:cNvSpPr>
            <a:spLocks noGrp="1"/>
          </p:cNvSpPr>
          <p:nvPr>
            <p:ph idx="1"/>
          </p:nvPr>
        </p:nvSpPr>
        <p:spPr>
          <a:xfrm>
            <a:off x="838200" y="1589319"/>
            <a:ext cx="10515600" cy="4351338"/>
          </a:xfrm>
        </p:spPr>
        <p:txBody>
          <a:bodyPr>
            <a:normAutofit lnSpcReduction="10000"/>
          </a:bodyPr>
          <a:lstStyle/>
          <a:p>
            <a:r>
              <a:rPr lang="en-GB" b="1" dirty="0"/>
              <a:t>Task 1: Personal Employability Skills CV (1,000 words)</a:t>
            </a:r>
            <a:endParaRPr lang="en-GB" dirty="0"/>
          </a:p>
          <a:p>
            <a:pPr lvl="0"/>
            <a:r>
              <a:rPr lang="en-GB" dirty="0"/>
              <a:t>Task Description: Students will be required to create a CV that highlights their academic achievements, work experience, volunteering, extracurricular activities, and transferable skills. The CV should be tailored to a specific career or sector, using evidence-based bullet points to demonstrate responsibilities, achievements, and teamwork. Students should reflect on how their experiences align with the skills required for their chosen profession, using the STAR (Situation, Task, Activity, Result) or CAR (Context, Action, Result) frameworks to structure their entries.​</a:t>
            </a:r>
          </a:p>
          <a:p>
            <a:endParaRPr lang="en-GB" dirty="0"/>
          </a:p>
        </p:txBody>
      </p:sp>
    </p:spTree>
    <p:extLst>
      <p:ext uri="{BB962C8B-B14F-4D97-AF65-F5344CB8AC3E}">
        <p14:creationId xmlns:p14="http://schemas.microsoft.com/office/powerpoint/2010/main" val="34408407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186A4-B726-B469-2144-041D6F615D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76A956-011C-DAA9-2FEF-C1710980E248}"/>
              </a:ext>
            </a:extLst>
          </p:cNvPr>
          <p:cNvSpPr>
            <a:spLocks noGrp="1"/>
          </p:cNvSpPr>
          <p:nvPr>
            <p:ph type="title"/>
          </p:nvPr>
        </p:nvSpPr>
        <p:spPr/>
        <p:txBody>
          <a:bodyPr/>
          <a:lstStyle/>
          <a:p>
            <a:r>
              <a:rPr lang="en-GB" b="1" dirty="0"/>
              <a:t>Written Task 2: 1500 words</a:t>
            </a:r>
          </a:p>
        </p:txBody>
      </p:sp>
      <p:sp>
        <p:nvSpPr>
          <p:cNvPr id="3" name="Content Placeholder 2">
            <a:extLst>
              <a:ext uri="{FF2B5EF4-FFF2-40B4-BE49-F238E27FC236}">
                <a16:creationId xmlns:a16="http://schemas.microsoft.com/office/drawing/2014/main" id="{BB9507D9-0ADC-50FE-EF58-F5E66D0BE0D0}"/>
              </a:ext>
            </a:extLst>
          </p:cNvPr>
          <p:cNvSpPr>
            <a:spLocks noGrp="1"/>
          </p:cNvSpPr>
          <p:nvPr>
            <p:ph idx="1"/>
          </p:nvPr>
        </p:nvSpPr>
        <p:spPr>
          <a:xfrm>
            <a:off x="838200" y="1690688"/>
            <a:ext cx="10515600" cy="4351338"/>
          </a:xfrm>
        </p:spPr>
        <p:txBody>
          <a:bodyPr>
            <a:normAutofit lnSpcReduction="10000"/>
          </a:bodyPr>
          <a:lstStyle/>
          <a:p>
            <a:r>
              <a:rPr lang="en-GB" b="1" dirty="0"/>
              <a:t>Task 2: Reflective Essay on Personal Development and Employability (1,500 words)</a:t>
            </a:r>
            <a:endParaRPr lang="en-GB" dirty="0"/>
          </a:p>
          <a:p>
            <a:pPr lvl="0"/>
            <a:r>
              <a:rPr lang="en-GB" dirty="0"/>
              <a:t>Task Description: Students will be required to write a reflective essay using a structured model (such as Gibbs’ Reflective Cycle) to critically analyse a significant experience (academic, work-based, or voluntary). The essay should identify strengths, weaknesses, and areas for improvement, and discuss how continual learning and adaptability have shaped their employability mindset. Students should also consider how future thinking, and lifelong learning will support their career progression and personal growth.​</a:t>
            </a:r>
          </a:p>
          <a:p>
            <a:endParaRPr lang="en-GB" dirty="0"/>
          </a:p>
        </p:txBody>
      </p:sp>
    </p:spTree>
    <p:extLst>
      <p:ext uri="{BB962C8B-B14F-4D97-AF65-F5344CB8AC3E}">
        <p14:creationId xmlns:p14="http://schemas.microsoft.com/office/powerpoint/2010/main" val="35349186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38FB3-9A20-21D1-8250-4F557C2B50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E69E50-2C39-0A10-4CDB-B593EBB3A433}"/>
              </a:ext>
            </a:extLst>
          </p:cNvPr>
          <p:cNvSpPr>
            <a:spLocks noGrp="1"/>
          </p:cNvSpPr>
          <p:nvPr>
            <p:ph type="title"/>
          </p:nvPr>
        </p:nvSpPr>
        <p:spPr/>
        <p:txBody>
          <a:bodyPr/>
          <a:lstStyle/>
          <a:p>
            <a:r>
              <a:rPr lang="en-GB" b="1" dirty="0"/>
              <a:t>Written Task 3: 1500 words</a:t>
            </a:r>
          </a:p>
        </p:txBody>
      </p:sp>
      <p:sp>
        <p:nvSpPr>
          <p:cNvPr id="3" name="Content Placeholder 2">
            <a:extLst>
              <a:ext uri="{FF2B5EF4-FFF2-40B4-BE49-F238E27FC236}">
                <a16:creationId xmlns:a16="http://schemas.microsoft.com/office/drawing/2014/main" id="{6E7BD576-3B94-E4E2-6D01-0B6F15353561}"/>
              </a:ext>
            </a:extLst>
          </p:cNvPr>
          <p:cNvSpPr>
            <a:spLocks noGrp="1"/>
          </p:cNvSpPr>
          <p:nvPr>
            <p:ph idx="1"/>
          </p:nvPr>
        </p:nvSpPr>
        <p:spPr>
          <a:xfrm>
            <a:off x="838200" y="1524411"/>
            <a:ext cx="10515600" cy="4351338"/>
          </a:xfrm>
        </p:spPr>
        <p:txBody>
          <a:bodyPr>
            <a:normAutofit lnSpcReduction="10000"/>
          </a:bodyPr>
          <a:lstStyle/>
          <a:p>
            <a:r>
              <a:rPr lang="en-GB" b="1" dirty="0"/>
              <a:t>Task 3: Critical Analysis of Employability Skills and Entrepreneurial Principles (1,500 words)</a:t>
            </a:r>
            <a:endParaRPr lang="en-GB" dirty="0"/>
          </a:p>
          <a:p>
            <a:pPr lvl="0"/>
            <a:r>
              <a:rPr lang="en-GB" dirty="0"/>
              <a:t>Task Description: Students will be required to conduct a literature review  of current theories and best practices in employability, entrepreneurship, and innovation. The assignment should include a critical analysis of how these principles are applied in real-world contexts, drawing on academic literature and case studies. Students should evaluate the relevance of these principles to their own career aspirations and discuss how enterprising thinking can enhance employability in a rapidly changing job market.</a:t>
            </a:r>
          </a:p>
          <a:p>
            <a:endParaRPr lang="en-GB" dirty="0"/>
          </a:p>
        </p:txBody>
      </p:sp>
    </p:spTree>
    <p:extLst>
      <p:ext uri="{BB962C8B-B14F-4D97-AF65-F5344CB8AC3E}">
        <p14:creationId xmlns:p14="http://schemas.microsoft.com/office/powerpoint/2010/main" val="3369400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02322-B831-74F9-5602-A65A6C663234}"/>
              </a:ext>
            </a:extLst>
          </p:cNvPr>
          <p:cNvSpPr>
            <a:spLocks noGrp="1"/>
          </p:cNvSpPr>
          <p:nvPr>
            <p:ph type="title"/>
          </p:nvPr>
        </p:nvSpPr>
        <p:spPr/>
        <p:txBody>
          <a:bodyPr/>
          <a:lstStyle/>
          <a:p>
            <a:r>
              <a:rPr lang="en-GB" b="1" dirty="0"/>
              <a:t>Any Questions?</a:t>
            </a:r>
          </a:p>
        </p:txBody>
      </p:sp>
      <p:pic>
        <p:nvPicPr>
          <p:cNvPr id="5" name="Content Placeholder 4" descr="A blue and white question mark in a chat bubble&#10;&#10;AI-generated content may be incorrect.">
            <a:extLst>
              <a:ext uri="{FF2B5EF4-FFF2-40B4-BE49-F238E27FC236}">
                <a16:creationId xmlns:a16="http://schemas.microsoft.com/office/drawing/2014/main" id="{466B08F5-AF9F-31E3-9671-FE389FEB5CC0}"/>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956188" y="1577648"/>
            <a:ext cx="3977622" cy="3977622"/>
          </a:xfrm>
        </p:spPr>
      </p:pic>
    </p:spTree>
    <p:extLst>
      <p:ext uri="{BB962C8B-B14F-4D97-AF65-F5344CB8AC3E}">
        <p14:creationId xmlns:p14="http://schemas.microsoft.com/office/powerpoint/2010/main" val="9584675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C1865-5C7A-CEA9-5A41-9D4D280AF0A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2023CD-8D02-34C3-FFEB-CDFD024124F8}"/>
              </a:ext>
            </a:extLst>
          </p:cNvPr>
          <p:cNvSpPr>
            <a:spLocks noGrp="1"/>
          </p:cNvSpPr>
          <p:nvPr>
            <p:ph idx="1"/>
          </p:nvPr>
        </p:nvSpPr>
        <p:spPr/>
        <p:txBody>
          <a:bodyPr/>
          <a:lstStyle/>
          <a:p>
            <a:pPr marL="0" indent="0">
              <a:buNone/>
            </a:pPr>
            <a:r>
              <a:rPr lang="en-GB" dirty="0"/>
              <a:t>Introduce the topic and its relevance to leadership, entrepreneurship, and workforce development.</a:t>
            </a:r>
          </a:p>
          <a:p>
            <a:pPr marL="0" indent="0">
              <a:buNone/>
            </a:pPr>
            <a:endParaRPr lang="en-GB" dirty="0"/>
          </a:p>
          <a:p>
            <a:pPr marL="0" indent="0">
              <a:buNone/>
            </a:pPr>
            <a:r>
              <a:rPr lang="en-GB" dirty="0"/>
              <a:t>Quick icebreaker: Students share what they know or expect about social entrepreneurs and continual learning.</a:t>
            </a:r>
          </a:p>
          <a:p>
            <a:endParaRPr lang="en-GB" dirty="0"/>
          </a:p>
        </p:txBody>
      </p:sp>
    </p:spTree>
    <p:extLst>
      <p:ext uri="{BB962C8B-B14F-4D97-AF65-F5344CB8AC3E}">
        <p14:creationId xmlns:p14="http://schemas.microsoft.com/office/powerpoint/2010/main" val="2661745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6B9C6-C80F-B16A-036D-4544B303D802}"/>
              </a:ext>
            </a:extLst>
          </p:cNvPr>
          <p:cNvSpPr>
            <a:spLocks noGrp="1"/>
          </p:cNvSpPr>
          <p:nvPr>
            <p:ph type="title"/>
          </p:nvPr>
        </p:nvSpPr>
        <p:spPr>
          <a:xfrm>
            <a:off x="838200" y="500062"/>
            <a:ext cx="10515600" cy="1325563"/>
          </a:xfrm>
        </p:spPr>
        <p:txBody>
          <a:bodyPr>
            <a:normAutofit fontScale="90000"/>
          </a:bodyPr>
          <a:lstStyle/>
          <a:p>
            <a:r>
              <a:rPr lang="en-GB" dirty="0">
                <a:latin typeface="fkGrotesk"/>
              </a:rPr>
              <a:t>Entrepreneurial Leadership and Social Entrepreneurship (25 minutes)</a:t>
            </a:r>
            <a:br>
              <a:rPr lang="en-GB" dirty="0">
                <a:latin typeface="fkGrotesk"/>
              </a:rPr>
            </a:br>
            <a:endParaRPr lang="en-GB" dirty="0"/>
          </a:p>
        </p:txBody>
      </p:sp>
      <p:sp>
        <p:nvSpPr>
          <p:cNvPr id="3" name="Content Placeholder 2">
            <a:extLst>
              <a:ext uri="{FF2B5EF4-FFF2-40B4-BE49-F238E27FC236}">
                <a16:creationId xmlns:a16="http://schemas.microsoft.com/office/drawing/2014/main" id="{AC8643A1-171F-6C73-4213-1A285EBFDE16}"/>
              </a:ext>
            </a:extLst>
          </p:cNvPr>
          <p:cNvSpPr>
            <a:spLocks noGrp="1"/>
          </p:cNvSpPr>
          <p:nvPr>
            <p:ph idx="1"/>
          </p:nvPr>
        </p:nvSpPr>
        <p:spPr/>
        <p:txBody>
          <a:bodyPr/>
          <a:lstStyle/>
          <a:p>
            <a:pPr algn="l">
              <a:buFont typeface="Arial" panose="020B0604020202020204" pitchFamily="34" charset="0"/>
              <a:buChar char="•"/>
            </a:pPr>
            <a:r>
              <a:rPr lang="en-GB" b="0" i="0" dirty="0">
                <a:effectLst/>
                <a:latin typeface="fkGroteskNeue"/>
              </a:rPr>
              <a:t>Define entrepreneurial leadership.</a:t>
            </a:r>
          </a:p>
          <a:p>
            <a:pPr algn="l">
              <a:buFont typeface="Arial" panose="020B0604020202020204" pitchFamily="34" charset="0"/>
              <a:buChar char="•"/>
            </a:pPr>
            <a:r>
              <a:rPr lang="en-GB" b="0" i="0" dirty="0">
                <a:effectLst/>
                <a:latin typeface="fkGroteskNeue"/>
              </a:rPr>
              <a:t>Discuss characteristics of social entrepreneurs and their impact on society.</a:t>
            </a:r>
          </a:p>
          <a:p>
            <a:pPr algn="l">
              <a:buFont typeface="Arial" panose="020B0604020202020204" pitchFamily="34" charset="0"/>
              <a:buChar char="•"/>
            </a:pPr>
            <a:r>
              <a:rPr lang="en-GB" b="0" i="0" dirty="0">
                <a:effectLst/>
                <a:latin typeface="fkGroteskNeue"/>
              </a:rPr>
              <a:t>Explain the concept of continual learning in entrepreneurship.</a:t>
            </a:r>
          </a:p>
          <a:p>
            <a:pPr algn="l">
              <a:buFont typeface="Arial" panose="020B0604020202020204" pitchFamily="34" charset="0"/>
              <a:buChar char="•"/>
            </a:pPr>
            <a:r>
              <a:rPr lang="en-GB" b="0" i="0" dirty="0">
                <a:effectLst/>
                <a:latin typeface="fkGroteskNeue"/>
              </a:rPr>
              <a:t>Activity: Small group discussion—Identify famous social entrepreneurs and discuss how continual learning might have influenced their success.</a:t>
            </a:r>
          </a:p>
          <a:p>
            <a:endParaRPr lang="en-GB" dirty="0"/>
          </a:p>
        </p:txBody>
      </p:sp>
    </p:spTree>
    <p:extLst>
      <p:ext uri="{BB962C8B-B14F-4D97-AF65-F5344CB8AC3E}">
        <p14:creationId xmlns:p14="http://schemas.microsoft.com/office/powerpoint/2010/main" val="25661029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44596-D63D-B944-5A71-FC9FDF930198}"/>
              </a:ext>
            </a:extLst>
          </p:cNvPr>
          <p:cNvSpPr>
            <a:spLocks noGrp="1"/>
          </p:cNvSpPr>
          <p:nvPr>
            <p:ph type="title"/>
          </p:nvPr>
        </p:nvSpPr>
        <p:spPr/>
        <p:txBody>
          <a:bodyPr>
            <a:normAutofit/>
          </a:bodyPr>
          <a:lstStyle/>
          <a:p>
            <a:r>
              <a:rPr lang="en-GB" dirty="0">
                <a:latin typeface="fkGrotesk"/>
              </a:rPr>
              <a:t>Social Entrepreneurs and Continual Learning</a:t>
            </a:r>
            <a:br>
              <a:rPr lang="en-GB" dirty="0">
                <a:latin typeface="fkGrotesk"/>
              </a:rPr>
            </a:br>
            <a:endParaRPr lang="en-GB" dirty="0"/>
          </a:p>
        </p:txBody>
      </p:sp>
      <p:sp>
        <p:nvSpPr>
          <p:cNvPr id="3" name="Content Placeholder 2">
            <a:extLst>
              <a:ext uri="{FF2B5EF4-FFF2-40B4-BE49-F238E27FC236}">
                <a16:creationId xmlns:a16="http://schemas.microsoft.com/office/drawing/2014/main" id="{D2EE6DF2-C4BE-D535-B96D-579C67AC4550}"/>
              </a:ext>
            </a:extLst>
          </p:cNvPr>
          <p:cNvSpPr>
            <a:spLocks noGrp="1"/>
          </p:cNvSpPr>
          <p:nvPr>
            <p:ph sz="half" idx="1"/>
          </p:nvPr>
        </p:nvSpPr>
        <p:spPr>
          <a:xfrm>
            <a:off x="838200" y="1253331"/>
            <a:ext cx="5181600" cy="4351338"/>
          </a:xfrm>
        </p:spPr>
        <p:txBody>
          <a:bodyPr>
            <a:normAutofit fontScale="62500" lnSpcReduction="20000"/>
          </a:bodyPr>
          <a:lstStyle/>
          <a:p>
            <a:pPr algn="l">
              <a:buNone/>
            </a:pPr>
            <a:r>
              <a:rPr lang="en-GB" b="0" i="0" dirty="0">
                <a:effectLst/>
                <a:latin typeface="fkGroteskNeue"/>
              </a:rPr>
              <a:t>Who are Social Entrepreneurs?</a:t>
            </a:r>
          </a:p>
          <a:p>
            <a:pPr algn="l">
              <a:buFont typeface="Arial" panose="020B0604020202020204" pitchFamily="34" charset="0"/>
              <a:buChar char="•"/>
            </a:pPr>
            <a:r>
              <a:rPr lang="en-GB" b="0" i="0" dirty="0">
                <a:effectLst/>
                <a:latin typeface="fkGroteskNeue"/>
              </a:rPr>
              <a:t>Individuals who launch ventures aiming for social or environmental change</a:t>
            </a:r>
          </a:p>
          <a:p>
            <a:pPr algn="l">
              <a:buFont typeface="Arial" panose="020B0604020202020204" pitchFamily="34" charset="0"/>
              <a:buChar char="•"/>
            </a:pPr>
            <a:r>
              <a:rPr lang="en-GB" b="0" i="0" dirty="0">
                <a:effectLst/>
                <a:latin typeface="fkGroteskNeue"/>
              </a:rPr>
              <a:t>Combine innovation with a mission for public benefit</a:t>
            </a:r>
          </a:p>
          <a:p>
            <a:pPr algn="l">
              <a:buNone/>
            </a:pPr>
            <a:r>
              <a:rPr lang="en-GB" b="0" i="0" dirty="0">
                <a:effectLst/>
                <a:latin typeface="fkGroteskNeue"/>
              </a:rPr>
              <a:t>Continual Learning: What Does It Mean?</a:t>
            </a:r>
          </a:p>
          <a:p>
            <a:pPr algn="l">
              <a:buFont typeface="Arial" panose="020B0604020202020204" pitchFamily="34" charset="0"/>
              <a:buChar char="•"/>
            </a:pPr>
            <a:r>
              <a:rPr lang="en-GB" b="0" i="0" dirty="0">
                <a:effectLst/>
                <a:latin typeface="fkGroteskNeue"/>
              </a:rPr>
              <a:t>Ongoing process of seeking new knowledge and skills</a:t>
            </a:r>
          </a:p>
          <a:p>
            <a:pPr algn="l">
              <a:buFont typeface="Arial" panose="020B0604020202020204" pitchFamily="34" charset="0"/>
              <a:buChar char="•"/>
            </a:pPr>
            <a:r>
              <a:rPr lang="en-GB" b="0" i="0" dirty="0">
                <a:effectLst/>
                <a:latin typeface="fkGroteskNeue"/>
              </a:rPr>
              <a:t>Adapting to rapidly changing social and business environments</a:t>
            </a:r>
          </a:p>
          <a:p>
            <a:pPr algn="l">
              <a:buNone/>
            </a:pPr>
            <a:r>
              <a:rPr lang="en-GB" b="0" i="0" dirty="0">
                <a:effectLst/>
                <a:latin typeface="fkGroteskNeue"/>
              </a:rPr>
              <a:t>Why is Continual Learning Critical for Social Entrepreneurs?</a:t>
            </a:r>
          </a:p>
          <a:p>
            <a:pPr algn="l">
              <a:buFont typeface="Arial" panose="020B0604020202020204" pitchFamily="34" charset="0"/>
              <a:buChar char="•"/>
            </a:pPr>
            <a:r>
              <a:rPr lang="en-GB" b="0" i="0" dirty="0">
                <a:effectLst/>
                <a:latin typeface="fkGroteskNeue"/>
              </a:rPr>
              <a:t>Enables adaptation to complex social challenges</a:t>
            </a:r>
          </a:p>
          <a:p>
            <a:pPr algn="l">
              <a:buFont typeface="Arial" panose="020B0604020202020204" pitchFamily="34" charset="0"/>
              <a:buChar char="•"/>
            </a:pPr>
            <a:r>
              <a:rPr lang="en-GB" b="0" i="0" dirty="0">
                <a:effectLst/>
                <a:latin typeface="fkGroteskNeue"/>
              </a:rPr>
              <a:t>Drives innovation and sustainable impact</a:t>
            </a:r>
          </a:p>
          <a:p>
            <a:pPr algn="l">
              <a:buFont typeface="Arial" panose="020B0604020202020204" pitchFamily="34" charset="0"/>
              <a:buChar char="•"/>
            </a:pPr>
            <a:r>
              <a:rPr lang="en-GB" b="0" i="0" dirty="0">
                <a:effectLst/>
                <a:latin typeface="fkGroteskNeue"/>
              </a:rPr>
              <a:t>Helps develop resilience and long-term effectiveness</a:t>
            </a:r>
          </a:p>
          <a:p>
            <a:endParaRPr lang="en-GB" dirty="0"/>
          </a:p>
        </p:txBody>
      </p:sp>
      <p:sp>
        <p:nvSpPr>
          <p:cNvPr id="4" name="Content Placeholder 3">
            <a:extLst>
              <a:ext uri="{FF2B5EF4-FFF2-40B4-BE49-F238E27FC236}">
                <a16:creationId xmlns:a16="http://schemas.microsoft.com/office/drawing/2014/main" id="{73EC8304-32BA-1DF8-9282-454E76D1502A}"/>
              </a:ext>
            </a:extLst>
          </p:cNvPr>
          <p:cNvSpPr>
            <a:spLocks noGrp="1"/>
          </p:cNvSpPr>
          <p:nvPr>
            <p:ph sz="half" idx="2"/>
          </p:nvPr>
        </p:nvSpPr>
        <p:spPr>
          <a:xfrm>
            <a:off x="6248400" y="1253331"/>
            <a:ext cx="5181600" cy="4351338"/>
          </a:xfrm>
        </p:spPr>
        <p:txBody>
          <a:bodyPr>
            <a:normAutofit fontScale="62500" lnSpcReduction="20000"/>
          </a:bodyPr>
          <a:lstStyle/>
          <a:p>
            <a:pPr>
              <a:buNone/>
            </a:pPr>
            <a:r>
              <a:rPr lang="en-GB" dirty="0">
                <a:latin typeface="fkGroteskNeue"/>
              </a:rPr>
              <a:t>How Social Entrepreneurs Learn:</a:t>
            </a:r>
          </a:p>
          <a:p>
            <a:r>
              <a:rPr lang="en-GB" dirty="0">
                <a:latin typeface="fkGroteskNeue"/>
              </a:rPr>
              <a:t>Through collaboration, feedback, and reflection</a:t>
            </a:r>
          </a:p>
          <a:p>
            <a:r>
              <a:rPr lang="en-GB" dirty="0">
                <a:latin typeface="fkGroteskNeue"/>
              </a:rPr>
              <a:t>Engaging with communities and stakeholders</a:t>
            </a:r>
          </a:p>
          <a:p>
            <a:r>
              <a:rPr lang="en-GB" dirty="0">
                <a:latin typeface="fkGroteskNeue"/>
              </a:rPr>
              <a:t>Staying updated on policies, trends, and new practices</a:t>
            </a:r>
          </a:p>
          <a:p>
            <a:pPr>
              <a:buNone/>
            </a:pPr>
            <a:endParaRPr lang="en-GB" dirty="0">
              <a:latin typeface="fkGroteskNeue"/>
            </a:endParaRPr>
          </a:p>
          <a:p>
            <a:pPr>
              <a:buNone/>
            </a:pPr>
            <a:endParaRPr lang="en-GB" dirty="0">
              <a:latin typeface="fkGroteskNeue"/>
            </a:endParaRPr>
          </a:p>
          <a:p>
            <a:pPr>
              <a:buNone/>
            </a:pPr>
            <a:r>
              <a:rPr lang="en-GB" dirty="0">
                <a:latin typeface="fkGroteskNeue"/>
              </a:rPr>
              <a:t>Reflection Activity:</a:t>
            </a:r>
          </a:p>
          <a:p>
            <a:r>
              <a:rPr lang="en-GB" dirty="0">
                <a:latin typeface="fkGroteskNeue"/>
              </a:rPr>
              <a:t>Consider: How does learning beyond formal education shape a social entrepreneur’s success?</a:t>
            </a:r>
          </a:p>
          <a:p>
            <a:endParaRPr lang="en-GB" dirty="0"/>
          </a:p>
        </p:txBody>
      </p:sp>
    </p:spTree>
    <p:extLst>
      <p:ext uri="{BB962C8B-B14F-4D97-AF65-F5344CB8AC3E}">
        <p14:creationId xmlns:p14="http://schemas.microsoft.com/office/powerpoint/2010/main" val="253485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2B43F-AEA6-46D9-FD41-38A824CF0EDA}"/>
              </a:ext>
            </a:extLst>
          </p:cNvPr>
          <p:cNvSpPr>
            <a:spLocks noGrp="1"/>
          </p:cNvSpPr>
          <p:nvPr>
            <p:ph type="title"/>
          </p:nvPr>
        </p:nvSpPr>
        <p:spPr/>
        <p:txBody>
          <a:bodyPr>
            <a:normAutofit fontScale="90000"/>
          </a:bodyPr>
          <a:lstStyle/>
          <a:p>
            <a:r>
              <a:rPr lang="en-GB" dirty="0">
                <a:latin typeface="fkGrotesk"/>
              </a:rPr>
              <a:t>Continual Learning in Entrepreneurial Leadership (20 minutes)</a:t>
            </a:r>
            <a:br>
              <a:rPr lang="en-GB" dirty="0">
                <a:latin typeface="fkGrotesk"/>
              </a:rPr>
            </a:br>
            <a:endParaRPr lang="en-GB" dirty="0"/>
          </a:p>
        </p:txBody>
      </p:sp>
      <p:sp>
        <p:nvSpPr>
          <p:cNvPr id="3" name="Content Placeholder 2">
            <a:extLst>
              <a:ext uri="{FF2B5EF4-FFF2-40B4-BE49-F238E27FC236}">
                <a16:creationId xmlns:a16="http://schemas.microsoft.com/office/drawing/2014/main" id="{2C2D1537-0885-43E5-01BC-212E2AD9C113}"/>
              </a:ext>
            </a:extLst>
          </p:cNvPr>
          <p:cNvSpPr>
            <a:spLocks noGrp="1"/>
          </p:cNvSpPr>
          <p:nvPr>
            <p:ph idx="1"/>
          </p:nvPr>
        </p:nvSpPr>
        <p:spPr/>
        <p:txBody>
          <a:bodyPr/>
          <a:lstStyle/>
          <a:p>
            <a:pPr algn="l">
              <a:buFont typeface="Arial" panose="020B0604020202020204" pitchFamily="34" charset="0"/>
              <a:buChar char="•"/>
            </a:pPr>
            <a:r>
              <a:rPr lang="en-GB" b="0" i="0" dirty="0">
                <a:effectLst/>
                <a:latin typeface="fkGroteskNeue"/>
              </a:rPr>
              <a:t>Explore lifelong learning theories as applied to entrepreneurial leaders.</a:t>
            </a:r>
          </a:p>
          <a:p>
            <a:pPr algn="l">
              <a:buFont typeface="Arial" panose="020B0604020202020204" pitchFamily="34" charset="0"/>
              <a:buChar char="•"/>
            </a:pPr>
            <a:r>
              <a:rPr lang="en-GB" b="0" i="0" dirty="0">
                <a:effectLst/>
                <a:latin typeface="fkGroteskNeue"/>
              </a:rPr>
              <a:t>How continual learning supports innovation and adaptability in social ventures.</a:t>
            </a:r>
          </a:p>
          <a:p>
            <a:pPr algn="l">
              <a:buFont typeface="Arial" panose="020B0604020202020204" pitchFamily="34" charset="0"/>
              <a:buChar char="•"/>
            </a:pPr>
            <a:r>
              <a:rPr lang="en-GB" b="0" i="0" dirty="0">
                <a:effectLst/>
                <a:latin typeface="fkGroteskNeue"/>
              </a:rPr>
              <a:t>Reflective exercise: Students write about a learning experience that changed their approach to problem-solving.</a:t>
            </a:r>
          </a:p>
          <a:p>
            <a:endParaRPr lang="en-GB" dirty="0"/>
          </a:p>
        </p:txBody>
      </p:sp>
    </p:spTree>
    <p:extLst>
      <p:ext uri="{BB962C8B-B14F-4D97-AF65-F5344CB8AC3E}">
        <p14:creationId xmlns:p14="http://schemas.microsoft.com/office/powerpoint/2010/main" val="2012422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33DFE-7D73-5F18-11B5-2131D0BA17DB}"/>
              </a:ext>
            </a:extLst>
          </p:cNvPr>
          <p:cNvSpPr>
            <a:spLocks noGrp="1"/>
          </p:cNvSpPr>
          <p:nvPr>
            <p:ph type="title"/>
          </p:nvPr>
        </p:nvSpPr>
        <p:spPr/>
        <p:txBody>
          <a:bodyPr>
            <a:normAutofit fontScale="90000"/>
          </a:bodyPr>
          <a:lstStyle/>
          <a:p>
            <a:r>
              <a:rPr lang="en-GB" dirty="0">
                <a:latin typeface="fkGrotesk"/>
              </a:rPr>
              <a:t>Lifelong Learning Theories and Entrepreneurial Leaders</a:t>
            </a:r>
            <a:br>
              <a:rPr lang="en-GB" dirty="0">
                <a:latin typeface="fkGrotesk"/>
              </a:rPr>
            </a:br>
            <a:endParaRPr lang="en-GB" dirty="0"/>
          </a:p>
        </p:txBody>
      </p:sp>
      <p:sp>
        <p:nvSpPr>
          <p:cNvPr id="3" name="Content Placeholder 2">
            <a:extLst>
              <a:ext uri="{FF2B5EF4-FFF2-40B4-BE49-F238E27FC236}">
                <a16:creationId xmlns:a16="http://schemas.microsoft.com/office/drawing/2014/main" id="{4A4C6240-1FFF-4C63-A8F4-2C3695154607}"/>
              </a:ext>
            </a:extLst>
          </p:cNvPr>
          <p:cNvSpPr>
            <a:spLocks noGrp="1"/>
          </p:cNvSpPr>
          <p:nvPr>
            <p:ph sz="half" idx="1"/>
          </p:nvPr>
        </p:nvSpPr>
        <p:spPr>
          <a:xfrm>
            <a:off x="914400" y="1469164"/>
            <a:ext cx="5181600" cy="4351338"/>
          </a:xfrm>
        </p:spPr>
        <p:txBody>
          <a:bodyPr>
            <a:normAutofit fontScale="70000" lnSpcReduction="20000"/>
          </a:bodyPr>
          <a:lstStyle/>
          <a:p>
            <a:pPr algn="l">
              <a:buNone/>
            </a:pPr>
            <a:r>
              <a:rPr lang="en-GB" b="0" i="0" dirty="0">
                <a:effectLst/>
                <a:latin typeface="fkGroteskNeue"/>
              </a:rPr>
              <a:t>Key Lifelong Learning Theories:</a:t>
            </a:r>
          </a:p>
          <a:p>
            <a:pPr algn="l">
              <a:buNone/>
            </a:pPr>
            <a:endParaRPr lang="en-GB" b="0" i="0" dirty="0">
              <a:effectLst/>
              <a:latin typeface="fkGroteskNeue"/>
            </a:endParaRPr>
          </a:p>
          <a:p>
            <a:pPr algn="l">
              <a:buFont typeface="Arial" panose="020B0604020202020204" pitchFamily="34" charset="0"/>
              <a:buChar char="•"/>
            </a:pPr>
            <a:r>
              <a:rPr lang="en-GB" b="0" i="0" dirty="0">
                <a:effectLst/>
                <a:latin typeface="fkGroteskNeue"/>
              </a:rPr>
              <a:t>Experiential Learning (Kolb):</a:t>
            </a:r>
          </a:p>
          <a:p>
            <a:pPr marL="742950" lvl="1" indent="-285750" algn="l">
              <a:buFont typeface="Arial" panose="020B0604020202020204" pitchFamily="34" charset="0"/>
              <a:buChar char="•"/>
            </a:pPr>
            <a:r>
              <a:rPr lang="en-GB" b="0" i="0" dirty="0">
                <a:effectLst/>
                <a:latin typeface="fkGroteskNeue"/>
              </a:rPr>
              <a:t>Learning through reflection on doing</a:t>
            </a:r>
          </a:p>
          <a:p>
            <a:pPr marL="742950" lvl="1" indent="-285750" algn="l">
              <a:buFont typeface="Arial" panose="020B0604020202020204" pitchFamily="34" charset="0"/>
              <a:buChar char="•"/>
            </a:pPr>
            <a:r>
              <a:rPr lang="en-GB" b="0" i="0" dirty="0">
                <a:effectLst/>
                <a:latin typeface="fkGroteskNeue"/>
              </a:rPr>
              <a:t>Entrepreneurs learn by launching projects, adapting to feedback, and reflecting on successes/failures</a:t>
            </a:r>
          </a:p>
          <a:p>
            <a:pPr algn="l">
              <a:buFont typeface="Arial" panose="020B0604020202020204" pitchFamily="34" charset="0"/>
              <a:buChar char="•"/>
            </a:pPr>
            <a:r>
              <a:rPr lang="en-GB" b="0" i="0" dirty="0">
                <a:effectLst/>
                <a:latin typeface="fkGroteskNeue"/>
              </a:rPr>
              <a:t>Transformative Learning (Mezirow):</a:t>
            </a:r>
          </a:p>
          <a:p>
            <a:pPr marL="742950" lvl="1" indent="-285750" algn="l">
              <a:buFont typeface="Arial" panose="020B0604020202020204" pitchFamily="34" charset="0"/>
              <a:buChar char="•"/>
            </a:pPr>
            <a:r>
              <a:rPr lang="en-GB" b="0" i="0" dirty="0">
                <a:effectLst/>
                <a:latin typeface="fkGroteskNeue"/>
              </a:rPr>
              <a:t>Critical reflection leads to a shift in perspective</a:t>
            </a:r>
          </a:p>
          <a:p>
            <a:pPr marL="742950" lvl="1" indent="-285750" algn="l">
              <a:buFont typeface="Arial" panose="020B0604020202020204" pitchFamily="34" charset="0"/>
              <a:buChar char="•"/>
            </a:pPr>
            <a:r>
              <a:rPr lang="en-GB" b="0" i="0" dirty="0">
                <a:effectLst/>
                <a:latin typeface="fkGroteskNeue"/>
              </a:rPr>
              <a:t>Entrepreneurial leaders reconsider assumptions to innovate and solve social problems</a:t>
            </a:r>
          </a:p>
          <a:p>
            <a:pPr algn="l">
              <a:buFont typeface="Arial" panose="020B0604020202020204" pitchFamily="34" charset="0"/>
              <a:buChar char="•"/>
            </a:pPr>
            <a:r>
              <a:rPr lang="en-GB" b="0" i="0" dirty="0">
                <a:effectLst/>
                <a:latin typeface="fkGroteskNeue"/>
              </a:rPr>
              <a:t>Self-Directed Learning (Knowles):</a:t>
            </a:r>
          </a:p>
          <a:p>
            <a:pPr marL="742950" lvl="1" indent="-285750" algn="l">
              <a:buFont typeface="Arial" panose="020B0604020202020204" pitchFamily="34" charset="0"/>
              <a:buChar char="•"/>
            </a:pPr>
            <a:r>
              <a:rPr lang="en-GB" b="0" i="0" dirty="0">
                <a:effectLst/>
                <a:latin typeface="fkGroteskNeue"/>
              </a:rPr>
              <a:t>Individuals take initiative in diagnosing needs, setting goals, and finding resources</a:t>
            </a:r>
          </a:p>
          <a:p>
            <a:pPr marL="742950" lvl="1" indent="-285750" algn="l">
              <a:buFont typeface="Arial" panose="020B0604020202020204" pitchFamily="34" charset="0"/>
              <a:buChar char="•"/>
            </a:pPr>
            <a:r>
              <a:rPr lang="en-GB" b="0" i="0" dirty="0">
                <a:effectLst/>
                <a:latin typeface="fkGroteskNeue"/>
              </a:rPr>
              <a:t>Entrepreneurs define their own learning paths for personal and business growth</a:t>
            </a:r>
          </a:p>
          <a:p>
            <a:endParaRPr lang="en-GB" dirty="0"/>
          </a:p>
        </p:txBody>
      </p:sp>
      <p:sp>
        <p:nvSpPr>
          <p:cNvPr id="4" name="Content Placeholder 3">
            <a:extLst>
              <a:ext uri="{FF2B5EF4-FFF2-40B4-BE49-F238E27FC236}">
                <a16:creationId xmlns:a16="http://schemas.microsoft.com/office/drawing/2014/main" id="{5BD615BF-4948-9248-C47A-589AA7CCA7D2}"/>
              </a:ext>
            </a:extLst>
          </p:cNvPr>
          <p:cNvSpPr>
            <a:spLocks noGrp="1"/>
          </p:cNvSpPr>
          <p:nvPr>
            <p:ph sz="half" idx="2"/>
          </p:nvPr>
        </p:nvSpPr>
        <p:spPr>
          <a:xfrm>
            <a:off x="6172200" y="1469164"/>
            <a:ext cx="5181600" cy="4351338"/>
          </a:xfrm>
        </p:spPr>
        <p:txBody>
          <a:bodyPr>
            <a:normAutofit fontScale="70000" lnSpcReduction="20000"/>
          </a:bodyPr>
          <a:lstStyle/>
          <a:p>
            <a:pPr>
              <a:buNone/>
            </a:pPr>
            <a:r>
              <a:rPr lang="en-GB" dirty="0">
                <a:latin typeface="fkGroteskNeue"/>
              </a:rPr>
              <a:t>Application to Entrepreneurial Leadership:</a:t>
            </a:r>
          </a:p>
          <a:p>
            <a:r>
              <a:rPr lang="en-GB" dirty="0">
                <a:latin typeface="fkGroteskNeue"/>
              </a:rPr>
              <a:t>Enables ongoing adaptation to uncertain environments</a:t>
            </a:r>
          </a:p>
          <a:p>
            <a:r>
              <a:rPr lang="en-GB" dirty="0">
                <a:latin typeface="fkGroteskNeue"/>
              </a:rPr>
              <a:t>Encourages innovation and agility in social ventures</a:t>
            </a:r>
          </a:p>
          <a:p>
            <a:r>
              <a:rPr lang="en-GB" dirty="0">
                <a:latin typeface="fkGroteskNeue"/>
              </a:rPr>
              <a:t>Supports the development of resilient, growth-oriented leadership</a:t>
            </a:r>
          </a:p>
          <a:p>
            <a:pPr>
              <a:buNone/>
            </a:pPr>
            <a:r>
              <a:rPr lang="en-GB" dirty="0">
                <a:latin typeface="fkGroteskNeue"/>
              </a:rPr>
              <a:t>Discussion Prompt:</a:t>
            </a:r>
          </a:p>
          <a:p>
            <a:r>
              <a:rPr lang="en-GB" dirty="0">
                <a:latin typeface="fkGroteskNeue"/>
              </a:rPr>
              <a:t>How have these learning approaches shaped the actions of real-world social entrepreneurs?</a:t>
            </a:r>
          </a:p>
          <a:p>
            <a:endParaRPr lang="en-GB" dirty="0"/>
          </a:p>
        </p:txBody>
      </p:sp>
    </p:spTree>
    <p:extLst>
      <p:ext uri="{BB962C8B-B14F-4D97-AF65-F5344CB8AC3E}">
        <p14:creationId xmlns:p14="http://schemas.microsoft.com/office/powerpoint/2010/main" val="3899500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FFC92-FC33-4691-ABE1-21D167DF14DC}"/>
              </a:ext>
            </a:extLst>
          </p:cNvPr>
          <p:cNvSpPr>
            <a:spLocks noGrp="1"/>
          </p:cNvSpPr>
          <p:nvPr>
            <p:ph type="title"/>
          </p:nvPr>
        </p:nvSpPr>
        <p:spPr/>
        <p:txBody>
          <a:bodyPr>
            <a:normAutofit fontScale="90000"/>
          </a:bodyPr>
          <a:lstStyle/>
          <a:p>
            <a:r>
              <a:rPr lang="en-GB" dirty="0">
                <a:latin typeface="fkGrotesk"/>
              </a:rPr>
              <a:t>Coaching and Workforce Development (25 minutes)</a:t>
            </a:r>
            <a:br>
              <a:rPr lang="en-GB" dirty="0">
                <a:latin typeface="fkGrotesk"/>
              </a:rPr>
            </a:br>
            <a:endParaRPr lang="en-GB" dirty="0"/>
          </a:p>
        </p:txBody>
      </p:sp>
      <p:sp>
        <p:nvSpPr>
          <p:cNvPr id="3" name="Content Placeholder 2">
            <a:extLst>
              <a:ext uri="{FF2B5EF4-FFF2-40B4-BE49-F238E27FC236}">
                <a16:creationId xmlns:a16="http://schemas.microsoft.com/office/drawing/2014/main" id="{3700D486-216D-CC82-A890-5DF8C2A9B6F8}"/>
              </a:ext>
            </a:extLst>
          </p:cNvPr>
          <p:cNvSpPr>
            <a:spLocks noGrp="1"/>
          </p:cNvSpPr>
          <p:nvPr>
            <p:ph idx="1"/>
          </p:nvPr>
        </p:nvSpPr>
        <p:spPr/>
        <p:txBody>
          <a:bodyPr/>
          <a:lstStyle/>
          <a:p>
            <a:pPr algn="l">
              <a:buFont typeface="Arial" panose="020B0604020202020204" pitchFamily="34" charset="0"/>
              <a:buChar char="•"/>
            </a:pPr>
            <a:r>
              <a:rPr lang="en-GB" b="0" i="0" dirty="0">
                <a:effectLst/>
                <a:latin typeface="fkGroteskNeue"/>
              </a:rPr>
              <a:t>Define coaching and differentiate it from mentoring and training.</a:t>
            </a:r>
          </a:p>
          <a:p>
            <a:pPr algn="l">
              <a:buFont typeface="Arial" panose="020B0604020202020204" pitchFamily="34" charset="0"/>
              <a:buChar char="•"/>
            </a:pPr>
            <a:r>
              <a:rPr lang="en-GB" b="0" i="0" dirty="0">
                <a:effectLst/>
                <a:latin typeface="fkGroteskNeue"/>
              </a:rPr>
              <a:t>Discuss coaching’s benefits for individual and organizational growth.</a:t>
            </a:r>
          </a:p>
          <a:p>
            <a:pPr algn="l">
              <a:buFont typeface="Arial" panose="020B0604020202020204" pitchFamily="34" charset="0"/>
              <a:buChar char="•"/>
            </a:pPr>
            <a:r>
              <a:rPr lang="en-GB" b="0" i="0" dirty="0">
                <a:effectLst/>
                <a:latin typeface="fkGroteskNeue"/>
              </a:rPr>
              <a:t>Explore differing coaching styles and methods relevant to social enterprises.</a:t>
            </a:r>
          </a:p>
          <a:p>
            <a:pPr algn="l">
              <a:buFont typeface="Arial" panose="020B0604020202020204" pitchFamily="34" charset="0"/>
              <a:buChar char="•"/>
            </a:pPr>
            <a:r>
              <a:rPr lang="en-GB" b="0" i="0" dirty="0">
                <a:effectLst/>
                <a:latin typeface="fkGroteskNeue"/>
              </a:rPr>
              <a:t>Role-play activity: Practice coaching conversations focused on professional development.</a:t>
            </a:r>
          </a:p>
          <a:p>
            <a:endParaRPr lang="en-GB" dirty="0"/>
          </a:p>
        </p:txBody>
      </p:sp>
    </p:spTree>
    <p:extLst>
      <p:ext uri="{BB962C8B-B14F-4D97-AF65-F5344CB8AC3E}">
        <p14:creationId xmlns:p14="http://schemas.microsoft.com/office/powerpoint/2010/main" val="15046096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7808E-25CF-6F21-0F4B-7DBD828F9360}"/>
              </a:ext>
            </a:extLst>
          </p:cNvPr>
          <p:cNvSpPr>
            <a:spLocks noGrp="1"/>
          </p:cNvSpPr>
          <p:nvPr>
            <p:ph type="title"/>
          </p:nvPr>
        </p:nvSpPr>
        <p:spPr>
          <a:xfrm>
            <a:off x="838200" y="500062"/>
            <a:ext cx="10515600" cy="1325563"/>
          </a:xfrm>
        </p:spPr>
        <p:txBody>
          <a:bodyPr>
            <a:normAutofit fontScale="90000"/>
          </a:bodyPr>
          <a:lstStyle/>
          <a:p>
            <a:r>
              <a:rPr lang="en-GB" dirty="0">
                <a:latin typeface="fkGrotesk"/>
              </a:rPr>
              <a:t>Coaching and Workforce Development (25 minutes)</a:t>
            </a:r>
            <a:br>
              <a:rPr lang="en-GB" dirty="0">
                <a:latin typeface="fkGrotesk"/>
              </a:rPr>
            </a:br>
            <a:endParaRPr lang="en-GB" dirty="0"/>
          </a:p>
        </p:txBody>
      </p:sp>
      <p:sp>
        <p:nvSpPr>
          <p:cNvPr id="3" name="Content Placeholder 2">
            <a:extLst>
              <a:ext uri="{FF2B5EF4-FFF2-40B4-BE49-F238E27FC236}">
                <a16:creationId xmlns:a16="http://schemas.microsoft.com/office/drawing/2014/main" id="{075CFB64-B6AB-6020-EC22-CD4CC56890B0}"/>
              </a:ext>
            </a:extLst>
          </p:cNvPr>
          <p:cNvSpPr>
            <a:spLocks noGrp="1"/>
          </p:cNvSpPr>
          <p:nvPr>
            <p:ph idx="1"/>
          </p:nvPr>
        </p:nvSpPr>
        <p:spPr/>
        <p:txBody>
          <a:bodyPr/>
          <a:lstStyle/>
          <a:p>
            <a:pPr algn="l">
              <a:buFont typeface="Arial" panose="020B0604020202020204" pitchFamily="34" charset="0"/>
              <a:buChar char="•"/>
            </a:pPr>
            <a:r>
              <a:rPr lang="en-GB" b="0" i="0" dirty="0">
                <a:effectLst/>
                <a:latin typeface="fkGroteskNeue"/>
              </a:rPr>
              <a:t>Define coaching and differentiate it from mentoring and training.</a:t>
            </a:r>
          </a:p>
          <a:p>
            <a:pPr algn="l">
              <a:buFont typeface="Arial" panose="020B0604020202020204" pitchFamily="34" charset="0"/>
              <a:buChar char="•"/>
            </a:pPr>
            <a:r>
              <a:rPr lang="en-GB" b="0" i="0" dirty="0">
                <a:effectLst/>
                <a:latin typeface="fkGroteskNeue"/>
              </a:rPr>
              <a:t>Discuss coaching’s benefits for individual and organizational growth.</a:t>
            </a:r>
          </a:p>
          <a:p>
            <a:pPr algn="l">
              <a:buFont typeface="Arial" panose="020B0604020202020204" pitchFamily="34" charset="0"/>
              <a:buChar char="•"/>
            </a:pPr>
            <a:r>
              <a:rPr lang="en-GB" b="0" i="0" dirty="0">
                <a:effectLst/>
                <a:latin typeface="fkGroteskNeue"/>
              </a:rPr>
              <a:t>Explore differing coaching styles and methods relevant to social enterprises.</a:t>
            </a:r>
          </a:p>
          <a:p>
            <a:pPr algn="l">
              <a:buFont typeface="Arial" panose="020B0604020202020204" pitchFamily="34" charset="0"/>
              <a:buChar char="•"/>
            </a:pPr>
            <a:r>
              <a:rPr lang="en-GB" b="0" i="0" dirty="0">
                <a:effectLst/>
                <a:latin typeface="fkGroteskNeue"/>
              </a:rPr>
              <a:t>Role-play activity: Practice coaching conversations focused on professional development.</a:t>
            </a:r>
          </a:p>
          <a:p>
            <a:endParaRPr lang="en-GB" dirty="0"/>
          </a:p>
        </p:txBody>
      </p:sp>
    </p:spTree>
    <p:extLst>
      <p:ext uri="{BB962C8B-B14F-4D97-AF65-F5344CB8AC3E}">
        <p14:creationId xmlns:p14="http://schemas.microsoft.com/office/powerpoint/2010/main" val="3159818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C0EA6-0539-E8CF-53FC-3170A8735EF9}"/>
              </a:ext>
            </a:extLst>
          </p:cNvPr>
          <p:cNvSpPr>
            <a:spLocks noGrp="1"/>
          </p:cNvSpPr>
          <p:nvPr>
            <p:ph type="title"/>
          </p:nvPr>
        </p:nvSpPr>
        <p:spPr/>
        <p:txBody>
          <a:bodyPr/>
          <a:lstStyle/>
          <a:p>
            <a:r>
              <a:rPr lang="en-GB" dirty="0">
                <a:latin typeface="fkGrotesk"/>
              </a:rPr>
              <a:t>Coaching and Workforce Development</a:t>
            </a:r>
            <a:endParaRPr lang="en-GB" dirty="0"/>
          </a:p>
        </p:txBody>
      </p:sp>
      <p:sp>
        <p:nvSpPr>
          <p:cNvPr id="3" name="Content Placeholder 2">
            <a:extLst>
              <a:ext uri="{FF2B5EF4-FFF2-40B4-BE49-F238E27FC236}">
                <a16:creationId xmlns:a16="http://schemas.microsoft.com/office/drawing/2014/main" id="{0192A5B6-270B-E9FE-8097-CE9795DF340A}"/>
              </a:ext>
            </a:extLst>
          </p:cNvPr>
          <p:cNvSpPr>
            <a:spLocks noGrp="1"/>
          </p:cNvSpPr>
          <p:nvPr>
            <p:ph idx="1"/>
          </p:nvPr>
        </p:nvSpPr>
        <p:spPr>
          <a:xfrm>
            <a:off x="838200" y="1441342"/>
            <a:ext cx="10515600" cy="4735621"/>
          </a:xfrm>
        </p:spPr>
        <p:txBody>
          <a:bodyPr>
            <a:normAutofit fontScale="55000" lnSpcReduction="20000"/>
          </a:bodyPr>
          <a:lstStyle/>
          <a:p>
            <a:pPr>
              <a:buNone/>
            </a:pPr>
            <a:r>
              <a:rPr lang="en-GB" b="1" dirty="0"/>
              <a:t>Coaching: Definition</a:t>
            </a:r>
          </a:p>
          <a:p>
            <a:pPr>
              <a:buFont typeface="Arial" panose="020B0604020202020204" pitchFamily="34" charset="0"/>
              <a:buChar char="•"/>
            </a:pPr>
            <a:r>
              <a:rPr lang="en-GB" b="1" dirty="0"/>
              <a:t>Coaching</a:t>
            </a:r>
            <a:r>
              <a:rPr lang="en-GB" dirty="0"/>
              <a:t> is a development process focused on achieving specific personal or professional goals.</a:t>
            </a:r>
          </a:p>
          <a:p>
            <a:pPr>
              <a:buFont typeface="Arial" panose="020B0604020202020204" pitchFamily="34" charset="0"/>
              <a:buChar char="•"/>
            </a:pPr>
            <a:r>
              <a:rPr lang="en-GB" dirty="0"/>
              <a:t>It is </a:t>
            </a:r>
            <a:r>
              <a:rPr lang="en-GB" b="1" dirty="0"/>
              <a:t>goal-oriented</a:t>
            </a:r>
            <a:r>
              <a:rPr lang="en-GB" dirty="0"/>
              <a:t> and typically involves the </a:t>
            </a:r>
            <a:r>
              <a:rPr lang="en-GB" b="1" dirty="0" err="1"/>
              <a:t>coachee's</a:t>
            </a:r>
            <a:r>
              <a:rPr lang="en-GB" dirty="0"/>
              <a:t> self-discovery through questioning and reflection.</a:t>
            </a:r>
          </a:p>
          <a:p>
            <a:pPr>
              <a:buFont typeface="Arial" panose="020B0604020202020204" pitchFamily="34" charset="0"/>
              <a:buChar char="•"/>
            </a:pPr>
            <a:r>
              <a:rPr lang="en-GB" dirty="0"/>
              <a:t>The coach facilitates the </a:t>
            </a:r>
            <a:r>
              <a:rPr lang="en-GB" b="1" dirty="0" err="1"/>
              <a:t>coachee’s</a:t>
            </a:r>
            <a:r>
              <a:rPr lang="en-GB" dirty="0"/>
              <a:t> growth by providing feedback, asking thought-provoking questions, and supporting them in setting and achieving measurable goals.</a:t>
            </a:r>
          </a:p>
          <a:p>
            <a:pPr>
              <a:buNone/>
            </a:pPr>
            <a:r>
              <a:rPr lang="en-GB" b="1" dirty="0"/>
              <a:t>Mentoring: Definition</a:t>
            </a:r>
          </a:p>
          <a:p>
            <a:pPr>
              <a:buFont typeface="Arial" panose="020B0604020202020204" pitchFamily="34" charset="0"/>
              <a:buChar char="•"/>
            </a:pPr>
            <a:r>
              <a:rPr lang="en-GB" b="1" dirty="0"/>
              <a:t>Mentoring</a:t>
            </a:r>
            <a:r>
              <a:rPr lang="en-GB" dirty="0"/>
              <a:t> involves a </a:t>
            </a:r>
            <a:r>
              <a:rPr lang="en-GB" b="1" dirty="0"/>
              <a:t>long-term</a:t>
            </a:r>
            <a:r>
              <a:rPr lang="en-GB" dirty="0"/>
              <a:t> relationship between an experienced individual (mentor) and a less experienced person (mentee).</a:t>
            </a:r>
          </a:p>
          <a:p>
            <a:pPr>
              <a:buFont typeface="Arial" panose="020B0604020202020204" pitchFamily="34" charset="0"/>
              <a:buChar char="•"/>
            </a:pPr>
            <a:r>
              <a:rPr lang="en-GB" dirty="0"/>
              <a:t>The mentor provides guidance, advice, and support, based on their expertise and experience.</a:t>
            </a:r>
          </a:p>
          <a:p>
            <a:pPr>
              <a:buFont typeface="Arial" panose="020B0604020202020204" pitchFamily="34" charset="0"/>
              <a:buChar char="•"/>
            </a:pPr>
            <a:r>
              <a:rPr lang="en-GB" dirty="0"/>
              <a:t>The relationship focuses on </a:t>
            </a:r>
            <a:r>
              <a:rPr lang="en-GB" b="1" dirty="0"/>
              <a:t>personal and professional development</a:t>
            </a:r>
            <a:r>
              <a:rPr lang="en-GB" dirty="0"/>
              <a:t>, with the mentor offering insights and wisdom.</a:t>
            </a:r>
          </a:p>
          <a:p>
            <a:pPr>
              <a:buNone/>
            </a:pPr>
            <a:r>
              <a:rPr lang="en-GB" b="1" dirty="0"/>
              <a:t>Training: Definition</a:t>
            </a:r>
          </a:p>
          <a:p>
            <a:pPr>
              <a:buFont typeface="Arial" panose="020B0604020202020204" pitchFamily="34" charset="0"/>
              <a:buChar char="•"/>
            </a:pPr>
            <a:r>
              <a:rPr lang="en-GB" b="1" dirty="0"/>
              <a:t>Training</a:t>
            </a:r>
            <a:r>
              <a:rPr lang="en-GB" dirty="0"/>
              <a:t> is a </a:t>
            </a:r>
            <a:r>
              <a:rPr lang="en-GB" b="1" dirty="0"/>
              <a:t>structured</a:t>
            </a:r>
            <a:r>
              <a:rPr lang="en-GB" dirty="0"/>
              <a:t> process designed to teach specific knowledge or skills.</a:t>
            </a:r>
          </a:p>
          <a:p>
            <a:pPr>
              <a:buFont typeface="Arial" panose="020B0604020202020204" pitchFamily="34" charset="0"/>
              <a:buChar char="•"/>
            </a:pPr>
            <a:r>
              <a:rPr lang="en-GB" dirty="0"/>
              <a:t>It is typically </a:t>
            </a:r>
            <a:r>
              <a:rPr lang="en-GB" b="1" dirty="0"/>
              <a:t>skills-based</a:t>
            </a:r>
            <a:r>
              <a:rPr lang="en-GB" dirty="0"/>
              <a:t>, with a </a:t>
            </a:r>
            <a:r>
              <a:rPr lang="en-GB" b="1" dirty="0"/>
              <a:t>trainer</a:t>
            </a:r>
            <a:r>
              <a:rPr lang="en-GB" dirty="0"/>
              <a:t> delivering content in a formal setting.</a:t>
            </a:r>
          </a:p>
          <a:p>
            <a:pPr>
              <a:buFont typeface="Arial" panose="020B0604020202020204" pitchFamily="34" charset="0"/>
              <a:buChar char="•"/>
            </a:pPr>
            <a:r>
              <a:rPr lang="en-GB" dirty="0"/>
              <a:t>Training is often more </a:t>
            </a:r>
            <a:r>
              <a:rPr lang="en-GB" b="1" dirty="0"/>
              <a:t>directive</a:t>
            </a:r>
            <a:r>
              <a:rPr lang="en-GB" dirty="0"/>
              <a:t>, with an emphasis on transferring knowledge or improving technical proficiency.</a:t>
            </a:r>
          </a:p>
          <a:p>
            <a:endParaRPr lang="en-GB" dirty="0"/>
          </a:p>
        </p:txBody>
      </p:sp>
    </p:spTree>
    <p:extLst>
      <p:ext uri="{BB962C8B-B14F-4D97-AF65-F5344CB8AC3E}">
        <p14:creationId xmlns:p14="http://schemas.microsoft.com/office/powerpoint/2010/main" val="559805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9C3D8-4C52-9076-8FA5-466E713327EC}"/>
              </a:ext>
            </a:extLst>
          </p:cNvPr>
          <p:cNvSpPr>
            <a:spLocks noGrp="1"/>
          </p:cNvSpPr>
          <p:nvPr>
            <p:ph type="title"/>
          </p:nvPr>
        </p:nvSpPr>
        <p:spPr/>
        <p:txBody>
          <a:bodyPr>
            <a:normAutofit fontScale="90000"/>
          </a:bodyPr>
          <a:lstStyle/>
          <a:p>
            <a:r>
              <a:rPr lang="en-GB" dirty="0">
                <a:latin typeface="fkGrotesk"/>
              </a:rPr>
              <a:t>Identifying Staff Development Needs (20 minutes)</a:t>
            </a:r>
            <a:br>
              <a:rPr lang="en-GB" dirty="0">
                <a:latin typeface="fkGrotesk"/>
              </a:rPr>
            </a:br>
            <a:endParaRPr lang="en-GB" dirty="0"/>
          </a:p>
        </p:txBody>
      </p:sp>
      <p:sp>
        <p:nvSpPr>
          <p:cNvPr id="3" name="Content Placeholder 2">
            <a:extLst>
              <a:ext uri="{FF2B5EF4-FFF2-40B4-BE49-F238E27FC236}">
                <a16:creationId xmlns:a16="http://schemas.microsoft.com/office/drawing/2014/main" id="{E54CB96A-F595-783A-1592-51F853AAAAC1}"/>
              </a:ext>
            </a:extLst>
          </p:cNvPr>
          <p:cNvSpPr>
            <a:spLocks noGrp="1"/>
          </p:cNvSpPr>
          <p:nvPr>
            <p:ph idx="1"/>
          </p:nvPr>
        </p:nvSpPr>
        <p:spPr/>
        <p:txBody>
          <a:bodyPr/>
          <a:lstStyle/>
          <a:p>
            <a:pPr algn="l">
              <a:buFont typeface="Arial" panose="020B0604020202020204" pitchFamily="34" charset="0"/>
              <a:buChar char="•"/>
            </a:pPr>
            <a:r>
              <a:rPr lang="en-GB" b="0" i="0" dirty="0">
                <a:effectLst/>
                <a:latin typeface="fkGroteskNeue"/>
              </a:rPr>
              <a:t>Methods for assessing and identifying staff learning and development gaps.</a:t>
            </a:r>
          </a:p>
          <a:p>
            <a:pPr algn="l">
              <a:buFont typeface="Arial" panose="020B0604020202020204" pitchFamily="34" charset="0"/>
              <a:buChar char="•"/>
            </a:pPr>
            <a:r>
              <a:rPr lang="en-GB" b="0" i="0" dirty="0">
                <a:effectLst/>
                <a:latin typeface="fkGroteskNeue"/>
              </a:rPr>
              <a:t>Discuss tools such as training needs analysis (TNA), feedback mechanisms, and performance appraisals.</a:t>
            </a:r>
          </a:p>
          <a:p>
            <a:pPr algn="l">
              <a:buFont typeface="Arial" panose="020B0604020202020204" pitchFamily="34" charset="0"/>
              <a:buChar char="•"/>
            </a:pPr>
            <a:r>
              <a:rPr lang="en-GB" b="0" i="0" dirty="0">
                <a:effectLst/>
                <a:latin typeface="fkGroteskNeue"/>
              </a:rPr>
              <a:t>Case study analysis: Evaluate a fictional social enterprise’s staff development needs.</a:t>
            </a:r>
          </a:p>
          <a:p>
            <a:endParaRPr lang="en-GB" dirty="0"/>
          </a:p>
          <a:p>
            <a:endParaRPr lang="en-GB" dirty="0"/>
          </a:p>
        </p:txBody>
      </p:sp>
    </p:spTree>
    <p:extLst>
      <p:ext uri="{BB962C8B-B14F-4D97-AF65-F5344CB8AC3E}">
        <p14:creationId xmlns:p14="http://schemas.microsoft.com/office/powerpoint/2010/main" val="3581654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68B9D-8497-D433-4C8D-F52ACC96F472}"/>
              </a:ext>
            </a:extLst>
          </p:cNvPr>
          <p:cNvSpPr>
            <a:spLocks noGrp="1"/>
          </p:cNvSpPr>
          <p:nvPr>
            <p:ph type="title"/>
          </p:nvPr>
        </p:nvSpPr>
        <p:spPr>
          <a:xfrm>
            <a:off x="838200" y="500062"/>
            <a:ext cx="10515600" cy="1325563"/>
          </a:xfrm>
        </p:spPr>
        <p:txBody>
          <a:bodyPr>
            <a:normAutofit fontScale="90000"/>
          </a:bodyPr>
          <a:lstStyle/>
          <a:p>
            <a:r>
              <a:rPr lang="en-GB" dirty="0">
                <a:latin typeface="fkGrotesk"/>
              </a:rPr>
              <a:t>Supporting Employability and Workforce Quality in Wales (15 minutes)</a:t>
            </a:r>
            <a:br>
              <a:rPr lang="en-GB" dirty="0">
                <a:latin typeface="fkGrotesk"/>
              </a:rPr>
            </a:br>
            <a:endParaRPr lang="en-GB" dirty="0"/>
          </a:p>
        </p:txBody>
      </p:sp>
      <p:sp>
        <p:nvSpPr>
          <p:cNvPr id="3" name="Content Placeholder 2">
            <a:extLst>
              <a:ext uri="{FF2B5EF4-FFF2-40B4-BE49-F238E27FC236}">
                <a16:creationId xmlns:a16="http://schemas.microsoft.com/office/drawing/2014/main" id="{51028B69-41C6-DDBD-90A2-F8EA977A8666}"/>
              </a:ext>
            </a:extLst>
          </p:cNvPr>
          <p:cNvSpPr>
            <a:spLocks noGrp="1"/>
          </p:cNvSpPr>
          <p:nvPr>
            <p:ph idx="1"/>
          </p:nvPr>
        </p:nvSpPr>
        <p:spPr/>
        <p:txBody>
          <a:bodyPr/>
          <a:lstStyle/>
          <a:p>
            <a:pPr algn="l">
              <a:buFont typeface="Arial" panose="020B0604020202020204" pitchFamily="34" charset="0"/>
              <a:buChar char="•"/>
            </a:pPr>
            <a:r>
              <a:rPr lang="en-GB" b="0" i="0" dirty="0">
                <a:effectLst/>
                <a:latin typeface="fkGroteskNeue"/>
              </a:rPr>
              <a:t>Discuss the importance of employability skills in social enterprises.</a:t>
            </a:r>
          </a:p>
          <a:p>
            <a:pPr algn="l">
              <a:buFont typeface="Arial" panose="020B0604020202020204" pitchFamily="34" charset="0"/>
              <a:buChar char="•"/>
            </a:pPr>
            <a:r>
              <a:rPr lang="en-GB" b="0" i="0" dirty="0">
                <a:effectLst/>
                <a:latin typeface="fkGroteskNeue"/>
              </a:rPr>
              <a:t>Examine initiatives and policies in Wales that support workforce development and employability.</a:t>
            </a:r>
          </a:p>
          <a:p>
            <a:pPr algn="l">
              <a:buFont typeface="Arial" panose="020B0604020202020204" pitchFamily="34" charset="0"/>
              <a:buChar char="•"/>
            </a:pPr>
            <a:r>
              <a:rPr lang="en-GB" b="0" i="0" dirty="0">
                <a:effectLst/>
                <a:latin typeface="fkGroteskNeue"/>
              </a:rPr>
              <a:t>Group brainstorm: How can social enterprises contribute to employability in their communities?</a:t>
            </a:r>
          </a:p>
          <a:p>
            <a:endParaRPr lang="en-GB" dirty="0"/>
          </a:p>
        </p:txBody>
      </p:sp>
    </p:spTree>
    <p:extLst>
      <p:ext uri="{BB962C8B-B14F-4D97-AF65-F5344CB8AC3E}">
        <p14:creationId xmlns:p14="http://schemas.microsoft.com/office/powerpoint/2010/main" val="717208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D1E75-A489-6680-531C-03CDB1B97065}"/>
              </a:ext>
            </a:extLst>
          </p:cNvPr>
          <p:cNvSpPr>
            <a:spLocks noGrp="1"/>
          </p:cNvSpPr>
          <p:nvPr>
            <p:ph type="title"/>
          </p:nvPr>
        </p:nvSpPr>
        <p:spPr/>
        <p:txBody>
          <a:bodyPr>
            <a:normAutofit fontScale="90000"/>
          </a:bodyPr>
          <a:lstStyle/>
          <a:p>
            <a:r>
              <a:rPr lang="en-GB" sz="4000" dirty="0"/>
              <a:t>Which m</a:t>
            </a:r>
            <a:r>
              <a:rPr lang="en-GB" sz="4000" dirty="0">
                <a:latin typeface="fkGroteskNeue"/>
              </a:rPr>
              <a:t>ethods can be used for  for assessing and identifying staff learning and development gaps? (1)</a:t>
            </a:r>
            <a:br>
              <a:rPr lang="en-GB" dirty="0">
                <a:latin typeface="fkGroteskNeue"/>
              </a:rPr>
            </a:br>
            <a:endParaRPr lang="en-GB" dirty="0"/>
          </a:p>
        </p:txBody>
      </p:sp>
      <p:sp>
        <p:nvSpPr>
          <p:cNvPr id="3" name="Content Placeholder 2">
            <a:extLst>
              <a:ext uri="{FF2B5EF4-FFF2-40B4-BE49-F238E27FC236}">
                <a16:creationId xmlns:a16="http://schemas.microsoft.com/office/drawing/2014/main" id="{F2B0A76D-F82E-93CF-3073-8E8415CE8547}"/>
              </a:ext>
            </a:extLst>
          </p:cNvPr>
          <p:cNvSpPr>
            <a:spLocks noGrp="1"/>
          </p:cNvSpPr>
          <p:nvPr>
            <p:ph idx="1"/>
          </p:nvPr>
        </p:nvSpPr>
        <p:spPr>
          <a:xfrm>
            <a:off x="838200" y="1469164"/>
            <a:ext cx="10515600" cy="4351338"/>
          </a:xfrm>
        </p:spPr>
        <p:txBody>
          <a:bodyPr>
            <a:normAutofit fontScale="62500" lnSpcReduction="20000"/>
          </a:bodyPr>
          <a:lstStyle/>
          <a:p>
            <a:pPr>
              <a:buNone/>
            </a:pPr>
            <a:r>
              <a:rPr lang="en-GB" b="1" dirty="0"/>
              <a:t>1. Performance Appraisals</a:t>
            </a:r>
          </a:p>
          <a:p>
            <a:pPr>
              <a:buFont typeface="Arial" panose="020B0604020202020204" pitchFamily="34" charset="0"/>
              <a:buChar char="•"/>
            </a:pPr>
            <a:r>
              <a:rPr lang="en-GB" dirty="0"/>
              <a:t>Regular assessments of employee performance to identify areas where improvement is needed.</a:t>
            </a:r>
          </a:p>
          <a:p>
            <a:pPr>
              <a:buFont typeface="Arial" panose="020B0604020202020204" pitchFamily="34" charset="0"/>
              <a:buChar char="•"/>
            </a:pPr>
            <a:r>
              <a:rPr lang="en-GB" b="1" dirty="0"/>
              <a:t>Key Indicators</a:t>
            </a:r>
            <a:r>
              <a:rPr lang="en-GB" dirty="0"/>
              <a:t>: Meeting goals, quality of work, productivity, and interpersonal skills.</a:t>
            </a:r>
          </a:p>
          <a:p>
            <a:pPr>
              <a:buFont typeface="Arial" panose="020B0604020202020204" pitchFamily="34" charset="0"/>
              <a:buChar char="•"/>
            </a:pPr>
            <a:r>
              <a:rPr lang="en-GB" dirty="0"/>
              <a:t>Helps highlight individual and team development needs.</a:t>
            </a:r>
          </a:p>
          <a:p>
            <a:pPr>
              <a:buNone/>
            </a:pPr>
            <a:r>
              <a:rPr lang="en-GB" b="1" dirty="0"/>
              <a:t>2. Skills Audits</a:t>
            </a:r>
          </a:p>
          <a:p>
            <a:pPr>
              <a:buFont typeface="Arial" panose="020B0604020202020204" pitchFamily="34" charset="0"/>
              <a:buChar char="•"/>
            </a:pPr>
            <a:r>
              <a:rPr lang="en-GB" dirty="0"/>
              <a:t>A process to evaluate the current skills and knowledge of staff against required competencies.</a:t>
            </a:r>
          </a:p>
          <a:p>
            <a:pPr>
              <a:buFont typeface="Arial" panose="020B0604020202020204" pitchFamily="34" charset="0"/>
              <a:buChar char="•"/>
            </a:pPr>
            <a:r>
              <a:rPr lang="en-GB" b="1" dirty="0"/>
              <a:t>Method</a:t>
            </a:r>
            <a:r>
              <a:rPr lang="en-GB" dirty="0"/>
              <a:t>: Surveys, interviews, or assessments to assess skill levels in specific areas.</a:t>
            </a:r>
          </a:p>
          <a:p>
            <a:pPr>
              <a:buFont typeface="Arial" panose="020B0604020202020204" pitchFamily="34" charset="0"/>
              <a:buChar char="•"/>
            </a:pPr>
            <a:r>
              <a:rPr lang="en-GB" dirty="0"/>
              <a:t>Identifies gaps in expertise and informs training programs.</a:t>
            </a:r>
          </a:p>
          <a:p>
            <a:pPr>
              <a:buNone/>
            </a:pPr>
            <a:r>
              <a:rPr lang="en-GB" b="1" dirty="0"/>
              <a:t>3. 360-Degree Feedback</a:t>
            </a:r>
          </a:p>
          <a:p>
            <a:pPr>
              <a:buFont typeface="Arial" panose="020B0604020202020204" pitchFamily="34" charset="0"/>
              <a:buChar char="•"/>
            </a:pPr>
            <a:r>
              <a:rPr lang="en-GB" dirty="0"/>
              <a:t>Gathering feedback from a variety of sources: managers, peers, subordinates, and self-assessments.</a:t>
            </a:r>
          </a:p>
          <a:p>
            <a:pPr>
              <a:buFont typeface="Arial" panose="020B0604020202020204" pitchFamily="34" charset="0"/>
              <a:buChar char="•"/>
            </a:pPr>
            <a:r>
              <a:rPr lang="en-GB" b="1" dirty="0"/>
              <a:t>Purpose</a:t>
            </a:r>
            <a:r>
              <a:rPr lang="en-GB" dirty="0"/>
              <a:t>: Identifies areas for improvement in both technical skills and soft skills.</a:t>
            </a:r>
          </a:p>
          <a:p>
            <a:pPr>
              <a:buFont typeface="Arial" panose="020B0604020202020204" pitchFamily="34" charset="0"/>
              <a:buChar char="•"/>
            </a:pPr>
            <a:r>
              <a:rPr lang="en-GB" dirty="0"/>
              <a:t>Provides a well-rounded view of performance and developmental needs.</a:t>
            </a:r>
          </a:p>
          <a:p>
            <a:pPr marL="0" indent="0">
              <a:buNone/>
            </a:pPr>
            <a:endParaRPr lang="en-GB" dirty="0"/>
          </a:p>
        </p:txBody>
      </p:sp>
    </p:spTree>
    <p:extLst>
      <p:ext uri="{BB962C8B-B14F-4D97-AF65-F5344CB8AC3E}">
        <p14:creationId xmlns:p14="http://schemas.microsoft.com/office/powerpoint/2010/main" val="42581818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384A1-521F-E1ED-49E2-3301DD45C110}"/>
              </a:ext>
            </a:extLst>
          </p:cNvPr>
          <p:cNvSpPr>
            <a:spLocks noGrp="1"/>
          </p:cNvSpPr>
          <p:nvPr>
            <p:ph type="title"/>
          </p:nvPr>
        </p:nvSpPr>
        <p:spPr>
          <a:xfrm>
            <a:off x="838200" y="241138"/>
            <a:ext cx="10515600" cy="1325563"/>
          </a:xfrm>
        </p:spPr>
        <p:txBody>
          <a:bodyPr>
            <a:normAutofit/>
          </a:bodyPr>
          <a:lstStyle/>
          <a:p>
            <a:r>
              <a:rPr lang="en-GB" sz="2800" b="1" dirty="0"/>
              <a:t>Which m</a:t>
            </a:r>
            <a:r>
              <a:rPr lang="en-GB" sz="2800" b="1" dirty="0">
                <a:latin typeface="fkGroteskNeue"/>
              </a:rPr>
              <a:t>ethods can be used for  </a:t>
            </a:r>
            <a:r>
              <a:rPr lang="en-GB" sz="2800" b="1" dirty="0" err="1">
                <a:latin typeface="fkGroteskNeue"/>
              </a:rPr>
              <a:t>for</a:t>
            </a:r>
            <a:r>
              <a:rPr lang="en-GB" sz="2800" b="1" dirty="0">
                <a:latin typeface="fkGroteskNeue"/>
              </a:rPr>
              <a:t> assessing and identifying staff learning and development gaps? (2)</a:t>
            </a:r>
            <a:endParaRPr lang="en-GB" sz="2800" b="1" dirty="0"/>
          </a:p>
        </p:txBody>
      </p:sp>
      <p:sp>
        <p:nvSpPr>
          <p:cNvPr id="3" name="Content Placeholder 2">
            <a:extLst>
              <a:ext uri="{FF2B5EF4-FFF2-40B4-BE49-F238E27FC236}">
                <a16:creationId xmlns:a16="http://schemas.microsoft.com/office/drawing/2014/main" id="{CA285BF8-1225-71C7-8D6A-F8821143D8E7}"/>
              </a:ext>
            </a:extLst>
          </p:cNvPr>
          <p:cNvSpPr>
            <a:spLocks noGrp="1"/>
          </p:cNvSpPr>
          <p:nvPr>
            <p:ph idx="1"/>
          </p:nvPr>
        </p:nvSpPr>
        <p:spPr>
          <a:xfrm>
            <a:off x="729712" y="1422669"/>
            <a:ext cx="10515600" cy="4351338"/>
          </a:xfrm>
        </p:spPr>
        <p:txBody>
          <a:bodyPr>
            <a:normAutofit fontScale="92500" lnSpcReduction="20000"/>
          </a:bodyPr>
          <a:lstStyle/>
          <a:p>
            <a:pPr>
              <a:buNone/>
            </a:pPr>
            <a:r>
              <a:rPr lang="en-GB" b="1" dirty="0"/>
              <a:t>4. Employee Surveys and Questionnaires</a:t>
            </a:r>
          </a:p>
          <a:p>
            <a:r>
              <a:rPr lang="en-GB" dirty="0"/>
              <a:t>Structured surveys that ask employees about their perceived skills and development needs.</a:t>
            </a:r>
          </a:p>
          <a:p>
            <a:r>
              <a:rPr lang="en-GB" b="1" dirty="0"/>
              <a:t>Key Areas</a:t>
            </a:r>
            <a:r>
              <a:rPr lang="en-GB" dirty="0"/>
              <a:t>: Job satisfaction, current skills vs. desired skills, challenges faced in the role.</a:t>
            </a:r>
          </a:p>
          <a:p>
            <a:r>
              <a:rPr lang="en-GB" dirty="0"/>
              <a:t>Helps in identifying areas where training could be focused.</a:t>
            </a:r>
          </a:p>
          <a:p>
            <a:pPr lvl="0">
              <a:buNone/>
              <a:defRPr/>
            </a:pPr>
            <a:r>
              <a:rPr lang="en-GB" b="1" dirty="0">
                <a:solidFill>
                  <a:prstClr val="black"/>
                </a:solidFill>
              </a:rPr>
              <a:t>5. One-on-One Interviews</a:t>
            </a:r>
          </a:p>
          <a:p>
            <a:pPr lvl="0">
              <a:defRPr/>
            </a:pPr>
            <a:r>
              <a:rPr lang="en-GB" dirty="0">
                <a:solidFill>
                  <a:prstClr val="black"/>
                </a:solidFill>
              </a:rPr>
              <a:t>Personal meetings with employees to discuss their career aspirations, challenges, and perceived skill gaps.</a:t>
            </a:r>
          </a:p>
          <a:p>
            <a:pPr lvl="0">
              <a:defRPr/>
            </a:pPr>
            <a:r>
              <a:rPr lang="en-GB" b="1" dirty="0">
                <a:solidFill>
                  <a:prstClr val="black"/>
                </a:solidFill>
              </a:rPr>
              <a:t>Focus</a:t>
            </a:r>
            <a:r>
              <a:rPr lang="en-GB" dirty="0">
                <a:solidFill>
                  <a:prstClr val="black"/>
                </a:solidFill>
              </a:rPr>
              <a:t>: Open dialogue allows for deeper insights into development needs.</a:t>
            </a:r>
          </a:p>
          <a:p>
            <a:pPr lvl="0">
              <a:defRPr/>
            </a:pPr>
            <a:r>
              <a:rPr lang="en-GB" dirty="0">
                <a:solidFill>
                  <a:prstClr val="black"/>
                </a:solidFill>
              </a:rPr>
              <a:t>Effective for personalized learning and development planning.</a:t>
            </a:r>
          </a:p>
          <a:p>
            <a:endParaRPr lang="en-GB" dirty="0"/>
          </a:p>
          <a:p>
            <a:endParaRPr lang="en-GB" dirty="0"/>
          </a:p>
        </p:txBody>
      </p:sp>
    </p:spTree>
    <p:extLst>
      <p:ext uri="{BB962C8B-B14F-4D97-AF65-F5344CB8AC3E}">
        <p14:creationId xmlns:p14="http://schemas.microsoft.com/office/powerpoint/2010/main" val="27526070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E51FE-5DBE-2E6C-A1FD-D368A2461BB3}"/>
              </a:ext>
            </a:extLst>
          </p:cNvPr>
          <p:cNvSpPr>
            <a:spLocks noGrp="1"/>
          </p:cNvSpPr>
          <p:nvPr>
            <p:ph type="title"/>
          </p:nvPr>
        </p:nvSpPr>
        <p:spPr/>
        <p:txBody>
          <a:bodyPr>
            <a:normAutofit fontScale="90000"/>
          </a:bodyPr>
          <a:lstStyle/>
          <a:p>
            <a:r>
              <a:rPr lang="en-GB" sz="3600" dirty="0"/>
              <a:t>Which m</a:t>
            </a:r>
            <a:r>
              <a:rPr lang="en-GB" sz="3600" dirty="0">
                <a:latin typeface="fkGroteskNeue"/>
              </a:rPr>
              <a:t>ethods can be used for  </a:t>
            </a:r>
            <a:r>
              <a:rPr lang="en-GB" sz="3600" dirty="0" err="1">
                <a:latin typeface="fkGroteskNeue"/>
              </a:rPr>
              <a:t>for</a:t>
            </a:r>
            <a:r>
              <a:rPr lang="en-GB" sz="3600" dirty="0">
                <a:latin typeface="fkGroteskNeue"/>
              </a:rPr>
              <a:t> assessing and identifying staff learning and development gaps? (3)</a:t>
            </a:r>
            <a:br>
              <a:rPr lang="en-GB" dirty="0">
                <a:latin typeface="fkGroteskNeue"/>
              </a:rPr>
            </a:br>
            <a:endParaRPr lang="en-GB" dirty="0"/>
          </a:p>
        </p:txBody>
      </p:sp>
      <p:sp>
        <p:nvSpPr>
          <p:cNvPr id="3" name="Content Placeholder 2">
            <a:extLst>
              <a:ext uri="{FF2B5EF4-FFF2-40B4-BE49-F238E27FC236}">
                <a16:creationId xmlns:a16="http://schemas.microsoft.com/office/drawing/2014/main" id="{573C696B-2E95-0C7E-16CD-9BFE1D3EC972}"/>
              </a:ext>
            </a:extLst>
          </p:cNvPr>
          <p:cNvSpPr>
            <a:spLocks noGrp="1"/>
          </p:cNvSpPr>
          <p:nvPr>
            <p:ph idx="1"/>
          </p:nvPr>
        </p:nvSpPr>
        <p:spPr>
          <a:xfrm>
            <a:off x="838200" y="1253331"/>
            <a:ext cx="10515600" cy="4351338"/>
          </a:xfrm>
        </p:spPr>
        <p:txBody>
          <a:bodyPr/>
          <a:lstStyle/>
          <a:p>
            <a:pPr>
              <a:defRPr/>
            </a:pPr>
            <a:r>
              <a:rPr lang="en-GB" sz="1800" b="1" dirty="0">
                <a:solidFill>
                  <a:prstClr val="black"/>
                </a:solidFill>
              </a:rPr>
              <a:t>6. Training Needs Analysis (TNA)</a:t>
            </a:r>
            <a:endPar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rPr>
              <a:t>A systematic approach to identify the gap between current and required performance.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a:ea typeface="+mn-ea"/>
                <a:cs typeface="+mn-cs"/>
              </a:rPr>
              <a:t>Steps</a:t>
            </a:r>
            <a:r>
              <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rPr>
              <a:t>: Data collection, gap analysis, identifying priority areas for training.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rPr>
              <a:t>Ensures that training efforts are aligned with business objectives.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a:ea typeface="+mn-ea"/>
                <a:cs typeface="+mn-cs"/>
              </a:rPr>
              <a:t>7. Observations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rPr>
              <a:t>Direct observation of staff in their day-to-day roles to spot skills and knowledge gaps.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a:ea typeface="+mn-ea"/>
                <a:cs typeface="+mn-cs"/>
              </a:rPr>
              <a:t>Method</a:t>
            </a:r>
            <a:r>
              <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rPr>
              <a:t>: Managers or HR professionals can assess performance and </a:t>
            </a:r>
            <a:r>
              <a:rPr kumimoji="0" lang="en-GB" sz="1800" b="0" i="0" u="none" strike="noStrike" kern="1200" cap="none" spc="0" normalizeH="0" baseline="0" noProof="0" dirty="0" err="1">
                <a:ln>
                  <a:noFill/>
                </a:ln>
                <a:solidFill>
                  <a:prstClr val="black"/>
                </a:solidFill>
                <a:effectLst/>
                <a:uLnTx/>
                <a:uFillTx/>
                <a:latin typeface="Arial" panose="020B0604020202020204"/>
                <a:ea typeface="+mn-ea"/>
                <a:cs typeface="+mn-cs"/>
              </a:rPr>
              <a:t>behavior</a:t>
            </a:r>
            <a:r>
              <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rPr>
              <a:t> in real time.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rPr>
              <a:t>Identifies practical, hands-on development needs.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uLnTx/>
                <a:uFillTx/>
                <a:latin typeface="Arial" panose="020B0604020202020204"/>
                <a:ea typeface="+mn-ea"/>
                <a:cs typeface="+mn-cs"/>
              </a:rPr>
              <a:t>8. Exit Interviews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rPr>
              <a:t>Feedback from employees who leave the organization, which can provide insights into training or development shortcomings.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Arial" panose="020B0604020202020204"/>
                <a:ea typeface="+mn-ea"/>
                <a:cs typeface="+mn-cs"/>
              </a:rPr>
              <a:t>Focus</a:t>
            </a:r>
            <a:r>
              <a:rPr kumimoji="0" lang="en-GB" sz="1800" b="0" i="0" u="none" strike="noStrike" kern="1200" cap="none" spc="0" normalizeH="0" baseline="0" noProof="0" dirty="0">
                <a:ln>
                  <a:noFill/>
                </a:ln>
                <a:solidFill>
                  <a:prstClr val="black"/>
                </a:solidFill>
                <a:effectLst/>
                <a:uLnTx/>
                <a:uFillTx/>
                <a:latin typeface="Arial" panose="020B0604020202020204"/>
                <a:ea typeface="+mn-ea"/>
                <a:cs typeface="+mn-cs"/>
              </a:rPr>
              <a:t>: Gaps in training or unclear career progression may be highlighted.</a:t>
            </a:r>
          </a:p>
          <a:p>
            <a:endParaRPr lang="en-GB" dirty="0"/>
          </a:p>
        </p:txBody>
      </p:sp>
    </p:spTree>
    <p:extLst>
      <p:ext uri="{BB962C8B-B14F-4D97-AF65-F5344CB8AC3E}">
        <p14:creationId xmlns:p14="http://schemas.microsoft.com/office/powerpoint/2010/main" val="3831222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237FD-073D-BD46-B852-6BCA2124D57D}"/>
              </a:ext>
            </a:extLst>
          </p:cNvPr>
          <p:cNvSpPr>
            <a:spLocks noGrp="1"/>
          </p:cNvSpPr>
          <p:nvPr>
            <p:ph type="title"/>
          </p:nvPr>
        </p:nvSpPr>
        <p:spPr/>
        <p:txBody>
          <a:bodyPr/>
          <a:lstStyle/>
          <a:p>
            <a:r>
              <a:rPr lang="en-GB" dirty="0">
                <a:latin typeface="fkGrotesk"/>
              </a:rPr>
              <a:t>Summary and Q&amp;A (10 minutes)</a:t>
            </a:r>
            <a:br>
              <a:rPr lang="en-GB" dirty="0">
                <a:latin typeface="fkGrotesk"/>
              </a:rPr>
            </a:br>
            <a:endParaRPr lang="en-GB" dirty="0"/>
          </a:p>
        </p:txBody>
      </p:sp>
      <p:sp>
        <p:nvSpPr>
          <p:cNvPr id="3" name="Content Placeholder 2">
            <a:extLst>
              <a:ext uri="{FF2B5EF4-FFF2-40B4-BE49-F238E27FC236}">
                <a16:creationId xmlns:a16="http://schemas.microsoft.com/office/drawing/2014/main" id="{AD4B85DC-1B11-DD58-E588-9A6D9426BF15}"/>
              </a:ext>
            </a:extLst>
          </p:cNvPr>
          <p:cNvSpPr>
            <a:spLocks noGrp="1"/>
          </p:cNvSpPr>
          <p:nvPr>
            <p:ph idx="1"/>
          </p:nvPr>
        </p:nvSpPr>
        <p:spPr/>
        <p:txBody>
          <a:bodyPr/>
          <a:lstStyle/>
          <a:p>
            <a:pPr algn="l">
              <a:buFont typeface="Arial" panose="020B0604020202020204" pitchFamily="34" charset="0"/>
              <a:buChar char="•"/>
            </a:pPr>
            <a:r>
              <a:rPr lang="en-GB" b="0" i="0" dirty="0">
                <a:effectLst/>
                <a:latin typeface="fkGroteskNeue"/>
              </a:rPr>
              <a:t>Summarise key points from the session.</a:t>
            </a:r>
          </a:p>
          <a:p>
            <a:pPr algn="l">
              <a:buFont typeface="Arial" panose="020B0604020202020204" pitchFamily="34" charset="0"/>
              <a:buChar char="•"/>
            </a:pPr>
            <a:r>
              <a:rPr lang="en-GB" b="0" i="0" dirty="0">
                <a:effectLst/>
                <a:latin typeface="fkGroteskNeue"/>
              </a:rPr>
              <a:t>Open floor for questions and discussion.</a:t>
            </a:r>
          </a:p>
          <a:p>
            <a:pPr algn="l">
              <a:buFont typeface="Arial" panose="020B0604020202020204" pitchFamily="34" charset="0"/>
              <a:buChar char="•"/>
            </a:pPr>
            <a:r>
              <a:rPr lang="en-GB" b="0" i="0" dirty="0">
                <a:effectLst/>
                <a:latin typeface="fkGroteskNeue"/>
              </a:rPr>
              <a:t>Highlight resources for further study.</a:t>
            </a:r>
          </a:p>
          <a:p>
            <a:endParaRPr lang="en-GB" dirty="0"/>
          </a:p>
        </p:txBody>
      </p:sp>
    </p:spTree>
    <p:extLst>
      <p:ext uri="{BB962C8B-B14F-4D97-AF65-F5344CB8AC3E}">
        <p14:creationId xmlns:p14="http://schemas.microsoft.com/office/powerpoint/2010/main" val="28555693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BC79A-42F4-BF4D-834A-F818989F5B5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7488109-8FFC-ED1E-CD5A-35243CB6A396}"/>
              </a:ext>
            </a:extLst>
          </p:cNvPr>
          <p:cNvSpPr>
            <a:spLocks noGrp="1"/>
          </p:cNvSpPr>
          <p:nvPr>
            <p:ph idx="1"/>
          </p:nvPr>
        </p:nvSpPr>
        <p:spPr>
          <a:xfrm>
            <a:off x="838200" y="1515659"/>
            <a:ext cx="10515600" cy="4351338"/>
          </a:xfrm>
        </p:spPr>
        <p:txBody>
          <a:bodyPr>
            <a:normAutofit fontScale="85000" lnSpcReduction="20000"/>
          </a:bodyPr>
          <a:lstStyle/>
          <a:p>
            <a:pPr marL="0" indent="0">
              <a:buNone/>
            </a:pPr>
            <a:r>
              <a:rPr lang="en-GB" dirty="0"/>
              <a:t>Antonakis, J. &amp; Day, D.V. (Eds.) (2017) The Nature of Leadership. 3rd edn. London: Sage.</a:t>
            </a:r>
          </a:p>
          <a:p>
            <a:pPr marL="0" indent="0">
              <a:buNone/>
            </a:pPr>
            <a:r>
              <a:rPr lang="en-GB" dirty="0"/>
              <a:t>Bass, B.M. &amp; Avolio, B.J. (1994) Improving organizational effectiveness through transformational leadership. Thousand Oaks, CA: Sage Publications.</a:t>
            </a:r>
          </a:p>
          <a:p>
            <a:pPr marL="0" indent="0">
              <a:buNone/>
            </a:pPr>
            <a:r>
              <a:rPr lang="en-GB" dirty="0"/>
              <a:t>Northouse, P.G. (2022) Leadership: Theory and Practice. 9th ed. London: Sage.</a:t>
            </a:r>
          </a:p>
          <a:p>
            <a:pPr marL="0" indent="0">
              <a:buNone/>
            </a:pPr>
            <a:r>
              <a:rPr lang="en-GB" dirty="0"/>
              <a:t>O'Reilly, C.A., Caldwell, D.F., Chatman, J.A., &amp; Doerr, B. (2014) ‘The promise and problems of organizational culture: CEO personality, culture, and firm performance’, Group &amp; Organization Management, 39(6), pp. 595-625.</a:t>
            </a:r>
          </a:p>
          <a:p>
            <a:pPr marL="0" indent="0">
              <a:buNone/>
            </a:pPr>
            <a:r>
              <a:rPr lang="en-GB" dirty="0"/>
              <a:t>Wang, D., Waldman, D.A., &amp; Zhang, Z. (2014) ‘A meta-analysis of shared leadership and team effectiveness’, Journal of Applied Psychology, 99(2), pp. 181-198.</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04762578"/>
      </p:ext>
    </p:extLst>
  </p:cSld>
  <p:clrMapOvr>
    <a:masterClrMapping/>
  </p:clrMapOvr>
</p:sld>
</file>

<file path=ppt/theme/theme1.xml><?xml version="1.0" encoding="utf-8"?>
<a:theme xmlns:a="http://schemas.openxmlformats.org/drawingml/2006/main" name="1_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2015</Words>
  <Application>Microsoft Office PowerPoint</Application>
  <PresentationFormat>Widescreen</PresentationFormat>
  <Paragraphs>160</Paragraphs>
  <Slides>25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fkGrotesk</vt:lpstr>
      <vt:lpstr>fkGroteskNeue</vt:lpstr>
      <vt:lpstr>Aptos</vt:lpstr>
      <vt:lpstr>Arial</vt:lpstr>
      <vt:lpstr>Calibri</vt:lpstr>
      <vt:lpstr>1_Office Theme</vt:lpstr>
      <vt:lpstr>   Skills for Life:  Employability and Entrepreneurship </vt:lpstr>
      <vt:lpstr>Module Aim</vt:lpstr>
      <vt:lpstr>Learning Outcomes</vt:lpstr>
      <vt:lpstr> Indicative Content </vt:lpstr>
      <vt:lpstr>Indicative Content</vt:lpstr>
      <vt:lpstr>Assessment</vt:lpstr>
      <vt:lpstr>Written Task 1: 1000 words</vt:lpstr>
      <vt:lpstr>Written Task 2: 1500 words</vt:lpstr>
      <vt:lpstr>Written Task 3: 1500 words</vt:lpstr>
      <vt:lpstr>Any Questions?</vt:lpstr>
      <vt:lpstr>PowerPoint Presentation</vt:lpstr>
      <vt:lpstr>Entrepreneurial Leadership and Social Entrepreneurship (25 minutes) </vt:lpstr>
      <vt:lpstr>Social Entrepreneurs and Continual Learning </vt:lpstr>
      <vt:lpstr>Continual Learning in Entrepreneurial Leadership (20 minutes) </vt:lpstr>
      <vt:lpstr>Lifelong Learning Theories and Entrepreneurial Leaders </vt:lpstr>
      <vt:lpstr>Coaching and Workforce Development (25 minutes) </vt:lpstr>
      <vt:lpstr>Coaching and Workforce Development (25 minutes) </vt:lpstr>
      <vt:lpstr>Coaching and Workforce Development</vt:lpstr>
      <vt:lpstr>Identifying Staff Development Needs (20 minutes) </vt:lpstr>
      <vt:lpstr>Supporting Employability and Workforce Quality in Wales (15 minutes) </vt:lpstr>
      <vt:lpstr>Which methods can be used for  for assessing and identifying staff learning and development gaps? (1) </vt:lpstr>
      <vt:lpstr>Which methods can be used for  for assessing and identifying staff learning and development gaps? (2)</vt:lpstr>
      <vt:lpstr>Which methods can be used for  for assessing and identifying staff learning and development gaps? (3) </vt:lpstr>
      <vt:lpstr>Summary and Q&amp;A (10 minutes)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Darrel Williams</dc:creator>
  <cp:lastModifiedBy>Darrel Williams</cp:lastModifiedBy>
  <cp:revision>1</cp:revision>
  <dcterms:created xsi:type="dcterms:W3CDTF">2025-11-20T12:05:27Z</dcterms:created>
  <dcterms:modified xsi:type="dcterms:W3CDTF">2025-11-20T12:47:29Z</dcterms:modified>
</cp:coreProperties>
</file>