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958"/>
  </p:normalViewPr>
  <p:slideViewPr>
    <p:cSldViewPr snapToGrid="0">
      <p:cViewPr varScale="1">
        <p:scale>
          <a:sx n="113" d="100"/>
          <a:sy n="113" d="100"/>
        </p:scale>
        <p:origin x="474" y="11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2D5553-3E3E-9A40-A2AC-B13E3442B232}" type="doc">
      <dgm:prSet loTypeId="urn:microsoft.com/office/officeart/2005/8/layout/vProcess5" loCatId="" qsTypeId="urn:microsoft.com/office/officeart/2005/8/quickstyle/simple1" qsCatId="simple" csTypeId="urn:microsoft.com/office/officeart/2005/8/colors/accent1_2" csCatId="accent1" phldr="1"/>
      <dgm:spPr/>
      <dgm:t>
        <a:bodyPr/>
        <a:lstStyle/>
        <a:p>
          <a:endParaRPr lang="en-GB"/>
        </a:p>
      </dgm:t>
    </dgm:pt>
    <dgm:pt modelId="{B0C41BBC-538E-AC49-963F-F33E054084C7}">
      <dgm:prSet phldrT="[Text]"/>
      <dgm:spPr/>
      <dgm:t>
        <a:bodyPr/>
        <a:lstStyle/>
        <a:p>
          <a:r>
            <a:rPr lang="en-GB" dirty="0"/>
            <a:t>Premier Inn is more than a mere lodging establishment; it embodies a commitment to excellence, convenience, and uniformity. </a:t>
          </a:r>
        </a:p>
      </dgm:t>
    </dgm:pt>
    <dgm:pt modelId="{156D7516-D4DD-6743-A6A6-C0AAC4FD2A74}" type="parTrans" cxnId="{781D8DAA-8673-6B4B-AF99-F68FB466AD87}">
      <dgm:prSet/>
      <dgm:spPr/>
      <dgm:t>
        <a:bodyPr/>
        <a:lstStyle/>
        <a:p>
          <a:endParaRPr lang="en-GB"/>
        </a:p>
      </dgm:t>
    </dgm:pt>
    <dgm:pt modelId="{C88F1AC9-D058-DB44-BA45-CC921E9C3759}" type="sibTrans" cxnId="{781D8DAA-8673-6B4B-AF99-F68FB466AD87}">
      <dgm:prSet/>
      <dgm:spPr/>
      <dgm:t>
        <a:bodyPr/>
        <a:lstStyle/>
        <a:p>
          <a:endParaRPr lang="en-GB"/>
        </a:p>
      </dgm:t>
    </dgm:pt>
    <dgm:pt modelId="{A110DCC8-7B2B-614C-B7AC-4153042DB558}">
      <dgm:prSet phldrT="[Text]" phldr="1"/>
      <dgm:spPr/>
      <dgm:t>
        <a:bodyPr/>
        <a:lstStyle/>
        <a:p>
          <a:pPr rtl="0"/>
          <a:endParaRPr lang="en-GB" dirty="0"/>
        </a:p>
      </dgm:t>
    </dgm:pt>
    <dgm:pt modelId="{EA9E823D-F09B-2341-94D4-C9BC99D88859}" type="parTrans" cxnId="{4BA4F181-280B-5844-BD08-DE26FC8E01AB}">
      <dgm:prSet/>
      <dgm:spPr/>
      <dgm:t>
        <a:bodyPr/>
        <a:lstStyle/>
        <a:p>
          <a:endParaRPr lang="en-GB"/>
        </a:p>
      </dgm:t>
    </dgm:pt>
    <dgm:pt modelId="{8C1AFCF9-2FC9-7948-90EA-246A5ABC84A3}" type="sibTrans" cxnId="{4BA4F181-280B-5844-BD08-DE26FC8E01AB}">
      <dgm:prSet/>
      <dgm:spPr/>
      <dgm:t>
        <a:bodyPr/>
        <a:lstStyle/>
        <a:p>
          <a:endParaRPr lang="en-GB"/>
        </a:p>
      </dgm:t>
    </dgm:pt>
    <dgm:pt modelId="{42DD59F0-F198-2F45-BDC8-2760411C287C}">
      <dgm:prSet/>
      <dgm:spPr/>
      <dgm:t>
        <a:bodyPr/>
        <a:lstStyle/>
        <a:p>
          <a:r>
            <a:rPr lang="en-GB" dirty="0"/>
            <a:t>The brand guidelines we adhere to serve as evidence of our dedication to this goal. Central to these requirements is our own methodology for maintaining cleanliness in rooms. In contrast to conventional cleaning processes, </a:t>
          </a:r>
        </a:p>
      </dgm:t>
    </dgm:pt>
    <dgm:pt modelId="{3FEE064B-C7B3-044F-A31F-37BE7FB3AABA}" type="parTrans" cxnId="{24127ECB-98B2-6748-AC5F-4FDD294EEF71}">
      <dgm:prSet/>
      <dgm:spPr/>
      <dgm:t>
        <a:bodyPr/>
        <a:lstStyle/>
        <a:p>
          <a:endParaRPr lang="en-GB"/>
        </a:p>
      </dgm:t>
    </dgm:pt>
    <dgm:pt modelId="{1D18D15C-B2A7-FB4C-9A88-C50F1A81E266}" type="sibTrans" cxnId="{24127ECB-98B2-6748-AC5F-4FDD294EEF71}">
      <dgm:prSet/>
      <dgm:spPr/>
      <dgm:t>
        <a:bodyPr/>
        <a:lstStyle/>
        <a:p>
          <a:endParaRPr lang="en-GB"/>
        </a:p>
      </dgm:t>
    </dgm:pt>
    <dgm:pt modelId="{4CAB23CF-4BD7-6344-A5E0-E988BB1CDAB0}">
      <dgm:prSet/>
      <dgm:spPr/>
      <dgm:t>
        <a:bodyPr/>
        <a:lstStyle/>
        <a:p>
          <a:r>
            <a:rPr lang="en-GB" dirty="0"/>
            <a:t>Premier Inn's standards prioritise both practicality and visual appeal. It is our contention that a space ought to possess not just a pristine appearance, but also exude an inviting ambiance. </a:t>
          </a:r>
        </a:p>
      </dgm:t>
    </dgm:pt>
    <dgm:pt modelId="{4FB3A564-070E-E84A-8001-2B863D7D83D0}" type="parTrans" cxnId="{A52AB534-777A-B74D-B4D9-2BC8E4780C80}">
      <dgm:prSet/>
      <dgm:spPr/>
      <dgm:t>
        <a:bodyPr/>
        <a:lstStyle/>
        <a:p>
          <a:endParaRPr lang="en-GB"/>
        </a:p>
      </dgm:t>
    </dgm:pt>
    <dgm:pt modelId="{F79A7A1D-A567-AB4B-A8E9-95989B6DD038}" type="sibTrans" cxnId="{A52AB534-777A-B74D-B4D9-2BC8E4780C80}">
      <dgm:prSet/>
      <dgm:spPr/>
      <dgm:t>
        <a:bodyPr/>
        <a:lstStyle/>
        <a:p>
          <a:endParaRPr lang="en-GB"/>
        </a:p>
      </dgm:t>
    </dgm:pt>
    <dgm:pt modelId="{DA7C188F-B04E-AA48-B91D-86B0C0E00BD1}">
      <dgm:prSet/>
      <dgm:spPr/>
      <dgm:t>
        <a:bodyPr/>
        <a:lstStyle/>
        <a:p>
          <a:r>
            <a:rPr lang="en-GB"/>
            <a:t>Our commitment to precision and thoroughness, shown via our rigorous attention to detail in several aspects such as the arrangement of cushions and the maintenance of tap shine, distinguishes us from others in our field. </a:t>
          </a:r>
          <a:endParaRPr lang="en-GB" dirty="0"/>
        </a:p>
      </dgm:t>
    </dgm:pt>
    <dgm:pt modelId="{9966D5B4-86D9-D241-B022-10D1AC6420D0}" type="parTrans" cxnId="{839B6C7E-C9AF-6E41-9C74-D8255E68AAF1}">
      <dgm:prSet/>
      <dgm:spPr/>
      <dgm:t>
        <a:bodyPr/>
        <a:lstStyle/>
        <a:p>
          <a:endParaRPr lang="en-GB"/>
        </a:p>
      </dgm:t>
    </dgm:pt>
    <dgm:pt modelId="{14362A4C-600C-514E-ABB9-9262C28990B8}" type="sibTrans" cxnId="{839B6C7E-C9AF-6E41-9C74-D8255E68AAF1}">
      <dgm:prSet/>
      <dgm:spPr/>
      <dgm:t>
        <a:bodyPr/>
        <a:lstStyle/>
        <a:p>
          <a:endParaRPr lang="en-GB"/>
        </a:p>
      </dgm:t>
    </dgm:pt>
    <dgm:pt modelId="{ADEAE873-5560-9E40-BC11-71B0E8A66FD4}">
      <dgm:prSet/>
      <dgm:spPr/>
      <dgm:t>
        <a:bodyPr/>
        <a:lstStyle/>
        <a:p>
          <a:r>
            <a:rPr lang="en-GB"/>
            <a:t>In addition, our company highly emphasises sustainability by using environmentally friendly cleaning products and implementing eco-conscious practises. </a:t>
          </a:r>
          <a:endParaRPr lang="en-GB" dirty="0"/>
        </a:p>
      </dgm:t>
    </dgm:pt>
    <dgm:pt modelId="{24BE4F0E-43F8-B74D-883B-1DF2080330ED}" type="parTrans" cxnId="{31272421-3476-854E-B721-D52E4A56A9FC}">
      <dgm:prSet/>
      <dgm:spPr/>
      <dgm:t>
        <a:bodyPr/>
        <a:lstStyle/>
        <a:p>
          <a:endParaRPr lang="en-GB"/>
        </a:p>
      </dgm:t>
    </dgm:pt>
    <dgm:pt modelId="{01F02EF3-2B23-274F-BA70-171C6906D0CE}" type="sibTrans" cxnId="{31272421-3476-854E-B721-D52E4A56A9FC}">
      <dgm:prSet/>
      <dgm:spPr/>
      <dgm:t>
        <a:bodyPr/>
        <a:lstStyle/>
        <a:p>
          <a:endParaRPr lang="en-GB"/>
        </a:p>
      </dgm:t>
    </dgm:pt>
    <dgm:pt modelId="{3C9B4869-4888-754B-A791-18AF3266DCB3}">
      <dgm:prSet/>
      <dgm:spPr/>
      <dgm:t>
        <a:bodyPr/>
        <a:lstStyle/>
        <a:p>
          <a:endParaRPr lang="en-GB"/>
        </a:p>
      </dgm:t>
    </dgm:pt>
    <dgm:pt modelId="{2ADB8662-C5BD-9B4A-AB34-7309F23C74F3}" type="parTrans" cxnId="{B853F72E-447D-4348-9EC0-C63C09817F4F}">
      <dgm:prSet/>
      <dgm:spPr/>
      <dgm:t>
        <a:bodyPr/>
        <a:lstStyle/>
        <a:p>
          <a:endParaRPr lang="en-GB"/>
        </a:p>
      </dgm:t>
    </dgm:pt>
    <dgm:pt modelId="{96312F5A-56A6-AA4C-A199-D82E31DC87FE}" type="sibTrans" cxnId="{B853F72E-447D-4348-9EC0-C63C09817F4F}">
      <dgm:prSet/>
      <dgm:spPr/>
      <dgm:t>
        <a:bodyPr/>
        <a:lstStyle/>
        <a:p>
          <a:endParaRPr lang="en-GB"/>
        </a:p>
      </dgm:t>
    </dgm:pt>
    <dgm:pt modelId="{62F0AF3D-A899-9849-A35A-6C6120E395C5}" type="pres">
      <dgm:prSet presAssocID="{2D2D5553-3E3E-9A40-A2AC-B13E3442B232}" presName="outerComposite" presStyleCnt="0">
        <dgm:presLayoutVars>
          <dgm:chMax val="5"/>
          <dgm:dir/>
          <dgm:resizeHandles val="exact"/>
        </dgm:presLayoutVars>
      </dgm:prSet>
      <dgm:spPr/>
    </dgm:pt>
    <dgm:pt modelId="{1DECBF13-ED54-5346-B603-F49C384E383E}" type="pres">
      <dgm:prSet presAssocID="{2D2D5553-3E3E-9A40-A2AC-B13E3442B232}" presName="dummyMaxCanvas" presStyleCnt="0">
        <dgm:presLayoutVars/>
      </dgm:prSet>
      <dgm:spPr/>
    </dgm:pt>
    <dgm:pt modelId="{0A28D7D4-B520-9E47-A347-3660C422A7ED}" type="pres">
      <dgm:prSet presAssocID="{2D2D5553-3E3E-9A40-A2AC-B13E3442B232}" presName="FiveNodes_1" presStyleLbl="node1" presStyleIdx="0" presStyleCnt="5">
        <dgm:presLayoutVars>
          <dgm:bulletEnabled val="1"/>
        </dgm:presLayoutVars>
      </dgm:prSet>
      <dgm:spPr/>
    </dgm:pt>
    <dgm:pt modelId="{EF68120E-C700-6147-A1B4-B1E135B4D55A}" type="pres">
      <dgm:prSet presAssocID="{2D2D5553-3E3E-9A40-A2AC-B13E3442B232}" presName="FiveNodes_2" presStyleLbl="node1" presStyleIdx="1" presStyleCnt="5">
        <dgm:presLayoutVars>
          <dgm:bulletEnabled val="1"/>
        </dgm:presLayoutVars>
      </dgm:prSet>
      <dgm:spPr/>
    </dgm:pt>
    <dgm:pt modelId="{94CC419C-3844-7344-BF21-86ADE0CB258E}" type="pres">
      <dgm:prSet presAssocID="{2D2D5553-3E3E-9A40-A2AC-B13E3442B232}" presName="FiveNodes_3" presStyleLbl="node1" presStyleIdx="2" presStyleCnt="5">
        <dgm:presLayoutVars>
          <dgm:bulletEnabled val="1"/>
        </dgm:presLayoutVars>
      </dgm:prSet>
      <dgm:spPr/>
    </dgm:pt>
    <dgm:pt modelId="{94FF14F9-77B6-2640-BD78-7CC61011209E}" type="pres">
      <dgm:prSet presAssocID="{2D2D5553-3E3E-9A40-A2AC-B13E3442B232}" presName="FiveNodes_4" presStyleLbl="node1" presStyleIdx="3" presStyleCnt="5">
        <dgm:presLayoutVars>
          <dgm:bulletEnabled val="1"/>
        </dgm:presLayoutVars>
      </dgm:prSet>
      <dgm:spPr/>
    </dgm:pt>
    <dgm:pt modelId="{DC243FCB-BCAB-264C-A19C-C4ED39AC7773}" type="pres">
      <dgm:prSet presAssocID="{2D2D5553-3E3E-9A40-A2AC-B13E3442B232}" presName="FiveNodes_5" presStyleLbl="node1" presStyleIdx="4" presStyleCnt="5">
        <dgm:presLayoutVars>
          <dgm:bulletEnabled val="1"/>
        </dgm:presLayoutVars>
      </dgm:prSet>
      <dgm:spPr/>
    </dgm:pt>
    <dgm:pt modelId="{CE6D639B-D82F-1441-9BA1-15247C484C7E}" type="pres">
      <dgm:prSet presAssocID="{2D2D5553-3E3E-9A40-A2AC-B13E3442B232}" presName="FiveConn_1-2" presStyleLbl="fgAccFollowNode1" presStyleIdx="0" presStyleCnt="4">
        <dgm:presLayoutVars>
          <dgm:bulletEnabled val="1"/>
        </dgm:presLayoutVars>
      </dgm:prSet>
      <dgm:spPr/>
    </dgm:pt>
    <dgm:pt modelId="{9F9C1D86-1C55-C642-8ABE-AEA292244F65}" type="pres">
      <dgm:prSet presAssocID="{2D2D5553-3E3E-9A40-A2AC-B13E3442B232}" presName="FiveConn_2-3" presStyleLbl="fgAccFollowNode1" presStyleIdx="1" presStyleCnt="4">
        <dgm:presLayoutVars>
          <dgm:bulletEnabled val="1"/>
        </dgm:presLayoutVars>
      </dgm:prSet>
      <dgm:spPr/>
    </dgm:pt>
    <dgm:pt modelId="{E1BB94D1-5A44-B443-B677-AAC66E462EF2}" type="pres">
      <dgm:prSet presAssocID="{2D2D5553-3E3E-9A40-A2AC-B13E3442B232}" presName="FiveConn_3-4" presStyleLbl="fgAccFollowNode1" presStyleIdx="2" presStyleCnt="4">
        <dgm:presLayoutVars>
          <dgm:bulletEnabled val="1"/>
        </dgm:presLayoutVars>
      </dgm:prSet>
      <dgm:spPr/>
    </dgm:pt>
    <dgm:pt modelId="{D6E786D9-4E7D-2B4F-8BA6-339AC1982697}" type="pres">
      <dgm:prSet presAssocID="{2D2D5553-3E3E-9A40-A2AC-B13E3442B232}" presName="FiveConn_4-5" presStyleLbl="fgAccFollowNode1" presStyleIdx="3" presStyleCnt="4">
        <dgm:presLayoutVars>
          <dgm:bulletEnabled val="1"/>
        </dgm:presLayoutVars>
      </dgm:prSet>
      <dgm:spPr/>
    </dgm:pt>
    <dgm:pt modelId="{ED6763C6-AE57-0A40-A347-F281B1DC131A}" type="pres">
      <dgm:prSet presAssocID="{2D2D5553-3E3E-9A40-A2AC-B13E3442B232}" presName="FiveNodes_1_text" presStyleLbl="node1" presStyleIdx="4" presStyleCnt="5">
        <dgm:presLayoutVars>
          <dgm:bulletEnabled val="1"/>
        </dgm:presLayoutVars>
      </dgm:prSet>
      <dgm:spPr/>
    </dgm:pt>
    <dgm:pt modelId="{D30A922E-D4F2-EF48-AE37-E148285C4A7D}" type="pres">
      <dgm:prSet presAssocID="{2D2D5553-3E3E-9A40-A2AC-B13E3442B232}" presName="FiveNodes_2_text" presStyleLbl="node1" presStyleIdx="4" presStyleCnt="5">
        <dgm:presLayoutVars>
          <dgm:bulletEnabled val="1"/>
        </dgm:presLayoutVars>
      </dgm:prSet>
      <dgm:spPr/>
    </dgm:pt>
    <dgm:pt modelId="{725E21BD-04CF-164D-8945-B4E03EFD20CC}" type="pres">
      <dgm:prSet presAssocID="{2D2D5553-3E3E-9A40-A2AC-B13E3442B232}" presName="FiveNodes_3_text" presStyleLbl="node1" presStyleIdx="4" presStyleCnt="5">
        <dgm:presLayoutVars>
          <dgm:bulletEnabled val="1"/>
        </dgm:presLayoutVars>
      </dgm:prSet>
      <dgm:spPr/>
    </dgm:pt>
    <dgm:pt modelId="{4A335A42-172F-1B4E-B04E-8582E1882AC7}" type="pres">
      <dgm:prSet presAssocID="{2D2D5553-3E3E-9A40-A2AC-B13E3442B232}" presName="FiveNodes_4_text" presStyleLbl="node1" presStyleIdx="4" presStyleCnt="5">
        <dgm:presLayoutVars>
          <dgm:bulletEnabled val="1"/>
        </dgm:presLayoutVars>
      </dgm:prSet>
      <dgm:spPr/>
    </dgm:pt>
    <dgm:pt modelId="{1899B4C0-890A-5C4D-9121-B1DE011DA367}" type="pres">
      <dgm:prSet presAssocID="{2D2D5553-3E3E-9A40-A2AC-B13E3442B232}" presName="FiveNodes_5_text" presStyleLbl="node1" presStyleIdx="4" presStyleCnt="5">
        <dgm:presLayoutVars>
          <dgm:bulletEnabled val="1"/>
        </dgm:presLayoutVars>
      </dgm:prSet>
      <dgm:spPr/>
    </dgm:pt>
  </dgm:ptLst>
  <dgm:cxnLst>
    <dgm:cxn modelId="{4430C305-7C5D-B746-93D0-7B6E46B52E6E}" type="presOf" srcId="{1D18D15C-B2A7-FB4C-9A88-C50F1A81E266}" destId="{9F9C1D86-1C55-C642-8ABE-AEA292244F65}" srcOrd="0" destOrd="0" presId="urn:microsoft.com/office/officeart/2005/8/layout/vProcess5"/>
    <dgm:cxn modelId="{86954606-C93B-8044-81B0-83D3F74A1D43}" type="presOf" srcId="{14362A4C-600C-514E-ABB9-9262C28990B8}" destId="{D6E786D9-4E7D-2B4F-8BA6-339AC1982697}" srcOrd="0" destOrd="0" presId="urn:microsoft.com/office/officeart/2005/8/layout/vProcess5"/>
    <dgm:cxn modelId="{354EAC1B-538A-644D-8380-14F8C6E0AB88}" type="presOf" srcId="{2D2D5553-3E3E-9A40-A2AC-B13E3442B232}" destId="{62F0AF3D-A899-9849-A35A-6C6120E395C5}" srcOrd="0" destOrd="0" presId="urn:microsoft.com/office/officeart/2005/8/layout/vProcess5"/>
    <dgm:cxn modelId="{31272421-3476-854E-B721-D52E4A56A9FC}" srcId="{2D2D5553-3E3E-9A40-A2AC-B13E3442B232}" destId="{ADEAE873-5560-9E40-BC11-71B0E8A66FD4}" srcOrd="4" destOrd="0" parTransId="{24BE4F0E-43F8-B74D-883B-1DF2080330ED}" sibTransId="{01F02EF3-2B23-274F-BA70-171C6906D0CE}"/>
    <dgm:cxn modelId="{2EAA412E-CBA0-9944-82BA-130A16D6B786}" type="presOf" srcId="{DA7C188F-B04E-AA48-B91D-86B0C0E00BD1}" destId="{94FF14F9-77B6-2640-BD78-7CC61011209E}" srcOrd="0" destOrd="0" presId="urn:microsoft.com/office/officeart/2005/8/layout/vProcess5"/>
    <dgm:cxn modelId="{B853F72E-447D-4348-9EC0-C63C09817F4F}" srcId="{2D2D5553-3E3E-9A40-A2AC-B13E3442B232}" destId="{3C9B4869-4888-754B-A791-18AF3266DCB3}" srcOrd="5" destOrd="0" parTransId="{2ADB8662-C5BD-9B4A-AB34-7309F23C74F3}" sibTransId="{96312F5A-56A6-AA4C-A199-D82E31DC87FE}"/>
    <dgm:cxn modelId="{A52AB534-777A-B74D-B4D9-2BC8E4780C80}" srcId="{2D2D5553-3E3E-9A40-A2AC-B13E3442B232}" destId="{4CAB23CF-4BD7-6344-A5E0-E988BB1CDAB0}" srcOrd="2" destOrd="0" parTransId="{4FB3A564-070E-E84A-8001-2B863D7D83D0}" sibTransId="{F79A7A1D-A567-AB4B-A8E9-95989B6DD038}"/>
    <dgm:cxn modelId="{FD558D5F-F33C-5348-973C-39F2294F8545}" type="presOf" srcId="{4CAB23CF-4BD7-6344-A5E0-E988BB1CDAB0}" destId="{94CC419C-3844-7344-BF21-86ADE0CB258E}" srcOrd="0" destOrd="0" presId="urn:microsoft.com/office/officeart/2005/8/layout/vProcess5"/>
    <dgm:cxn modelId="{A4EDEB5F-DB7C-9842-9AB7-8736B36A59E5}" type="presOf" srcId="{B0C41BBC-538E-AC49-963F-F33E054084C7}" destId="{ED6763C6-AE57-0A40-A347-F281B1DC131A}" srcOrd="1" destOrd="0" presId="urn:microsoft.com/office/officeart/2005/8/layout/vProcess5"/>
    <dgm:cxn modelId="{2579576B-1177-A844-BEB7-C1DE502E9298}" type="presOf" srcId="{42DD59F0-F198-2F45-BDC8-2760411C287C}" destId="{D30A922E-D4F2-EF48-AE37-E148285C4A7D}" srcOrd="1" destOrd="0" presId="urn:microsoft.com/office/officeart/2005/8/layout/vProcess5"/>
    <dgm:cxn modelId="{B6E32170-8089-0B44-AE40-BD1B43832471}" type="presOf" srcId="{ADEAE873-5560-9E40-BC11-71B0E8A66FD4}" destId="{1899B4C0-890A-5C4D-9121-B1DE011DA367}" srcOrd="1" destOrd="0" presId="urn:microsoft.com/office/officeart/2005/8/layout/vProcess5"/>
    <dgm:cxn modelId="{839B6C7E-C9AF-6E41-9C74-D8255E68AAF1}" srcId="{2D2D5553-3E3E-9A40-A2AC-B13E3442B232}" destId="{DA7C188F-B04E-AA48-B91D-86B0C0E00BD1}" srcOrd="3" destOrd="0" parTransId="{9966D5B4-86D9-D241-B022-10D1AC6420D0}" sibTransId="{14362A4C-600C-514E-ABB9-9262C28990B8}"/>
    <dgm:cxn modelId="{4BA4F181-280B-5844-BD08-DE26FC8E01AB}" srcId="{2D2D5553-3E3E-9A40-A2AC-B13E3442B232}" destId="{A110DCC8-7B2B-614C-B7AC-4153042DB558}" srcOrd="6" destOrd="0" parTransId="{EA9E823D-F09B-2341-94D4-C9BC99D88859}" sibTransId="{8C1AFCF9-2FC9-7948-90EA-246A5ABC84A3}"/>
    <dgm:cxn modelId="{F25C2C84-1368-0446-ADF7-C107498F9119}" type="presOf" srcId="{DA7C188F-B04E-AA48-B91D-86B0C0E00BD1}" destId="{4A335A42-172F-1B4E-B04E-8582E1882AC7}" srcOrd="1" destOrd="0" presId="urn:microsoft.com/office/officeart/2005/8/layout/vProcess5"/>
    <dgm:cxn modelId="{781D8DAA-8673-6B4B-AF99-F68FB466AD87}" srcId="{2D2D5553-3E3E-9A40-A2AC-B13E3442B232}" destId="{B0C41BBC-538E-AC49-963F-F33E054084C7}" srcOrd="0" destOrd="0" parTransId="{156D7516-D4DD-6743-A6A6-C0AAC4FD2A74}" sibTransId="{C88F1AC9-D058-DB44-BA45-CC921E9C3759}"/>
    <dgm:cxn modelId="{24127ECB-98B2-6748-AC5F-4FDD294EEF71}" srcId="{2D2D5553-3E3E-9A40-A2AC-B13E3442B232}" destId="{42DD59F0-F198-2F45-BDC8-2760411C287C}" srcOrd="1" destOrd="0" parTransId="{3FEE064B-C7B3-044F-A31F-37BE7FB3AABA}" sibTransId="{1D18D15C-B2A7-FB4C-9A88-C50F1A81E266}"/>
    <dgm:cxn modelId="{3CF60BEB-CE83-AC46-AB90-BCD45579E52C}" type="presOf" srcId="{4CAB23CF-4BD7-6344-A5E0-E988BB1CDAB0}" destId="{725E21BD-04CF-164D-8945-B4E03EFD20CC}" srcOrd="1" destOrd="0" presId="urn:microsoft.com/office/officeart/2005/8/layout/vProcess5"/>
    <dgm:cxn modelId="{8DD9C5EC-0A29-E745-B446-FB3B06E7DF4C}" type="presOf" srcId="{C88F1AC9-D058-DB44-BA45-CC921E9C3759}" destId="{CE6D639B-D82F-1441-9BA1-15247C484C7E}" srcOrd="0" destOrd="0" presId="urn:microsoft.com/office/officeart/2005/8/layout/vProcess5"/>
    <dgm:cxn modelId="{536EDDEE-C145-0949-991B-93B103A521E1}" type="presOf" srcId="{ADEAE873-5560-9E40-BC11-71B0E8A66FD4}" destId="{DC243FCB-BCAB-264C-A19C-C4ED39AC7773}" srcOrd="0" destOrd="0" presId="urn:microsoft.com/office/officeart/2005/8/layout/vProcess5"/>
    <dgm:cxn modelId="{D9EF06F1-FCC2-EC44-8739-D18DA8BBE2B5}" type="presOf" srcId="{F79A7A1D-A567-AB4B-A8E9-95989B6DD038}" destId="{E1BB94D1-5A44-B443-B677-AAC66E462EF2}" srcOrd="0" destOrd="0" presId="urn:microsoft.com/office/officeart/2005/8/layout/vProcess5"/>
    <dgm:cxn modelId="{BE6A85F5-F715-0045-AF84-59A2F4F73097}" type="presOf" srcId="{42DD59F0-F198-2F45-BDC8-2760411C287C}" destId="{EF68120E-C700-6147-A1B4-B1E135B4D55A}" srcOrd="0" destOrd="0" presId="urn:microsoft.com/office/officeart/2005/8/layout/vProcess5"/>
    <dgm:cxn modelId="{955203FF-B54D-AB48-9C76-C7B52B71AA1D}" type="presOf" srcId="{B0C41BBC-538E-AC49-963F-F33E054084C7}" destId="{0A28D7D4-B520-9E47-A347-3660C422A7ED}" srcOrd="0" destOrd="0" presId="urn:microsoft.com/office/officeart/2005/8/layout/vProcess5"/>
    <dgm:cxn modelId="{8F263E88-4926-FF44-9C2E-34AAEC9C00EC}" type="presParOf" srcId="{62F0AF3D-A899-9849-A35A-6C6120E395C5}" destId="{1DECBF13-ED54-5346-B603-F49C384E383E}" srcOrd="0" destOrd="0" presId="urn:microsoft.com/office/officeart/2005/8/layout/vProcess5"/>
    <dgm:cxn modelId="{52F8DA6C-D249-6943-B426-2325A5A1BBEF}" type="presParOf" srcId="{62F0AF3D-A899-9849-A35A-6C6120E395C5}" destId="{0A28D7D4-B520-9E47-A347-3660C422A7ED}" srcOrd="1" destOrd="0" presId="urn:microsoft.com/office/officeart/2005/8/layout/vProcess5"/>
    <dgm:cxn modelId="{E2800532-F1A4-A046-8B96-0911EA20D60F}" type="presParOf" srcId="{62F0AF3D-A899-9849-A35A-6C6120E395C5}" destId="{EF68120E-C700-6147-A1B4-B1E135B4D55A}" srcOrd="2" destOrd="0" presId="urn:microsoft.com/office/officeart/2005/8/layout/vProcess5"/>
    <dgm:cxn modelId="{7CD48C79-1B1E-5A44-97F1-A38333709CF4}" type="presParOf" srcId="{62F0AF3D-A899-9849-A35A-6C6120E395C5}" destId="{94CC419C-3844-7344-BF21-86ADE0CB258E}" srcOrd="3" destOrd="0" presId="urn:microsoft.com/office/officeart/2005/8/layout/vProcess5"/>
    <dgm:cxn modelId="{D76F6BD0-85E9-564B-A653-5AD2ABE49175}" type="presParOf" srcId="{62F0AF3D-A899-9849-A35A-6C6120E395C5}" destId="{94FF14F9-77B6-2640-BD78-7CC61011209E}" srcOrd="4" destOrd="0" presId="urn:microsoft.com/office/officeart/2005/8/layout/vProcess5"/>
    <dgm:cxn modelId="{FAE31B0E-BAC5-D042-9333-974F165C7D27}" type="presParOf" srcId="{62F0AF3D-A899-9849-A35A-6C6120E395C5}" destId="{DC243FCB-BCAB-264C-A19C-C4ED39AC7773}" srcOrd="5" destOrd="0" presId="urn:microsoft.com/office/officeart/2005/8/layout/vProcess5"/>
    <dgm:cxn modelId="{E7F360C5-45D5-1C43-97C9-464960A0644B}" type="presParOf" srcId="{62F0AF3D-A899-9849-A35A-6C6120E395C5}" destId="{CE6D639B-D82F-1441-9BA1-15247C484C7E}" srcOrd="6" destOrd="0" presId="urn:microsoft.com/office/officeart/2005/8/layout/vProcess5"/>
    <dgm:cxn modelId="{3F31D7AE-D570-A942-BA3E-8B344FD12CDC}" type="presParOf" srcId="{62F0AF3D-A899-9849-A35A-6C6120E395C5}" destId="{9F9C1D86-1C55-C642-8ABE-AEA292244F65}" srcOrd="7" destOrd="0" presId="urn:microsoft.com/office/officeart/2005/8/layout/vProcess5"/>
    <dgm:cxn modelId="{C153506E-FFF6-4842-9C22-24F115297B63}" type="presParOf" srcId="{62F0AF3D-A899-9849-A35A-6C6120E395C5}" destId="{E1BB94D1-5A44-B443-B677-AAC66E462EF2}" srcOrd="8" destOrd="0" presId="urn:microsoft.com/office/officeart/2005/8/layout/vProcess5"/>
    <dgm:cxn modelId="{A77ABDEA-6489-394C-B50F-341277C799C4}" type="presParOf" srcId="{62F0AF3D-A899-9849-A35A-6C6120E395C5}" destId="{D6E786D9-4E7D-2B4F-8BA6-339AC1982697}" srcOrd="9" destOrd="0" presId="urn:microsoft.com/office/officeart/2005/8/layout/vProcess5"/>
    <dgm:cxn modelId="{FD76A89B-FAB1-B246-A2AA-9F2EEF2C3087}" type="presParOf" srcId="{62F0AF3D-A899-9849-A35A-6C6120E395C5}" destId="{ED6763C6-AE57-0A40-A347-F281B1DC131A}" srcOrd="10" destOrd="0" presId="urn:microsoft.com/office/officeart/2005/8/layout/vProcess5"/>
    <dgm:cxn modelId="{2039FE35-A85D-AA47-B232-F824CDC1E003}" type="presParOf" srcId="{62F0AF3D-A899-9849-A35A-6C6120E395C5}" destId="{D30A922E-D4F2-EF48-AE37-E148285C4A7D}" srcOrd="11" destOrd="0" presId="urn:microsoft.com/office/officeart/2005/8/layout/vProcess5"/>
    <dgm:cxn modelId="{09C296AC-BA3D-C34E-8F68-D83EB45C1CF1}" type="presParOf" srcId="{62F0AF3D-A899-9849-A35A-6C6120E395C5}" destId="{725E21BD-04CF-164D-8945-B4E03EFD20CC}" srcOrd="12" destOrd="0" presId="urn:microsoft.com/office/officeart/2005/8/layout/vProcess5"/>
    <dgm:cxn modelId="{5EDC54CE-EFA4-464E-9B89-28BB92C16BD9}" type="presParOf" srcId="{62F0AF3D-A899-9849-A35A-6C6120E395C5}" destId="{4A335A42-172F-1B4E-B04E-8582E1882AC7}" srcOrd="13" destOrd="0" presId="urn:microsoft.com/office/officeart/2005/8/layout/vProcess5"/>
    <dgm:cxn modelId="{2D29039E-9E65-A74B-B8C1-504E5B6A4BBF}" type="presParOf" srcId="{62F0AF3D-A899-9849-A35A-6C6120E395C5}" destId="{1899B4C0-890A-5C4D-9121-B1DE011DA367}"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B41354-BDB5-834D-95EE-8FBB02F0F7F9}" type="doc">
      <dgm:prSet loTypeId="urn:microsoft.com/office/officeart/2005/8/layout/process4" loCatId="" qsTypeId="urn:microsoft.com/office/officeart/2005/8/quickstyle/simple1" qsCatId="simple" csTypeId="urn:microsoft.com/office/officeart/2005/8/colors/accent1_2" csCatId="accent1" phldr="1"/>
      <dgm:spPr/>
      <dgm:t>
        <a:bodyPr/>
        <a:lstStyle/>
        <a:p>
          <a:endParaRPr lang="en-GB"/>
        </a:p>
      </dgm:t>
    </dgm:pt>
    <dgm:pt modelId="{6BB45FE2-CC55-0F40-91BE-D18C61A3EACA}">
      <dgm:prSet phldrT="[Text]"/>
      <dgm:spPr/>
      <dgm:t>
        <a:bodyPr/>
        <a:lstStyle/>
        <a:p>
          <a:r>
            <a:rPr lang="en-GB"/>
            <a:t>The Room Cleaning Checklist is a carefully constructed instrument, intended to function as a guide for our housekeeping staff. </a:t>
          </a:r>
          <a:endParaRPr lang="en-GB" dirty="0"/>
        </a:p>
      </dgm:t>
    </dgm:pt>
    <dgm:pt modelId="{B0AC6A87-8166-D145-8AA1-7EF520C70553}" type="parTrans" cxnId="{5B671719-3D02-4D4F-ABC1-D5F44F660EEA}">
      <dgm:prSet/>
      <dgm:spPr/>
      <dgm:t>
        <a:bodyPr/>
        <a:lstStyle/>
        <a:p>
          <a:endParaRPr lang="en-GB"/>
        </a:p>
      </dgm:t>
    </dgm:pt>
    <dgm:pt modelId="{D61686BF-BFD1-D040-90FC-EEE0B22F19ED}" type="sibTrans" cxnId="{5B671719-3D02-4D4F-ABC1-D5F44F660EEA}">
      <dgm:prSet/>
      <dgm:spPr/>
      <dgm:t>
        <a:bodyPr/>
        <a:lstStyle/>
        <a:p>
          <a:endParaRPr lang="en-GB"/>
        </a:p>
      </dgm:t>
    </dgm:pt>
    <dgm:pt modelId="{0DEEA55C-8E12-D94C-9469-E55AF437CE1F}">
      <dgm:prSet/>
      <dgm:spPr/>
      <dgm:t>
        <a:bodyPr/>
        <a:lstStyle/>
        <a:p>
          <a:r>
            <a:rPr lang="en-GB"/>
            <a:t>In light of the difficulties associated with ensuring consistency throughout several spaces and a varied group of individuals, this checklist aims to address any potential discrepancies in comprehension and implementation. </a:t>
          </a:r>
          <a:endParaRPr lang="en-GB" dirty="0"/>
        </a:p>
      </dgm:t>
    </dgm:pt>
    <dgm:pt modelId="{EDA6BA9A-22B8-7D48-BF74-8FD5A1BA3552}" type="parTrans" cxnId="{7A894EEC-6998-5A4E-AA40-DB62D80CF93B}">
      <dgm:prSet/>
      <dgm:spPr/>
      <dgm:t>
        <a:bodyPr/>
        <a:lstStyle/>
        <a:p>
          <a:endParaRPr lang="en-GB"/>
        </a:p>
      </dgm:t>
    </dgm:pt>
    <dgm:pt modelId="{A4C100F1-EDA2-794A-8978-95DEFC4498E1}" type="sibTrans" cxnId="{7A894EEC-6998-5A4E-AA40-DB62D80CF93B}">
      <dgm:prSet/>
      <dgm:spPr/>
      <dgm:t>
        <a:bodyPr/>
        <a:lstStyle/>
        <a:p>
          <a:endParaRPr lang="en-GB"/>
        </a:p>
      </dgm:t>
    </dgm:pt>
    <dgm:pt modelId="{0BEA966B-2A9B-5C4D-8A57-E787F12F72BA}">
      <dgm:prSet/>
      <dgm:spPr/>
      <dgm:t>
        <a:bodyPr/>
        <a:lstStyle/>
        <a:p>
          <a:r>
            <a:rPr lang="en-GB"/>
            <a:t>The provided resource offers a comprehensive, systematic approach that guarantees the thorough completion of all tasks involved in the process of cleaning a space, including both the evident and often neglected aspects. </a:t>
          </a:r>
          <a:endParaRPr lang="en-GB" dirty="0"/>
        </a:p>
      </dgm:t>
    </dgm:pt>
    <dgm:pt modelId="{5EAD6641-D677-5F46-BAD4-E93B2CC5B236}" type="parTrans" cxnId="{B5F35CAB-54FC-F544-922C-FAF825125D0B}">
      <dgm:prSet/>
      <dgm:spPr/>
      <dgm:t>
        <a:bodyPr/>
        <a:lstStyle/>
        <a:p>
          <a:endParaRPr lang="en-GB"/>
        </a:p>
      </dgm:t>
    </dgm:pt>
    <dgm:pt modelId="{47AED112-B81E-AE41-9054-7BD925E61490}" type="sibTrans" cxnId="{B5F35CAB-54FC-F544-922C-FAF825125D0B}">
      <dgm:prSet/>
      <dgm:spPr/>
      <dgm:t>
        <a:bodyPr/>
        <a:lstStyle/>
        <a:p>
          <a:endParaRPr lang="en-GB"/>
        </a:p>
      </dgm:t>
    </dgm:pt>
    <dgm:pt modelId="{C7328BB2-5866-0E49-B0C4-0EA796356956}">
      <dgm:prSet/>
      <dgm:spPr/>
      <dgm:t>
        <a:bodyPr/>
        <a:lstStyle/>
        <a:p>
          <a:r>
            <a:rPr lang="en-GB"/>
            <a:t>The checklist serves as more than a mere compilation of chores, as it embodies Premier Inn's dedication to upholding standards of uniformity and exceptional quality. </a:t>
          </a:r>
          <a:endParaRPr lang="en-GB" dirty="0"/>
        </a:p>
      </dgm:t>
    </dgm:pt>
    <dgm:pt modelId="{B2997346-195B-A747-BB73-0E567BBFE64C}" type="parTrans" cxnId="{CBCB0F59-37B7-AD47-8D0D-33087038CA89}">
      <dgm:prSet/>
      <dgm:spPr/>
      <dgm:t>
        <a:bodyPr/>
        <a:lstStyle/>
        <a:p>
          <a:endParaRPr lang="en-GB"/>
        </a:p>
      </dgm:t>
    </dgm:pt>
    <dgm:pt modelId="{56146DFB-2603-0446-A348-8EDE9E63C1AF}" type="sibTrans" cxnId="{CBCB0F59-37B7-AD47-8D0D-33087038CA89}">
      <dgm:prSet/>
      <dgm:spPr/>
      <dgm:t>
        <a:bodyPr/>
        <a:lstStyle/>
        <a:p>
          <a:endParaRPr lang="en-GB"/>
        </a:p>
      </dgm:t>
    </dgm:pt>
    <dgm:pt modelId="{4C5D7759-47EA-0B4F-848A-65B6EF57D00F}">
      <dgm:prSet/>
      <dgm:spPr/>
      <dgm:t>
        <a:bodyPr/>
        <a:lstStyle/>
        <a:p>
          <a:r>
            <a:rPr lang="en-GB"/>
            <a:t>The Room Cleaning Checklist serves as a means to ensure that each visitor is provided with a consistent level of cleanliness, comfort, and meticulousness, hence upholding Premier Inn's commitment to maintaining a superior quality.</a:t>
          </a:r>
          <a:endParaRPr lang="x-none" dirty="0"/>
        </a:p>
      </dgm:t>
    </dgm:pt>
    <dgm:pt modelId="{DA714897-2DC8-9948-9B6E-03A4D617B9EB}" type="parTrans" cxnId="{6DD4D121-3539-D54B-914D-F1C576C63B66}">
      <dgm:prSet/>
      <dgm:spPr/>
      <dgm:t>
        <a:bodyPr/>
        <a:lstStyle/>
        <a:p>
          <a:endParaRPr lang="en-GB"/>
        </a:p>
      </dgm:t>
    </dgm:pt>
    <dgm:pt modelId="{71B398E2-B787-EE41-B054-F19E58599ED8}" type="sibTrans" cxnId="{6DD4D121-3539-D54B-914D-F1C576C63B66}">
      <dgm:prSet/>
      <dgm:spPr/>
      <dgm:t>
        <a:bodyPr/>
        <a:lstStyle/>
        <a:p>
          <a:endParaRPr lang="en-GB"/>
        </a:p>
      </dgm:t>
    </dgm:pt>
    <dgm:pt modelId="{378DEE3D-945A-4A4B-B28C-EA7EC93580BF}" type="pres">
      <dgm:prSet presAssocID="{8BB41354-BDB5-834D-95EE-8FBB02F0F7F9}" presName="Name0" presStyleCnt="0">
        <dgm:presLayoutVars>
          <dgm:dir/>
          <dgm:animLvl val="lvl"/>
          <dgm:resizeHandles val="exact"/>
        </dgm:presLayoutVars>
      </dgm:prSet>
      <dgm:spPr/>
    </dgm:pt>
    <dgm:pt modelId="{4D63F75B-DC1B-6844-8BC1-FD0A4FCBE434}" type="pres">
      <dgm:prSet presAssocID="{4C5D7759-47EA-0B4F-848A-65B6EF57D00F}" presName="boxAndChildren" presStyleCnt="0"/>
      <dgm:spPr/>
    </dgm:pt>
    <dgm:pt modelId="{90EC619B-8156-6245-A7D7-85DF9DDAA1DA}" type="pres">
      <dgm:prSet presAssocID="{4C5D7759-47EA-0B4F-848A-65B6EF57D00F}" presName="parentTextBox" presStyleLbl="node1" presStyleIdx="0" presStyleCnt="5"/>
      <dgm:spPr/>
    </dgm:pt>
    <dgm:pt modelId="{55F69C26-B626-8547-A547-78942397F486}" type="pres">
      <dgm:prSet presAssocID="{56146DFB-2603-0446-A348-8EDE9E63C1AF}" presName="sp" presStyleCnt="0"/>
      <dgm:spPr/>
    </dgm:pt>
    <dgm:pt modelId="{A6D4D11F-C6E7-2F46-A92B-5B537A3B5E76}" type="pres">
      <dgm:prSet presAssocID="{C7328BB2-5866-0E49-B0C4-0EA796356956}" presName="arrowAndChildren" presStyleCnt="0"/>
      <dgm:spPr/>
    </dgm:pt>
    <dgm:pt modelId="{0B1ECBAC-7FCD-2D47-B9DD-E88BD52D20E0}" type="pres">
      <dgm:prSet presAssocID="{C7328BB2-5866-0E49-B0C4-0EA796356956}" presName="parentTextArrow" presStyleLbl="node1" presStyleIdx="1" presStyleCnt="5"/>
      <dgm:spPr/>
    </dgm:pt>
    <dgm:pt modelId="{8B86EDE0-0CD8-794C-8C83-60A4BA4F7F64}" type="pres">
      <dgm:prSet presAssocID="{47AED112-B81E-AE41-9054-7BD925E61490}" presName="sp" presStyleCnt="0"/>
      <dgm:spPr/>
    </dgm:pt>
    <dgm:pt modelId="{19763486-82A0-7847-98C6-4F7E877678B2}" type="pres">
      <dgm:prSet presAssocID="{0BEA966B-2A9B-5C4D-8A57-E787F12F72BA}" presName="arrowAndChildren" presStyleCnt="0"/>
      <dgm:spPr/>
    </dgm:pt>
    <dgm:pt modelId="{0D524B3A-19A4-C248-B624-E82FA0524B52}" type="pres">
      <dgm:prSet presAssocID="{0BEA966B-2A9B-5C4D-8A57-E787F12F72BA}" presName="parentTextArrow" presStyleLbl="node1" presStyleIdx="2" presStyleCnt="5"/>
      <dgm:spPr/>
    </dgm:pt>
    <dgm:pt modelId="{47083E6A-9FEB-714E-9F6B-668DC61344FD}" type="pres">
      <dgm:prSet presAssocID="{A4C100F1-EDA2-794A-8978-95DEFC4498E1}" presName="sp" presStyleCnt="0"/>
      <dgm:spPr/>
    </dgm:pt>
    <dgm:pt modelId="{7BDCA25B-6EB6-6A4E-884B-9C1C406F0A63}" type="pres">
      <dgm:prSet presAssocID="{0DEEA55C-8E12-D94C-9469-E55AF437CE1F}" presName="arrowAndChildren" presStyleCnt="0"/>
      <dgm:spPr/>
    </dgm:pt>
    <dgm:pt modelId="{0B29CB8A-4DC1-1242-8AE9-0CEEA14F324B}" type="pres">
      <dgm:prSet presAssocID="{0DEEA55C-8E12-D94C-9469-E55AF437CE1F}" presName="parentTextArrow" presStyleLbl="node1" presStyleIdx="3" presStyleCnt="5"/>
      <dgm:spPr/>
    </dgm:pt>
    <dgm:pt modelId="{C5E00328-9854-ED46-A2F2-A1A0E9CF048E}" type="pres">
      <dgm:prSet presAssocID="{D61686BF-BFD1-D040-90FC-EEE0B22F19ED}" presName="sp" presStyleCnt="0"/>
      <dgm:spPr/>
    </dgm:pt>
    <dgm:pt modelId="{BBE6495B-44B8-6F4C-AF09-BCED5A75EE24}" type="pres">
      <dgm:prSet presAssocID="{6BB45FE2-CC55-0F40-91BE-D18C61A3EACA}" presName="arrowAndChildren" presStyleCnt="0"/>
      <dgm:spPr/>
    </dgm:pt>
    <dgm:pt modelId="{94AD33E7-B00E-4145-B87B-42B25979BD98}" type="pres">
      <dgm:prSet presAssocID="{6BB45FE2-CC55-0F40-91BE-D18C61A3EACA}" presName="parentTextArrow" presStyleLbl="node1" presStyleIdx="4" presStyleCnt="5"/>
      <dgm:spPr/>
    </dgm:pt>
  </dgm:ptLst>
  <dgm:cxnLst>
    <dgm:cxn modelId="{A8A46F06-6F89-D947-80EE-0D5C72CF9CA9}" type="presOf" srcId="{0DEEA55C-8E12-D94C-9469-E55AF437CE1F}" destId="{0B29CB8A-4DC1-1242-8AE9-0CEEA14F324B}" srcOrd="0" destOrd="0" presId="urn:microsoft.com/office/officeart/2005/8/layout/process4"/>
    <dgm:cxn modelId="{06E54D0B-B2CC-654D-87B7-2D08E4CB5C40}" type="presOf" srcId="{8BB41354-BDB5-834D-95EE-8FBB02F0F7F9}" destId="{378DEE3D-945A-4A4B-B28C-EA7EC93580BF}" srcOrd="0" destOrd="0" presId="urn:microsoft.com/office/officeart/2005/8/layout/process4"/>
    <dgm:cxn modelId="{5B671719-3D02-4D4F-ABC1-D5F44F660EEA}" srcId="{8BB41354-BDB5-834D-95EE-8FBB02F0F7F9}" destId="{6BB45FE2-CC55-0F40-91BE-D18C61A3EACA}" srcOrd="0" destOrd="0" parTransId="{B0AC6A87-8166-D145-8AA1-7EF520C70553}" sibTransId="{D61686BF-BFD1-D040-90FC-EEE0B22F19ED}"/>
    <dgm:cxn modelId="{6DD4D121-3539-D54B-914D-F1C576C63B66}" srcId="{8BB41354-BDB5-834D-95EE-8FBB02F0F7F9}" destId="{4C5D7759-47EA-0B4F-848A-65B6EF57D00F}" srcOrd="4" destOrd="0" parTransId="{DA714897-2DC8-9948-9B6E-03A4D617B9EB}" sibTransId="{71B398E2-B787-EE41-B054-F19E58599ED8}"/>
    <dgm:cxn modelId="{7F974032-87A3-BA4D-B4B6-4C2EB9C1D447}" type="presOf" srcId="{6BB45FE2-CC55-0F40-91BE-D18C61A3EACA}" destId="{94AD33E7-B00E-4145-B87B-42B25979BD98}" srcOrd="0" destOrd="0" presId="urn:microsoft.com/office/officeart/2005/8/layout/process4"/>
    <dgm:cxn modelId="{0478D752-E04D-A244-B525-23D24DD7556A}" type="presOf" srcId="{0BEA966B-2A9B-5C4D-8A57-E787F12F72BA}" destId="{0D524B3A-19A4-C248-B624-E82FA0524B52}" srcOrd="0" destOrd="0" presId="urn:microsoft.com/office/officeart/2005/8/layout/process4"/>
    <dgm:cxn modelId="{CBCB0F59-37B7-AD47-8D0D-33087038CA89}" srcId="{8BB41354-BDB5-834D-95EE-8FBB02F0F7F9}" destId="{C7328BB2-5866-0E49-B0C4-0EA796356956}" srcOrd="3" destOrd="0" parTransId="{B2997346-195B-A747-BB73-0E567BBFE64C}" sibTransId="{56146DFB-2603-0446-A348-8EDE9E63C1AF}"/>
    <dgm:cxn modelId="{7599EBA9-67BA-6C42-BAEA-0BCABD3F322C}" type="presOf" srcId="{C7328BB2-5866-0E49-B0C4-0EA796356956}" destId="{0B1ECBAC-7FCD-2D47-B9DD-E88BD52D20E0}" srcOrd="0" destOrd="0" presId="urn:microsoft.com/office/officeart/2005/8/layout/process4"/>
    <dgm:cxn modelId="{B5F35CAB-54FC-F544-922C-FAF825125D0B}" srcId="{8BB41354-BDB5-834D-95EE-8FBB02F0F7F9}" destId="{0BEA966B-2A9B-5C4D-8A57-E787F12F72BA}" srcOrd="2" destOrd="0" parTransId="{5EAD6641-D677-5F46-BAD4-E93B2CC5B236}" sibTransId="{47AED112-B81E-AE41-9054-7BD925E61490}"/>
    <dgm:cxn modelId="{1B1359B7-04FA-1541-AA21-888E14E20D4D}" type="presOf" srcId="{4C5D7759-47EA-0B4F-848A-65B6EF57D00F}" destId="{90EC619B-8156-6245-A7D7-85DF9DDAA1DA}" srcOrd="0" destOrd="0" presId="urn:microsoft.com/office/officeart/2005/8/layout/process4"/>
    <dgm:cxn modelId="{7A894EEC-6998-5A4E-AA40-DB62D80CF93B}" srcId="{8BB41354-BDB5-834D-95EE-8FBB02F0F7F9}" destId="{0DEEA55C-8E12-D94C-9469-E55AF437CE1F}" srcOrd="1" destOrd="0" parTransId="{EDA6BA9A-22B8-7D48-BF74-8FD5A1BA3552}" sibTransId="{A4C100F1-EDA2-794A-8978-95DEFC4498E1}"/>
    <dgm:cxn modelId="{CAB95870-F3AE-EB4C-BD35-2B104D7EA509}" type="presParOf" srcId="{378DEE3D-945A-4A4B-B28C-EA7EC93580BF}" destId="{4D63F75B-DC1B-6844-8BC1-FD0A4FCBE434}" srcOrd="0" destOrd="0" presId="urn:microsoft.com/office/officeart/2005/8/layout/process4"/>
    <dgm:cxn modelId="{FF2B74D9-FD55-A441-B9F1-9D5ABA5DEB54}" type="presParOf" srcId="{4D63F75B-DC1B-6844-8BC1-FD0A4FCBE434}" destId="{90EC619B-8156-6245-A7D7-85DF9DDAA1DA}" srcOrd="0" destOrd="0" presId="urn:microsoft.com/office/officeart/2005/8/layout/process4"/>
    <dgm:cxn modelId="{0A1BD4E7-99E7-9847-A4AA-70E750974F85}" type="presParOf" srcId="{378DEE3D-945A-4A4B-B28C-EA7EC93580BF}" destId="{55F69C26-B626-8547-A547-78942397F486}" srcOrd="1" destOrd="0" presId="urn:microsoft.com/office/officeart/2005/8/layout/process4"/>
    <dgm:cxn modelId="{9382B6B6-B9B5-9746-AD62-EE2E08DE128B}" type="presParOf" srcId="{378DEE3D-945A-4A4B-B28C-EA7EC93580BF}" destId="{A6D4D11F-C6E7-2F46-A92B-5B537A3B5E76}" srcOrd="2" destOrd="0" presId="urn:microsoft.com/office/officeart/2005/8/layout/process4"/>
    <dgm:cxn modelId="{EA8785DB-3675-7F4F-8C92-3DC74857FB6F}" type="presParOf" srcId="{A6D4D11F-C6E7-2F46-A92B-5B537A3B5E76}" destId="{0B1ECBAC-7FCD-2D47-B9DD-E88BD52D20E0}" srcOrd="0" destOrd="0" presId="urn:microsoft.com/office/officeart/2005/8/layout/process4"/>
    <dgm:cxn modelId="{EC7BFD0F-2C68-4347-8198-ED0ABE69DAB7}" type="presParOf" srcId="{378DEE3D-945A-4A4B-B28C-EA7EC93580BF}" destId="{8B86EDE0-0CD8-794C-8C83-60A4BA4F7F64}" srcOrd="3" destOrd="0" presId="urn:microsoft.com/office/officeart/2005/8/layout/process4"/>
    <dgm:cxn modelId="{FA3537FC-70B6-BE47-860D-E43CAE95482E}" type="presParOf" srcId="{378DEE3D-945A-4A4B-B28C-EA7EC93580BF}" destId="{19763486-82A0-7847-98C6-4F7E877678B2}" srcOrd="4" destOrd="0" presId="urn:microsoft.com/office/officeart/2005/8/layout/process4"/>
    <dgm:cxn modelId="{F519846E-BC7D-744F-A4A5-4374DC909D08}" type="presParOf" srcId="{19763486-82A0-7847-98C6-4F7E877678B2}" destId="{0D524B3A-19A4-C248-B624-E82FA0524B52}" srcOrd="0" destOrd="0" presId="urn:microsoft.com/office/officeart/2005/8/layout/process4"/>
    <dgm:cxn modelId="{08C61CBB-35E8-DC49-820C-BC5F304155F9}" type="presParOf" srcId="{378DEE3D-945A-4A4B-B28C-EA7EC93580BF}" destId="{47083E6A-9FEB-714E-9F6B-668DC61344FD}" srcOrd="5" destOrd="0" presId="urn:microsoft.com/office/officeart/2005/8/layout/process4"/>
    <dgm:cxn modelId="{5099ACCB-52EC-494E-B2CD-AFB6E19569E2}" type="presParOf" srcId="{378DEE3D-945A-4A4B-B28C-EA7EC93580BF}" destId="{7BDCA25B-6EB6-6A4E-884B-9C1C406F0A63}" srcOrd="6" destOrd="0" presId="urn:microsoft.com/office/officeart/2005/8/layout/process4"/>
    <dgm:cxn modelId="{926F2DE8-66D9-6144-9E22-3FDDA5305D9F}" type="presParOf" srcId="{7BDCA25B-6EB6-6A4E-884B-9C1C406F0A63}" destId="{0B29CB8A-4DC1-1242-8AE9-0CEEA14F324B}" srcOrd="0" destOrd="0" presId="urn:microsoft.com/office/officeart/2005/8/layout/process4"/>
    <dgm:cxn modelId="{0E2C24F2-0A0D-4843-A38B-42EAAE8B4A36}" type="presParOf" srcId="{378DEE3D-945A-4A4B-B28C-EA7EC93580BF}" destId="{C5E00328-9854-ED46-A2F2-A1A0E9CF048E}" srcOrd="7" destOrd="0" presId="urn:microsoft.com/office/officeart/2005/8/layout/process4"/>
    <dgm:cxn modelId="{80EA15EE-359C-A844-8DCF-BF2D251B3444}" type="presParOf" srcId="{378DEE3D-945A-4A4B-B28C-EA7EC93580BF}" destId="{BBE6495B-44B8-6F4C-AF09-BCED5A75EE24}" srcOrd="8" destOrd="0" presId="urn:microsoft.com/office/officeart/2005/8/layout/process4"/>
    <dgm:cxn modelId="{CA46A371-9D5F-8944-B267-E8C5035B8A02}" type="presParOf" srcId="{BBE6495B-44B8-6F4C-AF09-BCED5A75EE24}" destId="{94AD33E7-B00E-4145-B87B-42B25979BD9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8D7D4-B520-9E47-A347-3660C422A7ED}">
      <dsp:nvSpPr>
        <dsp:cNvPr id="0" name=""/>
        <dsp:cNvSpPr/>
      </dsp:nvSpPr>
      <dsp:spPr>
        <a:xfrm>
          <a:off x="0" y="0"/>
          <a:ext cx="7392924" cy="699516"/>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Premier Inn is more than a mere lodging establishment; it embodies a commitment to excellence, convenience, and uniformity. </a:t>
          </a:r>
        </a:p>
      </dsp:txBody>
      <dsp:txXfrm>
        <a:off x="20488" y="20488"/>
        <a:ext cx="6556248" cy="658540"/>
      </dsp:txXfrm>
    </dsp:sp>
    <dsp:sp modelId="{EF68120E-C700-6147-A1B4-B1E135B4D55A}">
      <dsp:nvSpPr>
        <dsp:cNvPr id="0" name=""/>
        <dsp:cNvSpPr/>
      </dsp:nvSpPr>
      <dsp:spPr>
        <a:xfrm>
          <a:off x="552069" y="796671"/>
          <a:ext cx="7392924" cy="699516"/>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 brand guidelines we adhere to serve as evidence of our dedication to this goal. Central to these requirements is our own methodology for maintaining cleanliness in rooms. In contrast to conventional cleaning processes, </a:t>
          </a:r>
        </a:p>
      </dsp:txBody>
      <dsp:txXfrm>
        <a:off x="572557" y="817159"/>
        <a:ext cx="6345193" cy="658540"/>
      </dsp:txXfrm>
    </dsp:sp>
    <dsp:sp modelId="{94CC419C-3844-7344-BF21-86ADE0CB258E}">
      <dsp:nvSpPr>
        <dsp:cNvPr id="0" name=""/>
        <dsp:cNvSpPr/>
      </dsp:nvSpPr>
      <dsp:spPr>
        <a:xfrm>
          <a:off x="1104137" y="1593342"/>
          <a:ext cx="7392924" cy="699516"/>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Premier Inn's standards prioritise both practicality and visual appeal. It is our contention that a space ought to possess not just a pristine appearance, but also exude an inviting ambiance. </a:t>
          </a:r>
        </a:p>
      </dsp:txBody>
      <dsp:txXfrm>
        <a:off x="1124625" y="1613830"/>
        <a:ext cx="6345193" cy="658539"/>
      </dsp:txXfrm>
    </dsp:sp>
    <dsp:sp modelId="{94FF14F9-77B6-2640-BD78-7CC61011209E}">
      <dsp:nvSpPr>
        <dsp:cNvPr id="0" name=""/>
        <dsp:cNvSpPr/>
      </dsp:nvSpPr>
      <dsp:spPr>
        <a:xfrm>
          <a:off x="1656206" y="2390013"/>
          <a:ext cx="7392924" cy="699516"/>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Our commitment to precision and thoroughness, shown via our rigorous attention to detail in several aspects such as the arrangement of cushions and the maintenance of tap shine, distinguishes us from others in our field. </a:t>
          </a:r>
          <a:endParaRPr lang="en-GB" sz="1400" kern="1200" dirty="0"/>
        </a:p>
      </dsp:txBody>
      <dsp:txXfrm>
        <a:off x="1676694" y="2410501"/>
        <a:ext cx="6345193" cy="658540"/>
      </dsp:txXfrm>
    </dsp:sp>
    <dsp:sp modelId="{DC243FCB-BCAB-264C-A19C-C4ED39AC7773}">
      <dsp:nvSpPr>
        <dsp:cNvPr id="0" name=""/>
        <dsp:cNvSpPr/>
      </dsp:nvSpPr>
      <dsp:spPr>
        <a:xfrm>
          <a:off x="2208275" y="3186684"/>
          <a:ext cx="7392924" cy="699516"/>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addition, our company highly emphasises sustainability by using environmentally friendly cleaning products and implementing eco-conscious practises. </a:t>
          </a:r>
          <a:endParaRPr lang="en-GB" sz="1400" kern="1200" dirty="0"/>
        </a:p>
      </dsp:txBody>
      <dsp:txXfrm>
        <a:off x="2228763" y="3207172"/>
        <a:ext cx="6345193" cy="658539"/>
      </dsp:txXfrm>
    </dsp:sp>
    <dsp:sp modelId="{CE6D639B-D82F-1441-9BA1-15247C484C7E}">
      <dsp:nvSpPr>
        <dsp:cNvPr id="0" name=""/>
        <dsp:cNvSpPr/>
      </dsp:nvSpPr>
      <dsp:spPr>
        <a:xfrm>
          <a:off x="6938238" y="511035"/>
          <a:ext cx="454685" cy="454685"/>
        </a:xfrm>
        <a:prstGeom prst="downArrow">
          <a:avLst>
            <a:gd name="adj1" fmla="val 55000"/>
            <a:gd name="adj2" fmla="val 45000"/>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7040542" y="511035"/>
        <a:ext cx="250077" cy="342150"/>
      </dsp:txXfrm>
    </dsp:sp>
    <dsp:sp modelId="{9F9C1D86-1C55-C642-8ABE-AEA292244F65}">
      <dsp:nvSpPr>
        <dsp:cNvPr id="0" name=""/>
        <dsp:cNvSpPr/>
      </dsp:nvSpPr>
      <dsp:spPr>
        <a:xfrm>
          <a:off x="7490307" y="1307706"/>
          <a:ext cx="454685" cy="454685"/>
        </a:xfrm>
        <a:prstGeom prst="downArrow">
          <a:avLst>
            <a:gd name="adj1" fmla="val 55000"/>
            <a:gd name="adj2" fmla="val 45000"/>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7592611" y="1307706"/>
        <a:ext cx="250077" cy="342150"/>
      </dsp:txXfrm>
    </dsp:sp>
    <dsp:sp modelId="{E1BB94D1-5A44-B443-B677-AAC66E462EF2}">
      <dsp:nvSpPr>
        <dsp:cNvPr id="0" name=""/>
        <dsp:cNvSpPr/>
      </dsp:nvSpPr>
      <dsp:spPr>
        <a:xfrm>
          <a:off x="8042376" y="2092718"/>
          <a:ext cx="454685" cy="454685"/>
        </a:xfrm>
        <a:prstGeom prst="downArrow">
          <a:avLst>
            <a:gd name="adj1" fmla="val 55000"/>
            <a:gd name="adj2" fmla="val 45000"/>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8144680" y="2092718"/>
        <a:ext cx="250077" cy="342150"/>
      </dsp:txXfrm>
    </dsp:sp>
    <dsp:sp modelId="{D6E786D9-4E7D-2B4F-8BA6-339AC1982697}">
      <dsp:nvSpPr>
        <dsp:cNvPr id="0" name=""/>
        <dsp:cNvSpPr/>
      </dsp:nvSpPr>
      <dsp:spPr>
        <a:xfrm>
          <a:off x="8594445" y="2897162"/>
          <a:ext cx="454685" cy="454685"/>
        </a:xfrm>
        <a:prstGeom prst="downArrow">
          <a:avLst>
            <a:gd name="adj1" fmla="val 55000"/>
            <a:gd name="adj2" fmla="val 45000"/>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8696749" y="2897162"/>
        <a:ext cx="250077" cy="3421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EC619B-8156-6245-A7D7-85DF9DDAA1DA}">
      <dsp:nvSpPr>
        <dsp:cNvPr id="0" name=""/>
        <dsp:cNvSpPr/>
      </dsp:nvSpPr>
      <dsp:spPr>
        <a:xfrm>
          <a:off x="0" y="3075179"/>
          <a:ext cx="9601200" cy="504508"/>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Room Cleaning Checklist serves as a means to ensure that each visitor is provided with a consistent level of cleanliness, comfort, and meticulousness, hence upholding Premier Inn's commitment to maintaining a superior quality.</a:t>
          </a:r>
          <a:endParaRPr lang="x-none" sz="1200" kern="1200" dirty="0"/>
        </a:p>
      </dsp:txBody>
      <dsp:txXfrm>
        <a:off x="0" y="3075179"/>
        <a:ext cx="9601200" cy="504508"/>
      </dsp:txXfrm>
    </dsp:sp>
    <dsp:sp modelId="{0B1ECBAC-7FCD-2D47-B9DD-E88BD52D20E0}">
      <dsp:nvSpPr>
        <dsp:cNvPr id="0" name=""/>
        <dsp:cNvSpPr/>
      </dsp:nvSpPr>
      <dsp:spPr>
        <a:xfrm rot="10800000">
          <a:off x="0" y="2306812"/>
          <a:ext cx="9601200" cy="775934"/>
        </a:xfrm>
        <a:prstGeom prst="upArrowCallou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checklist serves as more than a mere compilation of chores, as it embodies Premier Inn's dedication to upholding standards of uniformity and exceptional quality. </a:t>
          </a:r>
          <a:endParaRPr lang="en-GB" sz="1200" kern="1200" dirty="0"/>
        </a:p>
      </dsp:txBody>
      <dsp:txXfrm rot="10800000">
        <a:off x="0" y="2306812"/>
        <a:ext cx="9601200" cy="504179"/>
      </dsp:txXfrm>
    </dsp:sp>
    <dsp:sp modelId="{0D524B3A-19A4-C248-B624-E82FA0524B52}">
      <dsp:nvSpPr>
        <dsp:cNvPr id="0" name=""/>
        <dsp:cNvSpPr/>
      </dsp:nvSpPr>
      <dsp:spPr>
        <a:xfrm rot="10800000">
          <a:off x="0" y="1538445"/>
          <a:ext cx="9601200" cy="775934"/>
        </a:xfrm>
        <a:prstGeom prst="upArrowCallou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provided resource offers a comprehensive, systematic approach that guarantees the thorough completion of all tasks involved in the process of cleaning a space, including both the evident and often neglected aspects. </a:t>
          </a:r>
          <a:endParaRPr lang="en-GB" sz="1200" kern="1200" dirty="0"/>
        </a:p>
      </dsp:txBody>
      <dsp:txXfrm rot="10800000">
        <a:off x="0" y="1538445"/>
        <a:ext cx="9601200" cy="504179"/>
      </dsp:txXfrm>
    </dsp:sp>
    <dsp:sp modelId="{0B29CB8A-4DC1-1242-8AE9-0CEEA14F324B}">
      <dsp:nvSpPr>
        <dsp:cNvPr id="0" name=""/>
        <dsp:cNvSpPr/>
      </dsp:nvSpPr>
      <dsp:spPr>
        <a:xfrm rot="10800000">
          <a:off x="0" y="770078"/>
          <a:ext cx="9601200" cy="775934"/>
        </a:xfrm>
        <a:prstGeom prst="upArrowCallou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In light of the difficulties associated with ensuring consistency throughout several spaces and a varied group of individuals, this checklist aims to address any potential discrepancies in comprehension and implementation. </a:t>
          </a:r>
          <a:endParaRPr lang="en-GB" sz="1200" kern="1200" dirty="0"/>
        </a:p>
      </dsp:txBody>
      <dsp:txXfrm rot="10800000">
        <a:off x="0" y="770078"/>
        <a:ext cx="9601200" cy="504179"/>
      </dsp:txXfrm>
    </dsp:sp>
    <dsp:sp modelId="{94AD33E7-B00E-4145-B87B-42B25979BD98}">
      <dsp:nvSpPr>
        <dsp:cNvPr id="0" name=""/>
        <dsp:cNvSpPr/>
      </dsp:nvSpPr>
      <dsp:spPr>
        <a:xfrm rot="10800000">
          <a:off x="0" y="1712"/>
          <a:ext cx="9601200" cy="775934"/>
        </a:xfrm>
        <a:prstGeom prst="upArrowCallou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Room Cleaning Checklist is a carefully constructed instrument, intended to function as a guide for our housekeeping staff. </a:t>
          </a:r>
          <a:endParaRPr lang="en-GB" sz="1200" kern="1200" dirty="0"/>
        </a:p>
      </dsp:txBody>
      <dsp:txXfrm rot="10800000">
        <a:off x="0" y="1712"/>
        <a:ext cx="9601200" cy="50417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C9EACDF-9096-D148-814E-65B571683694}" type="datetimeFigureOut">
              <a:rPr lang="x-none" smtClean="0"/>
              <a:t>11/12/2023</a:t>
            </a:fld>
            <a:endParaRPr lang="x-none"/>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x-none"/>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4B93EED6-3770-CD4F-9B10-05ECCBA8E69D}" type="slidenum">
              <a:rPr lang="x-none" smtClean="0"/>
              <a:t>‹#›</a:t>
            </a:fld>
            <a:endParaRPr lang="x-none"/>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72410066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9EACDF-9096-D148-814E-65B571683694}" type="datetimeFigureOut">
              <a:rPr lang="x-none" smtClean="0"/>
              <a:t>11/12/2023</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4B93EED6-3770-CD4F-9B10-05ECCBA8E69D}" type="slidenum">
              <a:rPr lang="x-none" smtClean="0"/>
              <a:t>‹#›</a:t>
            </a:fld>
            <a:endParaRPr lang="x-none"/>
          </a:p>
        </p:txBody>
      </p:sp>
    </p:spTree>
    <p:extLst>
      <p:ext uri="{BB962C8B-B14F-4D97-AF65-F5344CB8AC3E}">
        <p14:creationId xmlns:p14="http://schemas.microsoft.com/office/powerpoint/2010/main" val="364278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EC9EACDF-9096-D148-814E-65B571683694}" type="datetimeFigureOut">
              <a:rPr lang="x-none" smtClean="0"/>
              <a:t>11/12/2023</a:t>
            </a:fld>
            <a:endParaRPr lang="x-none"/>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x-none"/>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4B93EED6-3770-CD4F-9B10-05ECCBA8E69D}" type="slidenum">
              <a:rPr lang="x-none" smtClean="0"/>
              <a:t>‹#›</a:t>
            </a:fld>
            <a:endParaRPr lang="x-none"/>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27492302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C9EACDF-9096-D148-814E-65B571683694}" type="datetimeFigureOut">
              <a:rPr lang="x-none" smtClean="0"/>
              <a:t>11/12/2023</a:t>
            </a:fld>
            <a:endParaRPr lang="x-none"/>
          </a:p>
        </p:txBody>
      </p:sp>
      <p:sp>
        <p:nvSpPr>
          <p:cNvPr id="6" name="Footer Placeholder 5"/>
          <p:cNvSpPr>
            <a:spLocks noGrp="1"/>
          </p:cNvSpPr>
          <p:nvPr>
            <p:ph type="ftr" sz="quarter" idx="11"/>
          </p:nvPr>
        </p:nvSpPr>
        <p:spPr/>
        <p:txBody>
          <a:bodyPr/>
          <a:lstStyle/>
          <a:p>
            <a:endParaRPr lang="x-none"/>
          </a:p>
        </p:txBody>
      </p:sp>
      <p:sp>
        <p:nvSpPr>
          <p:cNvPr id="7" name="Slide Number Placeholder 6"/>
          <p:cNvSpPr>
            <a:spLocks noGrp="1"/>
          </p:cNvSpPr>
          <p:nvPr>
            <p:ph type="sldNum" sz="quarter" idx="12"/>
          </p:nvPr>
        </p:nvSpPr>
        <p:spPr/>
        <p:txBody>
          <a:bodyPr/>
          <a:lstStyle/>
          <a:p>
            <a:fld id="{4B93EED6-3770-CD4F-9B10-05ECCBA8E69D}" type="slidenum">
              <a:rPr lang="x-none" smtClean="0"/>
              <a:t>‹#›</a:t>
            </a:fld>
            <a:endParaRPr lang="x-none"/>
          </a:p>
        </p:txBody>
      </p:sp>
    </p:spTree>
    <p:extLst>
      <p:ext uri="{BB962C8B-B14F-4D97-AF65-F5344CB8AC3E}">
        <p14:creationId xmlns:p14="http://schemas.microsoft.com/office/powerpoint/2010/main" val="1461925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C9EACDF-9096-D148-814E-65B571683694}" type="datetimeFigureOut">
              <a:rPr lang="x-none" smtClean="0"/>
              <a:t>11/12/2023</a:t>
            </a:fld>
            <a:endParaRPr lang="x-none"/>
          </a:p>
        </p:txBody>
      </p:sp>
      <p:sp>
        <p:nvSpPr>
          <p:cNvPr id="8" name="Footer Placeholder 7"/>
          <p:cNvSpPr>
            <a:spLocks noGrp="1"/>
          </p:cNvSpPr>
          <p:nvPr>
            <p:ph type="ftr" sz="quarter" idx="11"/>
          </p:nvPr>
        </p:nvSpPr>
        <p:spPr/>
        <p:txBody>
          <a:bodyPr/>
          <a:lstStyle/>
          <a:p>
            <a:endParaRPr lang="x-none"/>
          </a:p>
        </p:txBody>
      </p:sp>
      <p:sp>
        <p:nvSpPr>
          <p:cNvPr id="9" name="Slide Number Placeholder 8"/>
          <p:cNvSpPr>
            <a:spLocks noGrp="1"/>
          </p:cNvSpPr>
          <p:nvPr>
            <p:ph type="sldNum" sz="quarter" idx="12"/>
          </p:nvPr>
        </p:nvSpPr>
        <p:spPr/>
        <p:txBody>
          <a:bodyPr/>
          <a:lstStyle/>
          <a:p>
            <a:fld id="{4B93EED6-3770-CD4F-9B10-05ECCBA8E69D}" type="slidenum">
              <a:rPr lang="x-none" smtClean="0"/>
              <a:t>‹#›</a:t>
            </a:fld>
            <a:endParaRPr lang="x-none"/>
          </a:p>
        </p:txBody>
      </p:sp>
    </p:spTree>
    <p:extLst>
      <p:ext uri="{BB962C8B-B14F-4D97-AF65-F5344CB8AC3E}">
        <p14:creationId xmlns:p14="http://schemas.microsoft.com/office/powerpoint/2010/main" val="1772015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C9EACDF-9096-D148-814E-65B571683694}" type="datetimeFigureOut">
              <a:rPr lang="x-none" smtClean="0"/>
              <a:t>11/12/2023</a:t>
            </a:fld>
            <a:endParaRPr lang="x-none"/>
          </a:p>
        </p:txBody>
      </p:sp>
      <p:sp>
        <p:nvSpPr>
          <p:cNvPr id="4" name="Footer Placeholder 3"/>
          <p:cNvSpPr>
            <a:spLocks noGrp="1"/>
          </p:cNvSpPr>
          <p:nvPr>
            <p:ph type="ftr" sz="quarter" idx="11"/>
          </p:nvPr>
        </p:nvSpPr>
        <p:spPr/>
        <p:txBody>
          <a:bodyPr/>
          <a:lstStyle/>
          <a:p>
            <a:endParaRPr lang="x-none"/>
          </a:p>
        </p:txBody>
      </p:sp>
      <p:sp>
        <p:nvSpPr>
          <p:cNvPr id="5" name="Slide Number Placeholder 4"/>
          <p:cNvSpPr>
            <a:spLocks noGrp="1"/>
          </p:cNvSpPr>
          <p:nvPr>
            <p:ph type="sldNum" sz="quarter" idx="12"/>
          </p:nvPr>
        </p:nvSpPr>
        <p:spPr/>
        <p:txBody>
          <a:bodyPr/>
          <a:lstStyle/>
          <a:p>
            <a:fld id="{4B93EED6-3770-CD4F-9B10-05ECCBA8E69D}" type="slidenum">
              <a:rPr lang="x-none" smtClean="0"/>
              <a:t>‹#›</a:t>
            </a:fld>
            <a:endParaRPr lang="x-none"/>
          </a:p>
        </p:txBody>
      </p:sp>
    </p:spTree>
    <p:extLst>
      <p:ext uri="{BB962C8B-B14F-4D97-AF65-F5344CB8AC3E}">
        <p14:creationId xmlns:p14="http://schemas.microsoft.com/office/powerpoint/2010/main" val="3421251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9EACDF-9096-D148-814E-65B571683694}" type="datetimeFigureOut">
              <a:rPr lang="x-none" smtClean="0"/>
              <a:t>11/12/2023</a:t>
            </a:fld>
            <a:endParaRPr lang="x-none"/>
          </a:p>
        </p:txBody>
      </p:sp>
      <p:sp>
        <p:nvSpPr>
          <p:cNvPr id="3" name="Footer Placeholder 2"/>
          <p:cNvSpPr>
            <a:spLocks noGrp="1"/>
          </p:cNvSpPr>
          <p:nvPr>
            <p:ph type="ftr" sz="quarter" idx="11"/>
          </p:nvPr>
        </p:nvSpPr>
        <p:spPr/>
        <p:txBody>
          <a:bodyPr/>
          <a:lstStyle/>
          <a:p>
            <a:endParaRPr lang="x-none"/>
          </a:p>
        </p:txBody>
      </p:sp>
      <p:sp>
        <p:nvSpPr>
          <p:cNvPr id="4" name="Slide Number Placeholder 3"/>
          <p:cNvSpPr>
            <a:spLocks noGrp="1"/>
          </p:cNvSpPr>
          <p:nvPr>
            <p:ph type="sldNum" sz="quarter" idx="12"/>
          </p:nvPr>
        </p:nvSpPr>
        <p:spPr/>
        <p:txBody>
          <a:bodyPr/>
          <a:lstStyle/>
          <a:p>
            <a:fld id="{4B93EED6-3770-CD4F-9B10-05ECCBA8E69D}" type="slidenum">
              <a:rPr lang="x-none" smtClean="0"/>
              <a:t>‹#›</a:t>
            </a:fld>
            <a:endParaRPr lang="x-none"/>
          </a:p>
        </p:txBody>
      </p:sp>
    </p:spTree>
    <p:extLst>
      <p:ext uri="{BB962C8B-B14F-4D97-AF65-F5344CB8AC3E}">
        <p14:creationId xmlns:p14="http://schemas.microsoft.com/office/powerpoint/2010/main" val="4147937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C9EACDF-9096-D148-814E-65B571683694}" type="datetimeFigureOut">
              <a:rPr lang="x-none" smtClean="0"/>
              <a:t>11/12/2023</a:t>
            </a:fld>
            <a:endParaRPr lang="x-none"/>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x-none"/>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4B93EED6-3770-CD4F-9B10-05ECCBA8E69D}" type="slidenum">
              <a:rPr lang="x-none" smtClean="0"/>
              <a:t>‹#›</a:t>
            </a:fld>
            <a:endParaRPr lang="x-none"/>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78016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C9EACDF-9096-D148-814E-65B571683694}" type="datetimeFigureOut">
              <a:rPr lang="x-none" smtClean="0"/>
              <a:t>11/12/2023</a:t>
            </a:fld>
            <a:endParaRPr lang="x-none"/>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x-none"/>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4B93EED6-3770-CD4F-9B10-05ECCBA8E69D}" type="slidenum">
              <a:rPr lang="x-none" smtClean="0"/>
              <a:t>‹#›</a:t>
            </a:fld>
            <a:endParaRPr lang="x-none"/>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33378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9EACDF-9096-D148-814E-65B571683694}" type="datetimeFigureOut">
              <a:rPr lang="x-none" smtClean="0"/>
              <a:t>11/12/2023</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4B93EED6-3770-CD4F-9B10-05ECCBA8E69D}" type="slidenum">
              <a:rPr lang="x-none" smtClean="0"/>
              <a:t>‹#›</a:t>
            </a:fld>
            <a:endParaRPr lang="x-none"/>
          </a:p>
        </p:txBody>
      </p:sp>
    </p:spTree>
    <p:extLst>
      <p:ext uri="{BB962C8B-B14F-4D97-AF65-F5344CB8AC3E}">
        <p14:creationId xmlns:p14="http://schemas.microsoft.com/office/powerpoint/2010/main" val="3607999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9EACDF-9096-D148-814E-65B571683694}" type="datetimeFigureOut">
              <a:rPr lang="x-none" smtClean="0"/>
              <a:t>11/12/2023</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4B93EED6-3770-CD4F-9B10-05ECCBA8E69D}" type="slidenum">
              <a:rPr lang="x-none" smtClean="0"/>
              <a:t>‹#›</a:t>
            </a:fld>
            <a:endParaRPr lang="x-none"/>
          </a:p>
        </p:txBody>
      </p:sp>
    </p:spTree>
    <p:extLst>
      <p:ext uri="{BB962C8B-B14F-4D97-AF65-F5344CB8AC3E}">
        <p14:creationId xmlns:p14="http://schemas.microsoft.com/office/powerpoint/2010/main" val="1552681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EC9EACDF-9096-D148-814E-65B571683694}" type="datetimeFigureOut">
              <a:rPr lang="x-none" smtClean="0"/>
              <a:t>11/12/2023</a:t>
            </a:fld>
            <a:endParaRPr lang="x-none"/>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x-none"/>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4B93EED6-3770-CD4F-9B10-05ECCBA8E69D}" type="slidenum">
              <a:rPr lang="x-none" smtClean="0"/>
              <a:t>‹#›</a:t>
            </a:fld>
            <a:endParaRPr lang="x-none"/>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940030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5FAC3-A7B5-0BBB-B491-6B892F0D2E74}"/>
              </a:ext>
            </a:extLst>
          </p:cNvPr>
          <p:cNvSpPr>
            <a:spLocks noGrp="1"/>
          </p:cNvSpPr>
          <p:nvPr>
            <p:ph type="ctrTitle"/>
          </p:nvPr>
        </p:nvSpPr>
        <p:spPr/>
        <p:txBody>
          <a:bodyPr/>
          <a:lstStyle/>
          <a:p>
            <a:r>
              <a:rPr lang="en-GB" sz="3200" dirty="0">
                <a:latin typeface="Arial" panose="020B0604020202020204" pitchFamily="34" charset="0"/>
                <a:cs typeface="Arial" panose="020B0604020202020204" pitchFamily="34" charset="0"/>
              </a:rPr>
              <a:t>Training presentation</a:t>
            </a:r>
            <a:endParaRPr lang="x-none"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0319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F586F-CFFF-C608-F1FF-EA3CB43B1503}"/>
              </a:ext>
            </a:extLst>
          </p:cNvPr>
          <p:cNvSpPr>
            <a:spLocks noGrp="1"/>
          </p:cNvSpPr>
          <p:nvPr>
            <p:ph type="title"/>
          </p:nvPr>
        </p:nvSpPr>
        <p:spPr/>
        <p:txBody>
          <a:bodyPr/>
          <a:lstStyle/>
          <a:p>
            <a:r>
              <a:rPr lang="x-none" dirty="0"/>
              <a:t>Introduction</a:t>
            </a:r>
          </a:p>
        </p:txBody>
      </p:sp>
      <p:sp>
        <p:nvSpPr>
          <p:cNvPr id="3" name="Content Placeholder 2">
            <a:extLst>
              <a:ext uri="{FF2B5EF4-FFF2-40B4-BE49-F238E27FC236}">
                <a16:creationId xmlns:a16="http://schemas.microsoft.com/office/drawing/2014/main" id="{F953C943-3BA4-3997-C28D-8AA015D8DBD2}"/>
              </a:ext>
            </a:extLst>
          </p:cNvPr>
          <p:cNvSpPr>
            <a:spLocks noGrp="1"/>
          </p:cNvSpPr>
          <p:nvPr>
            <p:ph idx="1"/>
          </p:nvPr>
        </p:nvSpPr>
        <p:spPr/>
        <p:txBody>
          <a:bodyPr>
            <a:normAutofit/>
          </a:bodyPr>
          <a:lstStyle/>
          <a:p>
            <a:pPr algn="just"/>
            <a:r>
              <a:rPr lang="en-GB" sz="1600" dirty="0"/>
              <a:t>The main aim of this training programme is to provide our housekeeping personnel with a thorough comprehension of our room cleaning protocols, guaranteeing that each room adheres to the high standards established by Premier Inn. </a:t>
            </a:r>
          </a:p>
          <a:p>
            <a:pPr algn="just"/>
            <a:r>
              <a:rPr lang="en-GB" sz="1600" dirty="0"/>
              <a:t>Ensuring that every room embodies the standards of excellence, attentiveness, and uniformity that our patrons anticipate is of utmost importance, given that it represents our brand's identity. </a:t>
            </a:r>
          </a:p>
          <a:p>
            <a:pPr algn="just"/>
            <a:r>
              <a:rPr lang="en-GB" sz="1600" dirty="0"/>
              <a:t>The maintenance of these brand standards encompasses more than simply cleanliness. It entails the creation of a remarkable experience for our visitors, fostering a sense of worth and attentiveness towards them(Chou-Zheng and </a:t>
            </a:r>
            <a:r>
              <a:rPr lang="en-GB" sz="1600" dirty="0" err="1"/>
              <a:t>Hatoum</a:t>
            </a:r>
            <a:r>
              <a:rPr lang="en-GB" sz="1600" dirty="0"/>
              <a:t>-Aslan, 2022). </a:t>
            </a:r>
          </a:p>
          <a:p>
            <a:pPr algn="just"/>
            <a:r>
              <a:rPr lang="en-GB" sz="1600" dirty="0"/>
              <a:t>This training programme aims to cultivate a strong feeling of pride and responsibility among our team members. We will emphasise the crucial nature of their part in maintaining Premier Inn’s esteemed reputation and trustworthiness.</a:t>
            </a:r>
          </a:p>
          <a:p>
            <a:pPr algn="just"/>
            <a:endParaRPr lang="en-GB" sz="1600" dirty="0"/>
          </a:p>
          <a:p>
            <a:pPr algn="just"/>
            <a:endParaRPr lang="en-GB" sz="1600" dirty="0"/>
          </a:p>
          <a:p>
            <a:pPr algn="just"/>
            <a:endParaRPr lang="en-GB" sz="1600" dirty="0"/>
          </a:p>
          <a:p>
            <a:pPr algn="just"/>
            <a:endParaRPr lang="en-GB" sz="1600" dirty="0"/>
          </a:p>
          <a:p>
            <a:pPr algn="just"/>
            <a:endParaRPr lang="en-GB" sz="1600" dirty="0"/>
          </a:p>
          <a:p>
            <a:pPr algn="just"/>
            <a:endParaRPr lang="en-GB" sz="1600" dirty="0"/>
          </a:p>
          <a:p>
            <a:pPr algn="just"/>
            <a:endParaRPr lang="en-GB" sz="1600" dirty="0"/>
          </a:p>
          <a:p>
            <a:pPr algn="just"/>
            <a:endParaRPr lang="en-GB" sz="1600" dirty="0"/>
          </a:p>
          <a:p>
            <a:pPr algn="just"/>
            <a:endParaRPr lang="x-none" sz="1600" dirty="0"/>
          </a:p>
        </p:txBody>
      </p:sp>
    </p:spTree>
    <p:extLst>
      <p:ext uri="{BB962C8B-B14F-4D97-AF65-F5344CB8AC3E}">
        <p14:creationId xmlns:p14="http://schemas.microsoft.com/office/powerpoint/2010/main" val="1296517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9EDFE-9908-F09C-400C-103DD0FB3E2F}"/>
              </a:ext>
            </a:extLst>
          </p:cNvPr>
          <p:cNvSpPr>
            <a:spLocks noGrp="1"/>
          </p:cNvSpPr>
          <p:nvPr>
            <p:ph type="title"/>
          </p:nvPr>
        </p:nvSpPr>
        <p:spPr/>
        <p:txBody>
          <a:bodyPr/>
          <a:lstStyle/>
          <a:p>
            <a:r>
              <a:rPr lang="en-GB" b="1" i="0" dirty="0">
                <a:effectLst/>
                <a:latin typeface="Söhne"/>
              </a:rPr>
              <a:t>Our Brand Standards:</a:t>
            </a:r>
            <a:endParaRPr lang="x-none" dirty="0"/>
          </a:p>
        </p:txBody>
      </p:sp>
      <p:graphicFrame>
        <p:nvGraphicFramePr>
          <p:cNvPr id="4" name="Content Placeholder 3">
            <a:extLst>
              <a:ext uri="{FF2B5EF4-FFF2-40B4-BE49-F238E27FC236}">
                <a16:creationId xmlns:a16="http://schemas.microsoft.com/office/drawing/2014/main" id="{F36E4188-B3FF-B4DB-95EA-010462514328}"/>
              </a:ext>
            </a:extLst>
          </p:cNvPr>
          <p:cNvGraphicFramePr>
            <a:graphicFrameLocks noGrp="1"/>
          </p:cNvGraphicFramePr>
          <p:nvPr>
            <p:ph idx="1"/>
            <p:extLst>
              <p:ext uri="{D42A27DB-BD31-4B8C-83A1-F6EECF244321}">
                <p14:modId xmlns:p14="http://schemas.microsoft.com/office/powerpoint/2010/main" val="415358066"/>
              </p:ext>
            </p:extLst>
          </p:nvPr>
        </p:nvGraphicFramePr>
        <p:xfrm>
          <a:off x="1371600" y="2286000"/>
          <a:ext cx="9601200" cy="3886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2826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3B59B-F48E-BFEC-A952-10BEDD0E3C59}"/>
              </a:ext>
            </a:extLst>
          </p:cNvPr>
          <p:cNvSpPr>
            <a:spLocks noGrp="1"/>
          </p:cNvSpPr>
          <p:nvPr>
            <p:ph type="title"/>
          </p:nvPr>
        </p:nvSpPr>
        <p:spPr/>
        <p:txBody>
          <a:bodyPr/>
          <a:lstStyle/>
          <a:p>
            <a:r>
              <a:rPr lang="en-GB" b="1" i="0" dirty="0">
                <a:effectLst/>
                <a:latin typeface="Söhne"/>
              </a:rPr>
              <a:t>The Room Cleaning Checklist:</a:t>
            </a:r>
            <a:endParaRPr lang="x-none" dirty="0"/>
          </a:p>
        </p:txBody>
      </p:sp>
      <p:graphicFrame>
        <p:nvGraphicFramePr>
          <p:cNvPr id="5" name="Content Placeholder 4">
            <a:extLst>
              <a:ext uri="{FF2B5EF4-FFF2-40B4-BE49-F238E27FC236}">
                <a16:creationId xmlns:a16="http://schemas.microsoft.com/office/drawing/2014/main" id="{A3FADB25-85B9-36A5-61DB-61761CA6A18B}"/>
              </a:ext>
            </a:extLst>
          </p:cNvPr>
          <p:cNvGraphicFramePr>
            <a:graphicFrameLocks noGrp="1"/>
          </p:cNvGraphicFramePr>
          <p:nvPr>
            <p:ph idx="1"/>
            <p:extLst>
              <p:ext uri="{D42A27DB-BD31-4B8C-83A1-F6EECF244321}">
                <p14:modId xmlns:p14="http://schemas.microsoft.com/office/powerpoint/2010/main" val="3130050917"/>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8379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FBC70-7C3D-6CA2-6D6B-72D82609DD60}"/>
              </a:ext>
            </a:extLst>
          </p:cNvPr>
          <p:cNvSpPr>
            <a:spLocks noGrp="1"/>
          </p:cNvSpPr>
          <p:nvPr>
            <p:ph type="title"/>
          </p:nvPr>
        </p:nvSpPr>
        <p:spPr/>
        <p:txBody>
          <a:bodyPr/>
          <a:lstStyle/>
          <a:p>
            <a:r>
              <a:rPr lang="en-GB" b="1" i="0" dirty="0">
                <a:effectLst/>
                <a:latin typeface="Söhne"/>
              </a:rPr>
              <a:t>Detailed Walkthrough</a:t>
            </a:r>
            <a:endParaRPr lang="x-none" dirty="0"/>
          </a:p>
        </p:txBody>
      </p:sp>
      <p:sp>
        <p:nvSpPr>
          <p:cNvPr id="3" name="Content Placeholder 2">
            <a:extLst>
              <a:ext uri="{FF2B5EF4-FFF2-40B4-BE49-F238E27FC236}">
                <a16:creationId xmlns:a16="http://schemas.microsoft.com/office/drawing/2014/main" id="{3FE828C4-F33F-9378-BD92-B576BAEB9F11}"/>
              </a:ext>
            </a:extLst>
          </p:cNvPr>
          <p:cNvSpPr>
            <a:spLocks noGrp="1"/>
          </p:cNvSpPr>
          <p:nvPr>
            <p:ph idx="1"/>
          </p:nvPr>
        </p:nvSpPr>
        <p:spPr>
          <a:xfrm>
            <a:off x="1451580" y="2015732"/>
            <a:ext cx="6249210" cy="3450613"/>
          </a:xfrm>
        </p:spPr>
        <p:txBody>
          <a:bodyPr>
            <a:normAutofit fontScale="85000" lnSpcReduction="10000"/>
          </a:bodyPr>
          <a:lstStyle/>
          <a:p>
            <a:pPr algn="just"/>
            <a:r>
              <a:rPr lang="en-GB" dirty="0"/>
              <a:t>The Detailed Walkthrough is a crucial element of our training programme, offering a practical method to effectively learn and implement the Room Cleaning Checklist. </a:t>
            </a:r>
          </a:p>
          <a:p>
            <a:pPr algn="just"/>
            <a:r>
              <a:rPr lang="en-GB" dirty="0"/>
              <a:t>Commencing at the point of entry into the room and proceeding in an organized manner, this guidance guarantees that every area is addressed(Brazil et al., 2023). </a:t>
            </a:r>
          </a:p>
          <a:p>
            <a:pPr algn="just"/>
            <a:r>
              <a:rPr lang="en-GB" dirty="0"/>
              <a:t>The process is meticulously outlined, including activities such as removing dust from high shelves and disinfecting the remote control, guaranteeing the optimal sequence of chores. </a:t>
            </a:r>
          </a:p>
          <a:p>
            <a:pPr algn="just"/>
            <a:r>
              <a:rPr lang="en-GB" dirty="0"/>
              <a:t>The tour furthermore emphasizes the underlying reasons behind each phase, hence aiding our staff in comprehending the logic and significance of individual jobs(Sharma and Kaushik, 2021). </a:t>
            </a:r>
            <a:endParaRPr lang="x-none" dirty="0"/>
          </a:p>
        </p:txBody>
      </p:sp>
      <p:pic>
        <p:nvPicPr>
          <p:cNvPr id="1028" name="Picture 4" descr="Ultimate House Cleaning Checklist | BlueGrayGal">
            <a:extLst>
              <a:ext uri="{FF2B5EF4-FFF2-40B4-BE49-F238E27FC236}">
                <a16:creationId xmlns:a16="http://schemas.microsoft.com/office/drawing/2014/main" id="{1B0BD4EA-B428-382F-22E3-5123E386C1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00790" y="685800"/>
            <a:ext cx="4334307" cy="5611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0653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836E2-A851-006B-41D5-2C63B7121BD3}"/>
              </a:ext>
            </a:extLst>
          </p:cNvPr>
          <p:cNvSpPr>
            <a:spLocks noGrp="1"/>
          </p:cNvSpPr>
          <p:nvPr>
            <p:ph type="title"/>
          </p:nvPr>
        </p:nvSpPr>
        <p:spPr/>
        <p:txBody>
          <a:bodyPr/>
          <a:lstStyle/>
          <a:p>
            <a:r>
              <a:rPr lang="en-GB" b="1" i="0" dirty="0">
                <a:effectLst/>
                <a:latin typeface="Söhne"/>
              </a:rPr>
              <a:t>Employee Engagement Model:</a:t>
            </a:r>
            <a:endParaRPr lang="x-none" dirty="0"/>
          </a:p>
        </p:txBody>
      </p:sp>
      <p:sp>
        <p:nvSpPr>
          <p:cNvPr id="3" name="Content Placeholder 2">
            <a:extLst>
              <a:ext uri="{FF2B5EF4-FFF2-40B4-BE49-F238E27FC236}">
                <a16:creationId xmlns:a16="http://schemas.microsoft.com/office/drawing/2014/main" id="{3EC62B70-AD03-7609-88F1-92FBF4CF6F62}"/>
              </a:ext>
            </a:extLst>
          </p:cNvPr>
          <p:cNvSpPr>
            <a:spLocks noGrp="1"/>
          </p:cNvSpPr>
          <p:nvPr>
            <p:ph idx="1"/>
          </p:nvPr>
        </p:nvSpPr>
        <p:spPr>
          <a:xfrm>
            <a:off x="1008042" y="1847619"/>
            <a:ext cx="5976651" cy="4817585"/>
          </a:xfrm>
        </p:spPr>
        <p:txBody>
          <a:bodyPr>
            <a:noAutofit/>
          </a:bodyPr>
          <a:lstStyle/>
          <a:p>
            <a:pPr algn="just"/>
            <a:r>
              <a:rPr lang="en-GB" sz="1600" dirty="0"/>
              <a:t>The significance of employee engagement cannot be overstated in the achievement of organisational success.</a:t>
            </a:r>
          </a:p>
          <a:p>
            <a:pPr algn="just"/>
            <a:r>
              <a:rPr lang="en-GB" sz="1600" dirty="0"/>
              <a:t> Specifically, within the domain of housekeeping, employee engagement has a direct role in shaping the quality of service provided. The ” the zinger model" has been implemented by our team(De-la-Calle-Durán and Rodríguez-Sánchez, 2021). </a:t>
            </a:r>
          </a:p>
          <a:p>
            <a:pPr algn="just"/>
            <a:r>
              <a:rPr lang="en-GB" sz="1600" dirty="0"/>
              <a:t>According to this theoretical framework, it is proposed that an engaged employee is characterised by more than just job satisfaction, but they also exhibit enthusiasm and a strong commitment to making beneficial contributions to the organisation. </a:t>
            </a:r>
          </a:p>
          <a:p>
            <a:pPr algn="just"/>
            <a:r>
              <a:rPr lang="en-GB" sz="1600" dirty="0"/>
              <a:t>Within housekeeping, this pertains to an individual who has a strong sense of commitment towards their tasks, tries to surpass established benchmarks, and actively proposes innovative ideas to enhance performance. </a:t>
            </a:r>
          </a:p>
          <a:p>
            <a:pPr algn="just"/>
            <a:endParaRPr lang="en-GB" sz="1600" dirty="0"/>
          </a:p>
          <a:p>
            <a:pPr algn="just"/>
            <a:endParaRPr lang="en-GB" sz="1600" dirty="0"/>
          </a:p>
          <a:p>
            <a:pPr algn="just"/>
            <a:endParaRPr lang="en-GB" sz="1600" dirty="0"/>
          </a:p>
          <a:p>
            <a:pPr algn="just"/>
            <a:endParaRPr lang="x-none" sz="1600" dirty="0"/>
          </a:p>
        </p:txBody>
      </p:sp>
      <p:pic>
        <p:nvPicPr>
          <p:cNvPr id="2050" name="Picture 2" descr="Zinger Model of Employee Engagement">
            <a:extLst>
              <a:ext uri="{FF2B5EF4-FFF2-40B4-BE49-F238E27FC236}">
                <a16:creationId xmlns:a16="http://schemas.microsoft.com/office/drawing/2014/main" id="{702A236C-BED3-756A-335D-639FEAB6CE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3510" y="1768208"/>
            <a:ext cx="4657129" cy="3718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7358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C95E5-4FD1-BE57-7CF7-930F2BBC6824}"/>
              </a:ext>
            </a:extLst>
          </p:cNvPr>
          <p:cNvSpPr>
            <a:spLocks noGrp="1"/>
          </p:cNvSpPr>
          <p:nvPr>
            <p:ph type="title"/>
          </p:nvPr>
        </p:nvSpPr>
        <p:spPr/>
        <p:txBody>
          <a:bodyPr/>
          <a:lstStyle/>
          <a:p>
            <a:r>
              <a:rPr lang="en-GB" b="1" i="0" dirty="0">
                <a:effectLst/>
                <a:latin typeface="Söhne"/>
              </a:rPr>
              <a:t>Why Engagement Matters</a:t>
            </a:r>
            <a:endParaRPr lang="x-none" dirty="0"/>
          </a:p>
        </p:txBody>
      </p:sp>
      <p:sp>
        <p:nvSpPr>
          <p:cNvPr id="3" name="Content Placeholder 2">
            <a:extLst>
              <a:ext uri="{FF2B5EF4-FFF2-40B4-BE49-F238E27FC236}">
                <a16:creationId xmlns:a16="http://schemas.microsoft.com/office/drawing/2014/main" id="{810F3643-500F-D24A-7CD4-DF4659599016}"/>
              </a:ext>
            </a:extLst>
          </p:cNvPr>
          <p:cNvSpPr>
            <a:spLocks noGrp="1"/>
          </p:cNvSpPr>
          <p:nvPr>
            <p:ph idx="1"/>
          </p:nvPr>
        </p:nvSpPr>
        <p:spPr>
          <a:xfrm>
            <a:off x="1019061" y="1790241"/>
            <a:ext cx="5635128" cy="4654626"/>
          </a:xfrm>
        </p:spPr>
        <p:txBody>
          <a:bodyPr>
            <a:normAutofit fontScale="92500"/>
          </a:bodyPr>
          <a:lstStyle/>
          <a:p>
            <a:pPr algn="just"/>
            <a:r>
              <a:rPr lang="en-GB" sz="1600" dirty="0"/>
              <a:t>The concept of employee engagement extends beyond a mere phrase, as it serves as a driving force for achieving greatness. </a:t>
            </a:r>
          </a:p>
          <a:p>
            <a:pPr algn="just"/>
            <a:r>
              <a:rPr lang="en-GB" sz="1600" dirty="0"/>
              <a:t>When the housekeeping crew is really engaged, they go beyond just carrying out their assigned responsibilities and demonstrate a strong commitment to achieving desired results. There exists a positive correlation between high levels of engagement and enhanced performance. </a:t>
            </a:r>
          </a:p>
          <a:p>
            <a:pPr algn="just"/>
            <a:r>
              <a:rPr lang="en-GB" sz="1600" dirty="0"/>
              <a:t>A diligent cleaner will demonstrate a high level of commitment, ensuring that each room is hygienic and inviting. </a:t>
            </a:r>
          </a:p>
          <a:p>
            <a:pPr algn="just"/>
            <a:r>
              <a:rPr lang="en-GB" sz="1600" dirty="0"/>
              <a:t>Individuals in this context exhibit a sense of responsibility by assuming ownership, seeing problems as potential avenues for growth, and consistently striving to improve the overall experience for guests. </a:t>
            </a:r>
          </a:p>
          <a:p>
            <a:pPr algn="just"/>
            <a:r>
              <a:rPr lang="en-GB" sz="1600" dirty="0"/>
              <a:t>The use of this proactive strategy always results in an increase in visitor satisfaction. Visitors possess the ability to perceive the difference between a meticulously arranged space and one that has only undergone a cleaning process. </a:t>
            </a:r>
            <a:endParaRPr lang="x-none" sz="1600" dirty="0"/>
          </a:p>
        </p:txBody>
      </p:sp>
      <p:pic>
        <p:nvPicPr>
          <p:cNvPr id="4098" name="Picture 2" descr="5 Reasons Why Engagement Matters - Blog: Perfect Imprints Creative Marketing">
            <a:extLst>
              <a:ext uri="{FF2B5EF4-FFF2-40B4-BE49-F238E27FC236}">
                <a16:creationId xmlns:a16="http://schemas.microsoft.com/office/drawing/2014/main" id="{1A9014C2-6E30-B041-F11F-62D0699C56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6107" y="2447122"/>
            <a:ext cx="4627084" cy="2602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4054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AC847-9E1B-486E-CD2F-18CD28C56543}"/>
              </a:ext>
            </a:extLst>
          </p:cNvPr>
          <p:cNvSpPr>
            <a:spLocks noGrp="1"/>
          </p:cNvSpPr>
          <p:nvPr>
            <p:ph type="title"/>
          </p:nvPr>
        </p:nvSpPr>
        <p:spPr/>
        <p:txBody>
          <a:bodyPr/>
          <a:lstStyle/>
          <a:p>
            <a:r>
              <a:rPr lang="en-GB" b="1" i="0" dirty="0">
                <a:effectLst/>
                <a:latin typeface="Söhne"/>
              </a:rPr>
              <a:t>Best Industry Practices:</a:t>
            </a:r>
            <a:r>
              <a:rPr lang="en-GB" b="0" i="0" dirty="0">
                <a:solidFill>
                  <a:srgbClr val="374151"/>
                </a:solidFill>
                <a:effectLst/>
                <a:latin typeface="Söhne"/>
              </a:rPr>
              <a:t> </a:t>
            </a:r>
            <a:endParaRPr lang="x-none" dirty="0"/>
          </a:p>
        </p:txBody>
      </p:sp>
      <p:sp>
        <p:nvSpPr>
          <p:cNvPr id="3" name="Content Placeholder 2">
            <a:extLst>
              <a:ext uri="{FF2B5EF4-FFF2-40B4-BE49-F238E27FC236}">
                <a16:creationId xmlns:a16="http://schemas.microsoft.com/office/drawing/2014/main" id="{9BA9BAB0-52CB-D29B-1924-D581320D0709}"/>
              </a:ext>
            </a:extLst>
          </p:cNvPr>
          <p:cNvSpPr>
            <a:spLocks noGrp="1"/>
          </p:cNvSpPr>
          <p:nvPr>
            <p:ph idx="1"/>
          </p:nvPr>
        </p:nvSpPr>
        <p:spPr/>
        <p:txBody>
          <a:bodyPr>
            <a:noAutofit/>
          </a:bodyPr>
          <a:lstStyle/>
          <a:p>
            <a:pPr algn="just"/>
            <a:r>
              <a:rPr lang="en-GB" sz="1600" dirty="0"/>
              <a:t>Within the realm of housekeeping, the utmost importance is placed on the attainment of flawless cleanliness. </a:t>
            </a:r>
          </a:p>
          <a:p>
            <a:pPr algn="just"/>
            <a:r>
              <a:rPr lang="en-GB" sz="1600" dirty="0"/>
              <a:t>However, it is crucial to ensure that this goal does not compromise the fundamental principles of health and safety(Sönmez et al., 2020). </a:t>
            </a:r>
          </a:p>
          <a:p>
            <a:pPr algn="just"/>
            <a:r>
              <a:rPr lang="en-GB" sz="1600" dirty="0"/>
              <a:t>Ensuring the safety of both our customers and our committed personnel is an unequivocal priority. Each cleaning technique that we use is supported by stringent health and safety requirements(Sabri et al., 2020). </a:t>
            </a:r>
          </a:p>
          <a:p>
            <a:pPr algn="just"/>
            <a:r>
              <a:rPr lang="en-GB" sz="1600" dirty="0"/>
              <a:t>This entails using cleaning solutions that possess both efficacy and safety, conducting frequent inspections of electrical appliances used in cleaning processes, and equipping our staff members with suitable protective equipment. In the present global setting, it is essential to implement heightened sanitization protocols in order to effectively limit health hazards(van der Velden et al., 2020). </a:t>
            </a:r>
          </a:p>
          <a:p>
            <a:pPr algn="just"/>
            <a:r>
              <a:rPr lang="en-GB" sz="1600" dirty="0"/>
              <a:t>Premier Inn demonstrates a steadfast dedication to achieving an optimal equilibrium between providing exceptional cleaning standards and establishing a secure and protected setting. </a:t>
            </a:r>
          </a:p>
          <a:p>
            <a:pPr algn="just"/>
            <a:endParaRPr lang="en-GB" sz="1600" dirty="0"/>
          </a:p>
          <a:p>
            <a:pPr algn="just"/>
            <a:endParaRPr lang="en-GB" sz="1600" dirty="0"/>
          </a:p>
          <a:p>
            <a:pPr algn="just"/>
            <a:endParaRPr lang="en-GB" sz="1600" dirty="0"/>
          </a:p>
          <a:p>
            <a:pPr algn="just"/>
            <a:endParaRPr lang="en-GB" sz="1600" dirty="0"/>
          </a:p>
          <a:p>
            <a:pPr algn="just"/>
            <a:endParaRPr lang="en-GB" sz="1600" dirty="0"/>
          </a:p>
          <a:p>
            <a:pPr algn="just"/>
            <a:endParaRPr lang="en-GB" sz="1600" dirty="0"/>
          </a:p>
          <a:p>
            <a:pPr algn="just"/>
            <a:endParaRPr lang="en-GB" sz="1600" dirty="0"/>
          </a:p>
          <a:p>
            <a:pPr algn="just"/>
            <a:endParaRPr lang="en-GB" sz="1600" dirty="0"/>
          </a:p>
          <a:p>
            <a:pPr algn="just"/>
            <a:endParaRPr lang="en-GB" sz="1600" dirty="0"/>
          </a:p>
          <a:p>
            <a:pPr algn="just"/>
            <a:endParaRPr lang="x-none" sz="1600" dirty="0"/>
          </a:p>
        </p:txBody>
      </p:sp>
    </p:spTree>
    <p:extLst>
      <p:ext uri="{BB962C8B-B14F-4D97-AF65-F5344CB8AC3E}">
        <p14:creationId xmlns:p14="http://schemas.microsoft.com/office/powerpoint/2010/main" val="755996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577DA-3181-E0CB-2418-B05AD246E1B8}"/>
              </a:ext>
            </a:extLst>
          </p:cNvPr>
          <p:cNvSpPr>
            <a:spLocks noGrp="1"/>
          </p:cNvSpPr>
          <p:nvPr>
            <p:ph type="title"/>
          </p:nvPr>
        </p:nvSpPr>
        <p:spPr/>
        <p:txBody>
          <a:bodyPr/>
          <a:lstStyle/>
          <a:p>
            <a:r>
              <a:rPr lang="en-GB" b="1" i="0" dirty="0">
                <a:effectLst/>
                <a:latin typeface="Söhne"/>
              </a:rPr>
              <a:t>Health and Safety Procedures</a:t>
            </a:r>
            <a:endParaRPr lang="x-none" dirty="0"/>
          </a:p>
        </p:txBody>
      </p:sp>
      <p:sp>
        <p:nvSpPr>
          <p:cNvPr id="3" name="Content Placeholder 2">
            <a:extLst>
              <a:ext uri="{FF2B5EF4-FFF2-40B4-BE49-F238E27FC236}">
                <a16:creationId xmlns:a16="http://schemas.microsoft.com/office/drawing/2014/main" id="{861F7069-2A43-5248-DFB5-398BAD600346}"/>
              </a:ext>
            </a:extLst>
          </p:cNvPr>
          <p:cNvSpPr>
            <a:spLocks noGrp="1"/>
          </p:cNvSpPr>
          <p:nvPr>
            <p:ph idx="1"/>
          </p:nvPr>
        </p:nvSpPr>
        <p:spPr>
          <a:xfrm>
            <a:off x="1371600" y="2286000"/>
            <a:ext cx="5480892" cy="3581400"/>
          </a:xfrm>
        </p:spPr>
        <p:txBody>
          <a:bodyPr>
            <a:normAutofit/>
          </a:bodyPr>
          <a:lstStyle/>
          <a:p>
            <a:pPr marL="0" indent="0" algn="ctr">
              <a:buNone/>
            </a:pPr>
            <a:r>
              <a:rPr lang="en-GB" sz="1600" i="1" dirty="0"/>
              <a:t>While cleanliness is important in housekeeping, it should never compromise health and safety. Safety is paramount for visitors and workers. We follow strict health and safety protocols for cleaning. This includes utilising safe, effective cleaning products, inspecting cleaning equipment, and equipping our team with safety clothing. Improved sanitization is essential to reduce health hazards, especially globally. Premier Inn strives for a balance between cleanliness and safety. Truly excellent hospitality is when visitors can relax knowing they are safe</a:t>
            </a:r>
            <a:r>
              <a:rPr lang="en-GB" sz="1600" dirty="0"/>
              <a:t>(</a:t>
            </a:r>
            <a:r>
              <a:rPr lang="en-GB" sz="1600" dirty="0" err="1"/>
              <a:t>Bernardi</a:t>
            </a:r>
            <a:r>
              <a:rPr lang="en-GB" sz="1600" dirty="0"/>
              <a:t>, 2019)</a:t>
            </a:r>
            <a:r>
              <a:rPr lang="en-GB" sz="1600" i="1" dirty="0"/>
              <a:t>.</a:t>
            </a:r>
          </a:p>
          <a:p>
            <a:pPr marL="0" indent="0" algn="ctr">
              <a:buNone/>
            </a:pPr>
            <a:endParaRPr lang="en-GB" sz="1600" i="1" dirty="0"/>
          </a:p>
          <a:p>
            <a:pPr marL="0" indent="0" algn="ctr">
              <a:buNone/>
            </a:pPr>
            <a:endParaRPr lang="en-GB" sz="1600" i="1" dirty="0"/>
          </a:p>
          <a:p>
            <a:pPr marL="0" indent="0" algn="ctr">
              <a:buNone/>
            </a:pPr>
            <a:endParaRPr lang="x-none" sz="1600" i="1" dirty="0"/>
          </a:p>
        </p:txBody>
      </p:sp>
      <p:pic>
        <p:nvPicPr>
          <p:cNvPr id="5122" name="Picture 2" descr="Good Housekeeping in the workplace">
            <a:extLst>
              <a:ext uri="{FF2B5EF4-FFF2-40B4-BE49-F238E27FC236}">
                <a16:creationId xmlns:a16="http://schemas.microsoft.com/office/drawing/2014/main" id="{418F2349-6767-83BD-8CD8-B7245D5DD1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50761" y="1712231"/>
            <a:ext cx="3328816" cy="4327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43748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2A1E6-4C83-7124-3C27-06E7B30BF7DF}"/>
              </a:ext>
            </a:extLst>
          </p:cNvPr>
          <p:cNvSpPr>
            <a:spLocks noGrp="1"/>
          </p:cNvSpPr>
          <p:nvPr>
            <p:ph type="title"/>
          </p:nvPr>
        </p:nvSpPr>
        <p:spPr/>
        <p:txBody>
          <a:bodyPr/>
          <a:lstStyle/>
          <a:p>
            <a:r>
              <a:rPr lang="en-GB" b="1" i="0" dirty="0">
                <a:effectLst/>
                <a:latin typeface="Söhne"/>
              </a:rPr>
              <a:t>Feedback and Continuous Improvement</a:t>
            </a:r>
            <a:endParaRPr lang="x-none" dirty="0"/>
          </a:p>
        </p:txBody>
      </p:sp>
      <p:sp>
        <p:nvSpPr>
          <p:cNvPr id="3" name="Content Placeholder 2">
            <a:extLst>
              <a:ext uri="{FF2B5EF4-FFF2-40B4-BE49-F238E27FC236}">
                <a16:creationId xmlns:a16="http://schemas.microsoft.com/office/drawing/2014/main" id="{B84257DE-2E34-1645-4D39-76622F5B0561}"/>
              </a:ext>
            </a:extLst>
          </p:cNvPr>
          <p:cNvSpPr>
            <a:spLocks noGrp="1"/>
          </p:cNvSpPr>
          <p:nvPr>
            <p:ph idx="1"/>
          </p:nvPr>
        </p:nvSpPr>
        <p:spPr>
          <a:xfrm>
            <a:off x="1011716" y="1768206"/>
            <a:ext cx="5796708" cy="5089793"/>
          </a:xfrm>
        </p:spPr>
        <p:txBody>
          <a:bodyPr>
            <a:normAutofit/>
          </a:bodyPr>
          <a:lstStyle/>
          <a:p>
            <a:pPr algn="just"/>
            <a:r>
              <a:rPr lang="en-GB" sz="1600" dirty="0"/>
              <a:t>In the ever-evolving realm of the hospitality industry, the state of being stagnant is not a viable choice. </a:t>
            </a:r>
          </a:p>
          <a:p>
            <a:pPr algn="just"/>
            <a:r>
              <a:rPr lang="en-GB" sz="1600" dirty="0"/>
              <a:t>At Premier Inn, it is our belief that our room cleaning procedures, while already rigorous, have the potential for further improvement. </a:t>
            </a:r>
          </a:p>
          <a:p>
            <a:pPr algn="just"/>
            <a:r>
              <a:rPr lang="en-GB" sz="1600" dirty="0"/>
              <a:t>Feedback, particularly from our housekeeping crew, is a very helpful resource for facilitating this progress. </a:t>
            </a:r>
          </a:p>
          <a:p>
            <a:pPr algn="just"/>
            <a:r>
              <a:rPr lang="en-GB" sz="1600" dirty="0"/>
              <a:t>As individuals situated at the forefront, they bring valuable perspectives about the realities and problems inherent in the cleaning process (Saks, 2021). </a:t>
            </a:r>
          </a:p>
          <a:p>
            <a:pPr algn="just"/>
            <a:r>
              <a:rPr lang="en-GB" sz="1600" dirty="0"/>
              <a:t>Promoting a culture that fosters open feedback encourages individuals to express their thoughts, comments, and potentially unique solutions. </a:t>
            </a:r>
          </a:p>
          <a:p>
            <a:pPr algn="just"/>
            <a:r>
              <a:rPr lang="en-GB" sz="1600" dirty="0"/>
              <a:t>This practise contributes to improving our operational processes and cultivates a feeling of ownership and active participation within the team (</a:t>
            </a:r>
            <a:r>
              <a:rPr lang="en-GB" sz="1600" dirty="0" err="1"/>
              <a:t>Hinzmann</a:t>
            </a:r>
            <a:r>
              <a:rPr lang="en-GB" sz="1600" dirty="0"/>
              <a:t>, </a:t>
            </a:r>
            <a:r>
              <a:rPr lang="en-GB" sz="1600" dirty="0" err="1"/>
              <a:t>Rašticová</a:t>
            </a:r>
            <a:r>
              <a:rPr lang="en-GB" sz="1600" dirty="0"/>
              <a:t> and </a:t>
            </a:r>
            <a:r>
              <a:rPr lang="en-GB" sz="1600" dirty="0" err="1"/>
              <a:t>Šácha</a:t>
            </a:r>
            <a:r>
              <a:rPr lang="en-GB" sz="1600" dirty="0"/>
              <a:t>, 2019). </a:t>
            </a:r>
          </a:p>
          <a:p>
            <a:pPr marL="0" indent="0" algn="just">
              <a:buNone/>
            </a:pPr>
            <a:endParaRPr lang="en-GB" sz="1600" dirty="0"/>
          </a:p>
          <a:p>
            <a:pPr algn="just"/>
            <a:endParaRPr lang="en-GB" sz="1600" dirty="0"/>
          </a:p>
          <a:p>
            <a:pPr algn="just"/>
            <a:endParaRPr lang="en-GB" sz="1600" dirty="0"/>
          </a:p>
          <a:p>
            <a:pPr algn="just"/>
            <a:endParaRPr lang="en-GB" sz="1600" dirty="0"/>
          </a:p>
          <a:p>
            <a:pPr algn="just"/>
            <a:endParaRPr lang="en-GB" sz="1600" dirty="0"/>
          </a:p>
          <a:p>
            <a:pPr algn="just"/>
            <a:endParaRPr lang="x-none" sz="1600" dirty="0"/>
          </a:p>
        </p:txBody>
      </p:sp>
      <p:pic>
        <p:nvPicPr>
          <p:cNvPr id="3074" name="Picture 2" descr="Continuous Feedback: Definition, Management, and Benefits">
            <a:extLst>
              <a:ext uri="{FF2B5EF4-FFF2-40B4-BE49-F238E27FC236}">
                <a16:creationId xmlns:a16="http://schemas.microsoft.com/office/drawing/2014/main" id="{B0252FF4-76C2-C2EF-F756-DE3FB23C75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80217" y="1948913"/>
            <a:ext cx="4695119" cy="28112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5897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32A0E-E048-2926-3ACB-45EA6D4B0056}"/>
              </a:ext>
            </a:extLst>
          </p:cNvPr>
          <p:cNvSpPr>
            <a:spLocks noGrp="1"/>
          </p:cNvSpPr>
          <p:nvPr>
            <p:ph type="title"/>
          </p:nvPr>
        </p:nvSpPr>
        <p:spPr/>
        <p:txBody>
          <a:bodyPr/>
          <a:lstStyle/>
          <a:p>
            <a:r>
              <a:rPr lang="en-GB" b="1" i="0" dirty="0">
                <a:effectLst/>
                <a:latin typeface="Söhne"/>
              </a:rPr>
              <a:t>Conclusion</a:t>
            </a:r>
            <a:endParaRPr lang="x-none" dirty="0"/>
          </a:p>
        </p:txBody>
      </p:sp>
      <p:sp>
        <p:nvSpPr>
          <p:cNvPr id="3" name="Content Placeholder 2">
            <a:extLst>
              <a:ext uri="{FF2B5EF4-FFF2-40B4-BE49-F238E27FC236}">
                <a16:creationId xmlns:a16="http://schemas.microsoft.com/office/drawing/2014/main" id="{19EB6C58-28D2-7BA3-F9F6-B53642F6D76D}"/>
              </a:ext>
            </a:extLst>
          </p:cNvPr>
          <p:cNvSpPr>
            <a:spLocks noGrp="1"/>
          </p:cNvSpPr>
          <p:nvPr>
            <p:ph idx="1"/>
          </p:nvPr>
        </p:nvSpPr>
        <p:spPr/>
        <p:txBody>
          <a:bodyPr>
            <a:normAutofit/>
          </a:bodyPr>
          <a:lstStyle/>
          <a:p>
            <a:pPr marL="0" indent="0" algn="ctr">
              <a:buNone/>
            </a:pPr>
            <a:r>
              <a:rPr lang="en-GB" sz="1800" i="1" dirty="0">
                <a:solidFill>
                  <a:schemeClr val="tx1"/>
                </a:solidFill>
              </a:rPr>
              <a:t>Within the complex framework of hotel operations, the housekeeping department emerges as a crucial component, interconnecting several aspects such as visitor comfort, sanitation, and overall satisfaction. The dedication to quality at Premier Inn is evident in all aspects of our operations, such as the careful room cleaning checklist and the focus on staff involvement. Our objective is to establish standards in the hospitality sector by implementing industry-leading practises and strongly emphasising health and safety. Our primary objective remains unwavering as we progress: to seamlessly integrate excellence with attentiveness, fostering an environment in which patrons have a genuine sense of belonging.</a:t>
            </a:r>
          </a:p>
          <a:p>
            <a:pPr algn="ctr"/>
            <a:endParaRPr lang="en-GB" sz="1800" i="1" dirty="0">
              <a:solidFill>
                <a:srgbClr val="FF0000"/>
              </a:solidFill>
            </a:endParaRPr>
          </a:p>
          <a:p>
            <a:pPr algn="ctr"/>
            <a:endParaRPr lang="en-GB" sz="1800" i="1" dirty="0">
              <a:solidFill>
                <a:srgbClr val="FF0000"/>
              </a:solidFill>
            </a:endParaRPr>
          </a:p>
          <a:p>
            <a:pPr algn="ctr"/>
            <a:endParaRPr lang="en-GB" sz="1800" i="1" dirty="0">
              <a:solidFill>
                <a:srgbClr val="FF0000"/>
              </a:solidFill>
            </a:endParaRPr>
          </a:p>
          <a:p>
            <a:pPr algn="ctr"/>
            <a:endParaRPr lang="en-GB" sz="1800" i="1" dirty="0">
              <a:solidFill>
                <a:srgbClr val="FF0000"/>
              </a:solidFill>
            </a:endParaRPr>
          </a:p>
          <a:p>
            <a:pPr algn="ctr"/>
            <a:endParaRPr lang="en-GB" sz="1800" i="1" dirty="0">
              <a:solidFill>
                <a:srgbClr val="FF0000"/>
              </a:solidFill>
            </a:endParaRPr>
          </a:p>
          <a:p>
            <a:pPr algn="ctr"/>
            <a:endParaRPr lang="x-none" sz="1800" i="1" dirty="0">
              <a:solidFill>
                <a:srgbClr val="FF0000"/>
              </a:solidFill>
            </a:endParaRPr>
          </a:p>
        </p:txBody>
      </p:sp>
    </p:spTree>
    <p:extLst>
      <p:ext uri="{BB962C8B-B14F-4D97-AF65-F5344CB8AC3E}">
        <p14:creationId xmlns:p14="http://schemas.microsoft.com/office/powerpoint/2010/main" val="998882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8B90D-7F10-08CC-441F-123D282357A9}"/>
              </a:ext>
            </a:extLst>
          </p:cNvPr>
          <p:cNvSpPr>
            <a:spLocks noGrp="1"/>
          </p:cNvSpPr>
          <p:nvPr>
            <p:ph type="title"/>
          </p:nvPr>
        </p:nvSpPr>
        <p:spPr/>
        <p:txBody>
          <a:bodyPr/>
          <a:lstStyle/>
          <a:p>
            <a:r>
              <a:rPr lang="x-none" dirty="0"/>
              <a:t>R</a:t>
            </a:r>
            <a:r>
              <a:rPr lang="en-US" dirty="0"/>
              <a:t>eferences </a:t>
            </a:r>
            <a:endParaRPr lang="x-none" dirty="0"/>
          </a:p>
        </p:txBody>
      </p:sp>
      <p:sp>
        <p:nvSpPr>
          <p:cNvPr id="3" name="Content Placeholder 2">
            <a:extLst>
              <a:ext uri="{FF2B5EF4-FFF2-40B4-BE49-F238E27FC236}">
                <a16:creationId xmlns:a16="http://schemas.microsoft.com/office/drawing/2014/main" id="{E4CB04BC-BA59-A7F9-017B-973E0812DE10}"/>
              </a:ext>
            </a:extLst>
          </p:cNvPr>
          <p:cNvSpPr>
            <a:spLocks noGrp="1"/>
          </p:cNvSpPr>
          <p:nvPr>
            <p:ph idx="1"/>
          </p:nvPr>
        </p:nvSpPr>
        <p:spPr>
          <a:xfrm>
            <a:off x="1371600" y="1222872"/>
            <a:ext cx="9601200" cy="5486399"/>
          </a:xfrm>
        </p:spPr>
        <p:txBody>
          <a:bodyPr>
            <a:normAutofit fontScale="55000" lnSpcReduction="20000"/>
          </a:bodyPr>
          <a:lstStyle/>
          <a:p>
            <a:pPr>
              <a:lnSpc>
                <a:spcPct val="150000"/>
              </a:lnSpc>
            </a:pPr>
            <a:r>
              <a:rPr lang="en-GB" sz="1800" dirty="0" err="1">
                <a:effectLst/>
                <a:latin typeface="Times New Roman" panose="02020603050405020304" pitchFamily="18" charset="0"/>
              </a:rPr>
              <a:t>Bernardi</a:t>
            </a:r>
            <a:r>
              <a:rPr lang="en-GB" sz="1800" dirty="0">
                <a:effectLst/>
                <a:latin typeface="Times New Roman" panose="02020603050405020304" pitchFamily="18" charset="0"/>
              </a:rPr>
              <a:t>, A. (2019). Using the capability approach and organizational climate to study occupational health and safety. </a:t>
            </a:r>
            <a:r>
              <a:rPr lang="en-GB" sz="1800" i="1" dirty="0">
                <a:effectLst/>
                <a:latin typeface="Times New Roman" panose="02020603050405020304" pitchFamily="18" charset="0"/>
              </a:rPr>
              <a:t>Insights into Regional Development</a:t>
            </a:r>
            <a:r>
              <a:rPr lang="en-GB" sz="1800" dirty="0">
                <a:effectLst/>
                <a:latin typeface="Times New Roman" panose="02020603050405020304" pitchFamily="18" charset="0"/>
              </a:rPr>
              <a:t>, 1(2), pp.138–154.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a:t>
            </a:r>
            <a:r>
              <a:rPr lang="en-GB" sz="1800" dirty="0" err="1">
                <a:effectLst/>
                <a:latin typeface="Times New Roman" panose="02020603050405020304" pitchFamily="18" charset="0"/>
              </a:rPr>
              <a:t>doi.org</a:t>
            </a:r>
            <a:r>
              <a:rPr lang="en-GB" sz="1800" dirty="0">
                <a:effectLst/>
                <a:latin typeface="Times New Roman" panose="02020603050405020304" pitchFamily="18" charset="0"/>
              </a:rPr>
              <a:t>/10.9770/ird.2019.1.2(6).</a:t>
            </a:r>
          </a:p>
          <a:p>
            <a:pPr>
              <a:lnSpc>
                <a:spcPct val="150000"/>
              </a:lnSpc>
            </a:pPr>
            <a:r>
              <a:rPr lang="en-GB" sz="1800" dirty="0">
                <a:effectLst/>
                <a:latin typeface="Times New Roman" panose="02020603050405020304" pitchFamily="18" charset="0"/>
              </a:rPr>
              <a:t>Brazil, C.K., </a:t>
            </a:r>
            <a:r>
              <a:rPr lang="en-GB" sz="1800" dirty="0" err="1">
                <a:effectLst/>
                <a:latin typeface="Times New Roman" panose="02020603050405020304" pitchFamily="18" charset="0"/>
              </a:rPr>
              <a:t>Pottorff</a:t>
            </a:r>
            <a:r>
              <a:rPr lang="en-GB" sz="1800" dirty="0">
                <a:effectLst/>
                <a:latin typeface="Times New Roman" panose="02020603050405020304" pitchFamily="18" charset="0"/>
              </a:rPr>
              <a:t>, T.A., Miller, M. and </a:t>
            </a:r>
            <a:r>
              <a:rPr lang="en-GB" sz="1800" dirty="0" err="1">
                <a:effectLst/>
                <a:latin typeface="Times New Roman" panose="02020603050405020304" pitchFamily="18" charset="0"/>
              </a:rPr>
              <a:t>Rys</a:t>
            </a:r>
            <a:r>
              <a:rPr lang="en-GB" sz="1800" dirty="0">
                <a:effectLst/>
                <a:latin typeface="Times New Roman" panose="02020603050405020304" pitchFamily="18" charset="0"/>
              </a:rPr>
              <a:t>, M.J. (2023). Using the Rapid Upper Limb Assessment to examine the effect of the new Hotel Housekeeping California Standard. </a:t>
            </a:r>
            <a:r>
              <a:rPr lang="en-GB" sz="1800" i="1" dirty="0">
                <a:effectLst/>
                <a:latin typeface="Times New Roman" panose="02020603050405020304" pitchFamily="18" charset="0"/>
              </a:rPr>
              <a:t>Applied Ergonomics</a:t>
            </a:r>
            <a:r>
              <a:rPr lang="en-GB" sz="1800" dirty="0">
                <a:effectLst/>
                <a:latin typeface="Times New Roman" panose="02020603050405020304" pitchFamily="18" charset="0"/>
              </a:rPr>
              <a:t>, 106, p.103868.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a:t>
            </a:r>
            <a:r>
              <a:rPr lang="en-GB" sz="1800" dirty="0" err="1">
                <a:effectLst/>
                <a:latin typeface="Times New Roman" panose="02020603050405020304" pitchFamily="18" charset="0"/>
              </a:rPr>
              <a:t>doi.org</a:t>
            </a:r>
            <a:r>
              <a:rPr lang="en-GB" sz="1800" dirty="0">
                <a:effectLst/>
                <a:latin typeface="Times New Roman" panose="02020603050405020304" pitchFamily="18" charset="0"/>
              </a:rPr>
              <a:t>/10.1016/j.apergo.2022.103868.</a:t>
            </a:r>
          </a:p>
          <a:p>
            <a:pPr>
              <a:lnSpc>
                <a:spcPct val="150000"/>
              </a:lnSpc>
            </a:pPr>
            <a:r>
              <a:rPr lang="en-GB" sz="1800" dirty="0">
                <a:effectLst/>
                <a:latin typeface="Times New Roman" panose="02020603050405020304" pitchFamily="18" charset="0"/>
              </a:rPr>
              <a:t>Chou-Zheng, L. and </a:t>
            </a:r>
            <a:r>
              <a:rPr lang="en-GB" sz="1800" dirty="0" err="1">
                <a:effectLst/>
                <a:latin typeface="Times New Roman" panose="02020603050405020304" pitchFamily="18" charset="0"/>
              </a:rPr>
              <a:t>Hatoum</a:t>
            </a:r>
            <a:r>
              <a:rPr lang="en-GB" sz="1800" dirty="0">
                <a:effectLst/>
                <a:latin typeface="Times New Roman" panose="02020603050405020304" pitchFamily="18" charset="0"/>
              </a:rPr>
              <a:t>-Aslan, A. (2022). Critical roles for ‘housekeeping’ nucleases in Type III CRISPR-Cas immunity. </a:t>
            </a:r>
            <a:r>
              <a:rPr lang="en-GB" sz="1800" i="1" dirty="0" err="1">
                <a:effectLst/>
                <a:latin typeface="Times New Roman" panose="02020603050405020304" pitchFamily="18" charset="0"/>
              </a:rPr>
              <a:t>eLife</a:t>
            </a:r>
            <a:r>
              <a:rPr lang="en-GB" sz="1800" dirty="0">
                <a:effectLst/>
                <a:latin typeface="Times New Roman" panose="02020603050405020304" pitchFamily="18" charset="0"/>
              </a:rPr>
              <a:t>, 11.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a:t>
            </a:r>
            <a:r>
              <a:rPr lang="en-GB" sz="1800" dirty="0" err="1">
                <a:effectLst/>
                <a:latin typeface="Times New Roman" panose="02020603050405020304" pitchFamily="18" charset="0"/>
              </a:rPr>
              <a:t>doi.org</a:t>
            </a:r>
            <a:r>
              <a:rPr lang="en-GB" sz="1800" dirty="0">
                <a:effectLst/>
                <a:latin typeface="Times New Roman" panose="02020603050405020304" pitchFamily="18" charset="0"/>
              </a:rPr>
              <a:t>/10.7554/elife.81897.</a:t>
            </a:r>
          </a:p>
          <a:p>
            <a:pPr>
              <a:lnSpc>
                <a:spcPct val="150000"/>
              </a:lnSpc>
            </a:pPr>
            <a:r>
              <a:rPr lang="en-GB" sz="1800" dirty="0">
                <a:effectLst/>
                <a:latin typeface="Times New Roman" panose="02020603050405020304" pitchFamily="18" charset="0"/>
              </a:rPr>
              <a:t>De-la-Calle-Durán, M.-C. and Rodríguez-Sánchez, J.-L. (2021). Employee Engagement and Wellbeing in Times of COVID-19: A Proposal of the 5Cs Model. </a:t>
            </a:r>
            <a:r>
              <a:rPr lang="en-GB" sz="1800" i="1" dirty="0">
                <a:effectLst/>
                <a:latin typeface="Times New Roman" panose="02020603050405020304" pitchFamily="18" charset="0"/>
              </a:rPr>
              <a:t>International Journal of Environmental Research and Public Health</a:t>
            </a:r>
            <a:r>
              <a:rPr lang="en-GB" sz="1800" dirty="0">
                <a:effectLst/>
                <a:latin typeface="Times New Roman" panose="02020603050405020304" pitchFamily="18" charset="0"/>
              </a:rPr>
              <a:t>, 18(10), p.5470.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a:t>
            </a:r>
            <a:r>
              <a:rPr lang="en-GB" sz="1800" dirty="0" err="1">
                <a:effectLst/>
                <a:latin typeface="Times New Roman" panose="02020603050405020304" pitchFamily="18" charset="0"/>
              </a:rPr>
              <a:t>doi.org</a:t>
            </a:r>
            <a:r>
              <a:rPr lang="en-GB" sz="1800" dirty="0">
                <a:effectLst/>
                <a:latin typeface="Times New Roman" panose="02020603050405020304" pitchFamily="18" charset="0"/>
              </a:rPr>
              <a:t>/10.3390/ijerph18105470.</a:t>
            </a:r>
          </a:p>
          <a:p>
            <a:pPr>
              <a:lnSpc>
                <a:spcPct val="150000"/>
              </a:lnSpc>
            </a:pPr>
            <a:r>
              <a:rPr lang="en-GB" sz="1800" dirty="0" err="1">
                <a:effectLst/>
                <a:latin typeface="Times New Roman" panose="02020603050405020304" pitchFamily="18" charset="0"/>
              </a:rPr>
              <a:t>Hinzmann</a:t>
            </a:r>
            <a:r>
              <a:rPr lang="en-GB" sz="1800" dirty="0">
                <a:effectLst/>
                <a:latin typeface="Times New Roman" panose="02020603050405020304" pitchFamily="18" charset="0"/>
              </a:rPr>
              <a:t>, R.-A., </a:t>
            </a:r>
            <a:r>
              <a:rPr lang="en-GB" sz="1800" dirty="0" err="1">
                <a:effectLst/>
                <a:latin typeface="Times New Roman" panose="02020603050405020304" pitchFamily="18" charset="0"/>
              </a:rPr>
              <a:t>Rašticová</a:t>
            </a:r>
            <a:r>
              <a:rPr lang="en-GB" sz="1800" dirty="0">
                <a:effectLst/>
                <a:latin typeface="Times New Roman" panose="02020603050405020304" pitchFamily="18" charset="0"/>
              </a:rPr>
              <a:t>, M. and </a:t>
            </a:r>
            <a:r>
              <a:rPr lang="en-GB" sz="1800" dirty="0" err="1">
                <a:effectLst/>
                <a:latin typeface="Times New Roman" panose="02020603050405020304" pitchFamily="18" charset="0"/>
              </a:rPr>
              <a:t>Šácha</a:t>
            </a:r>
            <a:r>
              <a:rPr lang="en-GB" sz="1800" dirty="0">
                <a:effectLst/>
                <a:latin typeface="Times New Roman" panose="02020603050405020304" pitchFamily="18" charset="0"/>
              </a:rPr>
              <a:t>, J. (2019). Factors of employee engagement at the workplace. Do years of service count? </a:t>
            </a:r>
            <a:r>
              <a:rPr lang="en-GB" sz="1800" i="1" dirty="0" err="1">
                <a:effectLst/>
                <a:latin typeface="Times New Roman" panose="02020603050405020304" pitchFamily="18" charset="0"/>
              </a:rPr>
              <a:t>repozitar.mendelu.cz</a:t>
            </a:r>
            <a:r>
              <a:rPr lang="en-GB" sz="1800" dirty="0">
                <a:effectLst/>
                <a:latin typeface="Times New Roman" panose="02020603050405020304" pitchFamily="18" charset="0"/>
              </a:rPr>
              <a:t>. [online] Available at: https://</a:t>
            </a:r>
            <a:r>
              <a:rPr lang="en-GB" sz="1800" dirty="0" err="1">
                <a:effectLst/>
                <a:latin typeface="Times New Roman" panose="02020603050405020304" pitchFamily="18" charset="0"/>
              </a:rPr>
              <a:t>repozitar.mendelu.cz</a:t>
            </a:r>
            <a:r>
              <a:rPr lang="en-GB" sz="1800" dirty="0">
                <a:effectLst/>
                <a:latin typeface="Times New Roman" panose="02020603050405020304" pitchFamily="18" charset="0"/>
              </a:rPr>
              <a:t>/</a:t>
            </a:r>
            <a:r>
              <a:rPr lang="en-GB" sz="1800" dirty="0" err="1">
                <a:effectLst/>
                <a:latin typeface="Times New Roman" panose="02020603050405020304" pitchFamily="18" charset="0"/>
              </a:rPr>
              <a:t>xmlui</a:t>
            </a:r>
            <a:r>
              <a:rPr lang="en-GB" sz="1800" dirty="0">
                <a:effectLst/>
                <a:latin typeface="Times New Roman" panose="02020603050405020304" pitchFamily="18" charset="0"/>
              </a:rPr>
              <a:t>/handle/20.500.12698/1303.</a:t>
            </a:r>
          </a:p>
          <a:p>
            <a:pPr>
              <a:lnSpc>
                <a:spcPct val="150000"/>
              </a:lnSpc>
            </a:pPr>
            <a:r>
              <a:rPr lang="en-GB" sz="1800" dirty="0">
                <a:effectLst/>
                <a:latin typeface="Times New Roman" panose="02020603050405020304" pitchFamily="18" charset="0"/>
              </a:rPr>
              <a:t>Sabri, B., Hartley, M., </a:t>
            </a:r>
            <a:r>
              <a:rPr lang="en-GB" sz="1800" dirty="0" err="1">
                <a:effectLst/>
                <a:latin typeface="Times New Roman" panose="02020603050405020304" pitchFamily="18" charset="0"/>
              </a:rPr>
              <a:t>Saha</a:t>
            </a:r>
            <a:r>
              <a:rPr lang="en-GB" sz="1800" dirty="0">
                <a:effectLst/>
                <a:latin typeface="Times New Roman" panose="02020603050405020304" pitchFamily="18" charset="0"/>
              </a:rPr>
              <a:t>, J., Murray, S., Glass, N. and Campbell, J.C. (2020). Effect of COVID-19 pandemic on women’s health and safety: A study of immigrant survivors of intimate partner violence. </a:t>
            </a:r>
            <a:r>
              <a:rPr lang="en-GB" sz="1800" i="1" dirty="0">
                <a:effectLst/>
                <a:latin typeface="Times New Roman" panose="02020603050405020304" pitchFamily="18" charset="0"/>
              </a:rPr>
              <a:t>Health Care for Women International</a:t>
            </a:r>
            <a:r>
              <a:rPr lang="en-GB" sz="1800" dirty="0">
                <a:effectLst/>
                <a:latin typeface="Times New Roman" panose="02020603050405020304" pitchFamily="18" charset="0"/>
              </a:rPr>
              <a:t>, pp.1–19.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a:t>
            </a:r>
            <a:r>
              <a:rPr lang="en-GB" sz="1800" dirty="0" err="1">
                <a:effectLst/>
                <a:latin typeface="Times New Roman" panose="02020603050405020304" pitchFamily="18" charset="0"/>
              </a:rPr>
              <a:t>doi.org</a:t>
            </a:r>
            <a:r>
              <a:rPr lang="en-GB" sz="1800" dirty="0">
                <a:effectLst/>
                <a:latin typeface="Times New Roman" panose="02020603050405020304" pitchFamily="18" charset="0"/>
              </a:rPr>
              <a:t>/10.1080/07399332.2020.1833012.</a:t>
            </a:r>
          </a:p>
          <a:p>
            <a:pPr>
              <a:lnSpc>
                <a:spcPct val="150000"/>
              </a:lnSpc>
            </a:pPr>
            <a:r>
              <a:rPr lang="en-GB" sz="1800" dirty="0">
                <a:effectLst/>
                <a:latin typeface="Times New Roman" panose="02020603050405020304" pitchFamily="18" charset="0"/>
              </a:rPr>
              <a:t>Saks, A.M. (2021). Caring human resources management and employee engagement. </a:t>
            </a:r>
            <a:r>
              <a:rPr lang="en-GB" sz="1800" i="1" dirty="0">
                <a:effectLst/>
                <a:latin typeface="Times New Roman" panose="02020603050405020304" pitchFamily="18" charset="0"/>
              </a:rPr>
              <a:t>Human Resource Management Review</a:t>
            </a:r>
            <a:r>
              <a:rPr lang="en-GB" sz="1800" dirty="0">
                <a:effectLst/>
                <a:latin typeface="Times New Roman" panose="02020603050405020304" pitchFamily="18" charset="0"/>
              </a:rPr>
              <a:t>, 32(3), p.100835.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a:t>
            </a:r>
            <a:r>
              <a:rPr lang="en-GB" sz="1800" dirty="0" err="1">
                <a:effectLst/>
                <a:latin typeface="Times New Roman" panose="02020603050405020304" pitchFamily="18" charset="0"/>
              </a:rPr>
              <a:t>doi.org</a:t>
            </a:r>
            <a:r>
              <a:rPr lang="en-GB" sz="1800" dirty="0">
                <a:effectLst/>
                <a:latin typeface="Times New Roman" panose="02020603050405020304" pitchFamily="18" charset="0"/>
              </a:rPr>
              <a:t>/10.1016/j.hrmr.2021.100835.</a:t>
            </a:r>
          </a:p>
          <a:p>
            <a:pPr>
              <a:lnSpc>
                <a:spcPct val="150000"/>
              </a:lnSpc>
            </a:pPr>
            <a:r>
              <a:rPr lang="en-GB" sz="1800" dirty="0">
                <a:effectLst/>
                <a:latin typeface="Times New Roman" panose="02020603050405020304" pitchFamily="18" charset="0"/>
              </a:rPr>
              <a:t>Sharma, S. and Kaushik, T. (2021). Aesthetically clean to clinically clean – A study on new housekeeping practices in Delhi hotels beyond COVID-19 pandemic. </a:t>
            </a:r>
            <a:r>
              <a:rPr lang="en-GB" sz="1800" i="1" dirty="0">
                <a:effectLst/>
                <a:latin typeface="Times New Roman" panose="02020603050405020304" pitchFamily="18" charset="0"/>
              </a:rPr>
              <a:t>Worldwide Hospitality and Tourism Themes</a:t>
            </a:r>
            <a:r>
              <a:rPr lang="en-GB" sz="1800" dirty="0">
                <a:effectLst/>
                <a:latin typeface="Times New Roman" panose="02020603050405020304" pitchFamily="18" charset="0"/>
              </a:rPr>
              <a:t>, ahead-of-print(ahead-of-print).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a:t>
            </a:r>
            <a:r>
              <a:rPr lang="en-GB" sz="1800" dirty="0" err="1">
                <a:effectLst/>
                <a:latin typeface="Times New Roman" panose="02020603050405020304" pitchFamily="18" charset="0"/>
              </a:rPr>
              <a:t>doi.org</a:t>
            </a:r>
            <a:r>
              <a:rPr lang="en-GB" sz="1800" dirty="0">
                <a:effectLst/>
                <a:latin typeface="Times New Roman" panose="02020603050405020304" pitchFamily="18" charset="0"/>
              </a:rPr>
              <a:t>/10.1108/whatt-05-2021-0069.</a:t>
            </a:r>
          </a:p>
          <a:p>
            <a:pPr>
              <a:lnSpc>
                <a:spcPct val="150000"/>
              </a:lnSpc>
            </a:pPr>
            <a:r>
              <a:rPr lang="en-GB" sz="1800" dirty="0">
                <a:effectLst/>
                <a:latin typeface="Times New Roman" panose="02020603050405020304" pitchFamily="18" charset="0"/>
              </a:rPr>
              <a:t>Sönmez, S., </a:t>
            </a:r>
            <a:r>
              <a:rPr lang="en-GB" sz="1800" dirty="0" err="1">
                <a:effectLst/>
                <a:latin typeface="Times New Roman" panose="02020603050405020304" pitchFamily="18" charset="0"/>
              </a:rPr>
              <a:t>Apostolopoulos</a:t>
            </a:r>
            <a:r>
              <a:rPr lang="en-GB" sz="1800" dirty="0">
                <a:effectLst/>
                <a:latin typeface="Times New Roman" panose="02020603050405020304" pitchFamily="18" charset="0"/>
              </a:rPr>
              <a:t>, Y., Lemke, M.K. and Hsieh, Y.-C. (Jerrie) (2020). Understanding the effects of COVID-19 on the health and safety of immigrant hospitality workers in the United States. </a:t>
            </a:r>
            <a:r>
              <a:rPr lang="en-GB" sz="1800" i="1" dirty="0">
                <a:effectLst/>
                <a:latin typeface="Times New Roman" panose="02020603050405020304" pitchFamily="18" charset="0"/>
              </a:rPr>
              <a:t>Tourism Management Perspectives</a:t>
            </a:r>
            <a:r>
              <a:rPr lang="en-GB" sz="1800" dirty="0">
                <a:effectLst/>
                <a:latin typeface="Times New Roman" panose="02020603050405020304" pitchFamily="18" charset="0"/>
              </a:rPr>
              <a:t>, 35, p.100717.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a:t>
            </a:r>
            <a:r>
              <a:rPr lang="en-GB" sz="1800" dirty="0" err="1">
                <a:effectLst/>
                <a:latin typeface="Times New Roman" panose="02020603050405020304" pitchFamily="18" charset="0"/>
              </a:rPr>
              <a:t>doi.org</a:t>
            </a:r>
            <a:r>
              <a:rPr lang="en-GB" sz="1800" dirty="0">
                <a:effectLst/>
                <a:latin typeface="Times New Roman" panose="02020603050405020304" pitchFamily="18" charset="0"/>
              </a:rPr>
              <a:t>/10.1016/j.tmp.2020.100717.</a:t>
            </a:r>
          </a:p>
          <a:p>
            <a:pPr>
              <a:lnSpc>
                <a:spcPct val="150000"/>
              </a:lnSpc>
            </a:pPr>
            <a:r>
              <a:rPr lang="en-GB" sz="1800" dirty="0">
                <a:effectLst/>
                <a:latin typeface="Times New Roman" panose="02020603050405020304" pitchFamily="18" charset="0"/>
              </a:rPr>
              <a:t>van der Velden, P.G., Fonds </a:t>
            </a:r>
            <a:r>
              <a:rPr lang="en-GB" sz="1800" dirty="0" err="1">
                <a:effectLst/>
                <a:latin typeface="Times New Roman" panose="02020603050405020304" pitchFamily="18" charset="0"/>
              </a:rPr>
              <a:t>Slachtofferhulp</a:t>
            </a:r>
            <a:r>
              <a:rPr lang="en-GB" sz="1800" dirty="0">
                <a:effectLst/>
                <a:latin typeface="Times New Roman" panose="02020603050405020304" pitchFamily="18" charset="0"/>
              </a:rPr>
              <a:t>, C.C., Das, M., van Loon, P., Trauma, van L.C.S. and </a:t>
            </a:r>
            <a:r>
              <a:rPr lang="en-GB" sz="1800" dirty="0" err="1">
                <a:effectLst/>
                <a:latin typeface="Times New Roman" panose="02020603050405020304" pitchFamily="18" charset="0"/>
              </a:rPr>
              <a:t>Bosmans</a:t>
            </a:r>
            <a:r>
              <a:rPr lang="en-GB" sz="1800" dirty="0">
                <a:effectLst/>
                <a:latin typeface="Times New Roman" panose="02020603050405020304" pitchFamily="18" charset="0"/>
              </a:rPr>
              <a:t>, M. (2020). Anxiety and depression symptoms, and lack of emotional support among the general population before and during the COVID-19 pandemic. A prospective national study on prevalence and risk factors. </a:t>
            </a:r>
            <a:r>
              <a:rPr lang="en-GB" sz="1800" i="1" dirty="0">
                <a:effectLst/>
                <a:latin typeface="Times New Roman" panose="02020603050405020304" pitchFamily="18" charset="0"/>
              </a:rPr>
              <a:t>Journal of Affective Disorders</a:t>
            </a:r>
            <a:r>
              <a:rPr lang="en-GB" sz="1800" dirty="0">
                <a:effectLst/>
                <a:latin typeface="Times New Roman" panose="02020603050405020304" pitchFamily="18" charset="0"/>
              </a:rPr>
              <a:t>.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a:t>
            </a:r>
            <a:r>
              <a:rPr lang="en-GB" sz="1800" dirty="0" err="1">
                <a:effectLst/>
                <a:latin typeface="Times New Roman" panose="02020603050405020304" pitchFamily="18" charset="0"/>
              </a:rPr>
              <a:t>doi.org</a:t>
            </a:r>
            <a:r>
              <a:rPr lang="en-GB" sz="1800" dirty="0">
                <a:effectLst/>
                <a:latin typeface="Times New Roman" panose="02020603050405020304" pitchFamily="18" charset="0"/>
              </a:rPr>
              <a:t>/10.1016/j.jad.2020.08.026.</a:t>
            </a:r>
          </a:p>
        </p:txBody>
      </p:sp>
    </p:spTree>
    <p:extLst>
      <p:ext uri="{BB962C8B-B14F-4D97-AF65-F5344CB8AC3E}">
        <p14:creationId xmlns:p14="http://schemas.microsoft.com/office/powerpoint/2010/main" val="3478060466"/>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{F75FE393-A346-914A-B6D1-CBC00604C097}tf10001072</Template>
  <TotalTime>64</TotalTime>
  <Words>2001</Words>
  <Application>Microsoft Office PowerPoint</Application>
  <PresentationFormat>Widescreen</PresentationFormat>
  <Paragraphs>88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Franklin Gothic Book</vt:lpstr>
      <vt:lpstr>Söhne</vt:lpstr>
      <vt:lpstr>Times New Roman</vt:lpstr>
      <vt:lpstr>Crop</vt:lpstr>
      <vt:lpstr>Training presentation</vt:lpstr>
      <vt:lpstr>Introduction</vt:lpstr>
      <vt:lpstr>Our Brand Standards:</vt:lpstr>
      <vt:lpstr>The Room Cleaning Checklist:</vt:lpstr>
      <vt:lpstr>Detailed Walkthrough</vt:lpstr>
      <vt:lpstr>Employee Engagement Model:</vt:lpstr>
      <vt:lpstr>Why Engagement Matters</vt:lpstr>
      <vt:lpstr>Best Industry Practices: </vt:lpstr>
      <vt:lpstr>Health and Safety Procedures</vt:lpstr>
      <vt:lpstr>Feedback and Continuous Improvement</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author</dc:creator>
  <cp:lastModifiedBy>Florin Andrei Ghinea</cp:lastModifiedBy>
  <cp:revision>5</cp:revision>
  <dcterms:created xsi:type="dcterms:W3CDTF">2023-11-01T19:50:33Z</dcterms:created>
  <dcterms:modified xsi:type="dcterms:W3CDTF">2023-11-12T18:02:24Z</dcterms:modified>
</cp:coreProperties>
</file>