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4"/>
  </p:notesMasterIdLst>
  <p:sldIdLst>
    <p:sldId id="256" r:id="rId3"/>
    <p:sldId id="283" r:id="rId4"/>
    <p:sldId id="279" r:id="rId5"/>
    <p:sldId id="284" r:id="rId6"/>
    <p:sldId id="287" r:id="rId7"/>
    <p:sldId id="270" r:id="rId8"/>
    <p:sldId id="271" r:id="rId9"/>
    <p:sldId id="281" r:id="rId10"/>
    <p:sldId id="286" r:id="rId11"/>
    <p:sldId id="282" r:id="rId12"/>
    <p:sldId id="269" r:id="rId13"/>
    <p:sldId id="258" r:id="rId14"/>
    <p:sldId id="257" r:id="rId15"/>
    <p:sldId id="260" r:id="rId16"/>
    <p:sldId id="259" r:id="rId17"/>
    <p:sldId id="288" r:id="rId18"/>
    <p:sldId id="289" r:id="rId19"/>
    <p:sldId id="290" r:id="rId20"/>
    <p:sldId id="261" r:id="rId21"/>
    <p:sldId id="280" r:id="rId22"/>
    <p:sldId id="278" r:id="rId23"/>
    <p:sldId id="264" r:id="rId24"/>
    <p:sldId id="265" r:id="rId25"/>
    <p:sldId id="263" r:id="rId26"/>
    <p:sldId id="262" r:id="rId27"/>
    <p:sldId id="266" r:id="rId28"/>
    <p:sldId id="267" r:id="rId29"/>
    <p:sldId id="268" r:id="rId30"/>
    <p:sldId id="275" r:id="rId31"/>
    <p:sldId id="276" r:id="rId32"/>
    <p:sldId id="277" r:id="rId33"/>
  </p:sldIdLst>
  <p:sldSz cx="16256000" cy="9144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3608" autoAdjust="0"/>
  </p:normalViewPr>
  <p:slideViewPr>
    <p:cSldViewPr>
      <p:cViewPr varScale="1">
        <p:scale>
          <a:sx n="61" d="100"/>
          <a:sy n="61" d="100"/>
        </p:scale>
        <p:origin x="170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6/11/relationships/changesInfo" Target="changesInfos/changesInfo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2ee3c1af-825e-450d-8b1e-d59252291e99" providerId="ADAL" clId="{9DF2BC1B-29DB-4AB6-A2EE-F8C2D754EDDF}"/>
    <pc:docChg chg="modSld">
      <pc:chgData name="Justin Evans" userId="2ee3c1af-825e-450d-8b1e-d59252291e99" providerId="ADAL" clId="{9DF2BC1B-29DB-4AB6-A2EE-F8C2D754EDDF}" dt="2026-10-21T13:35:51.799" v="44" actId="6549"/>
      <pc:docMkLst>
        <pc:docMk/>
      </pc:docMkLst>
      <pc:sldChg chg="modNotesTx">
        <pc:chgData name="Justin Evans" userId="2ee3c1af-825e-450d-8b1e-d59252291e99" providerId="ADAL" clId="{9DF2BC1B-29DB-4AB6-A2EE-F8C2D754EDDF}" dt="2026-10-21T13:33:21.441" v="0" actId="6549"/>
        <pc:sldMkLst>
          <pc:docMk/>
          <pc:sldMk cId="0" sldId="256"/>
        </pc:sldMkLst>
      </pc:sldChg>
      <pc:sldChg chg="modNotesTx">
        <pc:chgData name="Justin Evans" userId="2ee3c1af-825e-450d-8b1e-d59252291e99" providerId="ADAL" clId="{9DF2BC1B-29DB-4AB6-A2EE-F8C2D754EDDF}" dt="2026-10-21T13:34:55.280" v="17" actId="6549"/>
        <pc:sldMkLst>
          <pc:docMk/>
          <pc:sldMk cId="0" sldId="257"/>
        </pc:sldMkLst>
      </pc:sldChg>
      <pc:sldChg chg="modNotesTx">
        <pc:chgData name="Justin Evans" userId="2ee3c1af-825e-450d-8b1e-d59252291e99" providerId="ADAL" clId="{9DF2BC1B-29DB-4AB6-A2EE-F8C2D754EDDF}" dt="2026-10-21T13:34:51.322" v="16" actId="6549"/>
        <pc:sldMkLst>
          <pc:docMk/>
          <pc:sldMk cId="0" sldId="258"/>
        </pc:sldMkLst>
      </pc:sldChg>
      <pc:sldChg chg="modNotesTx">
        <pc:chgData name="Justin Evans" userId="2ee3c1af-825e-450d-8b1e-d59252291e99" providerId="ADAL" clId="{9DF2BC1B-29DB-4AB6-A2EE-F8C2D754EDDF}" dt="2026-10-21T13:34:59.632" v="18" actId="6549"/>
        <pc:sldMkLst>
          <pc:docMk/>
          <pc:sldMk cId="0" sldId="259"/>
        </pc:sldMkLst>
      </pc:sldChg>
      <pc:sldChg chg="modNotesTx">
        <pc:chgData name="Justin Evans" userId="2ee3c1af-825e-450d-8b1e-d59252291e99" providerId="ADAL" clId="{9DF2BC1B-29DB-4AB6-A2EE-F8C2D754EDDF}" dt="2026-10-21T13:35:11.215" v="22" actId="6549"/>
        <pc:sldMkLst>
          <pc:docMk/>
          <pc:sldMk cId="0" sldId="261"/>
        </pc:sldMkLst>
      </pc:sldChg>
      <pc:sldChg chg="modNotesTx">
        <pc:chgData name="Justin Evans" userId="2ee3c1af-825e-450d-8b1e-d59252291e99" providerId="ADAL" clId="{9DF2BC1B-29DB-4AB6-A2EE-F8C2D754EDDF}" dt="2026-10-21T13:35:25.032" v="25" actId="6549"/>
        <pc:sldMkLst>
          <pc:docMk/>
          <pc:sldMk cId="0" sldId="263"/>
        </pc:sldMkLst>
      </pc:sldChg>
      <pc:sldChg chg="modNotesTx">
        <pc:chgData name="Justin Evans" userId="2ee3c1af-825e-450d-8b1e-d59252291e99" providerId="ADAL" clId="{9DF2BC1B-29DB-4AB6-A2EE-F8C2D754EDDF}" dt="2026-10-21T13:35:14.713" v="23" actId="6549"/>
        <pc:sldMkLst>
          <pc:docMk/>
          <pc:sldMk cId="0" sldId="264"/>
        </pc:sldMkLst>
      </pc:sldChg>
      <pc:sldChg chg="modNotesTx">
        <pc:chgData name="Justin Evans" userId="2ee3c1af-825e-450d-8b1e-d59252291e99" providerId="ADAL" clId="{9DF2BC1B-29DB-4AB6-A2EE-F8C2D754EDDF}" dt="2026-10-21T13:35:18.539" v="24" actId="6549"/>
        <pc:sldMkLst>
          <pc:docMk/>
          <pc:sldMk cId="0" sldId="265"/>
        </pc:sldMkLst>
      </pc:sldChg>
      <pc:sldChg chg="modNotesTx">
        <pc:chgData name="Justin Evans" userId="2ee3c1af-825e-450d-8b1e-d59252291e99" providerId="ADAL" clId="{9DF2BC1B-29DB-4AB6-A2EE-F8C2D754EDDF}" dt="2026-10-21T13:35:33.248" v="40" actId="6549"/>
        <pc:sldMkLst>
          <pc:docMk/>
          <pc:sldMk cId="0" sldId="266"/>
        </pc:sldMkLst>
      </pc:sldChg>
      <pc:sldChg chg="modNotesTx">
        <pc:chgData name="Justin Evans" userId="2ee3c1af-825e-450d-8b1e-d59252291e99" providerId="ADAL" clId="{9DF2BC1B-29DB-4AB6-A2EE-F8C2D754EDDF}" dt="2026-10-21T13:35:38.932" v="41" actId="6549"/>
        <pc:sldMkLst>
          <pc:docMk/>
          <pc:sldMk cId="0" sldId="267"/>
        </pc:sldMkLst>
      </pc:sldChg>
      <pc:sldChg chg="modNotesTx">
        <pc:chgData name="Justin Evans" userId="2ee3c1af-825e-450d-8b1e-d59252291e99" providerId="ADAL" clId="{9DF2BC1B-29DB-4AB6-A2EE-F8C2D754EDDF}" dt="2026-10-21T13:34:17.118" v="12" actId="6549"/>
        <pc:sldMkLst>
          <pc:docMk/>
          <pc:sldMk cId="0" sldId="269"/>
        </pc:sldMkLst>
      </pc:sldChg>
      <pc:sldChg chg="modNotesTx">
        <pc:chgData name="Justin Evans" userId="2ee3c1af-825e-450d-8b1e-d59252291e99" providerId="ADAL" clId="{9DF2BC1B-29DB-4AB6-A2EE-F8C2D754EDDF}" dt="2026-10-21T13:33:46.186" v="7" actId="6549"/>
        <pc:sldMkLst>
          <pc:docMk/>
          <pc:sldMk cId="0" sldId="270"/>
        </pc:sldMkLst>
      </pc:sldChg>
      <pc:sldChg chg="modNotesTx">
        <pc:chgData name="Justin Evans" userId="2ee3c1af-825e-450d-8b1e-d59252291e99" providerId="ADAL" clId="{9DF2BC1B-29DB-4AB6-A2EE-F8C2D754EDDF}" dt="2026-10-21T13:33:57.904" v="9" actId="20577"/>
        <pc:sldMkLst>
          <pc:docMk/>
          <pc:sldMk cId="0" sldId="271"/>
        </pc:sldMkLst>
      </pc:sldChg>
      <pc:sldChg chg="modNotesTx">
        <pc:chgData name="Justin Evans" userId="2ee3c1af-825e-450d-8b1e-d59252291e99" providerId="ADAL" clId="{9DF2BC1B-29DB-4AB6-A2EE-F8C2D754EDDF}" dt="2026-10-21T13:35:44.573" v="42" actId="6549"/>
        <pc:sldMkLst>
          <pc:docMk/>
          <pc:sldMk cId="0" sldId="275"/>
        </pc:sldMkLst>
      </pc:sldChg>
      <pc:sldChg chg="modNotesTx">
        <pc:chgData name="Justin Evans" userId="2ee3c1af-825e-450d-8b1e-d59252291e99" providerId="ADAL" clId="{9DF2BC1B-29DB-4AB6-A2EE-F8C2D754EDDF}" dt="2026-10-21T13:35:48.046" v="43" actId="6549"/>
        <pc:sldMkLst>
          <pc:docMk/>
          <pc:sldMk cId="0" sldId="276"/>
        </pc:sldMkLst>
      </pc:sldChg>
      <pc:sldChg chg="modNotesTx">
        <pc:chgData name="Justin Evans" userId="2ee3c1af-825e-450d-8b1e-d59252291e99" providerId="ADAL" clId="{9DF2BC1B-29DB-4AB6-A2EE-F8C2D754EDDF}" dt="2026-10-21T13:35:51.799" v="44" actId="6549"/>
        <pc:sldMkLst>
          <pc:docMk/>
          <pc:sldMk cId="0" sldId="277"/>
        </pc:sldMkLst>
      </pc:sldChg>
      <pc:sldChg chg="modNotesTx">
        <pc:chgData name="Justin Evans" userId="2ee3c1af-825e-450d-8b1e-d59252291e99" providerId="ADAL" clId="{9DF2BC1B-29DB-4AB6-A2EE-F8C2D754EDDF}" dt="2026-10-21T13:33:36.011" v="3" actId="6549"/>
        <pc:sldMkLst>
          <pc:docMk/>
          <pc:sldMk cId="0" sldId="279"/>
        </pc:sldMkLst>
      </pc:sldChg>
      <pc:sldChg chg="modNotesTx">
        <pc:chgData name="Justin Evans" userId="2ee3c1af-825e-450d-8b1e-d59252291e99" providerId="ADAL" clId="{9DF2BC1B-29DB-4AB6-A2EE-F8C2D754EDDF}" dt="2026-10-21T13:34:13.232" v="11" actId="6549"/>
        <pc:sldMkLst>
          <pc:docMk/>
          <pc:sldMk cId="2302928909" sldId="282"/>
        </pc:sldMkLst>
      </pc:sldChg>
      <pc:sldChg chg="modNotesTx">
        <pc:chgData name="Justin Evans" userId="2ee3c1af-825e-450d-8b1e-d59252291e99" providerId="ADAL" clId="{9DF2BC1B-29DB-4AB6-A2EE-F8C2D754EDDF}" dt="2026-10-21T13:33:31.530" v="2" actId="6549"/>
        <pc:sldMkLst>
          <pc:docMk/>
          <pc:sldMk cId="2213708728" sldId="283"/>
        </pc:sldMkLst>
      </pc:sldChg>
      <pc:sldChg chg="modNotesTx">
        <pc:chgData name="Justin Evans" userId="2ee3c1af-825e-450d-8b1e-d59252291e99" providerId="ADAL" clId="{9DF2BC1B-29DB-4AB6-A2EE-F8C2D754EDDF}" dt="2026-10-21T13:33:38.849" v="4" actId="6549"/>
        <pc:sldMkLst>
          <pc:docMk/>
          <pc:sldMk cId="3434142867" sldId="284"/>
        </pc:sldMkLst>
      </pc:sldChg>
      <pc:sldChg chg="modNotesTx">
        <pc:chgData name="Justin Evans" userId="2ee3c1af-825e-450d-8b1e-d59252291e99" providerId="ADAL" clId="{9DF2BC1B-29DB-4AB6-A2EE-F8C2D754EDDF}" dt="2026-10-21T13:34:09.168" v="10" actId="6549"/>
        <pc:sldMkLst>
          <pc:docMk/>
          <pc:sldMk cId="3330262834" sldId="286"/>
        </pc:sldMkLst>
      </pc:sldChg>
      <pc:sldChg chg="modNotesTx">
        <pc:chgData name="Justin Evans" userId="2ee3c1af-825e-450d-8b1e-d59252291e99" providerId="ADAL" clId="{9DF2BC1B-29DB-4AB6-A2EE-F8C2D754EDDF}" dt="2026-10-21T13:33:42.241" v="6" actId="6549"/>
        <pc:sldMkLst>
          <pc:docMk/>
          <pc:sldMk cId="2980255725" sldId="287"/>
        </pc:sldMkLst>
      </pc:sldChg>
      <pc:sldChg chg="modNotesTx">
        <pc:chgData name="Justin Evans" userId="2ee3c1af-825e-450d-8b1e-d59252291e99" providerId="ADAL" clId="{9DF2BC1B-29DB-4AB6-A2EE-F8C2D754EDDF}" dt="2026-10-21T13:35:02.499" v="19" actId="6549"/>
        <pc:sldMkLst>
          <pc:docMk/>
          <pc:sldMk cId="3512256574" sldId="288"/>
        </pc:sldMkLst>
      </pc:sldChg>
      <pc:sldChg chg="modNotesTx">
        <pc:chgData name="Justin Evans" userId="2ee3c1af-825e-450d-8b1e-d59252291e99" providerId="ADAL" clId="{9DF2BC1B-29DB-4AB6-A2EE-F8C2D754EDDF}" dt="2026-10-21T13:35:05.208" v="20" actId="6549"/>
        <pc:sldMkLst>
          <pc:docMk/>
          <pc:sldMk cId="1028850849" sldId="289"/>
        </pc:sldMkLst>
      </pc:sldChg>
      <pc:sldChg chg="modNotesTx">
        <pc:chgData name="Justin Evans" userId="2ee3c1af-825e-450d-8b1e-d59252291e99" providerId="ADAL" clId="{9DF2BC1B-29DB-4AB6-A2EE-F8C2D754EDDF}" dt="2026-10-21T13:35:08.376" v="21" actId="6549"/>
        <pc:sldMkLst>
          <pc:docMk/>
          <pc:sldMk cId="3535914787" sldId="29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AF217B-B767-48FC-B70F-29B2DCEBFFA2}" type="datetimeFigureOut">
              <a:rPr lang="en-GB" smtClean="0"/>
              <a:t>21/10/2026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BBF35D-EAB6-4978-881F-987A2D7D301E}" type="slidenum">
              <a:rPr lang="en-GB" smtClean="0"/>
              <a:t>‹#›</a:t>
            </a:fld>
            <a:endParaRPr lang="en-GB"/>
          </a:p>
        </p:txBody>
      </p:sp>
    </p:spTree>
    <p:extLst>
      <p:ext uri="{BB962C8B-B14F-4D97-AF65-F5344CB8AC3E}">
        <p14:creationId xmlns:p14="http://schemas.microsoft.com/office/powerpoint/2010/main" val="164518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References &amp; Data Sources</a:t>
            </a:r>
          </a:p>
          <a:p>
            <a:pPr lvl="0"/>
            <a:r>
              <a:rPr lang="en-GB" dirty="0"/>
              <a:t>Jetter, M. (2017). </a:t>
            </a:r>
            <a:r>
              <a:rPr lang="en-GB" i="1" dirty="0"/>
              <a:t>The effect of media attention on terrorism</a:t>
            </a:r>
            <a:r>
              <a:rPr lang="en-GB" dirty="0"/>
              <a:t>. Journal of Public Economics, 153, 32–48.</a:t>
            </a:r>
          </a:p>
          <a:p>
            <a:pPr lvl="0"/>
            <a:r>
              <a:rPr lang="en-GB" dirty="0"/>
              <a:t>Europol (2024). </a:t>
            </a:r>
            <a:r>
              <a:rPr lang="en-GB" i="1" dirty="0"/>
              <a:t>EU Terrorism Situation and Trend Report (TE-SAT) 2024</a:t>
            </a:r>
            <a:r>
              <a:rPr lang="en-GB" dirty="0"/>
              <a:t>. European Union Agency for Law Enforcement Cooperation.</a:t>
            </a:r>
          </a:p>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1</a:t>
            </a:fld>
            <a:endParaRPr lang="en-GB"/>
          </a:p>
        </p:txBody>
      </p:sp>
    </p:spTree>
    <p:extLst>
      <p:ext uri="{BB962C8B-B14F-4D97-AF65-F5344CB8AC3E}">
        <p14:creationId xmlns:p14="http://schemas.microsoft.com/office/powerpoint/2010/main" val="8533371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Reference:</a:t>
            </a:r>
            <a:r>
              <a:rPr lang="en-GB" b="0" i="0" u="none" strike="noStrike" dirty="0">
                <a:solidFill>
                  <a:srgbClr val="374151"/>
                </a:solidFill>
                <a:effectLst/>
                <a:latin typeface="+mn-lt"/>
              </a:rPr>
              <a:t> Title: "Media" Author: Campbell, R., Martin, C. R., &amp; </a:t>
            </a:r>
            <a:r>
              <a:rPr lang="en-GB" b="0" i="0" u="none" strike="noStrike" dirty="0" err="1">
                <a:solidFill>
                  <a:srgbClr val="374151"/>
                </a:solidFill>
                <a:effectLst/>
                <a:latin typeface="+mn-lt"/>
              </a:rPr>
              <a:t>Fabos</a:t>
            </a:r>
            <a:r>
              <a:rPr lang="en-GB" b="0" i="0" u="none" strike="noStrike" dirty="0">
                <a:solidFill>
                  <a:srgbClr val="374151"/>
                </a:solidFill>
                <a:effectLst/>
                <a:latin typeface="+mn-lt"/>
              </a:rPr>
              <a:t>, B. Book: "Media &amp; Culture: Mass Communication in a Digital Age" Publisher: Bedford/St. Martin's Publication Year: 2018 ISBN-13: 978-1319058517</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8D1D9E8-14BF-3048-B4D9-AC5D125B598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5981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3</a:t>
            </a:fld>
            <a:endParaRPr lang="en-GB"/>
          </a:p>
        </p:txBody>
      </p:sp>
    </p:spTree>
    <p:extLst>
      <p:ext uri="{BB962C8B-B14F-4D97-AF65-F5344CB8AC3E}">
        <p14:creationId xmlns:p14="http://schemas.microsoft.com/office/powerpoint/2010/main" val="3530759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8D1D9E8-14BF-3048-B4D9-AC5D125B598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3307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latin typeface="+mn-lt"/>
            </a:endParaRPr>
          </a:p>
        </p:txBody>
      </p:sp>
      <p:sp>
        <p:nvSpPr>
          <p:cNvPr id="4" name="Slide Number Placeholder 3"/>
          <p:cNvSpPr>
            <a:spLocks noGrp="1"/>
          </p:cNvSpPr>
          <p:nvPr>
            <p:ph type="sldNum" sz="quarter" idx="5"/>
          </p:nvPr>
        </p:nvSpPr>
        <p:spPr/>
        <p:txBody>
          <a:bodyPr/>
          <a:lstStyle/>
          <a:p>
            <a:fld id="{18D1D9E8-14BF-3048-B4D9-AC5D125B598D}" type="slidenum">
              <a:rPr lang="en-US" smtClean="0"/>
              <a:t>5</a:t>
            </a:fld>
            <a:endParaRPr lang="en-US"/>
          </a:p>
        </p:txBody>
      </p:sp>
    </p:spTree>
    <p:extLst>
      <p:ext uri="{BB962C8B-B14F-4D97-AF65-F5344CB8AC3E}">
        <p14:creationId xmlns:p14="http://schemas.microsoft.com/office/powerpoint/2010/main" val="680887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6</a:t>
            </a:fld>
            <a:endParaRPr lang="en-GB"/>
          </a:p>
        </p:txBody>
      </p:sp>
    </p:spTree>
    <p:extLst>
      <p:ext uri="{BB962C8B-B14F-4D97-AF65-F5344CB8AC3E}">
        <p14:creationId xmlns:p14="http://schemas.microsoft.com/office/powerpoint/2010/main" val="2088255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Framing Theory: </a:t>
            </a:r>
            <a:r>
              <a:rPr lang="en-GB" sz="1200" kern="1200" dirty="0" err="1">
                <a:solidFill>
                  <a:schemeClr val="tx1"/>
                </a:solidFill>
                <a:effectLst/>
                <a:latin typeface="+mn-lt"/>
                <a:ea typeface="+mn-ea"/>
                <a:cs typeface="+mn-cs"/>
              </a:rPr>
              <a:t>Entman</a:t>
            </a:r>
            <a:r>
              <a:rPr lang="en-GB" sz="1200" kern="1200" dirty="0">
                <a:solidFill>
                  <a:schemeClr val="tx1"/>
                </a:solidFill>
                <a:effectLst/>
                <a:latin typeface="+mn-lt"/>
                <a:ea typeface="+mn-ea"/>
                <a:cs typeface="+mn-cs"/>
              </a:rPr>
              <a:t> (1993) </a:t>
            </a:r>
          </a:p>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7</a:t>
            </a:fld>
            <a:endParaRPr lang="en-GB"/>
          </a:p>
        </p:txBody>
      </p:sp>
    </p:spTree>
    <p:extLst>
      <p:ext uri="{BB962C8B-B14F-4D97-AF65-F5344CB8AC3E}">
        <p14:creationId xmlns:p14="http://schemas.microsoft.com/office/powerpoint/2010/main" val="3509970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E3407-E75D-0A8C-0D3A-E3F2DE8A3C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F2DEE0-92F5-06E4-5471-8919C14BD6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90EA79-8C48-C8E5-CD8E-580DAB48142F}"/>
              </a:ext>
            </a:extLst>
          </p:cNvPr>
          <p:cNvSpPr>
            <a:spLocks noGrp="1"/>
          </p:cNvSpPr>
          <p:nvPr>
            <p:ph type="body" idx="1"/>
          </p:nvPr>
        </p:nvSpPr>
        <p:spPr/>
        <p:txBody>
          <a:bodyPr/>
          <a:lstStyle/>
          <a:p>
            <a:r>
              <a:rPr lang="en-GB" dirty="0"/>
              <a:t>A couple of examples to follow</a:t>
            </a:r>
          </a:p>
        </p:txBody>
      </p:sp>
      <p:sp>
        <p:nvSpPr>
          <p:cNvPr id="4" name="Slide Number Placeholder 3">
            <a:extLst>
              <a:ext uri="{FF2B5EF4-FFF2-40B4-BE49-F238E27FC236}">
                <a16:creationId xmlns:a16="http://schemas.microsoft.com/office/drawing/2014/main" id="{AE03916F-C996-50C5-83AF-1DCC801F9E0D}"/>
              </a:ext>
            </a:extLst>
          </p:cNvPr>
          <p:cNvSpPr>
            <a:spLocks noGrp="1"/>
          </p:cNvSpPr>
          <p:nvPr>
            <p:ph type="sldNum" sz="quarter" idx="5"/>
          </p:nvPr>
        </p:nvSpPr>
        <p:spPr/>
        <p:txBody>
          <a:bodyPr/>
          <a:lstStyle/>
          <a:p>
            <a:fld id="{81BBF35D-EAB6-4978-881F-987A2D7D301E}" type="slidenum">
              <a:rPr lang="en-GB" smtClean="0"/>
              <a:t>8</a:t>
            </a:fld>
            <a:endParaRPr lang="en-GB"/>
          </a:p>
        </p:txBody>
      </p:sp>
    </p:spTree>
    <p:extLst>
      <p:ext uri="{BB962C8B-B14F-4D97-AF65-F5344CB8AC3E}">
        <p14:creationId xmlns:p14="http://schemas.microsoft.com/office/powerpoint/2010/main" val="33303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9</a:t>
            </a:fld>
            <a:endParaRPr lang="en-US"/>
          </a:p>
        </p:txBody>
      </p:sp>
    </p:spTree>
    <p:extLst>
      <p:ext uri="{BB962C8B-B14F-4D97-AF65-F5344CB8AC3E}">
        <p14:creationId xmlns:p14="http://schemas.microsoft.com/office/powerpoint/2010/main" val="4159044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9CC9F4-24C1-F009-D179-CFCBBE8F6C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430F67-82E8-F05C-917A-7467E2C5FA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09E0A8-B80A-A335-A8CC-49C7514950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7131859-EFDA-FB87-7FF0-E7289F45D250}"/>
              </a:ext>
            </a:extLst>
          </p:cNvPr>
          <p:cNvSpPr>
            <a:spLocks noGrp="1"/>
          </p:cNvSpPr>
          <p:nvPr>
            <p:ph type="sldNum" sz="quarter" idx="5"/>
          </p:nvPr>
        </p:nvSpPr>
        <p:spPr/>
        <p:txBody>
          <a:bodyPr/>
          <a:lstStyle/>
          <a:p>
            <a:fld id="{81BBF35D-EAB6-4978-881F-987A2D7D301E}" type="slidenum">
              <a:rPr lang="en-GB" smtClean="0"/>
              <a:t>10</a:t>
            </a:fld>
            <a:endParaRPr lang="en-GB"/>
          </a:p>
        </p:txBody>
      </p:sp>
    </p:spTree>
    <p:extLst>
      <p:ext uri="{BB962C8B-B14F-4D97-AF65-F5344CB8AC3E}">
        <p14:creationId xmlns:p14="http://schemas.microsoft.com/office/powerpoint/2010/main" val="2493721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11</a:t>
            </a:fld>
            <a:endParaRPr lang="en-GB"/>
          </a:p>
        </p:txBody>
      </p:sp>
    </p:spTree>
    <p:extLst>
      <p:ext uri="{BB962C8B-B14F-4D97-AF65-F5344CB8AC3E}">
        <p14:creationId xmlns:p14="http://schemas.microsoft.com/office/powerpoint/2010/main" val="3028516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It has been suggested that terrorist organizations systematically seek media coverage to spread their message, create fear, and recruit followers Wilkinson, 1997, Pries-</a:t>
            </a:r>
            <a:r>
              <a:rPr lang="en-GB" sz="1200" b="0" i="0" kern="1200" dirty="0" err="1">
                <a:solidFill>
                  <a:schemeClr val="tx1"/>
                </a:solidFill>
                <a:effectLst/>
                <a:latin typeface="+mn-lt"/>
                <a:ea typeface="+mn-ea"/>
                <a:cs typeface="+mn-cs"/>
              </a:rPr>
              <a:t>Shimsh</a:t>
            </a:r>
            <a:r>
              <a:rPr lang="en-GB" sz="1200" b="0" i="0" kern="1200" dirty="0">
                <a:solidFill>
                  <a:schemeClr val="tx1"/>
                </a:solidFill>
                <a:effectLst/>
                <a:latin typeface="+mn-lt"/>
                <a:ea typeface="+mn-ea"/>
                <a:cs typeface="+mn-cs"/>
              </a:rPr>
              <a:t>, 2005, Frey et al., 2007, Walsh, 2010.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Thus, it is possible that once the media is paying attention a terrorist organization may seek to exploit that platform and continue their attacks. There is empirical evidence that supports this hypothesis.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reality, terrorism has become a popular news topic: media outlets worldwide dedicate TV marathons, front-page headlines, and in-depth portraits to terrorist groups.</a:t>
            </a:r>
            <a:r>
              <a:rPr lang="en-GB" sz="1200" b="0" i="0" kern="1200" baseline="30000" dirty="0">
                <a:solidFill>
                  <a:schemeClr val="tx1"/>
                </a:solidFill>
                <a:effectLst/>
                <a:latin typeface="+mn-lt"/>
                <a:ea typeface="+mn-ea"/>
                <a:cs typeface="+mn-cs"/>
              </a:rPr>
              <a:t>1</a:t>
            </a:r>
            <a:r>
              <a:rPr lang="en-GB" sz="1200" b="0" i="0" kern="1200" dirty="0">
                <a:solidFill>
                  <a:schemeClr val="tx1"/>
                </a:solidFill>
                <a:effectLst/>
                <a:latin typeface="+mn-lt"/>
                <a:ea typeface="+mn-ea"/>
                <a:cs typeface="+mn-cs"/>
              </a:rPr>
              <a:t> In fact, the extent of the media coverage terrorist organizations receive (free of charge) has been compared to the “advertising budgets of some of the world's largest corporations” by Melnick and Eldor (2010, p.965). </a:t>
            </a:r>
          </a:p>
          <a:p>
            <a:endParaRPr lang="en-GB" sz="1200" b="0" i="0" kern="1200" dirty="0">
              <a:solidFill>
                <a:schemeClr val="tx1"/>
              </a:solidFill>
              <a:effectLst/>
              <a:latin typeface="+mn-lt"/>
              <a:ea typeface="+mn-ea"/>
              <a:cs typeface="+mn-cs"/>
            </a:endParaRPr>
          </a:p>
          <a:p>
            <a:r>
              <a:rPr lang="en-GB" b="1" dirty="0"/>
              <a:t>References &amp; Data Sources</a:t>
            </a:r>
          </a:p>
          <a:p>
            <a:pPr lvl="0"/>
            <a:r>
              <a:rPr lang="en-GB" dirty="0"/>
              <a:t>Jetter, M. (2017). </a:t>
            </a:r>
            <a:r>
              <a:rPr lang="en-GB" i="1" dirty="0"/>
              <a:t>The effect of media attention on terrorism</a:t>
            </a:r>
            <a:r>
              <a:rPr lang="en-GB" dirty="0"/>
              <a:t>. Journal of Public Economics, 153, 32–48.</a:t>
            </a:r>
          </a:p>
          <a:p>
            <a:pPr lvl="0"/>
            <a:r>
              <a:rPr lang="en-GB" dirty="0"/>
              <a:t>Global Terrorism Database (GTD) / National Consortium for the Study of Terrorism and Responses to Terrorism (START).</a:t>
            </a:r>
          </a:p>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12</a:t>
            </a:fld>
            <a:endParaRPr lang="en-GB"/>
          </a:p>
        </p:txBody>
      </p:sp>
    </p:spTree>
    <p:extLst>
      <p:ext uri="{BB962C8B-B14F-4D97-AF65-F5344CB8AC3E}">
        <p14:creationId xmlns:p14="http://schemas.microsoft.com/office/powerpoint/2010/main" val="1572380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13</a:t>
            </a:fld>
            <a:endParaRPr lang="en-GB"/>
          </a:p>
        </p:txBody>
      </p:sp>
    </p:spTree>
    <p:extLst>
      <p:ext uri="{BB962C8B-B14F-4D97-AF65-F5344CB8AC3E}">
        <p14:creationId xmlns:p14="http://schemas.microsoft.com/office/powerpoint/2010/main" val="28046078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2024 European Threat Landscape</a:t>
            </a:r>
          </a:p>
          <a:p>
            <a:r>
              <a:rPr lang="en-GB" b="1" dirty="0"/>
              <a:t>Slide Title:</a:t>
            </a:r>
            <a:r>
              <a:rPr lang="en-GB" dirty="0"/>
              <a:t> The 2024 European Threat Landscape</a:t>
            </a:r>
          </a:p>
          <a:p>
            <a:r>
              <a:rPr lang="en-GB" b="1" dirty="0"/>
              <a:t>Key Takeaway / Elevator Pitch</a:t>
            </a:r>
          </a:p>
          <a:p>
            <a:r>
              <a:rPr lang="en-GB" dirty="0"/>
              <a:t>European security services made 449 arrests in 2024, with Spain, France, Italy, and Germany facing the highest pressure due to lone actors targeting major public events.</a:t>
            </a:r>
          </a:p>
          <a:p>
            <a:r>
              <a:rPr lang="en-GB" b="1" dirty="0"/>
              <a:t>Speaker Script &amp; Talking Points</a:t>
            </a:r>
          </a:p>
          <a:p>
            <a:pPr lvl="0"/>
            <a:r>
              <a:rPr lang="en-GB" b="1" dirty="0"/>
              <a:t>Geographic Hotspots:</a:t>
            </a:r>
            <a:r>
              <a:rPr lang="en-GB" dirty="0"/>
              <a:t> "Looking at Europol’s 2024 threat data, law enforcement intercepted severe threats across the continent, making 449 total arrests. Spain led with 90 arrests, followed by France with 69, Italy with 62, and Germany with 55."</a:t>
            </a:r>
          </a:p>
          <a:p>
            <a:pPr lvl="0"/>
            <a:r>
              <a:rPr lang="en-GB" b="1" dirty="0"/>
              <a:t>High-Profile Target Vectors:</a:t>
            </a:r>
            <a:r>
              <a:rPr lang="en-GB" dirty="0"/>
              <a:t> "The threat landscape in 2024 was heavily defined by major cultural and sporting events—notably the Paris Olympics and the UEFA Euro tournament in Germany. Security services successfully disrupted multiple plots aiming to leverage these massive global media audiences."</a:t>
            </a:r>
          </a:p>
          <a:p>
            <a:pPr lvl="0"/>
            <a:r>
              <a:rPr lang="en-GB" b="1" dirty="0"/>
              <a:t>The Operational Shift:</a:t>
            </a:r>
            <a:r>
              <a:rPr lang="en-GB" dirty="0"/>
              <a:t> "The crucial takeaway for strategic planning is the shift in </a:t>
            </a:r>
            <a:r>
              <a:rPr lang="en-GB" i="1" dirty="0"/>
              <a:t>how</a:t>
            </a:r>
            <a:r>
              <a:rPr lang="en-GB" dirty="0"/>
              <a:t> these attacks are structured. We are seeing a marked decline in complex, multi-person cells directed from overseas command structures. Instead, the primary operational threat comes from self-indoctrinated lone actors using accessible weapons like knives, vehicles, or homemade explosives."</a:t>
            </a:r>
          </a:p>
          <a:p>
            <a:r>
              <a:rPr lang="en-GB" b="1" dirty="0"/>
              <a:t>References &amp; Data Sources</a:t>
            </a:r>
          </a:p>
          <a:p>
            <a:pPr lvl="0"/>
            <a:r>
              <a:rPr lang="en-GB" dirty="0"/>
              <a:t>Europol (2024). </a:t>
            </a:r>
            <a:r>
              <a:rPr lang="en-GB" i="1" dirty="0"/>
              <a:t>TE-SAT 2024: European Union Terrorism Situation and Trend Report</a:t>
            </a:r>
            <a:r>
              <a:rPr lang="en-GB" dirty="0"/>
              <a:t>.</a:t>
            </a:r>
          </a:p>
          <a:p>
            <a:pPr lvl="0"/>
            <a:r>
              <a:rPr lang="en-GB" dirty="0"/>
              <a:t>Counter Terrorism Policing UK &amp; European Counter Terrorism Centre (ECTC) Briefings (2024).</a:t>
            </a:r>
          </a:p>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14</a:t>
            </a:fld>
            <a:endParaRPr lang="en-GB"/>
          </a:p>
        </p:txBody>
      </p:sp>
    </p:spTree>
    <p:extLst>
      <p:ext uri="{BB962C8B-B14F-4D97-AF65-F5344CB8AC3E}">
        <p14:creationId xmlns:p14="http://schemas.microsoft.com/office/powerpoint/2010/main" val="34599753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15</a:t>
            </a:fld>
            <a:endParaRPr lang="en-GB"/>
          </a:p>
        </p:txBody>
      </p:sp>
    </p:spTree>
    <p:extLst>
      <p:ext uri="{BB962C8B-B14F-4D97-AF65-F5344CB8AC3E}">
        <p14:creationId xmlns:p14="http://schemas.microsoft.com/office/powerpoint/2010/main" val="816869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E168F1-3A7B-5C42-D505-7733E996CC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E2EDD9-9E82-6DD4-54C8-29262771BD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E66E52-DBC7-FEC4-5F60-F3E4DC7499C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6429DB-1462-A7EE-73BB-194DCC51869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BBF35D-EAB6-4978-881F-987A2D7D301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429706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ED51A-37BE-9FB7-93EB-80F3CD4F15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53D747-644E-1817-2A4B-9379DD351B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84FF07-711A-2CCA-3692-53785B7B0DB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B9BB938-DC3D-04AC-AE00-B4FC2826F30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BBF35D-EAB6-4978-881F-987A2D7D301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225506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12B7E8-E073-B706-5120-FBE8BF827E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B9DC2F-0A8B-AFDF-1F24-C2A4B7EA79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C29BFB-F4EB-D40B-3FF7-EEE99FED07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434BCC-D7FA-8185-11FA-89EFD4B091E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BBF35D-EAB6-4978-881F-987A2D7D301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562479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19</a:t>
            </a:fld>
            <a:endParaRPr lang="en-GB"/>
          </a:p>
        </p:txBody>
      </p:sp>
    </p:spTree>
    <p:extLst>
      <p:ext uri="{BB962C8B-B14F-4D97-AF65-F5344CB8AC3E}">
        <p14:creationId xmlns:p14="http://schemas.microsoft.com/office/powerpoint/2010/main" val="18302256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Opening &amp; Transition:</a:t>
            </a:r>
            <a:r>
              <a:rPr lang="en-GB" sz="1200" kern="1200" dirty="0">
                <a:solidFill>
                  <a:schemeClr val="tx1"/>
                </a:solidFill>
                <a:effectLst/>
                <a:latin typeface="+mn-lt"/>
                <a:ea typeface="+mn-ea"/>
                <a:cs typeface="+mn-cs"/>
              </a:rPr>
              <a:t> Let's examine how modern technology changes the rules of communication and causality. </a:t>
            </a:r>
          </a:p>
          <a:p>
            <a:pPr lvl="0"/>
            <a:r>
              <a:rPr lang="en-GB" sz="1200" b="1" kern="1200" dirty="0">
                <a:solidFill>
                  <a:schemeClr val="tx1"/>
                </a:solidFill>
                <a:effectLst/>
                <a:latin typeface="+mn-lt"/>
                <a:ea typeface="+mn-ea"/>
                <a:cs typeface="+mn-cs"/>
              </a:rPr>
              <a:t>Core Narrative:</a:t>
            </a:r>
            <a:r>
              <a:rPr lang="en-GB" sz="1200" kern="1200" dirty="0">
                <a:solidFill>
                  <a:schemeClr val="tx1"/>
                </a:solidFill>
                <a:effectLst/>
                <a:latin typeface="+mn-lt"/>
                <a:ea typeface="+mn-ea"/>
                <a:cs typeface="+mn-cs"/>
              </a:rPr>
              <a:t> Because extremists can now communicate directly with global audiences, they no longer rely on traditional news editors to tell their story. However, we also have to look closely at the platforms themselves. Commercial recommendation systems are built to maximize user engagement, which often means they unintentionally reward emotionally provocative, angry, or extreme material. </a:t>
            </a:r>
          </a:p>
          <a:p>
            <a:pPr lvl="0"/>
            <a:r>
              <a:rPr lang="en-GB" sz="1200" b="1" kern="1200" dirty="0">
                <a:solidFill>
                  <a:schemeClr val="tx1"/>
                </a:solidFill>
                <a:effectLst/>
                <a:latin typeface="+mn-lt"/>
                <a:ea typeface="+mn-ea"/>
                <a:cs typeface="+mn-cs"/>
              </a:rPr>
              <a:t>Key Takeaways:</a:t>
            </a:r>
            <a:r>
              <a:rPr lang="en-GB" sz="1200" kern="1200" dirty="0">
                <a:solidFill>
                  <a:schemeClr val="tx1"/>
                </a:solidFill>
                <a:effectLst/>
                <a:latin typeface="+mn-lt"/>
                <a:ea typeface="+mn-ea"/>
                <a:cs typeface="+mn-cs"/>
              </a:rPr>
              <a:t> It is important to remember that content moderation, algorithmic recommendations, and user sharing are three completely different processes with separate vulnerabilities. Furthermore, as researchers, we must keep a cool head: while digital platforms make radical content easy to find, clear empirical evidence for a direct, mechanical pathway from simply viewing material online to committing an act of violence remains heavily debated</a:t>
            </a:r>
          </a:p>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20</a:t>
            </a:fld>
            <a:endParaRPr lang="en-GB"/>
          </a:p>
        </p:txBody>
      </p:sp>
    </p:spTree>
    <p:extLst>
      <p:ext uri="{BB962C8B-B14F-4D97-AF65-F5344CB8AC3E}">
        <p14:creationId xmlns:p14="http://schemas.microsoft.com/office/powerpoint/2010/main" val="35380686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Opening &amp; Transition:</a:t>
            </a:r>
            <a:r>
              <a:rPr lang="en-GB" sz="1200" kern="1200" dirty="0">
                <a:solidFill>
                  <a:schemeClr val="tx1"/>
                </a:solidFill>
                <a:effectLst/>
                <a:latin typeface="+mn-lt"/>
                <a:ea typeface="+mn-ea"/>
                <a:cs typeface="+mn-cs"/>
              </a:rPr>
              <a:t> As future criminal justice and policing experts, you must evaluate evidence with a critical eye, especially when looking at online radicalization. </a:t>
            </a:r>
          </a:p>
          <a:p>
            <a:pPr lvl="0"/>
            <a:r>
              <a:rPr lang="en-GB" sz="1200" b="1" kern="1200" dirty="0">
                <a:solidFill>
                  <a:schemeClr val="tx1"/>
                </a:solidFill>
                <a:effectLst/>
                <a:latin typeface="+mn-lt"/>
                <a:ea typeface="+mn-ea"/>
                <a:cs typeface="+mn-cs"/>
              </a:rPr>
              <a:t>Core Narrative:</a:t>
            </a:r>
            <a:r>
              <a:rPr lang="en-GB" sz="1200" kern="1200" dirty="0">
                <a:solidFill>
                  <a:schemeClr val="tx1"/>
                </a:solidFill>
                <a:effectLst/>
                <a:latin typeface="+mn-lt"/>
                <a:ea typeface="+mn-ea"/>
                <a:cs typeface="+mn-cs"/>
              </a:rPr>
              <a:t> We have to be very careful with our terms. Not all offensive, edgy, or extreme content found online legally crosses the threshold into defined terrorism. </a:t>
            </a:r>
          </a:p>
          <a:p>
            <a:pPr lvl="0"/>
            <a:r>
              <a:rPr lang="en-GB" sz="1200" b="1" kern="1200" dirty="0">
                <a:solidFill>
                  <a:schemeClr val="tx1"/>
                </a:solidFill>
                <a:effectLst/>
                <a:latin typeface="+mn-lt"/>
                <a:ea typeface="+mn-ea"/>
                <a:cs typeface="+mn-cs"/>
              </a:rPr>
              <a:t>Key Takeaways:</a:t>
            </a:r>
            <a:r>
              <a:rPr lang="en-GB" sz="1200" kern="1200" dirty="0">
                <a:solidFill>
                  <a:schemeClr val="tx1"/>
                </a:solidFill>
                <a:effectLst/>
                <a:latin typeface="+mn-lt"/>
                <a:ea typeface="+mn-ea"/>
                <a:cs typeface="+mn-cs"/>
              </a:rPr>
              <a:t> Finding a statistical correlation—say, noticing that someone visited a toxic forum before committing a crime—is not the same as proving that the forum </a:t>
            </a:r>
            <a:r>
              <a:rPr lang="en-GB" sz="1200" i="1" kern="1200" dirty="0">
                <a:solidFill>
                  <a:schemeClr val="tx1"/>
                </a:solidFill>
                <a:effectLst/>
                <a:latin typeface="+mn-lt"/>
                <a:ea typeface="+mn-ea"/>
                <a:cs typeface="+mn-cs"/>
              </a:rPr>
              <a:t>caused</a:t>
            </a:r>
            <a:r>
              <a:rPr lang="en-GB" sz="1200" kern="1200" dirty="0">
                <a:solidFill>
                  <a:schemeClr val="tx1"/>
                </a:solidFill>
                <a:effectLst/>
                <a:latin typeface="+mn-lt"/>
                <a:ea typeface="+mn-ea"/>
                <a:cs typeface="+mn-cs"/>
              </a:rPr>
              <a:t> the crime. Real human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is complex. Offline social networks, personal life crises, mental health struggles, and broader political grievances always play a massive role. We must always weigh the strengths and limits of competing explanations rather than jumping to easy conclusions. </a:t>
            </a:r>
          </a:p>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21</a:t>
            </a:fld>
            <a:endParaRPr lang="en-GB"/>
          </a:p>
        </p:txBody>
      </p:sp>
    </p:spTree>
    <p:extLst>
      <p:ext uri="{BB962C8B-B14F-4D97-AF65-F5344CB8AC3E}">
        <p14:creationId xmlns:p14="http://schemas.microsoft.com/office/powerpoint/2010/main" val="5628054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22</a:t>
            </a:fld>
            <a:endParaRPr lang="en-GB"/>
          </a:p>
        </p:txBody>
      </p:sp>
    </p:spTree>
    <p:extLst>
      <p:ext uri="{BB962C8B-B14F-4D97-AF65-F5344CB8AC3E}">
        <p14:creationId xmlns:p14="http://schemas.microsoft.com/office/powerpoint/2010/main" val="17219026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23</a:t>
            </a:fld>
            <a:endParaRPr lang="en-GB"/>
          </a:p>
        </p:txBody>
      </p:sp>
    </p:spTree>
    <p:extLst>
      <p:ext uri="{BB962C8B-B14F-4D97-AF65-F5344CB8AC3E}">
        <p14:creationId xmlns:p14="http://schemas.microsoft.com/office/powerpoint/2010/main" val="2796469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Tech Against Terrorism (2024). </a:t>
            </a:r>
            <a:r>
              <a:rPr lang="en-GB" i="1" dirty="0"/>
              <a:t>The Accelerationist Online Ecosystem and Dark Subcultures</a:t>
            </a:r>
            <a:r>
              <a:rPr lang="en-GB" dirty="0"/>
              <a:t>.</a:t>
            </a:r>
          </a:p>
          <a:p>
            <a:pPr lvl="0"/>
            <a:r>
              <a:rPr lang="en-GB" dirty="0"/>
              <a:t>United Nations Counter-Terrorism Executive Directorate (CTED) Trends Alert (2024).</a:t>
            </a:r>
          </a:p>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24</a:t>
            </a:fld>
            <a:endParaRPr lang="en-GB"/>
          </a:p>
        </p:txBody>
      </p:sp>
    </p:spTree>
    <p:extLst>
      <p:ext uri="{BB962C8B-B14F-4D97-AF65-F5344CB8AC3E}">
        <p14:creationId xmlns:p14="http://schemas.microsoft.com/office/powerpoint/2010/main" val="5924055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Disruption and Adaptation: focussing on Jihadist Digital Infrastructure</a:t>
            </a:r>
          </a:p>
          <a:p>
            <a:endParaRPr lang="en-GB" b="1" dirty="0"/>
          </a:p>
          <a:p>
            <a:pPr lvl="0"/>
            <a:r>
              <a:rPr lang="en-GB" b="1" dirty="0"/>
              <a:t>The Major Disruption:</a:t>
            </a:r>
            <a:r>
              <a:rPr lang="en-GB" dirty="0"/>
              <a:t> "In June 2024, Europol and Eurojust coordinated a major international operation that dismantled the </a:t>
            </a:r>
            <a:r>
              <a:rPr lang="en-GB" dirty="0" err="1"/>
              <a:t>I'mLAM</a:t>
            </a:r>
            <a:r>
              <a:rPr lang="en-GB" dirty="0"/>
              <a:t> Foundation—a massive media hub that broadcasted Islamic State propaganda in over 30 languages across international servers."</a:t>
            </a:r>
          </a:p>
          <a:p>
            <a:pPr lvl="0"/>
            <a:r>
              <a:rPr lang="en-GB" b="1" dirty="0"/>
              <a:t>The Hydra Effect (Adaptation):</a:t>
            </a:r>
            <a:r>
              <a:rPr lang="en-GB" dirty="0"/>
              <a:t> "While taking down </a:t>
            </a:r>
            <a:r>
              <a:rPr lang="en-GB" dirty="0" err="1"/>
              <a:t>I'mLAM</a:t>
            </a:r>
            <a:r>
              <a:rPr lang="en-GB" dirty="0"/>
              <a:t> was a significant law enforcement victory, it demonstrated the 'Hydra effect' of modern digital terrorism. Cut off from a central broadcasting node, the network instantly fractured into smaller, nimble channels."</a:t>
            </a:r>
          </a:p>
          <a:p>
            <a:pPr lvl="0"/>
            <a:r>
              <a:rPr lang="en-GB" b="1" dirty="0"/>
              <a:t>Snackable Propaganda:</a:t>
            </a:r>
            <a:r>
              <a:rPr lang="en-GB" dirty="0"/>
              <a:t> "Outlets like al-</a:t>
            </a:r>
            <a:r>
              <a:rPr lang="en-GB" dirty="0" err="1"/>
              <a:t>Azaim</a:t>
            </a:r>
            <a:r>
              <a:rPr lang="en-GB" dirty="0"/>
              <a:t> Media began condensing two-hour speeches into single-page infographics. Meanwhile, AQAP introduced 'Inspire Tweets'—short, eye-catching visual cards specifically engineered for frictionless sharing on mainstream microblogging platforms."</a:t>
            </a:r>
          </a:p>
          <a:p>
            <a:r>
              <a:rPr lang="en-GB" b="1" dirty="0"/>
              <a:t>References &amp; Data Sources</a:t>
            </a:r>
          </a:p>
          <a:p>
            <a:pPr lvl="0"/>
            <a:r>
              <a:rPr lang="en-GB" dirty="0"/>
              <a:t>Europol Press Release (June 2024). </a:t>
            </a:r>
            <a:r>
              <a:rPr lang="en-GB" i="1" dirty="0"/>
              <a:t>Law enforcement strike against terrorist online propaganda</a:t>
            </a:r>
            <a:r>
              <a:rPr lang="en-GB" dirty="0"/>
              <a:t>.</a:t>
            </a:r>
          </a:p>
          <a:p>
            <a:pPr lvl="0"/>
            <a:r>
              <a:rPr lang="en-GB" dirty="0"/>
              <a:t>Global Internet Forum to Counter Terrorism (GIFCT) Threat Monitoring Report (2024).</a:t>
            </a:r>
          </a:p>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25</a:t>
            </a:fld>
            <a:endParaRPr lang="en-GB"/>
          </a:p>
        </p:txBody>
      </p:sp>
    </p:spTree>
    <p:extLst>
      <p:ext uri="{BB962C8B-B14F-4D97-AF65-F5344CB8AC3E}">
        <p14:creationId xmlns:p14="http://schemas.microsoft.com/office/powerpoint/2010/main" val="2691325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Conflict Armament Research (CAR) Report (2024). </a:t>
            </a:r>
            <a:r>
              <a:rPr lang="en-GB" i="1" dirty="0"/>
              <a:t>3D-Printed Firearms and Ghost Guns in Violent Extremism</a:t>
            </a:r>
            <a:r>
              <a:rPr lang="en-GB" dirty="0"/>
              <a:t>.</a:t>
            </a:r>
          </a:p>
          <a:p>
            <a:pPr lvl="0"/>
            <a:r>
              <a:rPr lang="en-GB" dirty="0"/>
              <a:t>Financial Action Task Force (FATF) Report (2024). </a:t>
            </a:r>
            <a:r>
              <a:rPr lang="en-GB" i="1" dirty="0"/>
              <a:t>Crowdfunding and Emerging Financial Vectors in Terrorism</a:t>
            </a:r>
            <a:r>
              <a:rPr lang="en-GB" dirty="0"/>
              <a:t>.</a:t>
            </a:r>
          </a:p>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26</a:t>
            </a:fld>
            <a:endParaRPr lang="en-GB"/>
          </a:p>
        </p:txBody>
      </p:sp>
    </p:spTree>
    <p:extLst>
      <p:ext uri="{BB962C8B-B14F-4D97-AF65-F5344CB8AC3E}">
        <p14:creationId xmlns:p14="http://schemas.microsoft.com/office/powerpoint/2010/main" val="20574660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Jetter, M. (2017). </a:t>
            </a:r>
            <a:r>
              <a:rPr lang="en-GB" i="1" dirty="0"/>
              <a:t>The effect of media attention on terrorism</a:t>
            </a:r>
            <a:r>
              <a:rPr lang="en-GB" dirty="0"/>
              <a:t>. Journal of Public Economics.</a:t>
            </a:r>
          </a:p>
          <a:p>
            <a:pPr lvl="0"/>
            <a:r>
              <a:rPr lang="en-GB" dirty="0"/>
              <a:t>Europol (2024). </a:t>
            </a:r>
            <a:r>
              <a:rPr lang="en-GB" i="1" dirty="0"/>
              <a:t>EU Terrorism Situation and Trend Report (TE-SAT) 2024</a:t>
            </a:r>
            <a:r>
              <a:rPr lang="en-GB" dirty="0"/>
              <a:t>.</a:t>
            </a:r>
          </a:p>
          <a:p>
            <a:pPr lvl="0"/>
            <a:r>
              <a:rPr lang="en-GB" dirty="0"/>
              <a:t>UN Counter-Terrorism Committee Executive Directorate (CTED) (2025 Strategic Guidelines).</a:t>
            </a:r>
          </a:p>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27</a:t>
            </a:fld>
            <a:endParaRPr lang="en-GB"/>
          </a:p>
        </p:txBody>
      </p:sp>
    </p:spTree>
    <p:extLst>
      <p:ext uri="{BB962C8B-B14F-4D97-AF65-F5344CB8AC3E}">
        <p14:creationId xmlns:p14="http://schemas.microsoft.com/office/powerpoint/2010/main" val="37572321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29</a:t>
            </a:fld>
            <a:endParaRPr lang="en-GB"/>
          </a:p>
        </p:txBody>
      </p:sp>
    </p:spTree>
    <p:extLst>
      <p:ext uri="{BB962C8B-B14F-4D97-AF65-F5344CB8AC3E}">
        <p14:creationId xmlns:p14="http://schemas.microsoft.com/office/powerpoint/2010/main" val="5663824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30</a:t>
            </a:fld>
            <a:endParaRPr lang="en-GB"/>
          </a:p>
        </p:txBody>
      </p:sp>
    </p:spTree>
    <p:extLst>
      <p:ext uri="{BB962C8B-B14F-4D97-AF65-F5344CB8AC3E}">
        <p14:creationId xmlns:p14="http://schemas.microsoft.com/office/powerpoint/2010/main" val="37557538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BBF35D-EAB6-4978-881F-987A2D7D301E}" type="slidenum">
              <a:rPr lang="en-GB" smtClean="0"/>
              <a:t>31</a:t>
            </a:fld>
            <a:endParaRPr lang="en-GB"/>
          </a:p>
        </p:txBody>
      </p:sp>
    </p:spTree>
    <p:extLst>
      <p:ext uri="{BB962C8B-B14F-4D97-AF65-F5344CB8AC3E}">
        <p14:creationId xmlns:p14="http://schemas.microsoft.com/office/powerpoint/2010/main" val="2709452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A5E48-87A1-6970-98A0-6335DE481B34}"/>
              </a:ext>
            </a:extLst>
          </p:cNvPr>
          <p:cNvSpPr>
            <a:spLocks noGrp="1"/>
          </p:cNvSpPr>
          <p:nvPr>
            <p:ph type="ctrTitle"/>
          </p:nvPr>
        </p:nvSpPr>
        <p:spPr>
          <a:xfrm>
            <a:off x="2032000" y="1496484"/>
            <a:ext cx="12192000" cy="3183467"/>
          </a:xfrm>
        </p:spPr>
        <p:txBody>
          <a:bodyPr anchor="b"/>
          <a:lstStyle>
            <a:lvl1pPr algn="ctr">
              <a:defRPr sz="8000"/>
            </a:lvl1pPr>
          </a:lstStyle>
          <a:p>
            <a:r>
              <a:rPr lang="en-US"/>
              <a:t>Click to edit Master title style</a:t>
            </a:r>
            <a:endParaRPr lang="en-GB"/>
          </a:p>
        </p:txBody>
      </p:sp>
      <p:sp>
        <p:nvSpPr>
          <p:cNvPr id="3" name="Subtitle 2">
            <a:extLst>
              <a:ext uri="{FF2B5EF4-FFF2-40B4-BE49-F238E27FC236}">
                <a16:creationId xmlns:a16="http://schemas.microsoft.com/office/drawing/2014/main" id="{DEB5DEDC-FCD7-FEFB-A18C-5C5556BF61C4}"/>
              </a:ext>
            </a:extLst>
          </p:cNvPr>
          <p:cNvSpPr>
            <a:spLocks noGrp="1"/>
          </p:cNvSpPr>
          <p:nvPr>
            <p:ph type="subTitle" idx="1"/>
          </p:nvPr>
        </p:nvSpPr>
        <p:spPr>
          <a:xfrm>
            <a:off x="2032000" y="4802717"/>
            <a:ext cx="12192000" cy="2207683"/>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1E242F-9F70-FF48-EDC0-EEB490E24CCA}"/>
              </a:ext>
            </a:extLst>
          </p:cNvPr>
          <p:cNvSpPr>
            <a:spLocks noGrp="1"/>
          </p:cNvSpPr>
          <p:nvPr>
            <p:ph type="dt" sz="half" idx="10"/>
          </p:nvPr>
        </p:nvSpPr>
        <p:spPr/>
        <p:txBody>
          <a:bodyPr/>
          <a:lstStyle/>
          <a:p>
            <a:fld id="{E9B96A52-BD2D-4A89-91E0-2F17F96DC26A}" type="datetimeFigureOut">
              <a:rPr lang="en-GB" smtClean="0"/>
              <a:t>21/10/2026</a:t>
            </a:fld>
            <a:endParaRPr lang="en-GB"/>
          </a:p>
        </p:txBody>
      </p:sp>
      <p:sp>
        <p:nvSpPr>
          <p:cNvPr id="5" name="Footer Placeholder 4">
            <a:extLst>
              <a:ext uri="{FF2B5EF4-FFF2-40B4-BE49-F238E27FC236}">
                <a16:creationId xmlns:a16="http://schemas.microsoft.com/office/drawing/2014/main" id="{331B1D1F-4CD3-DC21-6D74-DAE749DFF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75671F-DC64-3280-5B9A-73D094B92942}"/>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30594919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09B6F-25B0-8643-7408-88C538930A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3A951A-C9BC-01A7-3C8F-359B13AB80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0C023B-17B8-6664-931B-E92625F185E9}"/>
              </a:ext>
            </a:extLst>
          </p:cNvPr>
          <p:cNvSpPr>
            <a:spLocks noGrp="1"/>
          </p:cNvSpPr>
          <p:nvPr>
            <p:ph type="dt" sz="half" idx="10"/>
          </p:nvPr>
        </p:nvSpPr>
        <p:spPr/>
        <p:txBody>
          <a:bodyPr/>
          <a:lstStyle/>
          <a:p>
            <a:fld id="{E9B96A52-BD2D-4A89-91E0-2F17F96DC26A}" type="datetimeFigureOut">
              <a:rPr lang="en-GB" smtClean="0"/>
              <a:t>21/10/2026</a:t>
            </a:fld>
            <a:endParaRPr lang="en-GB"/>
          </a:p>
        </p:txBody>
      </p:sp>
      <p:sp>
        <p:nvSpPr>
          <p:cNvPr id="5" name="Footer Placeholder 4">
            <a:extLst>
              <a:ext uri="{FF2B5EF4-FFF2-40B4-BE49-F238E27FC236}">
                <a16:creationId xmlns:a16="http://schemas.microsoft.com/office/drawing/2014/main" id="{EFFA26DA-EB86-E6EB-7146-46BE9AECC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2D186F-42B4-813F-8317-AE882F32B1C3}"/>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744558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DAE7C-4FF0-DB5C-D280-64F3EC8CC3C4}"/>
              </a:ext>
            </a:extLst>
          </p:cNvPr>
          <p:cNvSpPr>
            <a:spLocks noGrp="1"/>
          </p:cNvSpPr>
          <p:nvPr>
            <p:ph type="title"/>
          </p:nvPr>
        </p:nvSpPr>
        <p:spPr>
          <a:xfrm>
            <a:off x="1109133" y="2279652"/>
            <a:ext cx="14020800" cy="3803649"/>
          </a:xfrm>
        </p:spPr>
        <p:txBody>
          <a:bodyPr anchor="b"/>
          <a:lstStyle>
            <a:lvl1pPr>
              <a:defRPr sz="8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B7BA40-E8E5-46D7-7A2B-2CE3F6FE705F}"/>
              </a:ext>
            </a:extLst>
          </p:cNvPr>
          <p:cNvSpPr>
            <a:spLocks noGrp="1"/>
          </p:cNvSpPr>
          <p:nvPr>
            <p:ph type="body" idx="1"/>
          </p:nvPr>
        </p:nvSpPr>
        <p:spPr>
          <a:xfrm>
            <a:off x="1109133" y="6119285"/>
            <a:ext cx="14020800" cy="2000249"/>
          </a:xfrm>
        </p:spPr>
        <p:txBody>
          <a:bodyPr/>
          <a:lstStyle>
            <a:lvl1pPr marL="0" indent="0">
              <a:buNone/>
              <a:defRPr sz="3200">
                <a:solidFill>
                  <a:schemeClr val="tx1">
                    <a:tint val="75000"/>
                  </a:schemeClr>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FE69F3-9A0F-2925-1786-5519172794D2}"/>
              </a:ext>
            </a:extLst>
          </p:cNvPr>
          <p:cNvSpPr>
            <a:spLocks noGrp="1"/>
          </p:cNvSpPr>
          <p:nvPr>
            <p:ph type="dt" sz="half" idx="10"/>
          </p:nvPr>
        </p:nvSpPr>
        <p:spPr/>
        <p:txBody>
          <a:bodyPr/>
          <a:lstStyle/>
          <a:p>
            <a:fld id="{E9B96A52-BD2D-4A89-91E0-2F17F96DC26A}" type="datetimeFigureOut">
              <a:rPr lang="en-GB" smtClean="0"/>
              <a:t>21/10/2026</a:t>
            </a:fld>
            <a:endParaRPr lang="en-GB"/>
          </a:p>
        </p:txBody>
      </p:sp>
      <p:sp>
        <p:nvSpPr>
          <p:cNvPr id="5" name="Footer Placeholder 4">
            <a:extLst>
              <a:ext uri="{FF2B5EF4-FFF2-40B4-BE49-F238E27FC236}">
                <a16:creationId xmlns:a16="http://schemas.microsoft.com/office/drawing/2014/main" id="{F8F393CB-8281-090B-C0B7-B1E36FD454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591B42-B024-FD18-77D1-2E766BEA1F73}"/>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1792303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5B795-F6FD-5822-B43F-17CB295B99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EEC6C4-4B8E-058C-0EDC-28972A638120}"/>
              </a:ext>
            </a:extLst>
          </p:cNvPr>
          <p:cNvSpPr>
            <a:spLocks noGrp="1"/>
          </p:cNvSpPr>
          <p:nvPr>
            <p:ph sz="half" idx="1"/>
          </p:nvPr>
        </p:nvSpPr>
        <p:spPr>
          <a:xfrm>
            <a:off x="1117600" y="2434167"/>
            <a:ext cx="690880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CF0EEB-FB4C-83B0-1374-C9BFBC9B166F}"/>
              </a:ext>
            </a:extLst>
          </p:cNvPr>
          <p:cNvSpPr>
            <a:spLocks noGrp="1"/>
          </p:cNvSpPr>
          <p:nvPr>
            <p:ph sz="half" idx="2"/>
          </p:nvPr>
        </p:nvSpPr>
        <p:spPr>
          <a:xfrm>
            <a:off x="8229600" y="2434167"/>
            <a:ext cx="690880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85CDA2-CDB9-CE88-FFA4-78985CD6D12F}"/>
              </a:ext>
            </a:extLst>
          </p:cNvPr>
          <p:cNvSpPr>
            <a:spLocks noGrp="1"/>
          </p:cNvSpPr>
          <p:nvPr>
            <p:ph type="dt" sz="half" idx="10"/>
          </p:nvPr>
        </p:nvSpPr>
        <p:spPr/>
        <p:txBody>
          <a:bodyPr/>
          <a:lstStyle/>
          <a:p>
            <a:fld id="{E9B96A52-BD2D-4A89-91E0-2F17F96DC26A}" type="datetimeFigureOut">
              <a:rPr lang="en-GB" smtClean="0"/>
              <a:t>21/10/2026</a:t>
            </a:fld>
            <a:endParaRPr lang="en-GB"/>
          </a:p>
        </p:txBody>
      </p:sp>
      <p:sp>
        <p:nvSpPr>
          <p:cNvPr id="6" name="Footer Placeholder 5">
            <a:extLst>
              <a:ext uri="{FF2B5EF4-FFF2-40B4-BE49-F238E27FC236}">
                <a16:creationId xmlns:a16="http://schemas.microsoft.com/office/drawing/2014/main" id="{4873CF85-6FE4-6F7D-478C-2F62B425B8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1BBF19-FB6B-FAFE-E107-ED2481BFC69B}"/>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37206041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C8215-F871-01A7-0225-B14189586754}"/>
              </a:ext>
            </a:extLst>
          </p:cNvPr>
          <p:cNvSpPr>
            <a:spLocks noGrp="1"/>
          </p:cNvSpPr>
          <p:nvPr>
            <p:ph type="title"/>
          </p:nvPr>
        </p:nvSpPr>
        <p:spPr>
          <a:xfrm>
            <a:off x="1119717" y="486834"/>
            <a:ext cx="14020800" cy="1767417"/>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40C190-B9C3-89AC-D158-760A7FFB29D6}"/>
              </a:ext>
            </a:extLst>
          </p:cNvPr>
          <p:cNvSpPr>
            <a:spLocks noGrp="1"/>
          </p:cNvSpPr>
          <p:nvPr>
            <p:ph type="body" idx="1"/>
          </p:nvPr>
        </p:nvSpPr>
        <p:spPr>
          <a:xfrm>
            <a:off x="1119718" y="2241551"/>
            <a:ext cx="6877049" cy="1098549"/>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6D16FD07-893C-A3B1-D37A-27ACECB2175B}"/>
              </a:ext>
            </a:extLst>
          </p:cNvPr>
          <p:cNvSpPr>
            <a:spLocks noGrp="1"/>
          </p:cNvSpPr>
          <p:nvPr>
            <p:ph sz="half" idx="2"/>
          </p:nvPr>
        </p:nvSpPr>
        <p:spPr>
          <a:xfrm>
            <a:off x="1119718" y="3340100"/>
            <a:ext cx="6877049"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E3763F-43FC-8904-B592-C7BFB9311A24}"/>
              </a:ext>
            </a:extLst>
          </p:cNvPr>
          <p:cNvSpPr>
            <a:spLocks noGrp="1"/>
          </p:cNvSpPr>
          <p:nvPr>
            <p:ph type="body" sz="quarter" idx="3"/>
          </p:nvPr>
        </p:nvSpPr>
        <p:spPr>
          <a:xfrm>
            <a:off x="8229600" y="2241551"/>
            <a:ext cx="6910917" cy="1098549"/>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9965093C-EDC7-66E1-F01A-64EE22DE5B82}"/>
              </a:ext>
            </a:extLst>
          </p:cNvPr>
          <p:cNvSpPr>
            <a:spLocks noGrp="1"/>
          </p:cNvSpPr>
          <p:nvPr>
            <p:ph sz="quarter" idx="4"/>
          </p:nvPr>
        </p:nvSpPr>
        <p:spPr>
          <a:xfrm>
            <a:off x="8229600" y="3340100"/>
            <a:ext cx="6910917"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84982F-5520-4118-88AF-7A867FB13535}"/>
              </a:ext>
            </a:extLst>
          </p:cNvPr>
          <p:cNvSpPr>
            <a:spLocks noGrp="1"/>
          </p:cNvSpPr>
          <p:nvPr>
            <p:ph type="dt" sz="half" idx="10"/>
          </p:nvPr>
        </p:nvSpPr>
        <p:spPr/>
        <p:txBody>
          <a:bodyPr/>
          <a:lstStyle/>
          <a:p>
            <a:fld id="{E9B96A52-BD2D-4A89-91E0-2F17F96DC26A}" type="datetimeFigureOut">
              <a:rPr lang="en-GB" smtClean="0"/>
              <a:t>21/10/2026</a:t>
            </a:fld>
            <a:endParaRPr lang="en-GB"/>
          </a:p>
        </p:txBody>
      </p:sp>
      <p:sp>
        <p:nvSpPr>
          <p:cNvPr id="8" name="Footer Placeholder 7">
            <a:extLst>
              <a:ext uri="{FF2B5EF4-FFF2-40B4-BE49-F238E27FC236}">
                <a16:creationId xmlns:a16="http://schemas.microsoft.com/office/drawing/2014/main" id="{C87337BE-5AE6-7E5A-CD16-F643B66F1A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1DC5F5-CEFD-F3BD-138F-6DC0812B0B2C}"/>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3456051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E3E06-7523-0598-8455-763489A76D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1C5513-B75D-26DC-E267-CF08F289B400}"/>
              </a:ext>
            </a:extLst>
          </p:cNvPr>
          <p:cNvSpPr>
            <a:spLocks noGrp="1"/>
          </p:cNvSpPr>
          <p:nvPr>
            <p:ph type="dt" sz="half" idx="10"/>
          </p:nvPr>
        </p:nvSpPr>
        <p:spPr/>
        <p:txBody>
          <a:bodyPr/>
          <a:lstStyle/>
          <a:p>
            <a:fld id="{E9B96A52-BD2D-4A89-91E0-2F17F96DC26A}" type="datetimeFigureOut">
              <a:rPr lang="en-GB" smtClean="0"/>
              <a:t>21/10/2026</a:t>
            </a:fld>
            <a:endParaRPr lang="en-GB"/>
          </a:p>
        </p:txBody>
      </p:sp>
      <p:sp>
        <p:nvSpPr>
          <p:cNvPr id="4" name="Footer Placeholder 3">
            <a:extLst>
              <a:ext uri="{FF2B5EF4-FFF2-40B4-BE49-F238E27FC236}">
                <a16:creationId xmlns:a16="http://schemas.microsoft.com/office/drawing/2014/main" id="{689C1C33-4A0A-9880-56C7-F99FEA4272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828FE8-935D-0EDB-E3ED-E4F255853EBD}"/>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35601604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C56244-3349-258F-EC5B-345E04C1AB28}"/>
              </a:ext>
            </a:extLst>
          </p:cNvPr>
          <p:cNvSpPr>
            <a:spLocks noGrp="1"/>
          </p:cNvSpPr>
          <p:nvPr>
            <p:ph type="dt" sz="half" idx="10"/>
          </p:nvPr>
        </p:nvSpPr>
        <p:spPr/>
        <p:txBody>
          <a:bodyPr/>
          <a:lstStyle/>
          <a:p>
            <a:fld id="{E9B96A52-BD2D-4A89-91E0-2F17F96DC26A}" type="datetimeFigureOut">
              <a:rPr lang="en-GB" smtClean="0"/>
              <a:t>21/10/2026</a:t>
            </a:fld>
            <a:endParaRPr lang="en-GB"/>
          </a:p>
        </p:txBody>
      </p:sp>
      <p:sp>
        <p:nvSpPr>
          <p:cNvPr id="3" name="Footer Placeholder 2">
            <a:extLst>
              <a:ext uri="{FF2B5EF4-FFF2-40B4-BE49-F238E27FC236}">
                <a16:creationId xmlns:a16="http://schemas.microsoft.com/office/drawing/2014/main" id="{892233C5-EC43-16AE-6BC3-90352CFE99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5E00FA-BEBA-06ED-5546-425AF1BEA937}"/>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37365417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119E1-5DE8-BB27-C024-DDA6C9AD1549}"/>
              </a:ext>
            </a:extLst>
          </p:cNvPr>
          <p:cNvSpPr>
            <a:spLocks noGrp="1"/>
          </p:cNvSpPr>
          <p:nvPr>
            <p:ph type="title"/>
          </p:nvPr>
        </p:nvSpPr>
        <p:spPr>
          <a:xfrm>
            <a:off x="1119718" y="609600"/>
            <a:ext cx="5242983" cy="2133600"/>
          </a:xfrm>
        </p:spPr>
        <p:txBody>
          <a:bodyPr anchor="b"/>
          <a:lstStyle>
            <a:lvl1pPr>
              <a:defRPr sz="4267"/>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0F2D4E8-F7A8-170E-009C-D9A62275CEF8}"/>
              </a:ext>
            </a:extLst>
          </p:cNvPr>
          <p:cNvSpPr>
            <a:spLocks noGrp="1"/>
          </p:cNvSpPr>
          <p:nvPr>
            <p:ph idx="1"/>
          </p:nvPr>
        </p:nvSpPr>
        <p:spPr>
          <a:xfrm>
            <a:off x="6910917" y="1316567"/>
            <a:ext cx="8229600" cy="6498167"/>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80E0F5-BD4A-8C61-62F4-778013ADFDE4}"/>
              </a:ext>
            </a:extLst>
          </p:cNvPr>
          <p:cNvSpPr>
            <a:spLocks noGrp="1"/>
          </p:cNvSpPr>
          <p:nvPr>
            <p:ph type="body" sz="half" idx="2"/>
          </p:nvPr>
        </p:nvSpPr>
        <p:spPr>
          <a:xfrm>
            <a:off x="1119718" y="2743200"/>
            <a:ext cx="5242983" cy="5082117"/>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2483A2FD-D49D-AEC9-5003-2629458BD024}"/>
              </a:ext>
            </a:extLst>
          </p:cNvPr>
          <p:cNvSpPr>
            <a:spLocks noGrp="1"/>
          </p:cNvSpPr>
          <p:nvPr>
            <p:ph type="dt" sz="half" idx="10"/>
          </p:nvPr>
        </p:nvSpPr>
        <p:spPr/>
        <p:txBody>
          <a:bodyPr/>
          <a:lstStyle/>
          <a:p>
            <a:fld id="{E9B96A52-BD2D-4A89-91E0-2F17F96DC26A}" type="datetimeFigureOut">
              <a:rPr lang="en-GB" smtClean="0"/>
              <a:t>21/10/2026</a:t>
            </a:fld>
            <a:endParaRPr lang="en-GB"/>
          </a:p>
        </p:txBody>
      </p:sp>
      <p:sp>
        <p:nvSpPr>
          <p:cNvPr id="6" name="Footer Placeholder 5">
            <a:extLst>
              <a:ext uri="{FF2B5EF4-FFF2-40B4-BE49-F238E27FC236}">
                <a16:creationId xmlns:a16="http://schemas.microsoft.com/office/drawing/2014/main" id="{F5EE372E-2816-4C31-B5BD-682D63A1E0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2261AD-D621-75F4-A253-E334A52B1B88}"/>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20068888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F426C-6012-C84B-FBEA-DA69AD54409F}"/>
              </a:ext>
            </a:extLst>
          </p:cNvPr>
          <p:cNvSpPr>
            <a:spLocks noGrp="1"/>
          </p:cNvSpPr>
          <p:nvPr>
            <p:ph type="title"/>
          </p:nvPr>
        </p:nvSpPr>
        <p:spPr>
          <a:xfrm>
            <a:off x="1119718" y="609600"/>
            <a:ext cx="5242983" cy="2133600"/>
          </a:xfrm>
        </p:spPr>
        <p:txBody>
          <a:bodyPr anchor="b"/>
          <a:lstStyle>
            <a:lvl1pPr>
              <a:defRPr sz="4267"/>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EFBFF3-0B01-0369-AA60-D4F2323C3C56}"/>
              </a:ext>
            </a:extLst>
          </p:cNvPr>
          <p:cNvSpPr>
            <a:spLocks noGrp="1"/>
          </p:cNvSpPr>
          <p:nvPr>
            <p:ph type="pic" idx="1"/>
          </p:nvPr>
        </p:nvSpPr>
        <p:spPr>
          <a:xfrm>
            <a:off x="6910917" y="1316567"/>
            <a:ext cx="8229600" cy="6498167"/>
          </a:xfrm>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GB"/>
          </a:p>
        </p:txBody>
      </p:sp>
      <p:sp>
        <p:nvSpPr>
          <p:cNvPr id="4" name="Text Placeholder 3">
            <a:extLst>
              <a:ext uri="{FF2B5EF4-FFF2-40B4-BE49-F238E27FC236}">
                <a16:creationId xmlns:a16="http://schemas.microsoft.com/office/drawing/2014/main" id="{FBD8958E-DD41-E99B-4BE6-7317925EB51F}"/>
              </a:ext>
            </a:extLst>
          </p:cNvPr>
          <p:cNvSpPr>
            <a:spLocks noGrp="1"/>
          </p:cNvSpPr>
          <p:nvPr>
            <p:ph type="body" sz="half" idx="2"/>
          </p:nvPr>
        </p:nvSpPr>
        <p:spPr>
          <a:xfrm>
            <a:off x="1119718" y="2743200"/>
            <a:ext cx="5242983" cy="5082117"/>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95E8CE72-6DFD-D658-B914-464D6E769DE9}"/>
              </a:ext>
            </a:extLst>
          </p:cNvPr>
          <p:cNvSpPr>
            <a:spLocks noGrp="1"/>
          </p:cNvSpPr>
          <p:nvPr>
            <p:ph type="dt" sz="half" idx="10"/>
          </p:nvPr>
        </p:nvSpPr>
        <p:spPr/>
        <p:txBody>
          <a:bodyPr/>
          <a:lstStyle/>
          <a:p>
            <a:fld id="{E9B96A52-BD2D-4A89-91E0-2F17F96DC26A}" type="datetimeFigureOut">
              <a:rPr lang="en-GB" smtClean="0"/>
              <a:t>21/10/2026</a:t>
            </a:fld>
            <a:endParaRPr lang="en-GB"/>
          </a:p>
        </p:txBody>
      </p:sp>
      <p:sp>
        <p:nvSpPr>
          <p:cNvPr id="6" name="Footer Placeholder 5">
            <a:extLst>
              <a:ext uri="{FF2B5EF4-FFF2-40B4-BE49-F238E27FC236}">
                <a16:creationId xmlns:a16="http://schemas.microsoft.com/office/drawing/2014/main" id="{ABB0A66B-D64A-5243-E90A-FCD46446F8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292AE3-3DF7-7C5B-FFB6-6855E3F1F55D}"/>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39553017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D5196-0249-915D-59DA-165D2B5812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1FB96C-654C-9EFB-DD56-E33CB6D657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669707-9F63-0967-C5EA-677565FA24C2}"/>
              </a:ext>
            </a:extLst>
          </p:cNvPr>
          <p:cNvSpPr>
            <a:spLocks noGrp="1"/>
          </p:cNvSpPr>
          <p:nvPr>
            <p:ph type="dt" sz="half" idx="10"/>
          </p:nvPr>
        </p:nvSpPr>
        <p:spPr/>
        <p:txBody>
          <a:bodyPr/>
          <a:lstStyle/>
          <a:p>
            <a:fld id="{E9B96A52-BD2D-4A89-91E0-2F17F96DC26A}" type="datetimeFigureOut">
              <a:rPr lang="en-GB" smtClean="0"/>
              <a:t>21/10/2026</a:t>
            </a:fld>
            <a:endParaRPr lang="en-GB"/>
          </a:p>
        </p:txBody>
      </p:sp>
      <p:sp>
        <p:nvSpPr>
          <p:cNvPr id="5" name="Footer Placeholder 4">
            <a:extLst>
              <a:ext uri="{FF2B5EF4-FFF2-40B4-BE49-F238E27FC236}">
                <a16:creationId xmlns:a16="http://schemas.microsoft.com/office/drawing/2014/main" id="{DF413A70-39F0-A1F2-B8B8-7DDE7BD8C7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3AE029-D32C-FBA0-1DEA-D598ACC50355}"/>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42083885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A62E44-B6EE-5238-EBFB-F8E55E05AA7C}"/>
              </a:ext>
            </a:extLst>
          </p:cNvPr>
          <p:cNvSpPr>
            <a:spLocks noGrp="1"/>
          </p:cNvSpPr>
          <p:nvPr>
            <p:ph type="title" orient="vert"/>
          </p:nvPr>
        </p:nvSpPr>
        <p:spPr>
          <a:xfrm>
            <a:off x="11633200" y="486834"/>
            <a:ext cx="3505200" cy="7749117"/>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249DE-7CF8-867E-DCD5-B4C4028794ED}"/>
              </a:ext>
            </a:extLst>
          </p:cNvPr>
          <p:cNvSpPr>
            <a:spLocks noGrp="1"/>
          </p:cNvSpPr>
          <p:nvPr>
            <p:ph type="body" orient="vert" idx="1"/>
          </p:nvPr>
        </p:nvSpPr>
        <p:spPr>
          <a:xfrm>
            <a:off x="1117600" y="486834"/>
            <a:ext cx="10312400" cy="77491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8A964-178F-4C62-CEBE-03B87540E802}"/>
              </a:ext>
            </a:extLst>
          </p:cNvPr>
          <p:cNvSpPr>
            <a:spLocks noGrp="1"/>
          </p:cNvSpPr>
          <p:nvPr>
            <p:ph type="dt" sz="half" idx="10"/>
          </p:nvPr>
        </p:nvSpPr>
        <p:spPr/>
        <p:txBody>
          <a:bodyPr/>
          <a:lstStyle/>
          <a:p>
            <a:fld id="{E9B96A52-BD2D-4A89-91E0-2F17F96DC26A}" type="datetimeFigureOut">
              <a:rPr lang="en-GB" smtClean="0"/>
              <a:t>21/10/2026</a:t>
            </a:fld>
            <a:endParaRPr lang="en-GB"/>
          </a:p>
        </p:txBody>
      </p:sp>
      <p:sp>
        <p:nvSpPr>
          <p:cNvPr id="5" name="Footer Placeholder 4">
            <a:extLst>
              <a:ext uri="{FF2B5EF4-FFF2-40B4-BE49-F238E27FC236}">
                <a16:creationId xmlns:a16="http://schemas.microsoft.com/office/drawing/2014/main" id="{AB0C2E03-D225-1428-EC43-AF53441BF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8ED28-A5BD-915D-6B92-7F393ACB4523}"/>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755864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408FB9-BE00-2B7E-0575-21D98AAC0675}"/>
              </a:ext>
            </a:extLst>
          </p:cNvPr>
          <p:cNvSpPr>
            <a:spLocks noGrp="1"/>
          </p:cNvSpPr>
          <p:nvPr>
            <p:ph type="title"/>
          </p:nvPr>
        </p:nvSpPr>
        <p:spPr>
          <a:xfrm>
            <a:off x="1117600" y="486834"/>
            <a:ext cx="14020800" cy="1767417"/>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5A212F-EBA7-276A-4D85-89463D708A93}"/>
              </a:ext>
            </a:extLst>
          </p:cNvPr>
          <p:cNvSpPr>
            <a:spLocks noGrp="1"/>
          </p:cNvSpPr>
          <p:nvPr>
            <p:ph type="body" idx="1"/>
          </p:nvPr>
        </p:nvSpPr>
        <p:spPr>
          <a:xfrm>
            <a:off x="1117600" y="2434167"/>
            <a:ext cx="14020800" cy="58017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A47AF5-03F1-EF75-CA3A-41C141E304BE}"/>
              </a:ext>
            </a:extLst>
          </p:cNvPr>
          <p:cNvSpPr>
            <a:spLocks noGrp="1"/>
          </p:cNvSpPr>
          <p:nvPr>
            <p:ph type="dt" sz="half" idx="2"/>
          </p:nvPr>
        </p:nvSpPr>
        <p:spPr>
          <a:xfrm>
            <a:off x="1117600" y="8475134"/>
            <a:ext cx="3657600" cy="486833"/>
          </a:xfrm>
          <a:prstGeom prst="rect">
            <a:avLst/>
          </a:prstGeom>
        </p:spPr>
        <p:txBody>
          <a:bodyPr vert="horz" lIns="91440" tIns="45720" rIns="91440" bIns="45720" rtlCol="0" anchor="ctr"/>
          <a:lstStyle>
            <a:lvl1pPr algn="l">
              <a:defRPr sz="1600">
                <a:solidFill>
                  <a:schemeClr val="tx1">
                    <a:tint val="75000"/>
                  </a:schemeClr>
                </a:solidFill>
              </a:defRPr>
            </a:lvl1pPr>
          </a:lstStyle>
          <a:p>
            <a:fld id="{E9B96A52-BD2D-4A89-91E0-2F17F96DC26A}" type="datetimeFigureOut">
              <a:rPr lang="en-GB" smtClean="0"/>
              <a:t>21/10/2026</a:t>
            </a:fld>
            <a:endParaRPr lang="en-GB"/>
          </a:p>
        </p:txBody>
      </p:sp>
      <p:sp>
        <p:nvSpPr>
          <p:cNvPr id="5" name="Footer Placeholder 4">
            <a:extLst>
              <a:ext uri="{FF2B5EF4-FFF2-40B4-BE49-F238E27FC236}">
                <a16:creationId xmlns:a16="http://schemas.microsoft.com/office/drawing/2014/main" id="{CFAED0D8-621F-D3CA-9CE5-66FBF98A4154}"/>
              </a:ext>
            </a:extLst>
          </p:cNvPr>
          <p:cNvSpPr>
            <a:spLocks noGrp="1"/>
          </p:cNvSpPr>
          <p:nvPr>
            <p:ph type="ftr" sz="quarter" idx="3"/>
          </p:nvPr>
        </p:nvSpPr>
        <p:spPr>
          <a:xfrm>
            <a:off x="5384800" y="8475134"/>
            <a:ext cx="5486400" cy="486833"/>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9CA604-C862-2D17-9345-BF9EDF373C5A}"/>
              </a:ext>
            </a:extLst>
          </p:cNvPr>
          <p:cNvSpPr>
            <a:spLocks noGrp="1"/>
          </p:cNvSpPr>
          <p:nvPr>
            <p:ph type="sldNum" sz="quarter" idx="4"/>
          </p:nvPr>
        </p:nvSpPr>
        <p:spPr>
          <a:xfrm>
            <a:off x="11480800" y="8475134"/>
            <a:ext cx="3657600" cy="486833"/>
          </a:xfrm>
          <a:prstGeom prst="rect">
            <a:avLst/>
          </a:prstGeom>
        </p:spPr>
        <p:txBody>
          <a:bodyPr vert="horz" lIns="91440" tIns="45720" rIns="91440" bIns="45720" rtlCol="0" anchor="ctr"/>
          <a:lstStyle>
            <a:lvl1pPr algn="r">
              <a:defRPr sz="1600">
                <a:solidFill>
                  <a:schemeClr val="tx1">
                    <a:tint val="75000"/>
                  </a:schemeClr>
                </a:solidFill>
              </a:defRPr>
            </a:lvl1pPr>
          </a:lstStyle>
          <a:p>
            <a:fld id="{FB5D23EB-823D-41D6-8B01-F4D56C26F064}" type="slidenum">
              <a:rPr lang="en-GB" smtClean="0"/>
              <a:t>‹#›</a:t>
            </a:fld>
            <a:endParaRPr lang="en-GB"/>
          </a:p>
        </p:txBody>
      </p:sp>
    </p:spTree>
    <p:extLst>
      <p:ext uri="{BB962C8B-B14F-4D97-AF65-F5344CB8AC3E}">
        <p14:creationId xmlns:p14="http://schemas.microsoft.com/office/powerpoint/2010/main" val="16554877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clamorworld.com/sumana-sarkar-in-conversation-with-clamorworld-about-freedom-of-press-and-journalistic-ethics/"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thesocietypages.org/socimages/2007/08/28/racism-in-the-aftermath-of-hurricane-katrina/" TargetMode="External"/><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hyperlink" Target="https://www.standard.co.uk/news/crime/manchester-arena-bombing-inquiry-report-ariana-grande-concert-emergency-services-b1037376.html" TargetMode="External"/><Relationship Id="rId4" Type="http://schemas.openxmlformats.org/officeDocument/2006/relationships/image" Target="../media/image17.jpg"/></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hyperlink" Target="https://asiapacificreport.nz/2019/03/16/christchurch-mosque-terror-attacks-our-gun-laws-will-change-says-pm/" TargetMode="External"/><Relationship Id="rId4" Type="http://schemas.openxmlformats.org/officeDocument/2006/relationships/image" Target="../media/image18.jp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jpeg"/></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256000" cy="9144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4800" y="0"/>
            <a:ext cx="10876610" cy="9144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79382" y="2453178"/>
            <a:ext cx="10876614" cy="6690250"/>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417572" y="-44175"/>
            <a:ext cx="9143999" cy="9231204"/>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p:cNvPicPr>
            <a:picLocks noChangeAspect="1"/>
          </p:cNvPicPr>
          <p:nvPr/>
        </p:nvPicPr>
        <p:blipFill>
          <a:blip r:embed="rId3"/>
          <a:srcRect b="5466"/>
          <a:stretch>
            <a:fillRect/>
          </a:stretch>
        </p:blipFill>
        <p:spPr>
          <a:xfrm>
            <a:off x="609600" y="609600"/>
            <a:ext cx="15036800" cy="7924800"/>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FD1CF84A-56AC-A39E-4DEB-1FE5F833732C}"/>
              </a:ext>
            </a:extLst>
          </p:cNvPr>
          <p:cNvPicPr>
            <a:picLocks noChangeAspect="1"/>
          </p:cNvPicPr>
          <p:nvPr/>
        </p:nvPicPr>
        <p:blipFill>
          <a:blip r:embed="rId4"/>
          <a:stretch>
            <a:fillRect/>
          </a:stretch>
        </p:blipFill>
        <p:spPr>
          <a:xfrm>
            <a:off x="-1" y="7848600"/>
            <a:ext cx="16256000" cy="129540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251936" cy="9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Calibri" panose="020F0502020204030204"/>
            </a:endParaRPr>
          </a:p>
        </p:txBody>
      </p:sp>
      <p:sp>
        <p:nvSpPr>
          <p:cNvPr id="2" name="Title 1">
            <a:extLst>
              <a:ext uri="{FF2B5EF4-FFF2-40B4-BE49-F238E27FC236}">
                <a16:creationId xmlns:a16="http://schemas.microsoft.com/office/drawing/2014/main" id="{03FE0F89-2BDD-0D33-3209-AC916D38803A}"/>
              </a:ext>
            </a:extLst>
          </p:cNvPr>
          <p:cNvSpPr>
            <a:spLocks noGrp="1"/>
          </p:cNvSpPr>
          <p:nvPr>
            <p:ph type="title"/>
          </p:nvPr>
        </p:nvSpPr>
        <p:spPr>
          <a:xfrm>
            <a:off x="853440" y="433826"/>
            <a:ext cx="5824803" cy="2609121"/>
          </a:xfrm>
        </p:spPr>
        <p:txBody>
          <a:bodyPr anchor="b">
            <a:normAutofit/>
          </a:bodyPr>
          <a:lstStyle/>
          <a:p>
            <a:r>
              <a:rPr lang="en-GB" sz="7200"/>
              <a:t>What is “the media”?</a:t>
            </a: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40" y="3449325"/>
            <a:ext cx="4632960" cy="24384"/>
          </a:xfrm>
          <a:custGeom>
            <a:avLst/>
            <a:gdLst>
              <a:gd name="csX0" fmla="*/ 0 w 4632960"/>
              <a:gd name="csY0" fmla="*/ 0 h 24384"/>
              <a:gd name="csX1" fmla="*/ 754511 w 4632960"/>
              <a:gd name="csY1" fmla="*/ 0 h 24384"/>
              <a:gd name="csX2" fmla="*/ 1323703 w 4632960"/>
              <a:gd name="csY2" fmla="*/ 0 h 24384"/>
              <a:gd name="csX3" fmla="*/ 2031884 w 4632960"/>
              <a:gd name="csY3" fmla="*/ 0 h 24384"/>
              <a:gd name="csX4" fmla="*/ 2647406 w 4632960"/>
              <a:gd name="csY4" fmla="*/ 0 h 24384"/>
              <a:gd name="csX5" fmla="*/ 3401916 w 4632960"/>
              <a:gd name="csY5" fmla="*/ 0 h 24384"/>
              <a:gd name="csX6" fmla="*/ 3971109 w 4632960"/>
              <a:gd name="csY6" fmla="*/ 0 h 24384"/>
              <a:gd name="csX7" fmla="*/ 4632960 w 4632960"/>
              <a:gd name="csY7" fmla="*/ 0 h 24384"/>
              <a:gd name="csX8" fmla="*/ 4632960 w 4632960"/>
              <a:gd name="csY8" fmla="*/ 24384 h 24384"/>
              <a:gd name="csX9" fmla="*/ 3971109 w 4632960"/>
              <a:gd name="csY9" fmla="*/ 24384 h 24384"/>
              <a:gd name="csX10" fmla="*/ 3309257 w 4632960"/>
              <a:gd name="csY10" fmla="*/ 24384 h 24384"/>
              <a:gd name="csX11" fmla="*/ 2693735 w 4632960"/>
              <a:gd name="csY11" fmla="*/ 24384 h 24384"/>
              <a:gd name="csX12" fmla="*/ 2170873 w 4632960"/>
              <a:gd name="csY12" fmla="*/ 24384 h 24384"/>
              <a:gd name="csX13" fmla="*/ 1601680 w 4632960"/>
              <a:gd name="csY13" fmla="*/ 24384 h 24384"/>
              <a:gd name="csX14" fmla="*/ 939829 w 4632960"/>
              <a:gd name="csY14" fmla="*/ 24384 h 24384"/>
              <a:gd name="csX15" fmla="*/ 0 w 4632960"/>
              <a:gd name="csY15" fmla="*/ 24384 h 24384"/>
              <a:gd name="csX16" fmla="*/ 0 w 4632960"/>
              <a:gd name="csY16" fmla="*/ 0 h 24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632960" h="24384" fill="none" extrusionOk="0">
                <a:moveTo>
                  <a:pt x="0" y="0"/>
                </a:moveTo>
                <a:cubicBezTo>
                  <a:pt x="272243" y="-20512"/>
                  <a:pt x="435523" y="34520"/>
                  <a:pt x="754511" y="0"/>
                </a:cubicBezTo>
                <a:cubicBezTo>
                  <a:pt x="1073499" y="-34520"/>
                  <a:pt x="1111414" y="22698"/>
                  <a:pt x="1323703" y="0"/>
                </a:cubicBezTo>
                <a:cubicBezTo>
                  <a:pt x="1535992" y="-22698"/>
                  <a:pt x="1877525" y="14852"/>
                  <a:pt x="2031884" y="0"/>
                </a:cubicBezTo>
                <a:cubicBezTo>
                  <a:pt x="2186243" y="-14852"/>
                  <a:pt x="2377681" y="-16560"/>
                  <a:pt x="2647406" y="0"/>
                </a:cubicBezTo>
                <a:cubicBezTo>
                  <a:pt x="2917131" y="16560"/>
                  <a:pt x="3052943" y="14494"/>
                  <a:pt x="3401916" y="0"/>
                </a:cubicBezTo>
                <a:cubicBezTo>
                  <a:pt x="3750889" y="-14494"/>
                  <a:pt x="3714901" y="4842"/>
                  <a:pt x="3971109" y="0"/>
                </a:cubicBezTo>
                <a:cubicBezTo>
                  <a:pt x="4227317" y="-4842"/>
                  <a:pt x="4327966" y="-17071"/>
                  <a:pt x="4632960" y="0"/>
                </a:cubicBezTo>
                <a:cubicBezTo>
                  <a:pt x="4633124" y="5636"/>
                  <a:pt x="4632355" y="16160"/>
                  <a:pt x="4632960" y="24384"/>
                </a:cubicBezTo>
                <a:cubicBezTo>
                  <a:pt x="4344116" y="42424"/>
                  <a:pt x="4270059" y="41673"/>
                  <a:pt x="3971109" y="24384"/>
                </a:cubicBezTo>
                <a:cubicBezTo>
                  <a:pt x="3672159" y="7095"/>
                  <a:pt x="3448276" y="32314"/>
                  <a:pt x="3309257" y="24384"/>
                </a:cubicBezTo>
                <a:cubicBezTo>
                  <a:pt x="3170238" y="16454"/>
                  <a:pt x="2934025" y="21507"/>
                  <a:pt x="2693735" y="24384"/>
                </a:cubicBezTo>
                <a:cubicBezTo>
                  <a:pt x="2453445" y="27261"/>
                  <a:pt x="2425624" y="25544"/>
                  <a:pt x="2170873" y="24384"/>
                </a:cubicBezTo>
                <a:cubicBezTo>
                  <a:pt x="1916122" y="23224"/>
                  <a:pt x="1719139" y="32830"/>
                  <a:pt x="1601680" y="24384"/>
                </a:cubicBezTo>
                <a:cubicBezTo>
                  <a:pt x="1484221" y="15938"/>
                  <a:pt x="1231881" y="24323"/>
                  <a:pt x="939829" y="24384"/>
                </a:cubicBezTo>
                <a:cubicBezTo>
                  <a:pt x="647777" y="24445"/>
                  <a:pt x="208398" y="46740"/>
                  <a:pt x="0" y="24384"/>
                </a:cubicBezTo>
                <a:cubicBezTo>
                  <a:pt x="768" y="19037"/>
                  <a:pt x="-727" y="8693"/>
                  <a:pt x="0" y="0"/>
                </a:cubicBezTo>
                <a:close/>
              </a:path>
              <a:path w="4632960" h="24384" stroke="0" extrusionOk="0">
                <a:moveTo>
                  <a:pt x="0" y="0"/>
                </a:moveTo>
                <a:cubicBezTo>
                  <a:pt x="163358" y="-20141"/>
                  <a:pt x="423818" y="22065"/>
                  <a:pt x="569192" y="0"/>
                </a:cubicBezTo>
                <a:cubicBezTo>
                  <a:pt x="714566" y="-22065"/>
                  <a:pt x="1094206" y="4662"/>
                  <a:pt x="1323703" y="0"/>
                </a:cubicBezTo>
                <a:cubicBezTo>
                  <a:pt x="1553200" y="-4662"/>
                  <a:pt x="1693042" y="-12116"/>
                  <a:pt x="1846565" y="0"/>
                </a:cubicBezTo>
                <a:cubicBezTo>
                  <a:pt x="2000088" y="12116"/>
                  <a:pt x="2238341" y="17236"/>
                  <a:pt x="2369428" y="0"/>
                </a:cubicBezTo>
                <a:cubicBezTo>
                  <a:pt x="2500515" y="-17236"/>
                  <a:pt x="2810402" y="-24005"/>
                  <a:pt x="3031280" y="0"/>
                </a:cubicBezTo>
                <a:cubicBezTo>
                  <a:pt x="3252158" y="24005"/>
                  <a:pt x="3370413" y="-7182"/>
                  <a:pt x="3646801" y="0"/>
                </a:cubicBezTo>
                <a:cubicBezTo>
                  <a:pt x="3923189" y="7182"/>
                  <a:pt x="4211362" y="-33672"/>
                  <a:pt x="4632960" y="0"/>
                </a:cubicBezTo>
                <a:cubicBezTo>
                  <a:pt x="4632731" y="10399"/>
                  <a:pt x="4632134" y="19308"/>
                  <a:pt x="4632960" y="24384"/>
                </a:cubicBezTo>
                <a:cubicBezTo>
                  <a:pt x="4471523" y="9485"/>
                  <a:pt x="4111788" y="59315"/>
                  <a:pt x="3878449" y="24384"/>
                </a:cubicBezTo>
                <a:cubicBezTo>
                  <a:pt x="3645110" y="-10547"/>
                  <a:pt x="3360281" y="8039"/>
                  <a:pt x="3123939" y="24384"/>
                </a:cubicBezTo>
                <a:cubicBezTo>
                  <a:pt x="2887597" y="40730"/>
                  <a:pt x="2658370" y="5419"/>
                  <a:pt x="2508417" y="24384"/>
                </a:cubicBezTo>
                <a:cubicBezTo>
                  <a:pt x="2358464" y="43349"/>
                  <a:pt x="2099331" y="34515"/>
                  <a:pt x="1892895" y="24384"/>
                </a:cubicBezTo>
                <a:cubicBezTo>
                  <a:pt x="1686459" y="14253"/>
                  <a:pt x="1581877" y="25760"/>
                  <a:pt x="1323703" y="24384"/>
                </a:cubicBezTo>
                <a:cubicBezTo>
                  <a:pt x="1065529" y="23008"/>
                  <a:pt x="928195" y="45487"/>
                  <a:pt x="708181" y="24384"/>
                </a:cubicBezTo>
                <a:cubicBezTo>
                  <a:pt x="488167" y="3281"/>
                  <a:pt x="189727" y="8624"/>
                  <a:pt x="0" y="24384"/>
                </a:cubicBezTo>
                <a:cubicBezTo>
                  <a:pt x="143" y="12744"/>
                  <a:pt x="76" y="5386"/>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9ED7CAC-BDC6-F7EB-4515-564A4B1F9858}"/>
              </a:ext>
            </a:extLst>
          </p:cNvPr>
          <p:cNvSpPr>
            <a:spLocks noGrp="1"/>
          </p:cNvSpPr>
          <p:nvPr>
            <p:ph idx="1"/>
          </p:nvPr>
        </p:nvSpPr>
        <p:spPr>
          <a:xfrm>
            <a:off x="835789" y="3657600"/>
            <a:ext cx="5658119" cy="4427557"/>
          </a:xfrm>
        </p:spPr>
        <p:txBody>
          <a:bodyPr>
            <a:normAutofit/>
          </a:bodyPr>
          <a:lstStyle/>
          <a:p>
            <a:pPr marL="486821" indent="-376757">
              <a:buFont typeface="Wingdings 2" panose="05020102010507070707" pitchFamily="18" charset="2"/>
              <a:buChar char=""/>
            </a:pPr>
            <a:r>
              <a:rPr lang="en-GB" altLang="en-US" sz="2533" dirty="0"/>
              <a:t>A generic term meaning all methods or channels of information and entertainment, </a:t>
            </a:r>
          </a:p>
          <a:p>
            <a:pPr marL="486821" indent="-376757">
              <a:buFont typeface="Wingdings 2" panose="05020102010507070707" pitchFamily="18" charset="2"/>
              <a:buChar char=""/>
            </a:pPr>
            <a:endParaRPr lang="en-GB" altLang="en-US" sz="2533" dirty="0"/>
          </a:p>
          <a:p>
            <a:pPr marL="486821" indent="-376757">
              <a:buNone/>
            </a:pPr>
            <a:r>
              <a:rPr lang="en-GB" altLang="en-US" sz="2533" b="1" dirty="0"/>
              <a:t>    ‘Mass media’</a:t>
            </a:r>
          </a:p>
          <a:p>
            <a:pPr marL="486821" indent="-376757">
              <a:buNone/>
            </a:pPr>
            <a:endParaRPr lang="en-GB" altLang="en-US" sz="2533" dirty="0"/>
          </a:p>
          <a:p>
            <a:pPr marL="486821" indent="-376757">
              <a:buFont typeface="Wingdings 2" panose="05020102010507070707" pitchFamily="18" charset="2"/>
              <a:buChar char=""/>
            </a:pPr>
            <a:r>
              <a:rPr lang="en-GB" altLang="en-US" sz="2533" dirty="0"/>
              <a:t>Includes all forms of communication such as newspapers, books, television, films, social media and ‘gossip’.</a:t>
            </a:r>
          </a:p>
        </p:txBody>
      </p:sp>
      <p:pic>
        <p:nvPicPr>
          <p:cNvPr id="5" name="Picture 4" descr="A stack of newspaper">
            <a:extLst>
              <a:ext uri="{FF2B5EF4-FFF2-40B4-BE49-F238E27FC236}">
                <a16:creationId xmlns:a16="http://schemas.microsoft.com/office/drawing/2014/main" id="{3051162E-3B37-E8AB-A433-1819E62B0997}"/>
              </a:ext>
            </a:extLst>
          </p:cNvPr>
          <p:cNvPicPr>
            <a:picLocks noChangeAspect="1"/>
          </p:cNvPicPr>
          <p:nvPr/>
        </p:nvPicPr>
        <p:blipFill rotWithShape="1">
          <a:blip r:embed="rId3"/>
          <a:srcRect l="28283"/>
          <a:stretch>
            <a:fillRect/>
          </a:stretch>
        </p:blipFill>
        <p:spPr>
          <a:xfrm>
            <a:off x="7082270" y="13"/>
            <a:ext cx="9171700" cy="914398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Picture 5" descr="A blue square with white lines&#10;&#10;AI-generated content may be incorrect.">
            <a:extLst>
              <a:ext uri="{FF2B5EF4-FFF2-40B4-BE49-F238E27FC236}">
                <a16:creationId xmlns:a16="http://schemas.microsoft.com/office/drawing/2014/main" id="{FD87E691-31DD-F4E8-F34D-2E0AAEA92A31}"/>
              </a:ext>
            </a:extLst>
          </p:cNvPr>
          <p:cNvPicPr>
            <a:picLocks noChangeAspect="1"/>
          </p:cNvPicPr>
          <p:nvPr/>
        </p:nvPicPr>
        <p:blipFill>
          <a:blip r:embed="rId4"/>
          <a:stretch>
            <a:fillRect/>
          </a:stretch>
        </p:blipFill>
        <p:spPr>
          <a:xfrm>
            <a:off x="0" y="7934899"/>
            <a:ext cx="16256000" cy="1205559"/>
          </a:xfrm>
          <a:prstGeom prst="rect">
            <a:avLst/>
          </a:prstGeom>
        </p:spPr>
      </p:pic>
    </p:spTree>
    <p:extLst>
      <p:ext uri="{BB962C8B-B14F-4D97-AF65-F5344CB8AC3E}">
        <p14:creationId xmlns:p14="http://schemas.microsoft.com/office/powerpoint/2010/main" val="2213708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16255593" cy="9144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dirty="0"/>
          </a:p>
        </p:txBody>
      </p:sp>
      <p:sp>
        <p:nvSpPr>
          <p:cNvPr id="3" name="TextBox 2"/>
          <p:cNvSpPr txBox="1"/>
          <p:nvPr/>
        </p:nvSpPr>
        <p:spPr>
          <a:xfrm>
            <a:off x="792480" y="487680"/>
            <a:ext cx="14630400" cy="687432"/>
          </a:xfrm>
          <a:prstGeom prst="rect">
            <a:avLst/>
          </a:prstGeom>
          <a:noFill/>
        </p:spPr>
        <p:txBody>
          <a:bodyPr wrap="square">
            <a:spAutoFit/>
          </a:bodyPr>
          <a:lstStyle/>
          <a:p>
            <a:pPr>
              <a:spcAft>
                <a:spcPts val="1333"/>
              </a:spcAft>
              <a:defRPr sz="2900" b="1">
                <a:solidFill>
                  <a:srgbClr val="1D2E40"/>
                </a:solidFill>
                <a:latin typeface="Aptos"/>
              </a:defRPr>
            </a:pPr>
            <a:r>
              <a:rPr sz="3867"/>
              <a:t>Reporting ethics: competing duties</a:t>
            </a:r>
          </a:p>
        </p:txBody>
      </p:sp>
      <p:sp>
        <p:nvSpPr>
          <p:cNvPr id="4" name="TextBox 3"/>
          <p:cNvSpPr txBox="1"/>
          <p:nvPr/>
        </p:nvSpPr>
        <p:spPr>
          <a:xfrm>
            <a:off x="816864" y="1328928"/>
            <a:ext cx="14630400" cy="379656"/>
          </a:xfrm>
          <a:prstGeom prst="rect">
            <a:avLst/>
          </a:prstGeom>
          <a:noFill/>
        </p:spPr>
        <p:txBody>
          <a:bodyPr wrap="square">
            <a:spAutoFit/>
          </a:bodyPr>
          <a:lstStyle/>
          <a:p>
            <a:pPr>
              <a:spcAft>
                <a:spcPts val="1333"/>
              </a:spcAft>
              <a:defRPr sz="1400" b="0">
                <a:solidFill>
                  <a:srgbClr val="00828C"/>
                </a:solidFill>
                <a:latin typeface="Aptos"/>
              </a:defRPr>
            </a:pPr>
            <a:r>
              <a:rPr sz="1867"/>
              <a:t>ETHICS AND DEMOCRATIC VALUES</a:t>
            </a:r>
          </a:p>
        </p:txBody>
      </p:sp>
      <p:sp>
        <p:nvSpPr>
          <p:cNvPr id="5" name="Rectangle 4"/>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TextBox 5"/>
          <p:cNvSpPr txBox="1"/>
          <p:nvPr/>
        </p:nvSpPr>
        <p:spPr>
          <a:xfrm>
            <a:off x="670560" y="8680705"/>
            <a:ext cx="12192000" cy="276999"/>
          </a:xfrm>
          <a:prstGeom prst="rect">
            <a:avLst/>
          </a:prstGeom>
          <a:noFill/>
        </p:spPr>
        <p:txBody>
          <a:bodyPr wrap="square">
            <a:spAutoFit/>
          </a:bodyPr>
          <a:lstStyle/>
          <a:p>
            <a:pPr>
              <a:spcAft>
                <a:spcPts val="1333"/>
              </a:spcAft>
              <a:defRPr sz="900" b="1">
                <a:solidFill>
                  <a:srgbClr val="FFFFFF"/>
                </a:solidFill>
                <a:latin typeface="Aptos"/>
              </a:defRPr>
            </a:pPr>
            <a:r>
              <a:rPr sz="1200"/>
              <a:t>SWANSEA LAW SCHOOL  |  MA CRIMINAL JUSTICE &amp; POLICING</a:t>
            </a:r>
          </a:p>
        </p:txBody>
      </p:sp>
      <p:sp>
        <p:nvSpPr>
          <p:cNvPr id="7" name="TextBox 6"/>
          <p:cNvSpPr txBox="1"/>
          <p:nvPr/>
        </p:nvSpPr>
        <p:spPr>
          <a:xfrm>
            <a:off x="15300960" y="8656321"/>
            <a:ext cx="487680" cy="276999"/>
          </a:xfrm>
          <a:prstGeom prst="rect">
            <a:avLst/>
          </a:prstGeom>
          <a:noFill/>
        </p:spPr>
        <p:txBody>
          <a:bodyPr wrap="square">
            <a:spAutoFit/>
          </a:bodyPr>
          <a:lstStyle/>
          <a:p>
            <a:pPr>
              <a:spcAft>
                <a:spcPts val="1333"/>
              </a:spcAft>
              <a:defRPr sz="900" b="0">
                <a:solidFill>
                  <a:srgbClr val="FFFFFF"/>
                </a:solidFill>
                <a:latin typeface="Aptos"/>
              </a:defRPr>
            </a:pPr>
            <a:r>
              <a:rPr sz="1200"/>
              <a:t>17</a:t>
            </a:r>
          </a:p>
        </p:txBody>
      </p:sp>
      <p:sp>
        <p:nvSpPr>
          <p:cNvPr id="8" name="Rectangle 7"/>
          <p:cNvSpPr/>
          <p:nvPr/>
        </p:nvSpPr>
        <p:spPr>
          <a:xfrm>
            <a:off x="975360" y="2377440"/>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9" name="TextBox 8"/>
          <p:cNvSpPr txBox="1"/>
          <p:nvPr/>
        </p:nvSpPr>
        <p:spPr>
          <a:xfrm>
            <a:off x="1365504" y="2255520"/>
            <a:ext cx="13655040" cy="482120"/>
          </a:xfrm>
          <a:prstGeom prst="rect">
            <a:avLst/>
          </a:prstGeom>
          <a:noFill/>
        </p:spPr>
        <p:txBody>
          <a:bodyPr wrap="square">
            <a:spAutoFit/>
          </a:bodyPr>
          <a:lstStyle/>
          <a:p>
            <a:pPr>
              <a:spcAft>
                <a:spcPts val="1333"/>
              </a:spcAft>
              <a:defRPr sz="1900" b="0">
                <a:solidFill>
                  <a:srgbClr val="1D2E40"/>
                </a:solidFill>
                <a:latin typeface="Aptos"/>
              </a:defRPr>
            </a:pPr>
            <a:r>
              <a:rPr sz="2533"/>
              <a:t>Public right to know versus risk of amplifying propaganda.</a:t>
            </a:r>
          </a:p>
        </p:txBody>
      </p:sp>
      <p:sp>
        <p:nvSpPr>
          <p:cNvPr id="10" name="Rectangle 9"/>
          <p:cNvSpPr/>
          <p:nvPr/>
        </p:nvSpPr>
        <p:spPr>
          <a:xfrm>
            <a:off x="975360" y="3450336"/>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1" name="TextBox 10"/>
          <p:cNvSpPr txBox="1"/>
          <p:nvPr/>
        </p:nvSpPr>
        <p:spPr>
          <a:xfrm>
            <a:off x="1365504" y="3328416"/>
            <a:ext cx="13655040" cy="482120"/>
          </a:xfrm>
          <a:prstGeom prst="rect">
            <a:avLst/>
          </a:prstGeom>
          <a:noFill/>
        </p:spPr>
        <p:txBody>
          <a:bodyPr wrap="square">
            <a:spAutoFit/>
          </a:bodyPr>
          <a:lstStyle/>
          <a:p>
            <a:pPr>
              <a:spcAft>
                <a:spcPts val="1333"/>
              </a:spcAft>
              <a:defRPr sz="1900" b="0">
                <a:solidFill>
                  <a:srgbClr val="1D2E40"/>
                </a:solidFill>
                <a:latin typeface="Aptos"/>
              </a:defRPr>
            </a:pPr>
            <a:r>
              <a:rPr sz="2533"/>
              <a:t>Transparency and accountability versus privacy and trauma.</a:t>
            </a:r>
          </a:p>
        </p:txBody>
      </p:sp>
      <p:sp>
        <p:nvSpPr>
          <p:cNvPr id="12" name="Rectangle 11"/>
          <p:cNvSpPr/>
          <p:nvPr/>
        </p:nvSpPr>
        <p:spPr>
          <a:xfrm>
            <a:off x="975360" y="4523232"/>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3" name="TextBox 12"/>
          <p:cNvSpPr txBox="1"/>
          <p:nvPr/>
        </p:nvSpPr>
        <p:spPr>
          <a:xfrm>
            <a:off x="1365504" y="4401312"/>
            <a:ext cx="13655040" cy="482120"/>
          </a:xfrm>
          <a:prstGeom prst="rect">
            <a:avLst/>
          </a:prstGeom>
          <a:noFill/>
        </p:spPr>
        <p:txBody>
          <a:bodyPr wrap="square">
            <a:spAutoFit/>
          </a:bodyPr>
          <a:lstStyle/>
          <a:p>
            <a:pPr>
              <a:spcAft>
                <a:spcPts val="1333"/>
              </a:spcAft>
              <a:defRPr sz="1900" b="0">
                <a:solidFill>
                  <a:srgbClr val="1D2E40"/>
                </a:solidFill>
                <a:latin typeface="Aptos"/>
              </a:defRPr>
            </a:pPr>
            <a:r>
              <a:rPr sz="2533"/>
              <a:t>Freedom of expression versus prevention of foreseeable harm.</a:t>
            </a:r>
          </a:p>
        </p:txBody>
      </p:sp>
      <p:sp>
        <p:nvSpPr>
          <p:cNvPr id="14" name="Rectangle 13"/>
          <p:cNvSpPr/>
          <p:nvPr/>
        </p:nvSpPr>
        <p:spPr>
          <a:xfrm>
            <a:off x="975360" y="5596128"/>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5" name="TextBox 14"/>
          <p:cNvSpPr txBox="1"/>
          <p:nvPr/>
        </p:nvSpPr>
        <p:spPr>
          <a:xfrm>
            <a:off x="1365504" y="5474208"/>
            <a:ext cx="13655040" cy="482120"/>
          </a:xfrm>
          <a:prstGeom prst="rect">
            <a:avLst/>
          </a:prstGeom>
          <a:noFill/>
        </p:spPr>
        <p:txBody>
          <a:bodyPr wrap="square">
            <a:spAutoFit/>
          </a:bodyPr>
          <a:lstStyle/>
          <a:p>
            <a:pPr>
              <a:spcAft>
                <a:spcPts val="1333"/>
              </a:spcAft>
              <a:defRPr sz="1900" b="0">
                <a:solidFill>
                  <a:srgbClr val="1D2E40"/>
                </a:solidFill>
                <a:latin typeface="Aptos"/>
              </a:defRPr>
            </a:pPr>
            <a:r>
              <a:rPr sz="2533"/>
              <a:t>Editorial independence versus demands from state institutions.</a:t>
            </a:r>
          </a:p>
        </p:txBody>
      </p:sp>
      <p:pic>
        <p:nvPicPr>
          <p:cNvPr id="23" name="Picture 22" descr="A blue square with white lines&#10;&#10;AI-generated content may be incorrect.">
            <a:extLst>
              <a:ext uri="{FF2B5EF4-FFF2-40B4-BE49-F238E27FC236}">
                <a16:creationId xmlns:a16="http://schemas.microsoft.com/office/drawing/2014/main" id="{00740819-599F-C7FA-D812-2E51C3643875}"/>
              </a:ext>
            </a:extLst>
          </p:cNvPr>
          <p:cNvPicPr>
            <a:picLocks noChangeAspect="1"/>
          </p:cNvPicPr>
          <p:nvPr/>
        </p:nvPicPr>
        <p:blipFill>
          <a:blip r:embed="rId3"/>
          <a:stretch>
            <a:fillRect/>
          </a:stretch>
        </p:blipFill>
        <p:spPr>
          <a:xfrm>
            <a:off x="0" y="7934899"/>
            <a:ext cx="16256000" cy="1205559"/>
          </a:xfrm>
          <a:prstGeom prst="rect">
            <a:avLst/>
          </a:prstGeom>
        </p:spPr>
      </p:pic>
      <p:pic>
        <p:nvPicPr>
          <p:cNvPr id="17" name="Picture 16">
            <a:extLst>
              <a:ext uri="{FF2B5EF4-FFF2-40B4-BE49-F238E27FC236}">
                <a16:creationId xmlns:a16="http://schemas.microsoft.com/office/drawing/2014/main" id="{55558445-7162-9BC0-79FA-E2B9D5CC3AE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324607" y="701571"/>
            <a:ext cx="5715798" cy="657308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6256000" cy="9143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Calibri" panose="020F0502020204030204"/>
            </a:endParaRPr>
          </a:p>
        </p:txBody>
      </p:sp>
      <p:sp>
        <p:nvSpPr>
          <p:cNvPr id="2" name="Title 1">
            <a:extLst>
              <a:ext uri="{FF2B5EF4-FFF2-40B4-BE49-F238E27FC236}">
                <a16:creationId xmlns:a16="http://schemas.microsoft.com/office/drawing/2014/main" id="{E58C732D-AD63-0B4D-64AC-10AAAC643627}"/>
              </a:ext>
            </a:extLst>
          </p:cNvPr>
          <p:cNvSpPr>
            <a:spLocks noGrp="1"/>
          </p:cNvSpPr>
          <p:nvPr>
            <p:ph type="title"/>
          </p:nvPr>
        </p:nvSpPr>
        <p:spPr>
          <a:xfrm>
            <a:off x="11524258" y="652677"/>
            <a:ext cx="4122143" cy="2207311"/>
          </a:xfrm>
        </p:spPr>
        <p:txBody>
          <a:bodyPr anchor="b">
            <a:normAutofit/>
          </a:bodyPr>
          <a:lstStyle/>
          <a:p>
            <a:r>
              <a:rPr lang="en-GB" sz="4933" b="1">
                <a:latin typeface="+mn-lt"/>
              </a:rPr>
              <a:t>How does the media influence us?</a:t>
            </a:r>
          </a:p>
        </p:txBody>
      </p:sp>
      <p:pic>
        <p:nvPicPr>
          <p:cNvPr id="4" name="Picture 2" descr="The Media - suffering in romania">
            <a:extLst>
              <a:ext uri="{FF2B5EF4-FFF2-40B4-BE49-F238E27FC236}">
                <a16:creationId xmlns:a16="http://schemas.microsoft.com/office/drawing/2014/main" id="{4D10F5ED-4401-034C-EF5B-6AFEB776E4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560" r="4278" b="1"/>
          <a:stretch>
            <a:fillRect/>
          </a:stretch>
        </p:blipFill>
        <p:spPr bwMode="auto">
          <a:xfrm>
            <a:off x="27" y="575"/>
            <a:ext cx="10820373" cy="854441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5E13D1F-2029-4594-7EA9-60D3BE3AEBD8}"/>
              </a:ext>
            </a:extLst>
          </p:cNvPr>
          <p:cNvSpPr>
            <a:spLocks noGrp="1"/>
          </p:cNvSpPr>
          <p:nvPr>
            <p:ph idx="1"/>
          </p:nvPr>
        </p:nvSpPr>
        <p:spPr>
          <a:xfrm>
            <a:off x="11524258" y="3224545"/>
            <a:ext cx="3923751" cy="4720353"/>
          </a:xfrm>
        </p:spPr>
        <p:txBody>
          <a:bodyPr>
            <a:normAutofit/>
          </a:bodyPr>
          <a:lstStyle/>
          <a:p>
            <a:pPr marL="0" indent="0">
              <a:buNone/>
            </a:pPr>
            <a:r>
              <a:rPr lang="en-GB" sz="2667" dirty="0"/>
              <a:t>Provides affirmations on distinguished beliefs and opinions</a:t>
            </a:r>
          </a:p>
          <a:p>
            <a:pPr marL="0" indent="0">
              <a:buNone/>
            </a:pPr>
            <a:r>
              <a:rPr lang="en-GB" sz="2667" dirty="0"/>
              <a:t>Creates fear</a:t>
            </a:r>
          </a:p>
          <a:p>
            <a:pPr marL="0" indent="0">
              <a:buNone/>
            </a:pPr>
            <a:r>
              <a:rPr lang="en-GB" sz="2667" dirty="0"/>
              <a:t>Creation of negative attitudes</a:t>
            </a:r>
          </a:p>
          <a:p>
            <a:pPr marL="0" indent="0">
              <a:buNone/>
            </a:pPr>
            <a:r>
              <a:rPr lang="en-GB" sz="2667" dirty="0"/>
              <a:t>Creation of bias and prejudices</a:t>
            </a:r>
          </a:p>
          <a:p>
            <a:pPr marL="0" indent="0">
              <a:buNone/>
            </a:pPr>
            <a:r>
              <a:rPr lang="en-GB" sz="2667" dirty="0"/>
              <a:t>Influence and change perception of reality</a:t>
            </a:r>
          </a:p>
        </p:txBody>
      </p:sp>
      <p:sp>
        <p:nvSpPr>
          <p:cNvPr id="18" name="Rectangle 17">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8544988"/>
            <a:ext cx="16255997" cy="609603"/>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Calibri" panose="020F0502020204030204"/>
            </a:endParaRPr>
          </a:p>
        </p:txBody>
      </p:sp>
      <p:sp>
        <p:nvSpPr>
          <p:cNvPr id="20" name="Rectangle 19">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 y="8544989"/>
            <a:ext cx="10820400" cy="59901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endParaRPr lang="en-US" sz="2400">
              <a:solidFill>
                <a:prstClr val="white"/>
              </a:solidFill>
              <a:latin typeface="Calibri" panose="020F0502020204030204"/>
            </a:endParaRPr>
          </a:p>
        </p:txBody>
      </p:sp>
      <p:pic>
        <p:nvPicPr>
          <p:cNvPr id="6" name="Picture 5" descr="A blue square with white lines&#10;&#10;AI-generated content may be incorrect.">
            <a:extLst>
              <a:ext uri="{FF2B5EF4-FFF2-40B4-BE49-F238E27FC236}">
                <a16:creationId xmlns:a16="http://schemas.microsoft.com/office/drawing/2014/main" id="{6D6D56FB-7CE5-C3F5-5E5F-A6DB718014CF}"/>
              </a:ext>
            </a:extLst>
          </p:cNvPr>
          <p:cNvPicPr>
            <a:picLocks noChangeAspect="1"/>
          </p:cNvPicPr>
          <p:nvPr/>
        </p:nvPicPr>
        <p:blipFill>
          <a:blip r:embed="rId4"/>
          <a:stretch>
            <a:fillRect/>
          </a:stretch>
        </p:blipFill>
        <p:spPr>
          <a:xfrm>
            <a:off x="0" y="7934899"/>
            <a:ext cx="16256000" cy="1205559"/>
          </a:xfrm>
          <a:prstGeom prst="rect">
            <a:avLst/>
          </a:prstGeom>
        </p:spPr>
      </p:pic>
    </p:spTree>
    <p:extLst>
      <p:ext uri="{BB962C8B-B14F-4D97-AF65-F5344CB8AC3E}">
        <p14:creationId xmlns:p14="http://schemas.microsoft.com/office/powerpoint/2010/main" val="343414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ue square with white lines&#10;&#10;AI-generated content may be incorrect.">
            <a:extLst>
              <a:ext uri="{FF2B5EF4-FFF2-40B4-BE49-F238E27FC236}">
                <a16:creationId xmlns:a16="http://schemas.microsoft.com/office/drawing/2014/main" id="{C083E262-BAD8-DCD9-1BAE-892B38AAAF99}"/>
              </a:ext>
            </a:extLst>
          </p:cNvPr>
          <p:cNvPicPr>
            <a:picLocks noChangeAspect="1"/>
          </p:cNvPicPr>
          <p:nvPr/>
        </p:nvPicPr>
        <p:blipFill>
          <a:blip r:embed="rId3"/>
          <a:stretch>
            <a:fillRect/>
          </a:stretch>
        </p:blipFill>
        <p:spPr>
          <a:xfrm>
            <a:off x="0" y="7965823"/>
            <a:ext cx="16256000" cy="1205559"/>
          </a:xfrm>
          <a:prstGeom prst="rect">
            <a:avLst/>
          </a:prstGeom>
        </p:spPr>
      </p:pic>
      <p:pic>
        <p:nvPicPr>
          <p:cNvPr id="10" name="Content Placeholder 9">
            <a:extLst>
              <a:ext uri="{FF2B5EF4-FFF2-40B4-BE49-F238E27FC236}">
                <a16:creationId xmlns:a16="http://schemas.microsoft.com/office/drawing/2014/main" id="{E8F5ABE2-C55E-7A9C-7919-59FE1D617873}"/>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345517" y="175819"/>
            <a:ext cx="13792883" cy="7762621"/>
          </a:xfrm>
          <a:prstGeom prst="rect">
            <a:avLst/>
          </a:prstGeom>
        </p:spPr>
      </p:pic>
    </p:spTree>
    <p:extLst>
      <p:ext uri="{BB962C8B-B14F-4D97-AF65-F5344CB8AC3E}">
        <p14:creationId xmlns:p14="http://schemas.microsoft.com/office/powerpoint/2010/main" val="2980255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16255593" cy="9144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3" name="TextBox 2"/>
          <p:cNvSpPr txBox="1"/>
          <p:nvPr/>
        </p:nvSpPr>
        <p:spPr>
          <a:xfrm>
            <a:off x="792480" y="487680"/>
            <a:ext cx="14630400" cy="687432"/>
          </a:xfrm>
          <a:prstGeom prst="rect">
            <a:avLst/>
          </a:prstGeom>
          <a:noFill/>
        </p:spPr>
        <p:txBody>
          <a:bodyPr wrap="square">
            <a:spAutoFit/>
          </a:bodyPr>
          <a:lstStyle/>
          <a:p>
            <a:pPr>
              <a:spcAft>
                <a:spcPts val="1333"/>
              </a:spcAft>
              <a:defRPr sz="2900" b="1">
                <a:solidFill>
                  <a:srgbClr val="1D2E40"/>
                </a:solidFill>
                <a:latin typeface="Aptos"/>
              </a:defRPr>
            </a:pPr>
            <a:r>
              <a:rPr sz="3867"/>
              <a:t>Agenda-setting theory</a:t>
            </a:r>
          </a:p>
        </p:txBody>
      </p:sp>
      <p:sp>
        <p:nvSpPr>
          <p:cNvPr id="4" name="TextBox 3"/>
          <p:cNvSpPr txBox="1"/>
          <p:nvPr/>
        </p:nvSpPr>
        <p:spPr>
          <a:xfrm>
            <a:off x="816864" y="1328928"/>
            <a:ext cx="14630400" cy="379656"/>
          </a:xfrm>
          <a:prstGeom prst="rect">
            <a:avLst/>
          </a:prstGeom>
          <a:noFill/>
        </p:spPr>
        <p:txBody>
          <a:bodyPr wrap="square">
            <a:spAutoFit/>
          </a:bodyPr>
          <a:lstStyle/>
          <a:p>
            <a:pPr>
              <a:spcAft>
                <a:spcPts val="1333"/>
              </a:spcAft>
              <a:defRPr sz="1400" b="0">
                <a:solidFill>
                  <a:srgbClr val="00828C"/>
                </a:solidFill>
                <a:latin typeface="Aptos"/>
              </a:defRPr>
            </a:pPr>
            <a:r>
              <a:rPr sz="1867"/>
              <a:t>McCombs and Shaw (1972)</a:t>
            </a:r>
          </a:p>
        </p:txBody>
      </p:sp>
      <p:sp>
        <p:nvSpPr>
          <p:cNvPr id="5" name="Rectangle 4"/>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TextBox 5"/>
          <p:cNvSpPr txBox="1"/>
          <p:nvPr/>
        </p:nvSpPr>
        <p:spPr>
          <a:xfrm>
            <a:off x="670560" y="8680705"/>
            <a:ext cx="12192000" cy="276999"/>
          </a:xfrm>
          <a:prstGeom prst="rect">
            <a:avLst/>
          </a:prstGeom>
          <a:noFill/>
        </p:spPr>
        <p:txBody>
          <a:bodyPr wrap="square">
            <a:spAutoFit/>
          </a:bodyPr>
          <a:lstStyle/>
          <a:p>
            <a:pPr>
              <a:spcAft>
                <a:spcPts val="1333"/>
              </a:spcAft>
              <a:defRPr sz="900" b="1">
                <a:solidFill>
                  <a:srgbClr val="FFFFFF"/>
                </a:solidFill>
                <a:latin typeface="Aptos"/>
              </a:defRPr>
            </a:pPr>
            <a:r>
              <a:rPr sz="1200"/>
              <a:t>SWANSEA LAW SCHOOL  |  MA CRIMINAL JUSTICE &amp; POLICING</a:t>
            </a:r>
          </a:p>
        </p:txBody>
      </p:sp>
      <p:sp>
        <p:nvSpPr>
          <p:cNvPr id="7" name="TextBox 6"/>
          <p:cNvSpPr txBox="1"/>
          <p:nvPr/>
        </p:nvSpPr>
        <p:spPr>
          <a:xfrm>
            <a:off x="15300960" y="8656321"/>
            <a:ext cx="487680" cy="276999"/>
          </a:xfrm>
          <a:prstGeom prst="rect">
            <a:avLst/>
          </a:prstGeom>
          <a:noFill/>
        </p:spPr>
        <p:txBody>
          <a:bodyPr wrap="square">
            <a:spAutoFit/>
          </a:bodyPr>
          <a:lstStyle/>
          <a:p>
            <a:pPr>
              <a:spcAft>
                <a:spcPts val="1333"/>
              </a:spcAft>
              <a:defRPr sz="900" b="0">
                <a:solidFill>
                  <a:srgbClr val="FFFFFF"/>
                </a:solidFill>
                <a:latin typeface="Aptos"/>
              </a:defRPr>
            </a:pPr>
            <a:r>
              <a:rPr sz="1200"/>
              <a:t>8</a:t>
            </a:r>
          </a:p>
        </p:txBody>
      </p:sp>
      <p:sp>
        <p:nvSpPr>
          <p:cNvPr id="8" name="Rectangle 7"/>
          <p:cNvSpPr/>
          <p:nvPr/>
        </p:nvSpPr>
        <p:spPr>
          <a:xfrm>
            <a:off x="975360" y="2377440"/>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9" name="TextBox 8"/>
          <p:cNvSpPr txBox="1"/>
          <p:nvPr/>
        </p:nvSpPr>
        <p:spPr>
          <a:xfrm>
            <a:off x="1365504" y="2255521"/>
            <a:ext cx="13655040" cy="1038618"/>
          </a:xfrm>
          <a:prstGeom prst="rect">
            <a:avLst/>
          </a:prstGeom>
          <a:noFill/>
        </p:spPr>
        <p:txBody>
          <a:bodyPr wrap="square">
            <a:spAutoFit/>
          </a:bodyPr>
          <a:lstStyle/>
          <a:p>
            <a:pPr>
              <a:spcAft>
                <a:spcPts val="1333"/>
              </a:spcAft>
              <a:defRPr sz="1900" b="0">
                <a:solidFill>
                  <a:srgbClr val="1D2E40"/>
                </a:solidFill>
                <a:latin typeface="Aptos"/>
              </a:defRPr>
            </a:pPr>
            <a:r>
              <a:rPr sz="2533" dirty="0"/>
              <a:t>Media attention can influence which issues audiences </a:t>
            </a:r>
            <a:endParaRPr lang="en-GB" sz="2533" dirty="0"/>
          </a:p>
          <a:p>
            <a:pPr>
              <a:spcAft>
                <a:spcPts val="1333"/>
              </a:spcAft>
              <a:defRPr sz="1900" b="0">
                <a:solidFill>
                  <a:srgbClr val="1D2E40"/>
                </a:solidFill>
                <a:latin typeface="Aptos"/>
              </a:defRPr>
            </a:pPr>
            <a:r>
              <a:rPr sz="2533" dirty="0"/>
              <a:t>consider important.</a:t>
            </a:r>
          </a:p>
        </p:txBody>
      </p:sp>
      <p:sp>
        <p:nvSpPr>
          <p:cNvPr id="10" name="Rectangle 9"/>
          <p:cNvSpPr/>
          <p:nvPr/>
        </p:nvSpPr>
        <p:spPr>
          <a:xfrm>
            <a:off x="975360" y="3450336"/>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1" name="TextBox 10"/>
          <p:cNvSpPr txBox="1"/>
          <p:nvPr/>
        </p:nvSpPr>
        <p:spPr>
          <a:xfrm>
            <a:off x="1365504" y="3328416"/>
            <a:ext cx="13655040" cy="482120"/>
          </a:xfrm>
          <a:prstGeom prst="rect">
            <a:avLst/>
          </a:prstGeom>
          <a:noFill/>
        </p:spPr>
        <p:txBody>
          <a:bodyPr wrap="square">
            <a:spAutoFit/>
          </a:bodyPr>
          <a:lstStyle/>
          <a:p>
            <a:pPr>
              <a:spcAft>
                <a:spcPts val="1333"/>
              </a:spcAft>
              <a:defRPr sz="1900" b="0">
                <a:solidFill>
                  <a:srgbClr val="1D2E40"/>
                </a:solidFill>
                <a:latin typeface="Aptos"/>
              </a:defRPr>
            </a:pPr>
            <a:r>
              <a:rPr sz="2533"/>
              <a:t>Salience is not the same as persuasion or agreement.</a:t>
            </a:r>
          </a:p>
        </p:txBody>
      </p:sp>
      <p:sp>
        <p:nvSpPr>
          <p:cNvPr id="12" name="Rectangle 11"/>
          <p:cNvSpPr/>
          <p:nvPr/>
        </p:nvSpPr>
        <p:spPr>
          <a:xfrm>
            <a:off x="975360" y="4523232"/>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3" name="TextBox 12"/>
          <p:cNvSpPr txBox="1"/>
          <p:nvPr/>
        </p:nvSpPr>
        <p:spPr>
          <a:xfrm>
            <a:off x="1365504" y="4401312"/>
            <a:ext cx="13655040" cy="1038618"/>
          </a:xfrm>
          <a:prstGeom prst="rect">
            <a:avLst/>
          </a:prstGeom>
          <a:noFill/>
        </p:spPr>
        <p:txBody>
          <a:bodyPr wrap="square">
            <a:spAutoFit/>
          </a:bodyPr>
          <a:lstStyle/>
          <a:p>
            <a:pPr>
              <a:spcAft>
                <a:spcPts val="1333"/>
              </a:spcAft>
              <a:defRPr sz="1900" b="0">
                <a:solidFill>
                  <a:srgbClr val="1D2E40"/>
                </a:solidFill>
                <a:latin typeface="Aptos"/>
              </a:defRPr>
            </a:pPr>
            <a:r>
              <a:rPr sz="2533" dirty="0"/>
              <a:t>Repeated coverage can shape perceptions of threat </a:t>
            </a:r>
            <a:endParaRPr lang="en-GB" sz="2533" dirty="0"/>
          </a:p>
          <a:p>
            <a:pPr>
              <a:spcAft>
                <a:spcPts val="1333"/>
              </a:spcAft>
              <a:defRPr sz="1900" b="0">
                <a:solidFill>
                  <a:srgbClr val="1D2E40"/>
                </a:solidFill>
                <a:latin typeface="Aptos"/>
              </a:defRPr>
            </a:pPr>
            <a:r>
              <a:rPr sz="2533" dirty="0"/>
              <a:t>and policy urgency.</a:t>
            </a:r>
          </a:p>
        </p:txBody>
      </p:sp>
      <p:sp>
        <p:nvSpPr>
          <p:cNvPr id="14" name="Rectangle 13"/>
          <p:cNvSpPr/>
          <p:nvPr/>
        </p:nvSpPr>
        <p:spPr>
          <a:xfrm>
            <a:off x="975360" y="5596128"/>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5" name="TextBox 14"/>
          <p:cNvSpPr txBox="1"/>
          <p:nvPr/>
        </p:nvSpPr>
        <p:spPr>
          <a:xfrm>
            <a:off x="1365504" y="5474208"/>
            <a:ext cx="13655040" cy="1038618"/>
          </a:xfrm>
          <a:prstGeom prst="rect">
            <a:avLst/>
          </a:prstGeom>
          <a:noFill/>
        </p:spPr>
        <p:txBody>
          <a:bodyPr wrap="square">
            <a:spAutoFit/>
          </a:bodyPr>
          <a:lstStyle/>
          <a:p>
            <a:pPr>
              <a:spcAft>
                <a:spcPts val="1333"/>
              </a:spcAft>
              <a:defRPr sz="1900" b="0">
                <a:solidFill>
                  <a:srgbClr val="1D2E40"/>
                </a:solidFill>
                <a:latin typeface="Aptos"/>
              </a:defRPr>
            </a:pPr>
            <a:r>
              <a:rPr sz="2533" dirty="0"/>
              <a:t>Question whose voices and incidents receive </a:t>
            </a:r>
            <a:endParaRPr lang="en-GB" sz="2533" dirty="0"/>
          </a:p>
          <a:p>
            <a:pPr>
              <a:spcAft>
                <a:spcPts val="1333"/>
              </a:spcAft>
              <a:defRPr sz="1900" b="0">
                <a:solidFill>
                  <a:srgbClr val="1D2E40"/>
                </a:solidFill>
                <a:latin typeface="Aptos"/>
              </a:defRPr>
            </a:pPr>
            <a:r>
              <a:rPr sz="2533" dirty="0"/>
              <a:t>sustained attention.</a:t>
            </a:r>
          </a:p>
        </p:txBody>
      </p:sp>
      <p:pic>
        <p:nvPicPr>
          <p:cNvPr id="17" name="Picture 16" descr="A blue square with white lines&#10;&#10;AI-generated content may be incorrect.">
            <a:extLst>
              <a:ext uri="{FF2B5EF4-FFF2-40B4-BE49-F238E27FC236}">
                <a16:creationId xmlns:a16="http://schemas.microsoft.com/office/drawing/2014/main" id="{D200E5AD-A2A8-6C3C-5A66-06E846442A2C}"/>
              </a:ext>
            </a:extLst>
          </p:cNvPr>
          <p:cNvPicPr>
            <a:picLocks noChangeAspect="1"/>
          </p:cNvPicPr>
          <p:nvPr/>
        </p:nvPicPr>
        <p:blipFill>
          <a:blip r:embed="rId3"/>
          <a:stretch>
            <a:fillRect/>
          </a:stretch>
        </p:blipFill>
        <p:spPr>
          <a:xfrm>
            <a:off x="0" y="7934899"/>
            <a:ext cx="16256000" cy="1205559"/>
          </a:xfrm>
          <a:prstGeom prst="rect">
            <a:avLst/>
          </a:prstGeom>
        </p:spPr>
      </p:pic>
      <p:pic>
        <p:nvPicPr>
          <p:cNvPr id="18" name="Picture 2" descr="Media Culture : Moral Panics">
            <a:extLst>
              <a:ext uri="{FF2B5EF4-FFF2-40B4-BE49-F238E27FC236}">
                <a16:creationId xmlns:a16="http://schemas.microsoft.com/office/drawing/2014/main" id="{86593BC6-41DE-3606-47B3-85D89C75648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30092" y="1309380"/>
            <a:ext cx="6934697" cy="49409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16255593" cy="9144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3" name="TextBox 2"/>
          <p:cNvSpPr txBox="1"/>
          <p:nvPr/>
        </p:nvSpPr>
        <p:spPr>
          <a:xfrm>
            <a:off x="792480" y="487680"/>
            <a:ext cx="14630400" cy="687432"/>
          </a:xfrm>
          <a:prstGeom prst="rect">
            <a:avLst/>
          </a:prstGeom>
          <a:noFill/>
        </p:spPr>
        <p:txBody>
          <a:bodyPr wrap="square">
            <a:spAutoFit/>
          </a:bodyPr>
          <a:lstStyle/>
          <a:p>
            <a:pPr>
              <a:spcAft>
                <a:spcPts val="1333"/>
              </a:spcAft>
              <a:defRPr sz="2900" b="1">
                <a:solidFill>
                  <a:srgbClr val="1D2E40"/>
                </a:solidFill>
                <a:latin typeface="Aptos"/>
              </a:defRPr>
            </a:pPr>
            <a:r>
              <a:rPr sz="3867"/>
              <a:t>Framing theory</a:t>
            </a:r>
          </a:p>
        </p:txBody>
      </p:sp>
      <p:sp>
        <p:nvSpPr>
          <p:cNvPr id="4" name="TextBox 3"/>
          <p:cNvSpPr txBox="1"/>
          <p:nvPr/>
        </p:nvSpPr>
        <p:spPr>
          <a:xfrm>
            <a:off x="816864" y="1328928"/>
            <a:ext cx="14630400" cy="379656"/>
          </a:xfrm>
          <a:prstGeom prst="rect">
            <a:avLst/>
          </a:prstGeom>
          <a:noFill/>
        </p:spPr>
        <p:txBody>
          <a:bodyPr wrap="square">
            <a:spAutoFit/>
          </a:bodyPr>
          <a:lstStyle/>
          <a:p>
            <a:pPr>
              <a:spcAft>
                <a:spcPts val="1333"/>
              </a:spcAft>
              <a:defRPr sz="1400" b="0">
                <a:solidFill>
                  <a:srgbClr val="00828C"/>
                </a:solidFill>
                <a:latin typeface="Aptos"/>
              </a:defRPr>
            </a:pPr>
            <a:r>
              <a:rPr sz="1867"/>
              <a:t>Entman (1993)</a:t>
            </a:r>
          </a:p>
        </p:txBody>
      </p:sp>
      <p:sp>
        <p:nvSpPr>
          <p:cNvPr id="5" name="Rectangle 4"/>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TextBox 5"/>
          <p:cNvSpPr txBox="1"/>
          <p:nvPr/>
        </p:nvSpPr>
        <p:spPr>
          <a:xfrm>
            <a:off x="670560" y="8680705"/>
            <a:ext cx="12192000" cy="276999"/>
          </a:xfrm>
          <a:prstGeom prst="rect">
            <a:avLst/>
          </a:prstGeom>
          <a:noFill/>
        </p:spPr>
        <p:txBody>
          <a:bodyPr wrap="square">
            <a:spAutoFit/>
          </a:bodyPr>
          <a:lstStyle/>
          <a:p>
            <a:pPr>
              <a:spcAft>
                <a:spcPts val="1333"/>
              </a:spcAft>
              <a:defRPr sz="900" b="1">
                <a:solidFill>
                  <a:srgbClr val="FFFFFF"/>
                </a:solidFill>
                <a:latin typeface="Aptos"/>
              </a:defRPr>
            </a:pPr>
            <a:r>
              <a:rPr sz="1200"/>
              <a:t>SWANSEA LAW SCHOOL  |  MA CRIMINAL JUSTICE &amp; POLICING</a:t>
            </a:r>
          </a:p>
        </p:txBody>
      </p:sp>
      <p:sp>
        <p:nvSpPr>
          <p:cNvPr id="7" name="TextBox 6"/>
          <p:cNvSpPr txBox="1"/>
          <p:nvPr/>
        </p:nvSpPr>
        <p:spPr>
          <a:xfrm>
            <a:off x="15300960" y="8656321"/>
            <a:ext cx="487680" cy="276999"/>
          </a:xfrm>
          <a:prstGeom prst="rect">
            <a:avLst/>
          </a:prstGeom>
          <a:noFill/>
        </p:spPr>
        <p:txBody>
          <a:bodyPr wrap="square">
            <a:spAutoFit/>
          </a:bodyPr>
          <a:lstStyle/>
          <a:p>
            <a:pPr>
              <a:spcAft>
                <a:spcPts val="1333"/>
              </a:spcAft>
              <a:defRPr sz="900" b="0">
                <a:solidFill>
                  <a:srgbClr val="FFFFFF"/>
                </a:solidFill>
                <a:latin typeface="Aptos"/>
              </a:defRPr>
            </a:pPr>
            <a:r>
              <a:rPr sz="1200"/>
              <a:t>9</a:t>
            </a:r>
          </a:p>
        </p:txBody>
      </p:sp>
      <p:sp>
        <p:nvSpPr>
          <p:cNvPr id="8" name="Rectangle 7"/>
          <p:cNvSpPr/>
          <p:nvPr/>
        </p:nvSpPr>
        <p:spPr>
          <a:xfrm>
            <a:off x="975360" y="2377440"/>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9" name="TextBox 8"/>
          <p:cNvSpPr txBox="1"/>
          <p:nvPr/>
        </p:nvSpPr>
        <p:spPr>
          <a:xfrm>
            <a:off x="1365504" y="2255520"/>
            <a:ext cx="13655040" cy="482120"/>
          </a:xfrm>
          <a:prstGeom prst="rect">
            <a:avLst/>
          </a:prstGeom>
          <a:noFill/>
        </p:spPr>
        <p:txBody>
          <a:bodyPr wrap="square">
            <a:spAutoFit/>
          </a:bodyPr>
          <a:lstStyle/>
          <a:p>
            <a:pPr>
              <a:spcAft>
                <a:spcPts val="1333"/>
              </a:spcAft>
              <a:defRPr sz="1900" b="0">
                <a:solidFill>
                  <a:srgbClr val="1D2E40"/>
                </a:solidFill>
                <a:latin typeface="Aptos"/>
              </a:defRPr>
            </a:pPr>
            <a:r>
              <a:rPr sz="2533"/>
              <a:t>Frames select and emphasise particular aspects of an event.</a:t>
            </a:r>
          </a:p>
        </p:txBody>
      </p:sp>
      <p:sp>
        <p:nvSpPr>
          <p:cNvPr id="10" name="Rectangle 9"/>
          <p:cNvSpPr/>
          <p:nvPr/>
        </p:nvSpPr>
        <p:spPr>
          <a:xfrm>
            <a:off x="975360" y="3450336"/>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1" name="TextBox 10"/>
          <p:cNvSpPr txBox="1"/>
          <p:nvPr/>
        </p:nvSpPr>
        <p:spPr>
          <a:xfrm>
            <a:off x="1365504" y="3328416"/>
            <a:ext cx="13655040" cy="482120"/>
          </a:xfrm>
          <a:prstGeom prst="rect">
            <a:avLst/>
          </a:prstGeom>
          <a:noFill/>
        </p:spPr>
        <p:txBody>
          <a:bodyPr wrap="square">
            <a:spAutoFit/>
          </a:bodyPr>
          <a:lstStyle/>
          <a:p>
            <a:pPr>
              <a:spcAft>
                <a:spcPts val="1333"/>
              </a:spcAft>
              <a:defRPr sz="1900" b="0">
                <a:solidFill>
                  <a:srgbClr val="1D2E40"/>
                </a:solidFill>
                <a:latin typeface="Aptos"/>
              </a:defRPr>
            </a:pPr>
            <a:r>
              <a:rPr sz="2533"/>
              <a:t>Labels, images, sources and headlines can shape interpretation.</a:t>
            </a:r>
          </a:p>
        </p:txBody>
      </p:sp>
      <p:sp>
        <p:nvSpPr>
          <p:cNvPr id="12" name="Rectangle 11"/>
          <p:cNvSpPr/>
          <p:nvPr/>
        </p:nvSpPr>
        <p:spPr>
          <a:xfrm>
            <a:off x="975360" y="4523232"/>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3" name="TextBox 12"/>
          <p:cNvSpPr txBox="1"/>
          <p:nvPr/>
        </p:nvSpPr>
        <p:spPr>
          <a:xfrm>
            <a:off x="1365504" y="4401312"/>
            <a:ext cx="13655040" cy="482120"/>
          </a:xfrm>
          <a:prstGeom prst="rect">
            <a:avLst/>
          </a:prstGeom>
          <a:noFill/>
        </p:spPr>
        <p:txBody>
          <a:bodyPr wrap="square">
            <a:spAutoFit/>
          </a:bodyPr>
          <a:lstStyle/>
          <a:p>
            <a:pPr>
              <a:spcAft>
                <a:spcPts val="1333"/>
              </a:spcAft>
              <a:defRPr sz="1900" b="0">
                <a:solidFill>
                  <a:srgbClr val="1D2E40"/>
                </a:solidFill>
                <a:latin typeface="Aptos"/>
              </a:defRPr>
            </a:pPr>
            <a:r>
              <a:rPr sz="2533"/>
              <a:t>Ask what is foregrounded, marginalised or left unexplained.</a:t>
            </a:r>
          </a:p>
        </p:txBody>
      </p:sp>
      <p:sp>
        <p:nvSpPr>
          <p:cNvPr id="14" name="Rectangle 13"/>
          <p:cNvSpPr/>
          <p:nvPr/>
        </p:nvSpPr>
        <p:spPr>
          <a:xfrm>
            <a:off x="975360" y="5596128"/>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5" name="TextBox 14"/>
          <p:cNvSpPr txBox="1"/>
          <p:nvPr/>
        </p:nvSpPr>
        <p:spPr>
          <a:xfrm>
            <a:off x="1365504" y="5474209"/>
            <a:ext cx="13655040" cy="482120"/>
          </a:xfrm>
          <a:prstGeom prst="rect">
            <a:avLst/>
          </a:prstGeom>
          <a:noFill/>
        </p:spPr>
        <p:txBody>
          <a:bodyPr wrap="square">
            <a:spAutoFit/>
          </a:bodyPr>
          <a:lstStyle/>
          <a:p>
            <a:pPr>
              <a:spcAft>
                <a:spcPts val="1333"/>
              </a:spcAft>
              <a:defRPr sz="1900" b="0">
                <a:solidFill>
                  <a:srgbClr val="1D2E40"/>
                </a:solidFill>
                <a:latin typeface="Aptos"/>
              </a:defRPr>
            </a:pPr>
            <a:r>
              <a:rPr sz="2533"/>
              <a:t>Compare explanations based on ideology, identity, mental health and politics.</a:t>
            </a:r>
          </a:p>
        </p:txBody>
      </p:sp>
      <p:pic>
        <p:nvPicPr>
          <p:cNvPr id="17" name="Picture 16" descr="A blue square with white lines&#10;&#10;AI-generated content may be incorrect.">
            <a:extLst>
              <a:ext uri="{FF2B5EF4-FFF2-40B4-BE49-F238E27FC236}">
                <a16:creationId xmlns:a16="http://schemas.microsoft.com/office/drawing/2014/main" id="{D4D2544C-9C76-BD4F-A118-D13F38D61F15}"/>
              </a:ext>
            </a:extLst>
          </p:cNvPr>
          <p:cNvPicPr>
            <a:picLocks noChangeAspect="1"/>
          </p:cNvPicPr>
          <p:nvPr/>
        </p:nvPicPr>
        <p:blipFill>
          <a:blip r:embed="rId3"/>
          <a:stretch>
            <a:fillRect/>
          </a:stretch>
        </p:blipFill>
        <p:spPr>
          <a:xfrm>
            <a:off x="0" y="7934899"/>
            <a:ext cx="16256000" cy="120555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4FD006-7183-4D35-575A-B2C3A8EEF5B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F244949-E0C3-B4BB-62FD-B659C4841D97}"/>
              </a:ext>
            </a:extLst>
          </p:cNvPr>
          <p:cNvSpPr/>
          <p:nvPr/>
        </p:nvSpPr>
        <p:spPr>
          <a:xfrm>
            <a:off x="344407" y="-428957"/>
            <a:ext cx="16255593" cy="9144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dirty="0"/>
          </a:p>
        </p:txBody>
      </p:sp>
      <p:sp>
        <p:nvSpPr>
          <p:cNvPr id="3" name="TextBox 2">
            <a:extLst>
              <a:ext uri="{FF2B5EF4-FFF2-40B4-BE49-F238E27FC236}">
                <a16:creationId xmlns:a16="http://schemas.microsoft.com/office/drawing/2014/main" id="{36949CFF-BE9E-48EF-B68C-8C770904849A}"/>
              </a:ext>
            </a:extLst>
          </p:cNvPr>
          <p:cNvSpPr txBox="1"/>
          <p:nvPr/>
        </p:nvSpPr>
        <p:spPr>
          <a:xfrm>
            <a:off x="792480" y="487680"/>
            <a:ext cx="14630400" cy="687432"/>
          </a:xfrm>
          <a:prstGeom prst="rect">
            <a:avLst/>
          </a:prstGeom>
          <a:noFill/>
        </p:spPr>
        <p:txBody>
          <a:bodyPr wrap="square">
            <a:spAutoFit/>
          </a:bodyPr>
          <a:lstStyle/>
          <a:p>
            <a:pPr>
              <a:spcAft>
                <a:spcPts val="1333"/>
              </a:spcAft>
              <a:defRPr sz="2900" b="1">
                <a:solidFill>
                  <a:srgbClr val="1D2E40"/>
                </a:solidFill>
                <a:latin typeface="Aptos"/>
              </a:defRPr>
            </a:pPr>
            <a:r>
              <a:rPr sz="3867" dirty="0"/>
              <a:t>Framing theory</a:t>
            </a:r>
            <a:r>
              <a:rPr lang="en-GB" sz="3867" dirty="0"/>
              <a:t> – Hurricane Katrina 2005</a:t>
            </a:r>
            <a:endParaRPr sz="3867" dirty="0"/>
          </a:p>
        </p:txBody>
      </p:sp>
      <p:sp>
        <p:nvSpPr>
          <p:cNvPr id="5" name="Rectangle 4">
            <a:extLst>
              <a:ext uri="{FF2B5EF4-FFF2-40B4-BE49-F238E27FC236}">
                <a16:creationId xmlns:a16="http://schemas.microsoft.com/office/drawing/2014/main" id="{687BDA6A-316B-9094-31B9-0743E79AA02B}"/>
              </a:ext>
            </a:extLst>
          </p:cNvPr>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TextBox 5">
            <a:extLst>
              <a:ext uri="{FF2B5EF4-FFF2-40B4-BE49-F238E27FC236}">
                <a16:creationId xmlns:a16="http://schemas.microsoft.com/office/drawing/2014/main" id="{1C8FCF0E-EDEB-BD85-8790-C632D77BCD77}"/>
              </a:ext>
            </a:extLst>
          </p:cNvPr>
          <p:cNvSpPr txBox="1"/>
          <p:nvPr/>
        </p:nvSpPr>
        <p:spPr>
          <a:xfrm>
            <a:off x="670560" y="8680705"/>
            <a:ext cx="12192000" cy="276999"/>
          </a:xfrm>
          <a:prstGeom prst="rect">
            <a:avLst/>
          </a:prstGeom>
          <a:noFill/>
        </p:spPr>
        <p:txBody>
          <a:bodyPr wrap="square">
            <a:spAutoFit/>
          </a:bodyPr>
          <a:lstStyle/>
          <a:p>
            <a:pPr>
              <a:spcAft>
                <a:spcPts val="1333"/>
              </a:spcAft>
              <a:defRPr sz="900" b="1">
                <a:solidFill>
                  <a:srgbClr val="FFFFFF"/>
                </a:solidFill>
                <a:latin typeface="Aptos"/>
              </a:defRPr>
            </a:pPr>
            <a:r>
              <a:rPr sz="1200"/>
              <a:t>SWANSEA LAW SCHOOL  |  MA CRIMINAL JUSTICE &amp; POLICING</a:t>
            </a:r>
          </a:p>
        </p:txBody>
      </p:sp>
      <p:sp>
        <p:nvSpPr>
          <p:cNvPr id="7" name="TextBox 6">
            <a:extLst>
              <a:ext uri="{FF2B5EF4-FFF2-40B4-BE49-F238E27FC236}">
                <a16:creationId xmlns:a16="http://schemas.microsoft.com/office/drawing/2014/main" id="{453CC728-741A-CDA3-7D30-679992A16F09}"/>
              </a:ext>
            </a:extLst>
          </p:cNvPr>
          <p:cNvSpPr txBox="1"/>
          <p:nvPr/>
        </p:nvSpPr>
        <p:spPr>
          <a:xfrm>
            <a:off x="15300960" y="8656321"/>
            <a:ext cx="487680" cy="276999"/>
          </a:xfrm>
          <a:prstGeom prst="rect">
            <a:avLst/>
          </a:prstGeom>
          <a:noFill/>
        </p:spPr>
        <p:txBody>
          <a:bodyPr wrap="square">
            <a:spAutoFit/>
          </a:bodyPr>
          <a:lstStyle/>
          <a:p>
            <a:pPr>
              <a:spcAft>
                <a:spcPts val="1333"/>
              </a:spcAft>
              <a:defRPr sz="900" b="0">
                <a:solidFill>
                  <a:srgbClr val="FFFFFF"/>
                </a:solidFill>
                <a:latin typeface="Aptos"/>
              </a:defRPr>
            </a:pPr>
            <a:r>
              <a:rPr sz="1200"/>
              <a:t>9</a:t>
            </a:r>
          </a:p>
        </p:txBody>
      </p:sp>
      <p:pic>
        <p:nvPicPr>
          <p:cNvPr id="17" name="Picture 16" descr="A blue square with white lines&#10;&#10;AI-generated content may be incorrect.">
            <a:extLst>
              <a:ext uri="{FF2B5EF4-FFF2-40B4-BE49-F238E27FC236}">
                <a16:creationId xmlns:a16="http://schemas.microsoft.com/office/drawing/2014/main" id="{0B6902C1-8F04-16A7-183C-3835D513D149}"/>
              </a:ext>
            </a:extLst>
          </p:cNvPr>
          <p:cNvPicPr>
            <a:picLocks noChangeAspect="1"/>
          </p:cNvPicPr>
          <p:nvPr/>
        </p:nvPicPr>
        <p:blipFill>
          <a:blip r:embed="rId3"/>
          <a:stretch>
            <a:fillRect/>
          </a:stretch>
        </p:blipFill>
        <p:spPr>
          <a:xfrm>
            <a:off x="0" y="7934899"/>
            <a:ext cx="16256000" cy="1205559"/>
          </a:xfrm>
          <a:prstGeom prst="rect">
            <a:avLst/>
          </a:prstGeom>
        </p:spPr>
      </p:pic>
      <p:pic>
        <p:nvPicPr>
          <p:cNvPr id="19" name="Picture 18">
            <a:extLst>
              <a:ext uri="{FF2B5EF4-FFF2-40B4-BE49-F238E27FC236}">
                <a16:creationId xmlns:a16="http://schemas.microsoft.com/office/drawing/2014/main" id="{E9580F0C-164F-E056-8429-7024E79C4BF1}"/>
              </a:ext>
            </a:extLst>
          </p:cNvPr>
          <p:cNvPicPr>
            <a:picLocks noChangeAspect="1"/>
          </p:cNvPicPr>
          <p:nvPr/>
        </p:nvPicPr>
        <p:blipFill>
          <a:blip r:embed="rId4"/>
          <a:stretch>
            <a:fillRect/>
          </a:stretch>
        </p:blipFill>
        <p:spPr>
          <a:xfrm>
            <a:off x="355600" y="1735939"/>
            <a:ext cx="3657600" cy="4814208"/>
          </a:xfrm>
          <a:prstGeom prst="rect">
            <a:avLst/>
          </a:prstGeom>
        </p:spPr>
      </p:pic>
      <p:pic>
        <p:nvPicPr>
          <p:cNvPr id="20" name="Picture 19">
            <a:extLst>
              <a:ext uri="{FF2B5EF4-FFF2-40B4-BE49-F238E27FC236}">
                <a16:creationId xmlns:a16="http://schemas.microsoft.com/office/drawing/2014/main" id="{2127FF30-3DC1-60A2-ECA6-640B84214C02}"/>
              </a:ext>
            </a:extLst>
          </p:cNvPr>
          <p:cNvPicPr>
            <a:picLocks noChangeAspect="1"/>
          </p:cNvPicPr>
          <p:nvPr/>
        </p:nvPicPr>
        <p:blipFill>
          <a:blip r:embed="rId5"/>
          <a:stretch>
            <a:fillRect/>
          </a:stretch>
        </p:blipFill>
        <p:spPr>
          <a:xfrm>
            <a:off x="10820125" y="1735939"/>
            <a:ext cx="4968515" cy="4814208"/>
          </a:xfrm>
          <a:prstGeom prst="rect">
            <a:avLst/>
          </a:prstGeom>
        </p:spPr>
      </p:pic>
      <p:sp>
        <p:nvSpPr>
          <p:cNvPr id="21" name="TextBox 20">
            <a:extLst>
              <a:ext uri="{FF2B5EF4-FFF2-40B4-BE49-F238E27FC236}">
                <a16:creationId xmlns:a16="http://schemas.microsoft.com/office/drawing/2014/main" id="{068D4C07-31B9-31AD-F56F-6BA184974F2A}"/>
              </a:ext>
            </a:extLst>
          </p:cNvPr>
          <p:cNvSpPr txBox="1"/>
          <p:nvPr/>
        </p:nvSpPr>
        <p:spPr>
          <a:xfrm>
            <a:off x="4266925" y="1981200"/>
            <a:ext cx="1828800" cy="4154984"/>
          </a:xfrm>
          <a:prstGeom prst="rect">
            <a:avLst/>
          </a:prstGeom>
          <a:noFill/>
        </p:spPr>
        <p:txBody>
          <a:bodyPr wrap="square" rtlCol="0">
            <a:spAutoFit/>
          </a:bodyPr>
          <a:lstStyle/>
          <a:p>
            <a:r>
              <a:rPr lang="en-GB" sz="2400" i="1" dirty="0">
                <a:latin typeface="Aptos" panose="020B0004020202020204" pitchFamily="34" charset="0"/>
              </a:rPr>
              <a:t>Two residents wade through chest-deep water after finding bread and soda from a local grocery.</a:t>
            </a:r>
          </a:p>
        </p:txBody>
      </p:sp>
      <p:sp>
        <p:nvSpPr>
          <p:cNvPr id="22" name="TextBox 21">
            <a:extLst>
              <a:ext uri="{FF2B5EF4-FFF2-40B4-BE49-F238E27FC236}">
                <a16:creationId xmlns:a16="http://schemas.microsoft.com/office/drawing/2014/main" id="{4229A878-568C-F89C-BFB2-0EA3159C66F8}"/>
              </a:ext>
            </a:extLst>
          </p:cNvPr>
          <p:cNvSpPr txBox="1"/>
          <p:nvPr/>
        </p:nvSpPr>
        <p:spPr>
          <a:xfrm>
            <a:off x="8666722" y="2505296"/>
            <a:ext cx="1981200" cy="3416320"/>
          </a:xfrm>
          <a:prstGeom prst="rect">
            <a:avLst/>
          </a:prstGeom>
          <a:noFill/>
        </p:spPr>
        <p:txBody>
          <a:bodyPr wrap="square" rtlCol="0">
            <a:spAutoFit/>
          </a:bodyPr>
          <a:lstStyle/>
          <a:p>
            <a:r>
              <a:rPr lang="en-GB" sz="2400" i="1" dirty="0">
                <a:latin typeface="Aptos" panose="020B0004020202020204" pitchFamily="34" charset="0"/>
              </a:rPr>
              <a:t>A young man walks through chest deep flood water after looting a grocery store in New Orleans.</a:t>
            </a:r>
          </a:p>
        </p:txBody>
      </p:sp>
      <p:sp>
        <p:nvSpPr>
          <p:cNvPr id="23" name="TextBox 22">
            <a:extLst>
              <a:ext uri="{FF2B5EF4-FFF2-40B4-BE49-F238E27FC236}">
                <a16:creationId xmlns:a16="http://schemas.microsoft.com/office/drawing/2014/main" id="{631D7D95-989E-B234-AD1D-5EB255B0E65E}"/>
              </a:ext>
            </a:extLst>
          </p:cNvPr>
          <p:cNvSpPr txBox="1"/>
          <p:nvPr/>
        </p:nvSpPr>
        <p:spPr>
          <a:xfrm>
            <a:off x="12161244" y="6807014"/>
            <a:ext cx="3356864" cy="923330"/>
          </a:xfrm>
          <a:prstGeom prst="rect">
            <a:avLst/>
          </a:prstGeom>
          <a:noFill/>
        </p:spPr>
        <p:txBody>
          <a:bodyPr wrap="square" rtlCol="0">
            <a:spAutoFit/>
          </a:bodyPr>
          <a:lstStyle/>
          <a:p>
            <a:r>
              <a:rPr lang="en-GB" dirty="0">
                <a:hlinkClick r:id="rId6"/>
              </a:rPr>
              <a:t>Racism In The Aftermath Of Hurricane Katrina - Sociological Images</a:t>
            </a:r>
            <a:endParaRPr lang="en-GB" dirty="0"/>
          </a:p>
        </p:txBody>
      </p:sp>
    </p:spTree>
    <p:extLst>
      <p:ext uri="{BB962C8B-B14F-4D97-AF65-F5344CB8AC3E}">
        <p14:creationId xmlns:p14="http://schemas.microsoft.com/office/powerpoint/2010/main" val="2901675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23" grpId="0"/>
    </p:bld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40CE6-787E-5299-8AA5-42BFE782CED7}"/>
              </a:ext>
            </a:extLst>
          </p:cNvPr>
          <p:cNvSpPr>
            <a:spLocks noGrp="1"/>
          </p:cNvSpPr>
          <p:nvPr>
            <p:ph type="title"/>
          </p:nvPr>
        </p:nvSpPr>
        <p:spPr>
          <a:xfrm>
            <a:off x="1515197" y="669362"/>
            <a:ext cx="6612804" cy="2190625"/>
          </a:xfrm>
        </p:spPr>
        <p:txBody>
          <a:bodyPr anchor="b">
            <a:normAutofit/>
          </a:bodyPr>
          <a:lstStyle/>
          <a:p>
            <a:r>
              <a:rPr lang="en-GB" sz="5333" dirty="0"/>
              <a:t>Moral Panics &amp; Amplification</a:t>
            </a:r>
          </a:p>
        </p:txBody>
      </p:sp>
      <p:sp>
        <p:nvSpPr>
          <p:cNvPr id="3" name="Content Placeholder 2">
            <a:extLst>
              <a:ext uri="{FF2B5EF4-FFF2-40B4-BE49-F238E27FC236}">
                <a16:creationId xmlns:a16="http://schemas.microsoft.com/office/drawing/2014/main" id="{701F7F69-A817-5DEE-54FE-B45FD21997DA}"/>
              </a:ext>
            </a:extLst>
          </p:cNvPr>
          <p:cNvSpPr>
            <a:spLocks noGrp="1"/>
          </p:cNvSpPr>
          <p:nvPr>
            <p:ph idx="1"/>
          </p:nvPr>
        </p:nvSpPr>
        <p:spPr>
          <a:xfrm>
            <a:off x="1515197" y="3224545"/>
            <a:ext cx="6612804" cy="4696759"/>
          </a:xfrm>
        </p:spPr>
        <p:txBody>
          <a:bodyPr anchor="t">
            <a:normAutofit/>
          </a:bodyPr>
          <a:lstStyle/>
          <a:p>
            <a:r>
              <a:rPr lang="en-GB" sz="2133" dirty="0"/>
              <a:t>Stan Cohen (1972)</a:t>
            </a:r>
          </a:p>
          <a:p>
            <a:pPr lvl="1"/>
            <a:r>
              <a:rPr lang="en-GB" sz="2133" dirty="0"/>
              <a:t>“societies appear to be subject… to periods of moral panics. A condition, episode, person or group of persons emerge to become defined as a threat… its nature is presented in a stylised and stereotypical fashion by the mass media.”</a:t>
            </a:r>
          </a:p>
          <a:p>
            <a:pPr lvl="1"/>
            <a:endParaRPr lang="en-GB" sz="2133" dirty="0"/>
          </a:p>
          <a:p>
            <a:r>
              <a:rPr lang="en-GB" sz="2133" dirty="0"/>
              <a:t>“In these situations, the perceptions of danger can be influenced and amplified by the presence of the mass media, which, voluntarily (or not), contribute to the moral panic process… widespread climate concern and social alarm is linked to the presence of certain groups…”  </a:t>
            </a:r>
            <a:r>
              <a:rPr lang="en-GB" sz="2133" b="1" dirty="0"/>
              <a:t>(Pece, 2018, p. 88).</a:t>
            </a:r>
          </a:p>
          <a:p>
            <a:endParaRPr lang="en-GB" sz="2133" dirty="0"/>
          </a:p>
        </p:txBody>
      </p:sp>
      <p:pic>
        <p:nvPicPr>
          <p:cNvPr id="4" name="Picture 2" descr="Media Culture : Moral Panics">
            <a:extLst>
              <a:ext uri="{FF2B5EF4-FFF2-40B4-BE49-F238E27FC236}">
                <a16:creationId xmlns:a16="http://schemas.microsoft.com/office/drawing/2014/main" id="{A6C49FA5-17C0-0DCF-DB61-A961F8CFFD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83257" y="1825676"/>
            <a:ext cx="6934697" cy="494097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blue square with white lines&#10;&#10;AI-generated content may be incorrect.">
            <a:extLst>
              <a:ext uri="{FF2B5EF4-FFF2-40B4-BE49-F238E27FC236}">
                <a16:creationId xmlns:a16="http://schemas.microsoft.com/office/drawing/2014/main" id="{9632D8DC-5104-FA60-2105-8BD4B1D0BC61}"/>
              </a:ext>
            </a:extLst>
          </p:cNvPr>
          <p:cNvPicPr>
            <a:picLocks noChangeAspect="1"/>
          </p:cNvPicPr>
          <p:nvPr/>
        </p:nvPicPr>
        <p:blipFill>
          <a:blip r:embed="rId4"/>
          <a:stretch>
            <a:fillRect/>
          </a:stretch>
        </p:blipFill>
        <p:spPr>
          <a:xfrm>
            <a:off x="0" y="7965823"/>
            <a:ext cx="16256000" cy="1205559"/>
          </a:xfrm>
          <a:prstGeom prst="rect">
            <a:avLst/>
          </a:prstGeom>
        </p:spPr>
      </p:pic>
    </p:spTree>
    <p:extLst>
      <p:ext uri="{BB962C8B-B14F-4D97-AF65-F5344CB8AC3E}">
        <p14:creationId xmlns:p14="http://schemas.microsoft.com/office/powerpoint/2010/main" val="3330262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B88BD31E-F261-06C2-34AC-B66A6E6BE361}"/>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310C5B1A-BD07-CE88-E5A6-75EE94111285}"/>
              </a:ext>
            </a:extLst>
          </p:cNvPr>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TextBox 5">
            <a:extLst>
              <a:ext uri="{FF2B5EF4-FFF2-40B4-BE49-F238E27FC236}">
                <a16:creationId xmlns:a16="http://schemas.microsoft.com/office/drawing/2014/main" id="{AEF00FA5-50D1-1589-B4B7-E66A1E1DBD6A}"/>
              </a:ext>
            </a:extLst>
          </p:cNvPr>
          <p:cNvSpPr txBox="1"/>
          <p:nvPr/>
        </p:nvSpPr>
        <p:spPr>
          <a:xfrm>
            <a:off x="670560" y="8680705"/>
            <a:ext cx="12192000" cy="276999"/>
          </a:xfrm>
          <a:prstGeom prst="rect">
            <a:avLst/>
          </a:prstGeom>
          <a:noFill/>
        </p:spPr>
        <p:txBody>
          <a:bodyPr wrap="square">
            <a:spAutoFit/>
          </a:bodyPr>
          <a:lstStyle/>
          <a:p>
            <a:pPr>
              <a:spcAft>
                <a:spcPts val="1333"/>
              </a:spcAft>
              <a:defRPr sz="900" b="1">
                <a:solidFill>
                  <a:srgbClr val="FFFFFF"/>
                </a:solidFill>
                <a:latin typeface="Aptos"/>
              </a:defRPr>
            </a:pPr>
            <a:r>
              <a:rPr sz="1200"/>
              <a:t>SWANSEA LAW SCHOOL  |  MA CRIMINAL JUSTICE &amp; POLICING</a:t>
            </a:r>
          </a:p>
        </p:txBody>
      </p:sp>
      <p:sp>
        <p:nvSpPr>
          <p:cNvPr id="7" name="TextBox 6">
            <a:extLst>
              <a:ext uri="{FF2B5EF4-FFF2-40B4-BE49-F238E27FC236}">
                <a16:creationId xmlns:a16="http://schemas.microsoft.com/office/drawing/2014/main" id="{7091287C-8EE0-6A41-3A1D-003389D70F00}"/>
              </a:ext>
            </a:extLst>
          </p:cNvPr>
          <p:cNvSpPr txBox="1"/>
          <p:nvPr/>
        </p:nvSpPr>
        <p:spPr>
          <a:xfrm>
            <a:off x="15300960" y="8656321"/>
            <a:ext cx="487680" cy="276999"/>
          </a:xfrm>
          <a:prstGeom prst="rect">
            <a:avLst/>
          </a:prstGeom>
          <a:noFill/>
        </p:spPr>
        <p:txBody>
          <a:bodyPr wrap="square">
            <a:spAutoFit/>
          </a:bodyPr>
          <a:lstStyle/>
          <a:p>
            <a:pPr>
              <a:spcAft>
                <a:spcPts val="1333"/>
              </a:spcAft>
              <a:defRPr sz="900" b="0">
                <a:solidFill>
                  <a:srgbClr val="FFFFFF"/>
                </a:solidFill>
                <a:latin typeface="Aptos"/>
              </a:defRPr>
            </a:pPr>
            <a:r>
              <a:rPr sz="1200"/>
              <a:t>9</a:t>
            </a:r>
          </a:p>
        </p:txBody>
      </p:sp>
      <p:pic>
        <p:nvPicPr>
          <p:cNvPr id="17" name="Picture 16" descr="A blue square with white lines&#10;&#10;AI-generated content may be incorrect.">
            <a:extLst>
              <a:ext uri="{FF2B5EF4-FFF2-40B4-BE49-F238E27FC236}">
                <a16:creationId xmlns:a16="http://schemas.microsoft.com/office/drawing/2014/main" id="{169063B9-9B93-1552-B91E-88BDE28C6DE5}"/>
              </a:ext>
            </a:extLst>
          </p:cNvPr>
          <p:cNvPicPr>
            <a:picLocks noChangeAspect="1"/>
          </p:cNvPicPr>
          <p:nvPr/>
        </p:nvPicPr>
        <p:blipFill>
          <a:blip r:embed="rId4"/>
          <a:stretch>
            <a:fillRect/>
          </a:stretch>
        </p:blipFill>
        <p:spPr>
          <a:xfrm>
            <a:off x="0" y="7934899"/>
            <a:ext cx="16256000" cy="1205559"/>
          </a:xfrm>
          <a:prstGeom prst="rect">
            <a:avLst/>
          </a:prstGeom>
        </p:spPr>
      </p:pic>
    </p:spTree>
    <p:extLst>
      <p:ext uri="{BB962C8B-B14F-4D97-AF65-F5344CB8AC3E}">
        <p14:creationId xmlns:p14="http://schemas.microsoft.com/office/powerpoint/2010/main" val="2302928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16255593" cy="9144000"/>
          </a:xfrm>
          <a:prstGeom prst="rect">
            <a:avLst/>
          </a:prstGeom>
          <a:solidFill>
            <a:srgbClr val="1928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3" name="TextBox 2"/>
          <p:cNvSpPr txBox="1"/>
          <p:nvPr/>
        </p:nvSpPr>
        <p:spPr>
          <a:xfrm>
            <a:off x="853440" y="792480"/>
            <a:ext cx="14386560" cy="748988"/>
          </a:xfrm>
          <a:prstGeom prst="rect">
            <a:avLst/>
          </a:prstGeom>
          <a:noFill/>
        </p:spPr>
        <p:txBody>
          <a:bodyPr wrap="square">
            <a:spAutoFit/>
          </a:bodyPr>
          <a:lstStyle/>
          <a:p>
            <a:pPr>
              <a:spcAft>
                <a:spcPts val="1333"/>
              </a:spcAft>
              <a:defRPr sz="3200" b="1">
                <a:solidFill>
                  <a:srgbClr val="FFFFFF"/>
                </a:solidFill>
                <a:latin typeface="Aptos"/>
              </a:defRPr>
            </a:pPr>
            <a:r>
              <a:rPr sz="4267"/>
              <a:t>Discussion 1</a:t>
            </a:r>
          </a:p>
        </p:txBody>
      </p:sp>
      <p:sp>
        <p:nvSpPr>
          <p:cNvPr id="4" name="TextBox 3"/>
          <p:cNvSpPr txBox="1"/>
          <p:nvPr/>
        </p:nvSpPr>
        <p:spPr>
          <a:xfrm>
            <a:off x="877824" y="1889761"/>
            <a:ext cx="14264640" cy="441211"/>
          </a:xfrm>
          <a:prstGeom prst="rect">
            <a:avLst/>
          </a:prstGeom>
          <a:noFill/>
        </p:spPr>
        <p:txBody>
          <a:bodyPr wrap="square">
            <a:spAutoFit/>
          </a:bodyPr>
          <a:lstStyle/>
          <a:p>
            <a:pPr>
              <a:spcAft>
                <a:spcPts val="1333"/>
              </a:spcAft>
              <a:defRPr sz="1700" b="0">
                <a:solidFill>
                  <a:srgbClr val="B2D5E6"/>
                </a:solidFill>
                <a:latin typeface="Aptos"/>
              </a:defRPr>
            </a:pPr>
            <a:r>
              <a:rPr sz="2267" dirty="0"/>
              <a:t>SEMINAR DISCUSSION</a:t>
            </a:r>
          </a:p>
        </p:txBody>
      </p:sp>
      <p:sp>
        <p:nvSpPr>
          <p:cNvPr id="5" name="Rectangle 4"/>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TextBox 5"/>
          <p:cNvSpPr txBox="1"/>
          <p:nvPr/>
        </p:nvSpPr>
        <p:spPr>
          <a:xfrm>
            <a:off x="670560" y="8680705"/>
            <a:ext cx="12192000" cy="276999"/>
          </a:xfrm>
          <a:prstGeom prst="rect">
            <a:avLst/>
          </a:prstGeom>
          <a:noFill/>
        </p:spPr>
        <p:txBody>
          <a:bodyPr wrap="square">
            <a:spAutoFit/>
          </a:bodyPr>
          <a:lstStyle/>
          <a:p>
            <a:pPr>
              <a:spcAft>
                <a:spcPts val="1333"/>
              </a:spcAft>
              <a:defRPr sz="900" b="1">
                <a:solidFill>
                  <a:srgbClr val="FFFFFF"/>
                </a:solidFill>
                <a:latin typeface="Aptos"/>
              </a:defRPr>
            </a:pPr>
            <a:r>
              <a:rPr sz="1200"/>
              <a:t>SWANSEA LAW SCHOOL  |  MA CRIMINAL JUSTICE &amp; POLICING</a:t>
            </a:r>
          </a:p>
        </p:txBody>
      </p:sp>
      <p:sp>
        <p:nvSpPr>
          <p:cNvPr id="7" name="TextBox 6"/>
          <p:cNvSpPr txBox="1"/>
          <p:nvPr/>
        </p:nvSpPr>
        <p:spPr>
          <a:xfrm>
            <a:off x="15300960" y="8656321"/>
            <a:ext cx="487680" cy="276999"/>
          </a:xfrm>
          <a:prstGeom prst="rect">
            <a:avLst/>
          </a:prstGeom>
          <a:noFill/>
        </p:spPr>
        <p:txBody>
          <a:bodyPr wrap="square">
            <a:spAutoFit/>
          </a:bodyPr>
          <a:lstStyle/>
          <a:p>
            <a:pPr>
              <a:spcAft>
                <a:spcPts val="1333"/>
              </a:spcAft>
              <a:defRPr sz="900" b="0">
                <a:solidFill>
                  <a:srgbClr val="FFFFFF"/>
                </a:solidFill>
                <a:latin typeface="Aptos"/>
              </a:defRPr>
            </a:pPr>
            <a:r>
              <a:rPr sz="1200"/>
              <a:t>7</a:t>
            </a:r>
          </a:p>
        </p:txBody>
      </p:sp>
      <p:sp>
        <p:nvSpPr>
          <p:cNvPr id="8" name="TextBox 7"/>
          <p:cNvSpPr txBox="1"/>
          <p:nvPr/>
        </p:nvSpPr>
        <p:spPr>
          <a:xfrm>
            <a:off x="975360" y="2499359"/>
            <a:ext cx="14386560" cy="666786"/>
          </a:xfrm>
          <a:prstGeom prst="rect">
            <a:avLst/>
          </a:prstGeom>
          <a:noFill/>
        </p:spPr>
        <p:txBody>
          <a:bodyPr wrap="square">
            <a:spAutoFit/>
          </a:bodyPr>
          <a:lstStyle/>
          <a:p>
            <a:pPr>
              <a:spcAft>
                <a:spcPts val="1333"/>
              </a:spcAft>
              <a:defRPr sz="2800" b="1">
                <a:solidFill>
                  <a:srgbClr val="FFFFFF"/>
                </a:solidFill>
                <a:latin typeface="Aptos"/>
              </a:defRPr>
            </a:pPr>
            <a:r>
              <a:rPr sz="3733" dirty="0"/>
              <a:t>Does coverage inform the public or amplify the perpetrator?</a:t>
            </a:r>
          </a:p>
        </p:txBody>
      </p:sp>
      <p:sp>
        <p:nvSpPr>
          <p:cNvPr id="9" name="TextBox 8"/>
          <p:cNvSpPr txBox="1"/>
          <p:nvPr/>
        </p:nvSpPr>
        <p:spPr>
          <a:xfrm>
            <a:off x="1219200" y="4876801"/>
            <a:ext cx="13776960" cy="441211"/>
          </a:xfrm>
          <a:prstGeom prst="rect">
            <a:avLst/>
          </a:prstGeom>
          <a:noFill/>
        </p:spPr>
        <p:txBody>
          <a:bodyPr wrap="square">
            <a:spAutoFit/>
          </a:bodyPr>
          <a:lstStyle/>
          <a:p>
            <a:pPr>
              <a:spcAft>
                <a:spcPts val="1333"/>
              </a:spcAft>
              <a:defRPr sz="1700" b="0">
                <a:solidFill>
                  <a:srgbClr val="D6E4F0"/>
                </a:solidFill>
                <a:latin typeface="Aptos"/>
              </a:defRPr>
            </a:pPr>
            <a:r>
              <a:rPr sz="2267"/>
              <a:t>• Identify conditions under which both may be true.</a:t>
            </a:r>
          </a:p>
        </p:txBody>
      </p:sp>
      <p:sp>
        <p:nvSpPr>
          <p:cNvPr id="10" name="TextBox 9"/>
          <p:cNvSpPr txBox="1"/>
          <p:nvPr/>
        </p:nvSpPr>
        <p:spPr>
          <a:xfrm>
            <a:off x="1219200" y="5583937"/>
            <a:ext cx="13776960" cy="441211"/>
          </a:xfrm>
          <a:prstGeom prst="rect">
            <a:avLst/>
          </a:prstGeom>
          <a:noFill/>
        </p:spPr>
        <p:txBody>
          <a:bodyPr wrap="square">
            <a:spAutoFit/>
          </a:bodyPr>
          <a:lstStyle/>
          <a:p>
            <a:pPr>
              <a:spcAft>
                <a:spcPts val="1333"/>
              </a:spcAft>
              <a:defRPr sz="1700" b="0">
                <a:solidFill>
                  <a:srgbClr val="D6E4F0"/>
                </a:solidFill>
                <a:latin typeface="Aptos"/>
              </a:defRPr>
            </a:pPr>
            <a:r>
              <a:rPr sz="2267"/>
              <a:t>• How would we measure “amplification”?</a:t>
            </a:r>
          </a:p>
        </p:txBody>
      </p:sp>
      <p:pic>
        <p:nvPicPr>
          <p:cNvPr id="12" name="Picture 11" descr="A blue square with white lines&#10;&#10;AI-generated content may be incorrect.">
            <a:extLst>
              <a:ext uri="{FF2B5EF4-FFF2-40B4-BE49-F238E27FC236}">
                <a16:creationId xmlns:a16="http://schemas.microsoft.com/office/drawing/2014/main" id="{1B2CAA41-58F3-ADE7-B0D7-BCD3157A6E68}"/>
              </a:ext>
            </a:extLst>
          </p:cNvPr>
          <p:cNvPicPr>
            <a:picLocks noChangeAspect="1"/>
          </p:cNvPicPr>
          <p:nvPr/>
        </p:nvPicPr>
        <p:blipFill>
          <a:blip r:embed="rId3"/>
          <a:stretch>
            <a:fillRect/>
          </a:stretch>
        </p:blipFill>
        <p:spPr>
          <a:xfrm>
            <a:off x="0" y="7934899"/>
            <a:ext cx="16256000" cy="1205559"/>
          </a:xfrm>
          <a:prstGeom prst="rect">
            <a:avLst/>
          </a:prstGeom>
        </p:spPr>
      </p:pic>
      <p:pic>
        <p:nvPicPr>
          <p:cNvPr id="13" name="Picture 12">
            <a:extLst>
              <a:ext uri="{FF2B5EF4-FFF2-40B4-BE49-F238E27FC236}">
                <a16:creationId xmlns:a16="http://schemas.microsoft.com/office/drawing/2014/main" id="{2FC71F9D-7D81-576A-50D1-5ADB50323F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68611" y="3528365"/>
            <a:ext cx="7429500" cy="418131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256000" cy="9144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4800" y="0"/>
            <a:ext cx="10876610" cy="9144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79382" y="2453178"/>
            <a:ext cx="10876614" cy="6690250"/>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417572" y="-44175"/>
            <a:ext cx="9143999" cy="9231204"/>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p:cNvPicPr>
            <a:picLocks noChangeAspect="1"/>
          </p:cNvPicPr>
          <p:nvPr/>
        </p:nvPicPr>
        <p:blipFill>
          <a:blip r:embed="rId3"/>
          <a:srcRect t="5466"/>
          <a:stretch>
            <a:fillRect/>
          </a:stretch>
        </p:blipFill>
        <p:spPr>
          <a:xfrm>
            <a:off x="609599" y="228600"/>
            <a:ext cx="15036800" cy="7924800"/>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AC6F43F9-605B-2B99-D166-E7E154561F2D}"/>
              </a:ext>
            </a:extLst>
          </p:cNvPr>
          <p:cNvPicPr>
            <a:picLocks noChangeAspect="1"/>
          </p:cNvPicPr>
          <p:nvPr/>
        </p:nvPicPr>
        <p:blipFill>
          <a:blip r:embed="rId4"/>
          <a:stretch>
            <a:fillRect/>
          </a:stretch>
        </p:blipFill>
        <p:spPr>
          <a:xfrm>
            <a:off x="-1" y="7848600"/>
            <a:ext cx="16256000" cy="1295401"/>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256000" cy="9144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555489" y="-3554917"/>
            <a:ext cx="9144000" cy="16254977"/>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081" y="0"/>
            <a:ext cx="12094461" cy="9143429"/>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865988" y="-2247787"/>
            <a:ext cx="6526085" cy="16258061"/>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p:cNvPicPr>
            <a:picLocks noChangeAspect="1"/>
          </p:cNvPicPr>
          <p:nvPr/>
        </p:nvPicPr>
        <p:blipFill>
          <a:blip r:embed="rId3"/>
          <a:stretch>
            <a:fillRect/>
          </a:stretch>
        </p:blipFill>
        <p:spPr>
          <a:xfrm>
            <a:off x="1020043" y="228600"/>
            <a:ext cx="14214891" cy="7924800"/>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9F786781-30D7-919D-47D2-D83F55AC5406}"/>
              </a:ext>
            </a:extLst>
          </p:cNvPr>
          <p:cNvPicPr>
            <a:picLocks noChangeAspect="1"/>
          </p:cNvPicPr>
          <p:nvPr/>
        </p:nvPicPr>
        <p:blipFill>
          <a:blip r:embed="rId4"/>
          <a:stretch>
            <a:fillRect/>
          </a:stretch>
        </p:blipFill>
        <p:spPr>
          <a:xfrm>
            <a:off x="-1" y="7848600"/>
            <a:ext cx="16256000" cy="1295401"/>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203200" y="0"/>
            <a:ext cx="15671800" cy="8346948"/>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3295EF99-978E-BB92-775A-28549126028F}"/>
              </a:ext>
            </a:extLst>
          </p:cNvPr>
          <p:cNvPicPr>
            <a:picLocks noChangeAspect="1"/>
          </p:cNvPicPr>
          <p:nvPr/>
        </p:nvPicPr>
        <p:blipFill>
          <a:blip r:embed="rId4"/>
          <a:stretch>
            <a:fillRect/>
          </a:stretch>
        </p:blipFill>
        <p:spPr>
          <a:xfrm>
            <a:off x="-1" y="7848600"/>
            <a:ext cx="16256000" cy="129540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584199" y="-381000"/>
            <a:ext cx="15671800" cy="8741926"/>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3BBF7B79-248E-C690-19C2-DB67C6E52F26}"/>
              </a:ext>
            </a:extLst>
          </p:cNvPr>
          <p:cNvPicPr>
            <a:picLocks noChangeAspect="1"/>
          </p:cNvPicPr>
          <p:nvPr/>
        </p:nvPicPr>
        <p:blipFill>
          <a:blip r:embed="rId4"/>
          <a:stretch>
            <a:fillRect/>
          </a:stretch>
        </p:blipFill>
        <p:spPr>
          <a:xfrm>
            <a:off x="-1" y="7848600"/>
            <a:ext cx="16256000" cy="1295401"/>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2A3B44-29AF-FFB1-0437-363087FE768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03EBDE9-1855-3F01-5DEC-1E91AB1D1AD3}"/>
              </a:ext>
            </a:extLst>
          </p:cNvPr>
          <p:cNvSpPr txBox="1"/>
          <p:nvPr/>
        </p:nvSpPr>
        <p:spPr>
          <a:xfrm>
            <a:off x="792480" y="487680"/>
            <a:ext cx="14630400" cy="6874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2900" b="1">
                <a:solidFill>
                  <a:srgbClr val="1D2E40"/>
                </a:solidFill>
                <a:latin typeface="Aptos"/>
              </a:defRPr>
            </a:pPr>
            <a:r>
              <a:rPr kumimoji="0" sz="3867" b="1" i="0" u="none" strike="noStrike" kern="1200" cap="none" spc="0" normalizeH="0" baseline="0" noProof="0" dirty="0">
                <a:ln>
                  <a:noFill/>
                </a:ln>
                <a:solidFill>
                  <a:srgbClr val="1D2E40"/>
                </a:solidFill>
                <a:effectLst/>
                <a:uLnTx/>
                <a:uFillTx/>
                <a:latin typeface="Aptos"/>
                <a:ea typeface="+mn-ea"/>
                <a:cs typeface="+mn-cs"/>
              </a:rPr>
              <a:t>11 September 2001</a:t>
            </a:r>
          </a:p>
        </p:txBody>
      </p:sp>
      <p:sp>
        <p:nvSpPr>
          <p:cNvPr id="4" name="TextBox 3">
            <a:extLst>
              <a:ext uri="{FF2B5EF4-FFF2-40B4-BE49-F238E27FC236}">
                <a16:creationId xmlns:a16="http://schemas.microsoft.com/office/drawing/2014/main" id="{8E766066-1790-4DFC-3E2B-C596425179EA}"/>
              </a:ext>
            </a:extLst>
          </p:cNvPr>
          <p:cNvSpPr txBox="1"/>
          <p:nvPr/>
        </p:nvSpPr>
        <p:spPr>
          <a:xfrm>
            <a:off x="816864" y="1328928"/>
            <a:ext cx="14630400" cy="37965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400" b="0">
                <a:solidFill>
                  <a:srgbClr val="00828C"/>
                </a:solidFill>
                <a:latin typeface="Aptos"/>
              </a:defRPr>
            </a:pPr>
            <a:r>
              <a:rPr kumimoji="0" sz="1867" b="0" i="0" u="none" strike="noStrike" kern="1200" cap="none" spc="0" normalizeH="0" baseline="0" noProof="0">
                <a:ln>
                  <a:noFill/>
                </a:ln>
                <a:solidFill>
                  <a:srgbClr val="00828C"/>
                </a:solidFill>
                <a:effectLst/>
                <a:uLnTx/>
                <a:uFillTx/>
                <a:latin typeface="Aptos"/>
                <a:ea typeface="+mn-ea"/>
                <a:cs typeface="+mn-cs"/>
              </a:rPr>
              <a:t>CASE STUDY 01</a:t>
            </a:r>
          </a:p>
        </p:txBody>
      </p:sp>
      <p:sp>
        <p:nvSpPr>
          <p:cNvPr id="5" name="Rectangle 4">
            <a:extLst>
              <a:ext uri="{FF2B5EF4-FFF2-40B4-BE49-F238E27FC236}">
                <a16:creationId xmlns:a16="http://schemas.microsoft.com/office/drawing/2014/main" id="{7BF055D3-4D6D-2376-2324-EE36353E64D7}"/>
              </a:ext>
            </a:extLst>
          </p:cNvPr>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6" name="TextBox 5">
            <a:extLst>
              <a:ext uri="{FF2B5EF4-FFF2-40B4-BE49-F238E27FC236}">
                <a16:creationId xmlns:a16="http://schemas.microsoft.com/office/drawing/2014/main" id="{6A82BA79-3120-7182-AF37-20F8CB1B1A0C}"/>
              </a:ext>
            </a:extLst>
          </p:cNvPr>
          <p:cNvSpPr txBox="1"/>
          <p:nvPr/>
        </p:nvSpPr>
        <p:spPr>
          <a:xfrm>
            <a:off x="670560" y="8680705"/>
            <a:ext cx="1219200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900" b="1">
                <a:solidFill>
                  <a:srgbClr val="FFFFFF"/>
                </a:solidFill>
                <a:latin typeface="Aptos"/>
              </a:defRPr>
            </a:pPr>
            <a:r>
              <a:rPr kumimoji="0" sz="1200" b="1" i="0" u="none" strike="noStrike" kern="1200" cap="none" spc="0" normalizeH="0" baseline="0" noProof="0">
                <a:ln>
                  <a:noFill/>
                </a:ln>
                <a:solidFill>
                  <a:srgbClr val="FFFFFF"/>
                </a:solidFill>
                <a:effectLst/>
                <a:uLnTx/>
                <a:uFillTx/>
                <a:latin typeface="Aptos"/>
                <a:ea typeface="+mn-ea"/>
                <a:cs typeface="+mn-cs"/>
              </a:rPr>
              <a:t>SWANSEA LAW SCHOOL  |  MA CRIMINAL JUSTICE &amp; POLICING</a:t>
            </a:r>
          </a:p>
        </p:txBody>
      </p:sp>
      <p:sp>
        <p:nvSpPr>
          <p:cNvPr id="7" name="TextBox 6">
            <a:extLst>
              <a:ext uri="{FF2B5EF4-FFF2-40B4-BE49-F238E27FC236}">
                <a16:creationId xmlns:a16="http://schemas.microsoft.com/office/drawing/2014/main" id="{7D8FD057-0126-508A-5A53-7986DC6399F9}"/>
              </a:ext>
            </a:extLst>
          </p:cNvPr>
          <p:cNvSpPr txBox="1"/>
          <p:nvPr/>
        </p:nvSpPr>
        <p:spPr>
          <a:xfrm>
            <a:off x="15300960" y="8656321"/>
            <a:ext cx="48768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900" b="0">
                <a:solidFill>
                  <a:srgbClr val="FFFFFF"/>
                </a:solidFill>
                <a:latin typeface="Aptos"/>
              </a:defRPr>
            </a:pPr>
            <a:r>
              <a:rPr kumimoji="0" sz="1200" b="0" i="0" u="none" strike="noStrike" kern="1200" cap="none" spc="0" normalizeH="0" baseline="0" noProof="0">
                <a:ln>
                  <a:noFill/>
                </a:ln>
                <a:solidFill>
                  <a:srgbClr val="FFFFFF"/>
                </a:solidFill>
                <a:effectLst/>
                <a:uLnTx/>
                <a:uFillTx/>
                <a:latin typeface="Aptos"/>
                <a:ea typeface="+mn-ea"/>
                <a:cs typeface="+mn-cs"/>
              </a:rPr>
              <a:t>11</a:t>
            </a:r>
          </a:p>
        </p:txBody>
      </p:sp>
      <p:sp>
        <p:nvSpPr>
          <p:cNvPr id="8" name="Rectangle 7">
            <a:extLst>
              <a:ext uri="{FF2B5EF4-FFF2-40B4-BE49-F238E27FC236}">
                <a16:creationId xmlns:a16="http://schemas.microsoft.com/office/drawing/2014/main" id="{00C32463-5B2C-F993-37D8-5A2B546229A5}"/>
              </a:ext>
            </a:extLst>
          </p:cNvPr>
          <p:cNvSpPr/>
          <p:nvPr/>
        </p:nvSpPr>
        <p:spPr>
          <a:xfrm>
            <a:off x="975360" y="2377440"/>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9" name="TextBox 8">
            <a:extLst>
              <a:ext uri="{FF2B5EF4-FFF2-40B4-BE49-F238E27FC236}">
                <a16:creationId xmlns:a16="http://schemas.microsoft.com/office/drawing/2014/main" id="{3F9AFF2E-A7D6-74A3-32CC-734F925829AD}"/>
              </a:ext>
            </a:extLst>
          </p:cNvPr>
          <p:cNvSpPr txBox="1"/>
          <p:nvPr/>
        </p:nvSpPr>
        <p:spPr>
          <a:xfrm>
            <a:off x="1365504" y="1902831"/>
            <a:ext cx="13655040" cy="10386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1" i="0" u="none" strike="noStrike" kern="1200" cap="none" spc="0" normalizeH="0" baseline="0" noProof="0" dirty="0">
                <a:ln>
                  <a:noFill/>
                </a:ln>
                <a:solidFill>
                  <a:srgbClr val="1D2E40"/>
                </a:solidFill>
                <a:effectLst/>
                <a:uLnTx/>
                <a:uFillTx/>
                <a:latin typeface="Aptos"/>
                <a:ea typeface="+mn-ea"/>
                <a:cs typeface="+mn-cs"/>
              </a:rPr>
              <a:t>A global event with extraordinary </a:t>
            </a:r>
            <a:endParaRPr kumimoji="0" lang="en-GB" sz="2533" b="1" i="0" u="none" strike="noStrike" kern="1200" cap="none" spc="0" normalizeH="0" baseline="0" noProof="0" dirty="0">
              <a:ln>
                <a:noFill/>
              </a:ln>
              <a:solidFill>
                <a:srgbClr val="1D2E4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1" i="0" u="none" strike="noStrike" kern="1200" cap="none" spc="0" normalizeH="0" baseline="0" noProof="0" dirty="0">
                <a:ln>
                  <a:noFill/>
                </a:ln>
                <a:solidFill>
                  <a:srgbClr val="1D2E40"/>
                </a:solidFill>
                <a:effectLst/>
                <a:uLnTx/>
                <a:uFillTx/>
                <a:latin typeface="Aptos"/>
                <a:ea typeface="+mn-ea"/>
                <a:cs typeface="+mn-cs"/>
              </a:rPr>
              <a:t>live television visibility.</a:t>
            </a:r>
          </a:p>
        </p:txBody>
      </p:sp>
      <p:sp>
        <p:nvSpPr>
          <p:cNvPr id="10" name="Rectangle 9">
            <a:extLst>
              <a:ext uri="{FF2B5EF4-FFF2-40B4-BE49-F238E27FC236}">
                <a16:creationId xmlns:a16="http://schemas.microsoft.com/office/drawing/2014/main" id="{39078D94-F4D9-9204-59F3-FE58A7BB160B}"/>
              </a:ext>
            </a:extLst>
          </p:cNvPr>
          <p:cNvSpPr/>
          <p:nvPr/>
        </p:nvSpPr>
        <p:spPr>
          <a:xfrm>
            <a:off x="975360" y="3450336"/>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11" name="TextBox 10">
            <a:extLst>
              <a:ext uri="{FF2B5EF4-FFF2-40B4-BE49-F238E27FC236}">
                <a16:creationId xmlns:a16="http://schemas.microsoft.com/office/drawing/2014/main" id="{30BFB910-B499-38AB-E04A-B5AA69D1306B}"/>
              </a:ext>
            </a:extLst>
          </p:cNvPr>
          <p:cNvSpPr txBox="1"/>
          <p:nvPr/>
        </p:nvSpPr>
        <p:spPr>
          <a:xfrm>
            <a:off x="1389182" y="3072087"/>
            <a:ext cx="13655040" cy="10386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Consider how repeated imagery </a:t>
            </a:r>
            <a:endParaRPr kumimoji="0" lang="en-GB" sz="2533" b="0" i="0" u="none" strike="noStrike" kern="1200" cap="none" spc="0" normalizeH="0" baseline="0" noProof="0" dirty="0">
              <a:ln>
                <a:noFill/>
              </a:ln>
              <a:solidFill>
                <a:srgbClr val="1D2E4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shaped public understanding.</a:t>
            </a:r>
          </a:p>
        </p:txBody>
      </p:sp>
      <p:sp>
        <p:nvSpPr>
          <p:cNvPr id="12" name="Rectangle 11">
            <a:extLst>
              <a:ext uri="{FF2B5EF4-FFF2-40B4-BE49-F238E27FC236}">
                <a16:creationId xmlns:a16="http://schemas.microsoft.com/office/drawing/2014/main" id="{70F0C23A-1D1D-4CD8-9E72-E35DD73C9E9E}"/>
              </a:ext>
            </a:extLst>
          </p:cNvPr>
          <p:cNvSpPr/>
          <p:nvPr/>
        </p:nvSpPr>
        <p:spPr>
          <a:xfrm>
            <a:off x="975360" y="4523232"/>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13" name="TextBox 12">
            <a:extLst>
              <a:ext uri="{FF2B5EF4-FFF2-40B4-BE49-F238E27FC236}">
                <a16:creationId xmlns:a16="http://schemas.microsoft.com/office/drawing/2014/main" id="{51CD6926-29FB-7FC2-C6A3-278F6A8FA085}"/>
              </a:ext>
            </a:extLst>
          </p:cNvPr>
          <p:cNvSpPr txBox="1"/>
          <p:nvPr/>
        </p:nvSpPr>
        <p:spPr>
          <a:xfrm>
            <a:off x="1354311" y="4261523"/>
            <a:ext cx="13655040" cy="10386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1" i="0" u="none" strike="noStrike" kern="1200" cap="none" spc="0" normalizeH="0" baseline="0" noProof="0" dirty="0">
                <a:ln>
                  <a:noFill/>
                </a:ln>
                <a:solidFill>
                  <a:srgbClr val="1D2E40"/>
                </a:solidFill>
                <a:effectLst/>
                <a:uLnTx/>
                <a:uFillTx/>
                <a:latin typeface="Aptos"/>
                <a:ea typeface="+mn-ea"/>
                <a:cs typeface="+mn-cs"/>
              </a:rPr>
              <a:t>Distinguish perpetrators’ aims from </a:t>
            </a:r>
            <a:endParaRPr kumimoji="0" lang="en-GB" sz="2533" b="1" i="0" u="none" strike="noStrike" kern="1200" cap="none" spc="0" normalizeH="0" baseline="0" noProof="0" dirty="0">
              <a:ln>
                <a:noFill/>
              </a:ln>
              <a:solidFill>
                <a:srgbClr val="1D2E4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1" i="0" u="none" strike="noStrike" kern="1200" cap="none" spc="0" normalizeH="0" baseline="0" noProof="0" dirty="0">
                <a:ln>
                  <a:noFill/>
                </a:ln>
                <a:solidFill>
                  <a:srgbClr val="1D2E40"/>
                </a:solidFill>
                <a:effectLst/>
                <a:uLnTx/>
                <a:uFillTx/>
                <a:latin typeface="Aptos"/>
                <a:ea typeface="+mn-ea"/>
                <a:cs typeface="+mn-cs"/>
              </a:rPr>
              <a:t>subsequent political consequences.</a:t>
            </a:r>
          </a:p>
        </p:txBody>
      </p:sp>
      <p:sp>
        <p:nvSpPr>
          <p:cNvPr id="14" name="Rectangle 13">
            <a:extLst>
              <a:ext uri="{FF2B5EF4-FFF2-40B4-BE49-F238E27FC236}">
                <a16:creationId xmlns:a16="http://schemas.microsoft.com/office/drawing/2014/main" id="{99186AFE-AE34-2BB0-2728-0B680D5B12D3}"/>
              </a:ext>
            </a:extLst>
          </p:cNvPr>
          <p:cNvSpPr/>
          <p:nvPr/>
        </p:nvSpPr>
        <p:spPr>
          <a:xfrm>
            <a:off x="975360" y="5596128"/>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46210014-6ABF-3475-C77E-43EF2BCC9315}"/>
              </a:ext>
            </a:extLst>
          </p:cNvPr>
          <p:cNvSpPr txBox="1"/>
          <p:nvPr/>
        </p:nvSpPr>
        <p:spPr>
          <a:xfrm>
            <a:off x="1365504" y="5474208"/>
            <a:ext cx="13655040" cy="159511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Explore the long-term role of </a:t>
            </a:r>
            <a:endParaRPr kumimoji="0" lang="en-GB" sz="2533" b="0" i="0" u="none" strike="noStrike" kern="1200" cap="none" spc="0" normalizeH="0" baseline="0" noProof="0" dirty="0">
              <a:ln>
                <a:noFill/>
              </a:ln>
              <a:solidFill>
                <a:srgbClr val="1D2E4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memory, commemoration and</a:t>
            </a:r>
            <a:endParaRPr kumimoji="0" lang="en-GB" sz="2533" b="0" i="0" u="none" strike="noStrike" kern="1200" cap="none" spc="0" normalizeH="0" baseline="0" noProof="0" dirty="0">
              <a:ln>
                <a:noFill/>
              </a:ln>
              <a:solidFill>
                <a:srgbClr val="1D2E4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imagery.</a:t>
            </a:r>
          </a:p>
        </p:txBody>
      </p:sp>
      <p:pic>
        <p:nvPicPr>
          <p:cNvPr id="17" name="Picture 16" descr="A blue square with white lines&#10;&#10;AI-generated content may be incorrect.">
            <a:extLst>
              <a:ext uri="{FF2B5EF4-FFF2-40B4-BE49-F238E27FC236}">
                <a16:creationId xmlns:a16="http://schemas.microsoft.com/office/drawing/2014/main" id="{E0D93E74-A840-D072-9BD2-EA4288E25DA2}"/>
              </a:ext>
            </a:extLst>
          </p:cNvPr>
          <p:cNvPicPr>
            <a:picLocks noChangeAspect="1"/>
          </p:cNvPicPr>
          <p:nvPr/>
        </p:nvPicPr>
        <p:blipFill>
          <a:blip r:embed="rId3"/>
          <a:stretch>
            <a:fillRect/>
          </a:stretch>
        </p:blipFill>
        <p:spPr>
          <a:xfrm>
            <a:off x="-20320" y="7843257"/>
            <a:ext cx="16256000" cy="1308626"/>
          </a:xfrm>
          <a:prstGeom prst="rect">
            <a:avLst/>
          </a:prstGeom>
        </p:spPr>
      </p:pic>
      <p:pic>
        <p:nvPicPr>
          <p:cNvPr id="18" name="Picture 17">
            <a:extLst>
              <a:ext uri="{FF2B5EF4-FFF2-40B4-BE49-F238E27FC236}">
                <a16:creationId xmlns:a16="http://schemas.microsoft.com/office/drawing/2014/main" id="{AD2A45B2-72E9-6A03-79ED-D6B06CDE61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61199" y="285560"/>
            <a:ext cx="9158121" cy="7529512"/>
          </a:xfrm>
          <a:prstGeom prst="rect">
            <a:avLst/>
          </a:prstGeom>
        </p:spPr>
      </p:pic>
    </p:spTree>
    <p:extLst>
      <p:ext uri="{BB962C8B-B14F-4D97-AF65-F5344CB8AC3E}">
        <p14:creationId xmlns:p14="http://schemas.microsoft.com/office/powerpoint/2010/main" val="3512256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21BAE-76C7-BBB4-05E4-12CCC84399D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7D038E8-993E-E624-0111-9BB44DEF0013}"/>
              </a:ext>
            </a:extLst>
          </p:cNvPr>
          <p:cNvSpPr/>
          <p:nvPr/>
        </p:nvSpPr>
        <p:spPr>
          <a:xfrm>
            <a:off x="1" y="0"/>
            <a:ext cx="16255593" cy="9144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A96D059A-D775-F7BD-58FA-A783B7B5BD80}"/>
              </a:ext>
            </a:extLst>
          </p:cNvPr>
          <p:cNvSpPr txBox="1"/>
          <p:nvPr/>
        </p:nvSpPr>
        <p:spPr>
          <a:xfrm>
            <a:off x="792480" y="487680"/>
            <a:ext cx="14630400" cy="6874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2900" b="1">
                <a:solidFill>
                  <a:srgbClr val="1D2E40"/>
                </a:solidFill>
                <a:latin typeface="Aptos"/>
              </a:defRPr>
            </a:pPr>
            <a:r>
              <a:rPr kumimoji="0" sz="3867" b="1" i="0" u="none" strike="noStrike" kern="1200" cap="none" spc="0" normalizeH="0" baseline="0" noProof="0">
                <a:ln>
                  <a:noFill/>
                </a:ln>
                <a:solidFill>
                  <a:srgbClr val="1D2E40"/>
                </a:solidFill>
                <a:effectLst/>
                <a:uLnTx/>
                <a:uFillTx/>
                <a:latin typeface="Aptos"/>
                <a:ea typeface="+mn-ea"/>
                <a:cs typeface="+mn-cs"/>
              </a:rPr>
              <a:t>Case study: Manchester Arena 2017</a:t>
            </a:r>
          </a:p>
        </p:txBody>
      </p:sp>
      <p:sp>
        <p:nvSpPr>
          <p:cNvPr id="4" name="TextBox 3">
            <a:extLst>
              <a:ext uri="{FF2B5EF4-FFF2-40B4-BE49-F238E27FC236}">
                <a16:creationId xmlns:a16="http://schemas.microsoft.com/office/drawing/2014/main" id="{B3445D58-DD48-7F4C-C96B-978BE303D18E}"/>
              </a:ext>
            </a:extLst>
          </p:cNvPr>
          <p:cNvSpPr txBox="1"/>
          <p:nvPr/>
        </p:nvSpPr>
        <p:spPr>
          <a:xfrm>
            <a:off x="816864" y="1328928"/>
            <a:ext cx="14630400" cy="37965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400" b="0">
                <a:solidFill>
                  <a:srgbClr val="00828C"/>
                </a:solidFill>
                <a:latin typeface="Aptos"/>
              </a:defRPr>
            </a:pPr>
            <a:r>
              <a:rPr kumimoji="0" sz="1867" b="0" i="0" u="none" strike="noStrike" kern="1200" cap="none" spc="0" normalizeH="0" baseline="0" noProof="0">
                <a:ln>
                  <a:noFill/>
                </a:ln>
                <a:solidFill>
                  <a:srgbClr val="00828C"/>
                </a:solidFill>
                <a:effectLst/>
                <a:uLnTx/>
                <a:uFillTx/>
                <a:latin typeface="Aptos"/>
                <a:ea typeface="+mn-ea"/>
                <a:cs typeface="+mn-cs"/>
              </a:rPr>
              <a:t>CASE STUDY 02</a:t>
            </a:r>
          </a:p>
        </p:txBody>
      </p:sp>
      <p:sp>
        <p:nvSpPr>
          <p:cNvPr id="5" name="Rectangle 4">
            <a:extLst>
              <a:ext uri="{FF2B5EF4-FFF2-40B4-BE49-F238E27FC236}">
                <a16:creationId xmlns:a16="http://schemas.microsoft.com/office/drawing/2014/main" id="{65A45A7E-5B84-C000-8E1C-A499252AAE1C}"/>
              </a:ext>
            </a:extLst>
          </p:cNvPr>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6" name="TextBox 5">
            <a:extLst>
              <a:ext uri="{FF2B5EF4-FFF2-40B4-BE49-F238E27FC236}">
                <a16:creationId xmlns:a16="http://schemas.microsoft.com/office/drawing/2014/main" id="{D17770B0-7F08-99CA-7323-12BCD803724F}"/>
              </a:ext>
            </a:extLst>
          </p:cNvPr>
          <p:cNvSpPr txBox="1"/>
          <p:nvPr/>
        </p:nvSpPr>
        <p:spPr>
          <a:xfrm>
            <a:off x="670560" y="8680705"/>
            <a:ext cx="1219200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900" b="1">
                <a:solidFill>
                  <a:srgbClr val="FFFFFF"/>
                </a:solidFill>
                <a:latin typeface="Aptos"/>
              </a:defRPr>
            </a:pPr>
            <a:r>
              <a:rPr kumimoji="0" sz="1200" b="1" i="0" u="none" strike="noStrike" kern="1200" cap="none" spc="0" normalizeH="0" baseline="0" noProof="0">
                <a:ln>
                  <a:noFill/>
                </a:ln>
                <a:solidFill>
                  <a:srgbClr val="FFFFFF"/>
                </a:solidFill>
                <a:effectLst/>
                <a:uLnTx/>
                <a:uFillTx/>
                <a:latin typeface="Aptos"/>
                <a:ea typeface="+mn-ea"/>
                <a:cs typeface="+mn-cs"/>
              </a:rPr>
              <a:t>SWANSEA LAW SCHOOL  |  MA CRIMINAL JUSTICE &amp; POLICING</a:t>
            </a:r>
          </a:p>
        </p:txBody>
      </p:sp>
      <p:sp>
        <p:nvSpPr>
          <p:cNvPr id="7" name="TextBox 6">
            <a:extLst>
              <a:ext uri="{FF2B5EF4-FFF2-40B4-BE49-F238E27FC236}">
                <a16:creationId xmlns:a16="http://schemas.microsoft.com/office/drawing/2014/main" id="{59D82188-B410-49C2-CB20-B459916BA186}"/>
              </a:ext>
            </a:extLst>
          </p:cNvPr>
          <p:cNvSpPr txBox="1"/>
          <p:nvPr/>
        </p:nvSpPr>
        <p:spPr>
          <a:xfrm>
            <a:off x="15300960" y="8656321"/>
            <a:ext cx="48768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900" b="0">
                <a:solidFill>
                  <a:srgbClr val="FFFFFF"/>
                </a:solidFill>
                <a:latin typeface="Aptos"/>
              </a:defRPr>
            </a:pPr>
            <a:r>
              <a:rPr kumimoji="0" sz="1200" b="0" i="0" u="none" strike="noStrike" kern="1200" cap="none" spc="0" normalizeH="0" baseline="0" noProof="0">
                <a:ln>
                  <a:noFill/>
                </a:ln>
                <a:solidFill>
                  <a:srgbClr val="FFFFFF"/>
                </a:solidFill>
                <a:effectLst/>
                <a:uLnTx/>
                <a:uFillTx/>
                <a:latin typeface="Aptos"/>
                <a:ea typeface="+mn-ea"/>
                <a:cs typeface="+mn-cs"/>
              </a:rPr>
              <a:t>12</a:t>
            </a:r>
          </a:p>
        </p:txBody>
      </p:sp>
      <p:sp>
        <p:nvSpPr>
          <p:cNvPr id="8" name="Rectangle 7">
            <a:extLst>
              <a:ext uri="{FF2B5EF4-FFF2-40B4-BE49-F238E27FC236}">
                <a16:creationId xmlns:a16="http://schemas.microsoft.com/office/drawing/2014/main" id="{1986A4E8-6335-A10F-548D-89EEEE3FE495}"/>
              </a:ext>
            </a:extLst>
          </p:cNvPr>
          <p:cNvSpPr/>
          <p:nvPr/>
        </p:nvSpPr>
        <p:spPr>
          <a:xfrm>
            <a:off x="975360" y="2377440"/>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9" name="TextBox 8">
            <a:extLst>
              <a:ext uri="{FF2B5EF4-FFF2-40B4-BE49-F238E27FC236}">
                <a16:creationId xmlns:a16="http://schemas.microsoft.com/office/drawing/2014/main" id="{F60B3B9C-913A-943A-87BB-93648B095385}"/>
              </a:ext>
            </a:extLst>
          </p:cNvPr>
          <p:cNvSpPr txBox="1"/>
          <p:nvPr/>
        </p:nvSpPr>
        <p:spPr>
          <a:xfrm>
            <a:off x="1365504" y="2255521"/>
            <a:ext cx="13655040" cy="10386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Reporting concerned victims, survivors, the </a:t>
            </a:r>
            <a:endParaRPr kumimoji="0" lang="en-GB" sz="2533" b="0" i="0" u="none" strike="noStrike" kern="1200" cap="none" spc="0" normalizeH="0" baseline="0" noProof="0" dirty="0">
              <a:ln>
                <a:noFill/>
              </a:ln>
              <a:solidFill>
                <a:srgbClr val="1D2E4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perpetrator and institutional accountability.</a:t>
            </a:r>
          </a:p>
        </p:txBody>
      </p:sp>
      <p:sp>
        <p:nvSpPr>
          <p:cNvPr id="10" name="Rectangle 9">
            <a:extLst>
              <a:ext uri="{FF2B5EF4-FFF2-40B4-BE49-F238E27FC236}">
                <a16:creationId xmlns:a16="http://schemas.microsoft.com/office/drawing/2014/main" id="{3919A470-3BCC-B89B-B011-5F6900E1DDDC}"/>
              </a:ext>
            </a:extLst>
          </p:cNvPr>
          <p:cNvSpPr/>
          <p:nvPr/>
        </p:nvSpPr>
        <p:spPr>
          <a:xfrm>
            <a:off x="975360" y="3450336"/>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11" name="TextBox 10">
            <a:extLst>
              <a:ext uri="{FF2B5EF4-FFF2-40B4-BE49-F238E27FC236}">
                <a16:creationId xmlns:a16="http://schemas.microsoft.com/office/drawing/2014/main" id="{49B91C14-5E95-ABCD-C8FF-0098CF0074F9}"/>
              </a:ext>
            </a:extLst>
          </p:cNvPr>
          <p:cNvSpPr txBox="1"/>
          <p:nvPr/>
        </p:nvSpPr>
        <p:spPr>
          <a:xfrm>
            <a:off x="1365504" y="3328416"/>
            <a:ext cx="13655040" cy="10386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Victim-</a:t>
            </a:r>
            <a:r>
              <a:rPr kumimoji="0" sz="2533" b="0" i="0" u="none" strike="noStrike" kern="1200" cap="none" spc="0" normalizeH="0" baseline="0" noProof="0" dirty="0" err="1">
                <a:ln>
                  <a:noFill/>
                </a:ln>
                <a:solidFill>
                  <a:srgbClr val="1D2E40"/>
                </a:solidFill>
                <a:effectLst/>
                <a:uLnTx/>
                <a:uFillTx/>
                <a:latin typeface="Aptos"/>
                <a:ea typeface="+mn-ea"/>
                <a:cs typeface="+mn-cs"/>
              </a:rPr>
              <a:t>centred</a:t>
            </a:r>
            <a:r>
              <a:rPr kumimoji="0" sz="2533" b="0" i="0" u="none" strike="noStrike" kern="1200" cap="none" spc="0" normalizeH="0" baseline="0" noProof="0" dirty="0">
                <a:ln>
                  <a:noFill/>
                </a:ln>
                <a:solidFill>
                  <a:srgbClr val="1D2E40"/>
                </a:solidFill>
                <a:effectLst/>
                <a:uLnTx/>
                <a:uFillTx/>
                <a:latin typeface="Aptos"/>
                <a:ea typeface="+mn-ea"/>
                <a:cs typeface="+mn-cs"/>
              </a:rPr>
              <a:t> journalism may coexist with </a:t>
            </a:r>
            <a:endParaRPr kumimoji="0" lang="en-GB" sz="2533" b="0" i="0" u="none" strike="noStrike" kern="1200" cap="none" spc="0" normalizeH="0" baseline="0" noProof="0" dirty="0">
              <a:ln>
                <a:noFill/>
              </a:ln>
              <a:solidFill>
                <a:srgbClr val="1D2E4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sensationalism.</a:t>
            </a:r>
          </a:p>
        </p:txBody>
      </p:sp>
      <p:sp>
        <p:nvSpPr>
          <p:cNvPr id="12" name="Rectangle 11">
            <a:extLst>
              <a:ext uri="{FF2B5EF4-FFF2-40B4-BE49-F238E27FC236}">
                <a16:creationId xmlns:a16="http://schemas.microsoft.com/office/drawing/2014/main" id="{A4F1EB07-91B0-0246-CB47-3C496F18E28F}"/>
              </a:ext>
            </a:extLst>
          </p:cNvPr>
          <p:cNvSpPr/>
          <p:nvPr/>
        </p:nvSpPr>
        <p:spPr>
          <a:xfrm>
            <a:off x="975360" y="4523232"/>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13" name="TextBox 12">
            <a:extLst>
              <a:ext uri="{FF2B5EF4-FFF2-40B4-BE49-F238E27FC236}">
                <a16:creationId xmlns:a16="http://schemas.microsoft.com/office/drawing/2014/main" id="{C50D4CE7-CE48-A03C-EEEF-7FC6B745F55E}"/>
              </a:ext>
            </a:extLst>
          </p:cNvPr>
          <p:cNvSpPr txBox="1"/>
          <p:nvPr/>
        </p:nvSpPr>
        <p:spPr>
          <a:xfrm>
            <a:off x="1365504" y="4401312"/>
            <a:ext cx="13655040" cy="10386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Consider reporting of community identity and </a:t>
            </a:r>
            <a:endParaRPr kumimoji="0" lang="en-GB" sz="2533" b="0" i="0" u="none" strike="noStrike" kern="1200" cap="none" spc="0" normalizeH="0" baseline="0" noProof="0" dirty="0">
              <a:ln>
                <a:noFill/>
              </a:ln>
              <a:solidFill>
                <a:srgbClr val="1D2E4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social cohesion.</a:t>
            </a:r>
          </a:p>
        </p:txBody>
      </p:sp>
      <p:sp>
        <p:nvSpPr>
          <p:cNvPr id="14" name="Rectangle 13">
            <a:extLst>
              <a:ext uri="{FF2B5EF4-FFF2-40B4-BE49-F238E27FC236}">
                <a16:creationId xmlns:a16="http://schemas.microsoft.com/office/drawing/2014/main" id="{5844EA05-72EB-9F04-7FE3-85069516FFF5}"/>
              </a:ext>
            </a:extLst>
          </p:cNvPr>
          <p:cNvSpPr/>
          <p:nvPr/>
        </p:nvSpPr>
        <p:spPr>
          <a:xfrm>
            <a:off x="975360" y="5596128"/>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1506FF38-03D8-CD1D-4245-7479356984E0}"/>
              </a:ext>
            </a:extLst>
          </p:cNvPr>
          <p:cNvSpPr txBox="1"/>
          <p:nvPr/>
        </p:nvSpPr>
        <p:spPr>
          <a:xfrm>
            <a:off x="1365504" y="5474208"/>
            <a:ext cx="13655040" cy="10386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How should media scrutiny be balanced with </a:t>
            </a:r>
            <a:endParaRPr kumimoji="0" lang="en-GB" sz="2533" b="0" i="0" u="none" strike="noStrike" kern="1200" cap="none" spc="0" normalizeH="0" baseline="0" noProof="0" dirty="0">
              <a:ln>
                <a:noFill/>
              </a:ln>
              <a:solidFill>
                <a:srgbClr val="1D2E4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privacy and dignity?</a:t>
            </a:r>
          </a:p>
        </p:txBody>
      </p:sp>
      <p:pic>
        <p:nvPicPr>
          <p:cNvPr id="17" name="Picture 16" descr="A blue square with white lines&#10;&#10;AI-generated content may be incorrect.">
            <a:extLst>
              <a:ext uri="{FF2B5EF4-FFF2-40B4-BE49-F238E27FC236}">
                <a16:creationId xmlns:a16="http://schemas.microsoft.com/office/drawing/2014/main" id="{77A5EE80-1B85-504D-3D82-8E745376AD30}"/>
              </a:ext>
            </a:extLst>
          </p:cNvPr>
          <p:cNvPicPr>
            <a:picLocks noChangeAspect="1"/>
          </p:cNvPicPr>
          <p:nvPr/>
        </p:nvPicPr>
        <p:blipFill>
          <a:blip r:embed="rId3"/>
          <a:stretch>
            <a:fillRect/>
          </a:stretch>
        </p:blipFill>
        <p:spPr>
          <a:xfrm>
            <a:off x="-20320" y="7843257"/>
            <a:ext cx="16256000" cy="1308626"/>
          </a:xfrm>
          <a:prstGeom prst="rect">
            <a:avLst/>
          </a:prstGeom>
        </p:spPr>
      </p:pic>
      <p:pic>
        <p:nvPicPr>
          <p:cNvPr id="18" name="Picture 17">
            <a:extLst>
              <a:ext uri="{FF2B5EF4-FFF2-40B4-BE49-F238E27FC236}">
                <a16:creationId xmlns:a16="http://schemas.microsoft.com/office/drawing/2014/main" id="{42986824-D214-BA67-0FB5-869AC1F0427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02495" y="1260457"/>
            <a:ext cx="7791492" cy="6372120"/>
          </a:xfrm>
          <a:prstGeom prst="rect">
            <a:avLst/>
          </a:prstGeom>
        </p:spPr>
      </p:pic>
    </p:spTree>
    <p:extLst>
      <p:ext uri="{BB962C8B-B14F-4D97-AF65-F5344CB8AC3E}">
        <p14:creationId xmlns:p14="http://schemas.microsoft.com/office/powerpoint/2010/main" val="1028850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9203AD-3781-803F-03A9-0CC702998D4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2A02D9D8-1EC4-89BF-1269-750F25F8A7BF}"/>
              </a:ext>
            </a:extLst>
          </p:cNvPr>
          <p:cNvSpPr/>
          <p:nvPr/>
        </p:nvSpPr>
        <p:spPr>
          <a:xfrm>
            <a:off x="1" y="0"/>
            <a:ext cx="16255593" cy="9144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72BA972E-4971-4894-DDDA-0346B8F3D6D6}"/>
              </a:ext>
            </a:extLst>
          </p:cNvPr>
          <p:cNvSpPr txBox="1"/>
          <p:nvPr/>
        </p:nvSpPr>
        <p:spPr>
          <a:xfrm>
            <a:off x="792480" y="487680"/>
            <a:ext cx="14630400" cy="6874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2900" b="1">
                <a:solidFill>
                  <a:srgbClr val="1D2E40"/>
                </a:solidFill>
                <a:latin typeface="Aptos"/>
              </a:defRPr>
            </a:pPr>
            <a:r>
              <a:rPr kumimoji="0" sz="3867" b="1" i="0" u="none" strike="noStrike" kern="1200" cap="none" spc="0" normalizeH="0" baseline="0" noProof="0">
                <a:ln>
                  <a:noFill/>
                </a:ln>
                <a:solidFill>
                  <a:srgbClr val="1D2E40"/>
                </a:solidFill>
                <a:effectLst/>
                <a:uLnTx/>
                <a:uFillTx/>
                <a:latin typeface="Aptos"/>
                <a:ea typeface="+mn-ea"/>
                <a:cs typeface="+mn-cs"/>
              </a:rPr>
              <a:t>Case study: Christchurch 2019</a:t>
            </a:r>
          </a:p>
        </p:txBody>
      </p:sp>
      <p:sp>
        <p:nvSpPr>
          <p:cNvPr id="4" name="TextBox 3">
            <a:extLst>
              <a:ext uri="{FF2B5EF4-FFF2-40B4-BE49-F238E27FC236}">
                <a16:creationId xmlns:a16="http://schemas.microsoft.com/office/drawing/2014/main" id="{85AE588D-893D-93CC-9BD8-1F213508EC98}"/>
              </a:ext>
            </a:extLst>
          </p:cNvPr>
          <p:cNvSpPr txBox="1"/>
          <p:nvPr/>
        </p:nvSpPr>
        <p:spPr>
          <a:xfrm>
            <a:off x="816864" y="1328928"/>
            <a:ext cx="14630400" cy="37965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400" b="0">
                <a:solidFill>
                  <a:srgbClr val="00828C"/>
                </a:solidFill>
                <a:latin typeface="Aptos"/>
              </a:defRPr>
            </a:pPr>
            <a:r>
              <a:rPr kumimoji="0" sz="1867" b="0" i="0" u="none" strike="noStrike" kern="1200" cap="none" spc="0" normalizeH="0" baseline="0" noProof="0">
                <a:ln>
                  <a:noFill/>
                </a:ln>
                <a:solidFill>
                  <a:srgbClr val="00828C"/>
                </a:solidFill>
                <a:effectLst/>
                <a:uLnTx/>
                <a:uFillTx/>
                <a:latin typeface="Aptos"/>
                <a:ea typeface="+mn-ea"/>
                <a:cs typeface="+mn-cs"/>
              </a:rPr>
              <a:t>CASE STUDY 03</a:t>
            </a:r>
          </a:p>
        </p:txBody>
      </p:sp>
      <p:sp>
        <p:nvSpPr>
          <p:cNvPr id="5" name="Rectangle 4">
            <a:extLst>
              <a:ext uri="{FF2B5EF4-FFF2-40B4-BE49-F238E27FC236}">
                <a16:creationId xmlns:a16="http://schemas.microsoft.com/office/drawing/2014/main" id="{D9E99C63-CBB4-EF7D-26F0-1FDFBAA812FB}"/>
              </a:ext>
            </a:extLst>
          </p:cNvPr>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6" name="TextBox 5">
            <a:extLst>
              <a:ext uri="{FF2B5EF4-FFF2-40B4-BE49-F238E27FC236}">
                <a16:creationId xmlns:a16="http://schemas.microsoft.com/office/drawing/2014/main" id="{CD769713-8DBD-43B9-9A93-4467C8E0D986}"/>
              </a:ext>
            </a:extLst>
          </p:cNvPr>
          <p:cNvSpPr txBox="1"/>
          <p:nvPr/>
        </p:nvSpPr>
        <p:spPr>
          <a:xfrm>
            <a:off x="670560" y="8680705"/>
            <a:ext cx="1219200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900" b="1">
                <a:solidFill>
                  <a:srgbClr val="FFFFFF"/>
                </a:solidFill>
                <a:latin typeface="Aptos"/>
              </a:defRPr>
            </a:pPr>
            <a:r>
              <a:rPr kumimoji="0" sz="1200" b="1" i="0" u="none" strike="noStrike" kern="1200" cap="none" spc="0" normalizeH="0" baseline="0" noProof="0">
                <a:ln>
                  <a:noFill/>
                </a:ln>
                <a:solidFill>
                  <a:srgbClr val="FFFFFF"/>
                </a:solidFill>
                <a:effectLst/>
                <a:uLnTx/>
                <a:uFillTx/>
                <a:latin typeface="Aptos"/>
                <a:ea typeface="+mn-ea"/>
                <a:cs typeface="+mn-cs"/>
              </a:rPr>
              <a:t>SWANSEA LAW SCHOOL  |  MA CRIMINAL JUSTICE &amp; POLICING</a:t>
            </a:r>
          </a:p>
        </p:txBody>
      </p:sp>
      <p:sp>
        <p:nvSpPr>
          <p:cNvPr id="7" name="TextBox 6">
            <a:extLst>
              <a:ext uri="{FF2B5EF4-FFF2-40B4-BE49-F238E27FC236}">
                <a16:creationId xmlns:a16="http://schemas.microsoft.com/office/drawing/2014/main" id="{87B19522-344F-E325-7180-128D74F344A8}"/>
              </a:ext>
            </a:extLst>
          </p:cNvPr>
          <p:cNvSpPr txBox="1"/>
          <p:nvPr/>
        </p:nvSpPr>
        <p:spPr>
          <a:xfrm>
            <a:off x="15300960" y="8656321"/>
            <a:ext cx="48768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900" b="0">
                <a:solidFill>
                  <a:srgbClr val="FFFFFF"/>
                </a:solidFill>
                <a:latin typeface="Aptos"/>
              </a:defRPr>
            </a:pPr>
            <a:r>
              <a:rPr kumimoji="0" sz="1200" b="0" i="0" u="none" strike="noStrike" kern="1200" cap="none" spc="0" normalizeH="0" baseline="0" noProof="0">
                <a:ln>
                  <a:noFill/>
                </a:ln>
                <a:solidFill>
                  <a:srgbClr val="FFFFFF"/>
                </a:solidFill>
                <a:effectLst/>
                <a:uLnTx/>
                <a:uFillTx/>
                <a:latin typeface="Aptos"/>
                <a:ea typeface="+mn-ea"/>
                <a:cs typeface="+mn-cs"/>
              </a:rPr>
              <a:t>13</a:t>
            </a:r>
          </a:p>
        </p:txBody>
      </p:sp>
      <p:sp>
        <p:nvSpPr>
          <p:cNvPr id="8" name="Rectangle 7">
            <a:extLst>
              <a:ext uri="{FF2B5EF4-FFF2-40B4-BE49-F238E27FC236}">
                <a16:creationId xmlns:a16="http://schemas.microsoft.com/office/drawing/2014/main" id="{69410F7B-A7FA-FE34-1237-764A5A61B6F7}"/>
              </a:ext>
            </a:extLst>
          </p:cNvPr>
          <p:cNvSpPr/>
          <p:nvPr/>
        </p:nvSpPr>
        <p:spPr>
          <a:xfrm>
            <a:off x="975360" y="2377440"/>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9" name="TextBox 8">
            <a:extLst>
              <a:ext uri="{FF2B5EF4-FFF2-40B4-BE49-F238E27FC236}">
                <a16:creationId xmlns:a16="http://schemas.microsoft.com/office/drawing/2014/main" id="{AD124F46-CB44-C80A-0C3E-D7AE66A91C22}"/>
              </a:ext>
            </a:extLst>
          </p:cNvPr>
          <p:cNvSpPr txBox="1"/>
          <p:nvPr/>
        </p:nvSpPr>
        <p:spPr>
          <a:xfrm>
            <a:off x="1365504" y="2255520"/>
            <a:ext cx="13655040" cy="10386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The perpetrator exploited livestreaming </a:t>
            </a:r>
            <a:endParaRPr kumimoji="0" lang="en-GB" sz="2533" b="0" i="0" u="none" strike="noStrike" kern="1200" cap="none" spc="0" normalizeH="0" baseline="0" noProof="0" dirty="0">
              <a:ln>
                <a:noFill/>
              </a:ln>
              <a:solidFill>
                <a:srgbClr val="1D2E4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and online circulation.</a:t>
            </a:r>
          </a:p>
        </p:txBody>
      </p:sp>
      <p:sp>
        <p:nvSpPr>
          <p:cNvPr id="10" name="Rectangle 9">
            <a:extLst>
              <a:ext uri="{FF2B5EF4-FFF2-40B4-BE49-F238E27FC236}">
                <a16:creationId xmlns:a16="http://schemas.microsoft.com/office/drawing/2014/main" id="{AAC1A4B1-9893-0DCD-516C-2E1D9FBCA16A}"/>
              </a:ext>
            </a:extLst>
          </p:cNvPr>
          <p:cNvSpPr/>
          <p:nvPr/>
        </p:nvSpPr>
        <p:spPr>
          <a:xfrm>
            <a:off x="975360" y="3450336"/>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11" name="TextBox 10">
            <a:extLst>
              <a:ext uri="{FF2B5EF4-FFF2-40B4-BE49-F238E27FC236}">
                <a16:creationId xmlns:a16="http://schemas.microsoft.com/office/drawing/2014/main" id="{7D6EFBFB-FD7A-C58A-D4B9-273EFE9ACA8B}"/>
              </a:ext>
            </a:extLst>
          </p:cNvPr>
          <p:cNvSpPr txBox="1"/>
          <p:nvPr/>
        </p:nvSpPr>
        <p:spPr>
          <a:xfrm>
            <a:off x="1365504" y="3328416"/>
            <a:ext cx="13655040" cy="10386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Platform architecture affected speed, reach </a:t>
            </a:r>
            <a:endParaRPr kumimoji="0" lang="en-GB" sz="2533" b="0" i="0" u="none" strike="noStrike" kern="1200" cap="none" spc="0" normalizeH="0" baseline="0" noProof="0" dirty="0">
              <a:ln>
                <a:noFill/>
              </a:ln>
              <a:solidFill>
                <a:srgbClr val="1D2E4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and redistribution.</a:t>
            </a:r>
          </a:p>
        </p:txBody>
      </p:sp>
      <p:sp>
        <p:nvSpPr>
          <p:cNvPr id="12" name="Rectangle 11">
            <a:extLst>
              <a:ext uri="{FF2B5EF4-FFF2-40B4-BE49-F238E27FC236}">
                <a16:creationId xmlns:a16="http://schemas.microsoft.com/office/drawing/2014/main" id="{C6DBAA71-895C-E051-C3C2-4BED595A21E0}"/>
              </a:ext>
            </a:extLst>
          </p:cNvPr>
          <p:cNvSpPr/>
          <p:nvPr/>
        </p:nvSpPr>
        <p:spPr>
          <a:xfrm>
            <a:off x="975360" y="4523232"/>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13" name="TextBox 12">
            <a:extLst>
              <a:ext uri="{FF2B5EF4-FFF2-40B4-BE49-F238E27FC236}">
                <a16:creationId xmlns:a16="http://schemas.microsoft.com/office/drawing/2014/main" id="{D2D520C6-0F51-4FAB-E2E1-0D5A3480FFB6}"/>
              </a:ext>
            </a:extLst>
          </p:cNvPr>
          <p:cNvSpPr txBox="1"/>
          <p:nvPr/>
        </p:nvSpPr>
        <p:spPr>
          <a:xfrm>
            <a:off x="1365504" y="4401312"/>
            <a:ext cx="13655040" cy="10386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Journalistic choices about naming and</a:t>
            </a:r>
            <a:endParaRPr kumimoji="0" lang="en-GB" sz="2533" b="0" i="0" u="none" strike="noStrike" kern="1200" cap="none" spc="0" normalizeH="0" baseline="0" noProof="0" dirty="0">
              <a:ln>
                <a:noFill/>
              </a:ln>
              <a:solidFill>
                <a:srgbClr val="1D2E4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 imagery became central.</a:t>
            </a:r>
          </a:p>
        </p:txBody>
      </p:sp>
      <p:sp>
        <p:nvSpPr>
          <p:cNvPr id="14" name="Rectangle 13">
            <a:extLst>
              <a:ext uri="{FF2B5EF4-FFF2-40B4-BE49-F238E27FC236}">
                <a16:creationId xmlns:a16="http://schemas.microsoft.com/office/drawing/2014/main" id="{4AABE73D-C9D2-A694-DF5B-43A86E4AF178}"/>
              </a:ext>
            </a:extLst>
          </p:cNvPr>
          <p:cNvSpPr/>
          <p:nvPr/>
        </p:nvSpPr>
        <p:spPr>
          <a:xfrm>
            <a:off x="975360" y="5596128"/>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1C256B18-0E27-5E82-A150-379784A67523}"/>
              </a:ext>
            </a:extLst>
          </p:cNvPr>
          <p:cNvSpPr txBox="1"/>
          <p:nvPr/>
        </p:nvSpPr>
        <p:spPr>
          <a:xfrm>
            <a:off x="1365504" y="5474208"/>
            <a:ext cx="13655040" cy="10386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a:ln>
                  <a:noFill/>
                </a:ln>
                <a:solidFill>
                  <a:srgbClr val="1D2E40"/>
                </a:solidFill>
                <a:effectLst/>
                <a:uLnTx/>
                <a:uFillTx/>
                <a:latin typeface="Aptos"/>
                <a:ea typeface="+mn-ea"/>
                <a:cs typeface="+mn-cs"/>
              </a:rPr>
              <a:t>Separate exposure, </a:t>
            </a:r>
            <a:r>
              <a:rPr kumimoji="0" sz="2533" b="0" i="0" u="none" strike="noStrike" kern="1200" cap="none" spc="0" normalizeH="0" baseline="0" noProof="0" dirty="0" err="1">
                <a:ln>
                  <a:noFill/>
                </a:ln>
                <a:solidFill>
                  <a:srgbClr val="1D2E40"/>
                </a:solidFill>
                <a:effectLst/>
                <a:uLnTx/>
                <a:uFillTx/>
                <a:latin typeface="Aptos"/>
                <a:ea typeface="+mn-ea"/>
                <a:cs typeface="+mn-cs"/>
              </a:rPr>
              <a:t>radicalisation</a:t>
            </a:r>
            <a:r>
              <a:rPr kumimoji="0" sz="2533" b="0" i="0" u="none" strike="noStrike" kern="1200" cap="none" spc="0" normalizeH="0" baseline="0" noProof="0" dirty="0">
                <a:ln>
                  <a:noFill/>
                </a:ln>
                <a:solidFill>
                  <a:srgbClr val="1D2E40"/>
                </a:solidFill>
                <a:effectLst/>
                <a:uLnTx/>
                <a:uFillTx/>
                <a:latin typeface="Aptos"/>
                <a:ea typeface="+mn-ea"/>
                <a:cs typeface="+mn-cs"/>
              </a:rPr>
              <a:t> and </a:t>
            </a:r>
            <a:endParaRPr kumimoji="0" lang="en-GB" sz="2533" b="0" i="0" u="none" strike="noStrike" kern="1200" cap="none" spc="0" normalizeH="0" baseline="0" noProof="0" dirty="0">
              <a:ln>
                <a:noFill/>
              </a:ln>
              <a:solidFill>
                <a:srgbClr val="1D2E40"/>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1333"/>
              </a:spcAft>
              <a:buClrTx/>
              <a:buSzTx/>
              <a:buFontTx/>
              <a:buNone/>
              <a:tabLst/>
              <a:defRPr sz="1900" b="0">
                <a:solidFill>
                  <a:srgbClr val="1D2E40"/>
                </a:solidFill>
                <a:latin typeface="Aptos"/>
              </a:defRPr>
            </a:pPr>
            <a:r>
              <a:rPr kumimoji="0" sz="2533" b="0" i="0" u="none" strike="noStrike" kern="1200" cap="none" spc="0" normalizeH="0" baseline="0" noProof="0" dirty="0" err="1">
                <a:ln>
                  <a:noFill/>
                </a:ln>
                <a:solidFill>
                  <a:srgbClr val="1D2E40"/>
                </a:solidFill>
                <a:effectLst/>
                <a:uLnTx/>
                <a:uFillTx/>
                <a:latin typeface="Aptos"/>
                <a:ea typeface="+mn-ea"/>
                <a:cs typeface="+mn-cs"/>
              </a:rPr>
              <a:t>mobilisation</a:t>
            </a:r>
            <a:r>
              <a:rPr kumimoji="0" sz="2533" b="0" i="0" u="none" strike="noStrike" kern="1200" cap="none" spc="0" normalizeH="0" baseline="0" noProof="0" dirty="0">
                <a:ln>
                  <a:noFill/>
                </a:ln>
                <a:solidFill>
                  <a:srgbClr val="1D2E40"/>
                </a:solidFill>
                <a:effectLst/>
                <a:uLnTx/>
                <a:uFillTx/>
                <a:latin typeface="Aptos"/>
                <a:ea typeface="+mn-ea"/>
                <a:cs typeface="+mn-cs"/>
              </a:rPr>
              <a:t> claims.</a:t>
            </a:r>
          </a:p>
        </p:txBody>
      </p:sp>
      <p:pic>
        <p:nvPicPr>
          <p:cNvPr id="17" name="Picture 16" descr="A blue square with white lines&#10;&#10;AI-generated content may be incorrect.">
            <a:extLst>
              <a:ext uri="{FF2B5EF4-FFF2-40B4-BE49-F238E27FC236}">
                <a16:creationId xmlns:a16="http://schemas.microsoft.com/office/drawing/2014/main" id="{7E9FA4BE-78D4-C1BD-0516-66770DADF2A9}"/>
              </a:ext>
            </a:extLst>
          </p:cNvPr>
          <p:cNvPicPr>
            <a:picLocks noChangeAspect="1"/>
          </p:cNvPicPr>
          <p:nvPr/>
        </p:nvPicPr>
        <p:blipFill>
          <a:blip r:embed="rId3"/>
          <a:stretch>
            <a:fillRect/>
          </a:stretch>
        </p:blipFill>
        <p:spPr>
          <a:xfrm>
            <a:off x="-20320" y="7843257"/>
            <a:ext cx="16256000" cy="1308626"/>
          </a:xfrm>
          <a:prstGeom prst="rect">
            <a:avLst/>
          </a:prstGeom>
        </p:spPr>
      </p:pic>
      <p:pic>
        <p:nvPicPr>
          <p:cNvPr id="18" name="Picture 17">
            <a:extLst>
              <a:ext uri="{FF2B5EF4-FFF2-40B4-BE49-F238E27FC236}">
                <a16:creationId xmlns:a16="http://schemas.microsoft.com/office/drawing/2014/main" id="{91E51665-EE84-201B-6267-2B38B7E29E4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943848" y="116098"/>
            <a:ext cx="6076696" cy="7611062"/>
          </a:xfrm>
          <a:prstGeom prst="rect">
            <a:avLst/>
          </a:prstGeom>
        </p:spPr>
      </p:pic>
    </p:spTree>
    <p:extLst>
      <p:ext uri="{BB962C8B-B14F-4D97-AF65-F5344CB8AC3E}">
        <p14:creationId xmlns:p14="http://schemas.microsoft.com/office/powerpoint/2010/main" val="35359147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634999" y="152400"/>
            <a:ext cx="14986000" cy="7978378"/>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31B4FE6C-4A68-7507-681D-3232856DC92C}"/>
              </a:ext>
            </a:extLst>
          </p:cNvPr>
          <p:cNvPicPr>
            <a:picLocks noChangeAspect="1"/>
          </p:cNvPicPr>
          <p:nvPr/>
        </p:nvPicPr>
        <p:blipFill>
          <a:blip r:embed="rId4"/>
          <a:stretch>
            <a:fillRect/>
          </a:stretch>
        </p:blipFill>
        <p:spPr>
          <a:xfrm>
            <a:off x="-1" y="7848600"/>
            <a:ext cx="16256000" cy="1295401"/>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16255593" cy="9144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3" name="TextBox 2"/>
          <p:cNvSpPr txBox="1"/>
          <p:nvPr/>
        </p:nvSpPr>
        <p:spPr>
          <a:xfrm>
            <a:off x="808736" y="197372"/>
            <a:ext cx="14630400" cy="1449243"/>
          </a:xfrm>
          <a:prstGeom prst="rect">
            <a:avLst/>
          </a:prstGeom>
          <a:noFill/>
        </p:spPr>
        <p:txBody>
          <a:bodyPr wrap="square">
            <a:spAutoFit/>
          </a:bodyPr>
          <a:lstStyle/>
          <a:p>
            <a:pPr>
              <a:spcAft>
                <a:spcPts val="1333"/>
              </a:spcAft>
              <a:defRPr sz="2900" b="1">
                <a:solidFill>
                  <a:srgbClr val="1D2E40"/>
                </a:solidFill>
                <a:latin typeface="Aptos"/>
              </a:defRPr>
            </a:pPr>
            <a:r>
              <a:rPr sz="3867" dirty="0"/>
              <a:t>Digital platforms and </a:t>
            </a:r>
            <a:endParaRPr lang="en-GB" sz="3867" dirty="0"/>
          </a:p>
          <a:p>
            <a:pPr>
              <a:spcAft>
                <a:spcPts val="1333"/>
              </a:spcAft>
              <a:defRPr sz="2900" b="1">
                <a:solidFill>
                  <a:srgbClr val="1D2E40"/>
                </a:solidFill>
                <a:latin typeface="Aptos"/>
              </a:defRPr>
            </a:pPr>
            <a:r>
              <a:rPr sz="3867" dirty="0"/>
              <a:t>amplification</a:t>
            </a:r>
          </a:p>
        </p:txBody>
      </p:sp>
      <p:sp>
        <p:nvSpPr>
          <p:cNvPr id="4" name="TextBox 3"/>
          <p:cNvSpPr txBox="1"/>
          <p:nvPr/>
        </p:nvSpPr>
        <p:spPr>
          <a:xfrm>
            <a:off x="816864" y="1715919"/>
            <a:ext cx="14630400" cy="379656"/>
          </a:xfrm>
          <a:prstGeom prst="rect">
            <a:avLst/>
          </a:prstGeom>
          <a:noFill/>
        </p:spPr>
        <p:txBody>
          <a:bodyPr wrap="square">
            <a:spAutoFit/>
          </a:bodyPr>
          <a:lstStyle/>
          <a:p>
            <a:pPr>
              <a:spcAft>
                <a:spcPts val="1333"/>
              </a:spcAft>
              <a:defRPr sz="1400" b="0">
                <a:solidFill>
                  <a:srgbClr val="00828C"/>
                </a:solidFill>
                <a:latin typeface="Aptos"/>
              </a:defRPr>
            </a:pPr>
            <a:r>
              <a:rPr sz="1867" dirty="0"/>
              <a:t>TECHNOLOGY AND CAUSALITY</a:t>
            </a:r>
          </a:p>
        </p:txBody>
      </p:sp>
      <p:sp>
        <p:nvSpPr>
          <p:cNvPr id="5" name="Rectangle 4"/>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TextBox 5"/>
          <p:cNvSpPr txBox="1"/>
          <p:nvPr/>
        </p:nvSpPr>
        <p:spPr>
          <a:xfrm>
            <a:off x="670560" y="8680705"/>
            <a:ext cx="12192000" cy="276999"/>
          </a:xfrm>
          <a:prstGeom prst="rect">
            <a:avLst/>
          </a:prstGeom>
          <a:noFill/>
        </p:spPr>
        <p:txBody>
          <a:bodyPr wrap="square">
            <a:spAutoFit/>
          </a:bodyPr>
          <a:lstStyle/>
          <a:p>
            <a:pPr>
              <a:spcAft>
                <a:spcPts val="1333"/>
              </a:spcAft>
              <a:defRPr sz="900" b="1">
                <a:solidFill>
                  <a:srgbClr val="FFFFFF"/>
                </a:solidFill>
                <a:latin typeface="Aptos"/>
              </a:defRPr>
            </a:pPr>
            <a:r>
              <a:rPr sz="1200"/>
              <a:t>SWANSEA LAW SCHOOL  |  MA CRIMINAL JUSTICE &amp; POLICING</a:t>
            </a:r>
          </a:p>
        </p:txBody>
      </p:sp>
      <p:sp>
        <p:nvSpPr>
          <p:cNvPr id="7" name="TextBox 6"/>
          <p:cNvSpPr txBox="1"/>
          <p:nvPr/>
        </p:nvSpPr>
        <p:spPr>
          <a:xfrm>
            <a:off x="15300960" y="8656321"/>
            <a:ext cx="487680" cy="276999"/>
          </a:xfrm>
          <a:prstGeom prst="rect">
            <a:avLst/>
          </a:prstGeom>
          <a:noFill/>
        </p:spPr>
        <p:txBody>
          <a:bodyPr wrap="square">
            <a:spAutoFit/>
          </a:bodyPr>
          <a:lstStyle/>
          <a:p>
            <a:pPr>
              <a:spcAft>
                <a:spcPts val="1333"/>
              </a:spcAft>
              <a:defRPr sz="900" b="0">
                <a:solidFill>
                  <a:srgbClr val="FFFFFF"/>
                </a:solidFill>
                <a:latin typeface="Aptos"/>
              </a:defRPr>
            </a:pPr>
            <a:r>
              <a:rPr sz="1200"/>
              <a:t>15</a:t>
            </a:r>
          </a:p>
        </p:txBody>
      </p:sp>
      <p:sp>
        <p:nvSpPr>
          <p:cNvPr id="8" name="Rectangle 7"/>
          <p:cNvSpPr/>
          <p:nvPr/>
        </p:nvSpPr>
        <p:spPr>
          <a:xfrm>
            <a:off x="975360" y="2377440"/>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9" name="TextBox 8"/>
          <p:cNvSpPr txBox="1"/>
          <p:nvPr/>
        </p:nvSpPr>
        <p:spPr>
          <a:xfrm>
            <a:off x="1365504" y="2255521"/>
            <a:ext cx="9753600" cy="1038618"/>
          </a:xfrm>
          <a:prstGeom prst="rect">
            <a:avLst/>
          </a:prstGeom>
          <a:noFill/>
        </p:spPr>
        <p:txBody>
          <a:bodyPr wrap="square">
            <a:spAutoFit/>
          </a:bodyPr>
          <a:lstStyle/>
          <a:p>
            <a:pPr>
              <a:spcAft>
                <a:spcPts val="1333"/>
              </a:spcAft>
              <a:defRPr sz="1900" b="0">
                <a:solidFill>
                  <a:srgbClr val="1D2E40"/>
                </a:solidFill>
                <a:latin typeface="Aptos"/>
              </a:defRPr>
            </a:pPr>
            <a:r>
              <a:rPr sz="2533" dirty="0"/>
              <a:t>Direct-to-audience communication reduces </a:t>
            </a:r>
            <a:endParaRPr lang="en-GB" sz="2533" dirty="0"/>
          </a:p>
          <a:p>
            <a:pPr>
              <a:spcAft>
                <a:spcPts val="1333"/>
              </a:spcAft>
              <a:defRPr sz="1900" b="0">
                <a:solidFill>
                  <a:srgbClr val="1D2E40"/>
                </a:solidFill>
                <a:latin typeface="Aptos"/>
              </a:defRPr>
            </a:pPr>
            <a:r>
              <a:rPr sz="2533" dirty="0"/>
              <a:t>reliance on news editors.</a:t>
            </a:r>
          </a:p>
        </p:txBody>
      </p:sp>
      <p:sp>
        <p:nvSpPr>
          <p:cNvPr id="10" name="Rectangle 9"/>
          <p:cNvSpPr/>
          <p:nvPr/>
        </p:nvSpPr>
        <p:spPr>
          <a:xfrm>
            <a:off x="975360" y="3450336"/>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1" name="TextBox 10"/>
          <p:cNvSpPr txBox="1"/>
          <p:nvPr/>
        </p:nvSpPr>
        <p:spPr>
          <a:xfrm>
            <a:off x="1365504" y="3328417"/>
            <a:ext cx="9753600" cy="1038618"/>
          </a:xfrm>
          <a:prstGeom prst="rect">
            <a:avLst/>
          </a:prstGeom>
          <a:noFill/>
        </p:spPr>
        <p:txBody>
          <a:bodyPr wrap="square">
            <a:spAutoFit/>
          </a:bodyPr>
          <a:lstStyle/>
          <a:p>
            <a:pPr>
              <a:spcAft>
                <a:spcPts val="1333"/>
              </a:spcAft>
              <a:defRPr sz="1900" b="0">
                <a:solidFill>
                  <a:srgbClr val="1D2E40"/>
                </a:solidFill>
                <a:latin typeface="Aptos"/>
              </a:defRPr>
            </a:pPr>
            <a:r>
              <a:rPr sz="2533" dirty="0"/>
              <a:t>Engagement systems can reward emotionally </a:t>
            </a:r>
            <a:endParaRPr lang="en-GB" sz="2533" dirty="0"/>
          </a:p>
          <a:p>
            <a:pPr>
              <a:spcAft>
                <a:spcPts val="1333"/>
              </a:spcAft>
              <a:defRPr sz="1900" b="0">
                <a:solidFill>
                  <a:srgbClr val="1D2E40"/>
                </a:solidFill>
                <a:latin typeface="Aptos"/>
              </a:defRPr>
            </a:pPr>
            <a:r>
              <a:rPr sz="2533" dirty="0"/>
              <a:t>provocative material.</a:t>
            </a:r>
          </a:p>
        </p:txBody>
      </p:sp>
      <p:sp>
        <p:nvSpPr>
          <p:cNvPr id="12" name="Rectangle 11"/>
          <p:cNvSpPr/>
          <p:nvPr/>
        </p:nvSpPr>
        <p:spPr>
          <a:xfrm>
            <a:off x="975360" y="4523232"/>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3" name="TextBox 12"/>
          <p:cNvSpPr txBox="1"/>
          <p:nvPr/>
        </p:nvSpPr>
        <p:spPr>
          <a:xfrm>
            <a:off x="1365504" y="4401313"/>
            <a:ext cx="9753600" cy="1038618"/>
          </a:xfrm>
          <a:prstGeom prst="rect">
            <a:avLst/>
          </a:prstGeom>
          <a:noFill/>
        </p:spPr>
        <p:txBody>
          <a:bodyPr wrap="square">
            <a:spAutoFit/>
          </a:bodyPr>
          <a:lstStyle/>
          <a:p>
            <a:pPr>
              <a:spcAft>
                <a:spcPts val="1333"/>
              </a:spcAft>
              <a:defRPr sz="1900" b="0">
                <a:solidFill>
                  <a:srgbClr val="1D2E40"/>
                </a:solidFill>
                <a:latin typeface="Aptos"/>
              </a:defRPr>
            </a:pPr>
            <a:r>
              <a:rPr sz="2533" dirty="0"/>
              <a:t>Moderation, recommendation and sharing </a:t>
            </a:r>
            <a:endParaRPr lang="en-GB" sz="2533" dirty="0"/>
          </a:p>
          <a:p>
            <a:pPr>
              <a:spcAft>
                <a:spcPts val="1333"/>
              </a:spcAft>
              <a:defRPr sz="1900" b="0">
                <a:solidFill>
                  <a:srgbClr val="1D2E40"/>
                </a:solidFill>
                <a:latin typeface="Aptos"/>
              </a:defRPr>
            </a:pPr>
            <a:r>
              <a:rPr sz="2533" dirty="0"/>
              <a:t>are distinct processes.</a:t>
            </a:r>
          </a:p>
        </p:txBody>
      </p:sp>
      <p:sp>
        <p:nvSpPr>
          <p:cNvPr id="14" name="Rectangle 13"/>
          <p:cNvSpPr/>
          <p:nvPr/>
        </p:nvSpPr>
        <p:spPr>
          <a:xfrm>
            <a:off x="975360" y="5596128"/>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5" name="TextBox 14"/>
          <p:cNvSpPr txBox="1"/>
          <p:nvPr/>
        </p:nvSpPr>
        <p:spPr>
          <a:xfrm>
            <a:off x="1365504" y="5474209"/>
            <a:ext cx="9753600" cy="1038618"/>
          </a:xfrm>
          <a:prstGeom prst="rect">
            <a:avLst/>
          </a:prstGeom>
          <a:noFill/>
        </p:spPr>
        <p:txBody>
          <a:bodyPr wrap="square">
            <a:spAutoFit/>
          </a:bodyPr>
          <a:lstStyle/>
          <a:p>
            <a:pPr>
              <a:spcAft>
                <a:spcPts val="1333"/>
              </a:spcAft>
              <a:defRPr sz="1900" b="0">
                <a:solidFill>
                  <a:srgbClr val="1D2E40"/>
                </a:solidFill>
                <a:latin typeface="Aptos"/>
              </a:defRPr>
            </a:pPr>
            <a:r>
              <a:rPr sz="2533" dirty="0"/>
              <a:t>Evidence for a direct pathway from exposure </a:t>
            </a:r>
            <a:endParaRPr lang="en-GB" sz="2533" dirty="0"/>
          </a:p>
          <a:p>
            <a:pPr>
              <a:spcAft>
                <a:spcPts val="1333"/>
              </a:spcAft>
              <a:defRPr sz="1900" b="0">
                <a:solidFill>
                  <a:srgbClr val="1D2E40"/>
                </a:solidFill>
                <a:latin typeface="Aptos"/>
              </a:defRPr>
            </a:pPr>
            <a:r>
              <a:rPr sz="2533" dirty="0"/>
              <a:t>to violence remains contested.</a:t>
            </a:r>
          </a:p>
        </p:txBody>
      </p:sp>
      <p:pic>
        <p:nvPicPr>
          <p:cNvPr id="18" name="Picture 17">
            <a:extLst>
              <a:ext uri="{FF2B5EF4-FFF2-40B4-BE49-F238E27FC236}">
                <a16:creationId xmlns:a16="http://schemas.microsoft.com/office/drawing/2014/main" id="{0A071D6A-9AD9-3086-E72F-EEADE7F785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9400" y="90488"/>
            <a:ext cx="8191500" cy="8294192"/>
          </a:xfrm>
          <a:prstGeom prst="rect">
            <a:avLst/>
          </a:prstGeom>
        </p:spPr>
      </p:pic>
      <p:pic>
        <p:nvPicPr>
          <p:cNvPr id="20" name="Picture 19" descr="A blue square with white lines&#10;&#10;AI-generated content may be incorrect.">
            <a:extLst>
              <a:ext uri="{FF2B5EF4-FFF2-40B4-BE49-F238E27FC236}">
                <a16:creationId xmlns:a16="http://schemas.microsoft.com/office/drawing/2014/main" id="{DD6B6342-7DDB-9838-99B5-9C49D8222D14}"/>
              </a:ext>
            </a:extLst>
          </p:cNvPr>
          <p:cNvPicPr>
            <a:picLocks noChangeAspect="1"/>
          </p:cNvPicPr>
          <p:nvPr/>
        </p:nvPicPr>
        <p:blipFill>
          <a:blip r:embed="rId4"/>
          <a:stretch>
            <a:fillRect/>
          </a:stretch>
        </p:blipFill>
        <p:spPr>
          <a:xfrm>
            <a:off x="-1" y="7848600"/>
            <a:ext cx="16256000" cy="1295401"/>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16255593" cy="9144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3" name="TextBox 2"/>
          <p:cNvSpPr txBox="1"/>
          <p:nvPr/>
        </p:nvSpPr>
        <p:spPr>
          <a:xfrm>
            <a:off x="792480" y="487680"/>
            <a:ext cx="14630400" cy="687432"/>
          </a:xfrm>
          <a:prstGeom prst="rect">
            <a:avLst/>
          </a:prstGeom>
          <a:noFill/>
        </p:spPr>
        <p:txBody>
          <a:bodyPr wrap="square">
            <a:spAutoFit/>
          </a:bodyPr>
          <a:lstStyle/>
          <a:p>
            <a:pPr>
              <a:spcAft>
                <a:spcPts val="1333"/>
              </a:spcAft>
              <a:defRPr sz="2900" b="1">
                <a:solidFill>
                  <a:srgbClr val="1D2E40"/>
                </a:solidFill>
                <a:latin typeface="Aptos"/>
              </a:defRPr>
            </a:pPr>
            <a:r>
              <a:rPr sz="3867"/>
              <a:t>The problem of attribution</a:t>
            </a:r>
          </a:p>
        </p:txBody>
      </p:sp>
      <p:sp>
        <p:nvSpPr>
          <p:cNvPr id="4" name="TextBox 3"/>
          <p:cNvSpPr txBox="1"/>
          <p:nvPr/>
        </p:nvSpPr>
        <p:spPr>
          <a:xfrm>
            <a:off x="816864" y="1328928"/>
            <a:ext cx="14630400" cy="379656"/>
          </a:xfrm>
          <a:prstGeom prst="rect">
            <a:avLst/>
          </a:prstGeom>
          <a:noFill/>
        </p:spPr>
        <p:txBody>
          <a:bodyPr wrap="square">
            <a:spAutoFit/>
          </a:bodyPr>
          <a:lstStyle/>
          <a:p>
            <a:pPr>
              <a:spcAft>
                <a:spcPts val="1333"/>
              </a:spcAft>
              <a:defRPr sz="1400" b="0">
                <a:solidFill>
                  <a:srgbClr val="00828C"/>
                </a:solidFill>
                <a:latin typeface="Aptos"/>
              </a:defRPr>
            </a:pPr>
            <a:r>
              <a:rPr sz="1867"/>
              <a:t>CRITICAL EVIDENCE APPRAISAL</a:t>
            </a:r>
          </a:p>
        </p:txBody>
      </p:sp>
      <p:sp>
        <p:nvSpPr>
          <p:cNvPr id="5" name="Rectangle 4"/>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TextBox 5"/>
          <p:cNvSpPr txBox="1"/>
          <p:nvPr/>
        </p:nvSpPr>
        <p:spPr>
          <a:xfrm>
            <a:off x="670560" y="8680705"/>
            <a:ext cx="12192000" cy="276999"/>
          </a:xfrm>
          <a:prstGeom prst="rect">
            <a:avLst/>
          </a:prstGeom>
          <a:noFill/>
        </p:spPr>
        <p:txBody>
          <a:bodyPr wrap="square">
            <a:spAutoFit/>
          </a:bodyPr>
          <a:lstStyle/>
          <a:p>
            <a:pPr>
              <a:spcAft>
                <a:spcPts val="1333"/>
              </a:spcAft>
              <a:defRPr sz="900" b="1">
                <a:solidFill>
                  <a:srgbClr val="FFFFFF"/>
                </a:solidFill>
                <a:latin typeface="Aptos"/>
              </a:defRPr>
            </a:pPr>
            <a:r>
              <a:rPr sz="1200"/>
              <a:t>SWANSEA LAW SCHOOL  |  MA CRIMINAL JUSTICE &amp; POLICING</a:t>
            </a:r>
          </a:p>
        </p:txBody>
      </p:sp>
      <p:sp>
        <p:nvSpPr>
          <p:cNvPr id="7" name="TextBox 6"/>
          <p:cNvSpPr txBox="1"/>
          <p:nvPr/>
        </p:nvSpPr>
        <p:spPr>
          <a:xfrm>
            <a:off x="15300960" y="8656321"/>
            <a:ext cx="487680" cy="276999"/>
          </a:xfrm>
          <a:prstGeom prst="rect">
            <a:avLst/>
          </a:prstGeom>
          <a:noFill/>
        </p:spPr>
        <p:txBody>
          <a:bodyPr wrap="square">
            <a:spAutoFit/>
          </a:bodyPr>
          <a:lstStyle/>
          <a:p>
            <a:pPr>
              <a:spcAft>
                <a:spcPts val="1333"/>
              </a:spcAft>
              <a:defRPr sz="900" b="0">
                <a:solidFill>
                  <a:srgbClr val="FFFFFF"/>
                </a:solidFill>
                <a:latin typeface="Aptos"/>
              </a:defRPr>
            </a:pPr>
            <a:r>
              <a:rPr sz="1200"/>
              <a:t>16</a:t>
            </a:r>
          </a:p>
        </p:txBody>
      </p:sp>
      <p:sp>
        <p:nvSpPr>
          <p:cNvPr id="8" name="Rectangle 7"/>
          <p:cNvSpPr/>
          <p:nvPr/>
        </p:nvSpPr>
        <p:spPr>
          <a:xfrm>
            <a:off x="975360" y="2377440"/>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9" name="TextBox 8"/>
          <p:cNvSpPr txBox="1"/>
          <p:nvPr/>
        </p:nvSpPr>
        <p:spPr>
          <a:xfrm>
            <a:off x="1365504" y="2255520"/>
            <a:ext cx="13655040" cy="482120"/>
          </a:xfrm>
          <a:prstGeom prst="rect">
            <a:avLst/>
          </a:prstGeom>
          <a:noFill/>
        </p:spPr>
        <p:txBody>
          <a:bodyPr wrap="square">
            <a:spAutoFit/>
          </a:bodyPr>
          <a:lstStyle/>
          <a:p>
            <a:pPr>
              <a:spcAft>
                <a:spcPts val="1333"/>
              </a:spcAft>
              <a:defRPr sz="1900" b="0">
                <a:solidFill>
                  <a:srgbClr val="1D2E40"/>
                </a:solidFill>
                <a:latin typeface="Aptos"/>
              </a:defRPr>
            </a:pPr>
            <a:r>
              <a:rPr sz="2533"/>
              <a:t>Not all extremist content is illegal terrorist content.</a:t>
            </a:r>
          </a:p>
        </p:txBody>
      </p:sp>
      <p:sp>
        <p:nvSpPr>
          <p:cNvPr id="10" name="Rectangle 9"/>
          <p:cNvSpPr/>
          <p:nvPr/>
        </p:nvSpPr>
        <p:spPr>
          <a:xfrm>
            <a:off x="975360" y="3450336"/>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1" name="TextBox 10"/>
          <p:cNvSpPr txBox="1"/>
          <p:nvPr/>
        </p:nvSpPr>
        <p:spPr>
          <a:xfrm>
            <a:off x="1365504" y="3328417"/>
            <a:ext cx="13655040" cy="482120"/>
          </a:xfrm>
          <a:prstGeom prst="rect">
            <a:avLst/>
          </a:prstGeom>
          <a:noFill/>
        </p:spPr>
        <p:txBody>
          <a:bodyPr wrap="square">
            <a:spAutoFit/>
          </a:bodyPr>
          <a:lstStyle/>
          <a:p>
            <a:pPr>
              <a:spcAft>
                <a:spcPts val="1333"/>
              </a:spcAft>
              <a:defRPr sz="1900" b="0">
                <a:solidFill>
                  <a:srgbClr val="1D2E40"/>
                </a:solidFill>
                <a:latin typeface="Aptos"/>
              </a:defRPr>
            </a:pPr>
            <a:r>
              <a:rPr sz="2533"/>
              <a:t>Correlation between online exposure and radicalisation is not proof of causation.</a:t>
            </a:r>
          </a:p>
        </p:txBody>
      </p:sp>
      <p:sp>
        <p:nvSpPr>
          <p:cNvPr id="12" name="Rectangle 11"/>
          <p:cNvSpPr/>
          <p:nvPr/>
        </p:nvSpPr>
        <p:spPr>
          <a:xfrm>
            <a:off x="975360" y="4523232"/>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3" name="TextBox 12"/>
          <p:cNvSpPr txBox="1"/>
          <p:nvPr/>
        </p:nvSpPr>
        <p:spPr>
          <a:xfrm>
            <a:off x="1365504" y="4401312"/>
            <a:ext cx="13655040" cy="482120"/>
          </a:xfrm>
          <a:prstGeom prst="rect">
            <a:avLst/>
          </a:prstGeom>
          <a:noFill/>
        </p:spPr>
        <p:txBody>
          <a:bodyPr wrap="square">
            <a:spAutoFit/>
          </a:bodyPr>
          <a:lstStyle/>
          <a:p>
            <a:pPr>
              <a:spcAft>
                <a:spcPts val="1333"/>
              </a:spcAft>
              <a:defRPr sz="1900" b="0">
                <a:solidFill>
                  <a:srgbClr val="1D2E40"/>
                </a:solidFill>
                <a:latin typeface="Aptos"/>
              </a:defRPr>
            </a:pPr>
            <a:r>
              <a:rPr sz="2533"/>
              <a:t>Offline networks, individual circumstances and political contexts matter.</a:t>
            </a:r>
          </a:p>
        </p:txBody>
      </p:sp>
      <p:sp>
        <p:nvSpPr>
          <p:cNvPr id="14" name="Rectangle 13"/>
          <p:cNvSpPr/>
          <p:nvPr/>
        </p:nvSpPr>
        <p:spPr>
          <a:xfrm>
            <a:off x="975360" y="5596128"/>
            <a:ext cx="121920" cy="121920"/>
          </a:xfrm>
          <a:prstGeom prst="rect">
            <a:avLst/>
          </a:prstGeom>
          <a:solidFill>
            <a:srgbClr val="0082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5" name="TextBox 14"/>
          <p:cNvSpPr txBox="1"/>
          <p:nvPr/>
        </p:nvSpPr>
        <p:spPr>
          <a:xfrm>
            <a:off x="1365504" y="5474208"/>
            <a:ext cx="13655040" cy="482120"/>
          </a:xfrm>
          <a:prstGeom prst="rect">
            <a:avLst/>
          </a:prstGeom>
          <a:noFill/>
        </p:spPr>
        <p:txBody>
          <a:bodyPr wrap="square">
            <a:spAutoFit/>
          </a:bodyPr>
          <a:lstStyle/>
          <a:p>
            <a:pPr>
              <a:spcAft>
                <a:spcPts val="1333"/>
              </a:spcAft>
              <a:defRPr sz="1900" b="0">
                <a:solidFill>
                  <a:srgbClr val="1D2E40"/>
                </a:solidFill>
                <a:latin typeface="Aptos"/>
              </a:defRPr>
            </a:pPr>
            <a:r>
              <a:rPr sz="2533"/>
              <a:t>Compare the strengths and limits of competing explanations.</a:t>
            </a:r>
          </a:p>
        </p:txBody>
      </p:sp>
      <p:pic>
        <p:nvPicPr>
          <p:cNvPr id="17" name="Picture 16" descr="A blue square with white lines&#10;&#10;AI-generated content may be incorrect.">
            <a:extLst>
              <a:ext uri="{FF2B5EF4-FFF2-40B4-BE49-F238E27FC236}">
                <a16:creationId xmlns:a16="http://schemas.microsoft.com/office/drawing/2014/main" id="{0CDCFD1D-5F0C-7BA4-C932-9202AB1AA70D}"/>
              </a:ext>
            </a:extLst>
          </p:cNvPr>
          <p:cNvPicPr>
            <a:picLocks noChangeAspect="1"/>
          </p:cNvPicPr>
          <p:nvPr/>
        </p:nvPicPr>
        <p:blipFill>
          <a:blip r:embed="rId3"/>
          <a:stretch>
            <a:fillRect/>
          </a:stretch>
        </p:blipFill>
        <p:spPr>
          <a:xfrm>
            <a:off x="0" y="7934899"/>
            <a:ext cx="16256000" cy="1205559"/>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355600" y="228600"/>
            <a:ext cx="14452600" cy="8061841"/>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80951DDC-2287-37CE-35C0-6EAB229B2F96}"/>
              </a:ext>
            </a:extLst>
          </p:cNvPr>
          <p:cNvPicPr>
            <a:picLocks noChangeAspect="1"/>
          </p:cNvPicPr>
          <p:nvPr/>
        </p:nvPicPr>
        <p:blipFill>
          <a:blip r:embed="rId4"/>
          <a:stretch>
            <a:fillRect/>
          </a:stretch>
        </p:blipFill>
        <p:spPr>
          <a:xfrm>
            <a:off x="-1" y="7848600"/>
            <a:ext cx="16256000" cy="1295401"/>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660400" y="0"/>
            <a:ext cx="14452600" cy="8061841"/>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64CDF920-FB8A-5F33-6DF6-B0CF899A6EDB}"/>
              </a:ext>
            </a:extLst>
          </p:cNvPr>
          <p:cNvPicPr>
            <a:picLocks noChangeAspect="1"/>
          </p:cNvPicPr>
          <p:nvPr/>
        </p:nvPicPr>
        <p:blipFill>
          <a:blip r:embed="rId4"/>
          <a:stretch>
            <a:fillRect/>
          </a:stretch>
        </p:blipFill>
        <p:spPr>
          <a:xfrm>
            <a:off x="-1" y="7848600"/>
            <a:ext cx="16256000" cy="1295401"/>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1193800" y="136684"/>
            <a:ext cx="14249400" cy="7948493"/>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436DF23D-8E37-F124-7D61-C191D48ADA66}"/>
              </a:ext>
            </a:extLst>
          </p:cNvPr>
          <p:cNvPicPr>
            <a:picLocks noChangeAspect="1"/>
          </p:cNvPicPr>
          <p:nvPr/>
        </p:nvPicPr>
        <p:blipFill>
          <a:blip r:embed="rId4"/>
          <a:stretch>
            <a:fillRect/>
          </a:stretch>
        </p:blipFill>
        <p:spPr>
          <a:xfrm>
            <a:off x="-1" y="7848600"/>
            <a:ext cx="16256000" cy="1295401"/>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0"/>
            <a:ext cx="16256000" cy="8305800"/>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976EE269-7284-58A3-78FE-E2730315828C}"/>
              </a:ext>
            </a:extLst>
          </p:cNvPr>
          <p:cNvPicPr>
            <a:picLocks noChangeAspect="1"/>
          </p:cNvPicPr>
          <p:nvPr/>
        </p:nvPicPr>
        <p:blipFill>
          <a:blip r:embed="rId4"/>
          <a:stretch>
            <a:fillRect/>
          </a:stretch>
        </p:blipFill>
        <p:spPr>
          <a:xfrm>
            <a:off x="-1" y="7848600"/>
            <a:ext cx="16256000" cy="1295401"/>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1041400" y="76200"/>
            <a:ext cx="14411832" cy="8039100"/>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FF9B1B19-385E-39FC-CF43-E33FB7D7A710}"/>
              </a:ext>
            </a:extLst>
          </p:cNvPr>
          <p:cNvPicPr>
            <a:picLocks noChangeAspect="1"/>
          </p:cNvPicPr>
          <p:nvPr/>
        </p:nvPicPr>
        <p:blipFill>
          <a:blip r:embed="rId4"/>
          <a:stretch>
            <a:fillRect/>
          </a:stretch>
        </p:blipFill>
        <p:spPr>
          <a:xfrm>
            <a:off x="-1" y="7848600"/>
            <a:ext cx="16256000" cy="1295401"/>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1270000" y="0"/>
            <a:ext cx="14224000" cy="7934325"/>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A1038B10-7359-1734-3EEF-14EEC54B2840}"/>
              </a:ext>
            </a:extLst>
          </p:cNvPr>
          <p:cNvPicPr>
            <a:picLocks noChangeAspect="1"/>
          </p:cNvPicPr>
          <p:nvPr/>
        </p:nvPicPr>
        <p:blipFill>
          <a:blip r:embed="rId4"/>
          <a:stretch>
            <a:fillRect/>
          </a:stretch>
        </p:blipFill>
        <p:spPr>
          <a:xfrm>
            <a:off x="-1" y="7848600"/>
            <a:ext cx="16256000" cy="1295401"/>
          </a:xfrm>
          <a:prstGeom prst="rect">
            <a:avLst/>
          </a:prstGeom>
        </p:spPr>
      </p:pic>
      <p:pic>
        <p:nvPicPr>
          <p:cNvPr id="6" name="Picture 5">
            <a:extLst>
              <a:ext uri="{FF2B5EF4-FFF2-40B4-BE49-F238E27FC236}">
                <a16:creationId xmlns:a16="http://schemas.microsoft.com/office/drawing/2014/main" id="{AD0C5820-FD66-1F4E-7A7A-A7A0B9E4C0BF}"/>
              </a:ext>
            </a:extLst>
          </p:cNvPr>
          <p:cNvPicPr>
            <a:picLocks noChangeAspect="1"/>
          </p:cNvPicPr>
          <p:nvPr/>
        </p:nvPicPr>
        <p:blipFill>
          <a:blip r:embed="rId5"/>
          <a:stretch>
            <a:fillRect/>
          </a:stretch>
        </p:blipFill>
        <p:spPr>
          <a:xfrm>
            <a:off x="14197336" y="7619968"/>
            <a:ext cx="1371791" cy="228632"/>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tretch>
            <a:fillRect/>
          </a:stretch>
        </p:blipFill>
        <p:spPr>
          <a:xfrm>
            <a:off x="0" y="38100"/>
            <a:ext cx="14757400" cy="8231862"/>
          </a:xfrm>
          <a:prstGeom prst="rect">
            <a:avLst/>
          </a:prstGeom>
        </p:spPr>
      </p:pic>
      <p:pic>
        <p:nvPicPr>
          <p:cNvPr id="6" name="Picture 5" descr="A blue square with white lines&#10;&#10;AI-generated content may be incorrect.">
            <a:extLst>
              <a:ext uri="{FF2B5EF4-FFF2-40B4-BE49-F238E27FC236}">
                <a16:creationId xmlns:a16="http://schemas.microsoft.com/office/drawing/2014/main" id="{B72C4F9D-7966-CF09-FE11-B681308D3C8B}"/>
              </a:ext>
            </a:extLst>
          </p:cNvPr>
          <p:cNvPicPr>
            <a:picLocks noChangeAspect="1"/>
          </p:cNvPicPr>
          <p:nvPr/>
        </p:nvPicPr>
        <p:blipFill>
          <a:blip r:embed="rId3"/>
          <a:stretch>
            <a:fillRect/>
          </a:stretch>
        </p:blipFill>
        <p:spPr>
          <a:xfrm>
            <a:off x="-1" y="7848600"/>
            <a:ext cx="16256000" cy="1295401"/>
          </a:xfrm>
          <a:prstGeom prst="rect">
            <a:avLst/>
          </a:prstGeom>
        </p:spPr>
      </p:pic>
      <p:pic>
        <p:nvPicPr>
          <p:cNvPr id="8" name="Picture 7">
            <a:extLst>
              <a:ext uri="{FF2B5EF4-FFF2-40B4-BE49-F238E27FC236}">
                <a16:creationId xmlns:a16="http://schemas.microsoft.com/office/drawing/2014/main" id="{6B79C9CF-558E-5E4D-3D4E-A43E12363264}"/>
              </a:ext>
            </a:extLst>
          </p:cNvPr>
          <p:cNvPicPr>
            <a:picLocks noChangeAspect="1"/>
          </p:cNvPicPr>
          <p:nvPr/>
        </p:nvPicPr>
        <p:blipFill>
          <a:blip r:embed="rId4"/>
          <a:stretch>
            <a:fillRect/>
          </a:stretch>
        </p:blipFill>
        <p:spPr>
          <a:xfrm>
            <a:off x="8127999" y="609601"/>
            <a:ext cx="2819401" cy="107950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16255593" cy="9144000"/>
          </a:xfrm>
          <a:prstGeom prst="rect">
            <a:avLst/>
          </a:prstGeom>
          <a:solidFill>
            <a:srgbClr val="1928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3" name="TextBox 2"/>
          <p:cNvSpPr txBox="1"/>
          <p:nvPr/>
        </p:nvSpPr>
        <p:spPr>
          <a:xfrm>
            <a:off x="853440" y="792480"/>
            <a:ext cx="14386560" cy="748988"/>
          </a:xfrm>
          <a:prstGeom prst="rect">
            <a:avLst/>
          </a:prstGeom>
          <a:noFill/>
        </p:spPr>
        <p:txBody>
          <a:bodyPr wrap="square">
            <a:spAutoFit/>
          </a:bodyPr>
          <a:lstStyle/>
          <a:p>
            <a:pPr>
              <a:spcAft>
                <a:spcPts val="1333"/>
              </a:spcAft>
              <a:defRPr sz="3200" b="1">
                <a:solidFill>
                  <a:srgbClr val="FFFFFF"/>
                </a:solidFill>
                <a:latin typeface="Aptos"/>
              </a:defRPr>
            </a:pPr>
            <a:r>
              <a:rPr sz="4267"/>
              <a:t>Comparative analysis</a:t>
            </a:r>
          </a:p>
        </p:txBody>
      </p:sp>
      <p:sp>
        <p:nvSpPr>
          <p:cNvPr id="4" name="TextBox 3"/>
          <p:cNvSpPr txBox="1"/>
          <p:nvPr/>
        </p:nvSpPr>
        <p:spPr>
          <a:xfrm>
            <a:off x="877824" y="1889761"/>
            <a:ext cx="14264640" cy="441211"/>
          </a:xfrm>
          <a:prstGeom prst="rect">
            <a:avLst/>
          </a:prstGeom>
          <a:noFill/>
        </p:spPr>
        <p:txBody>
          <a:bodyPr wrap="square">
            <a:spAutoFit/>
          </a:bodyPr>
          <a:lstStyle/>
          <a:p>
            <a:pPr>
              <a:spcAft>
                <a:spcPts val="1333"/>
              </a:spcAft>
              <a:defRPr sz="1700" b="0">
                <a:solidFill>
                  <a:srgbClr val="B2D5E6"/>
                </a:solidFill>
                <a:latin typeface="Aptos"/>
              </a:defRPr>
            </a:pPr>
            <a:r>
              <a:rPr sz="2267"/>
              <a:t>SEMINAR DISCUSSION</a:t>
            </a:r>
          </a:p>
        </p:txBody>
      </p:sp>
      <p:sp>
        <p:nvSpPr>
          <p:cNvPr id="5" name="Rectangle 4"/>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TextBox 5"/>
          <p:cNvSpPr txBox="1"/>
          <p:nvPr/>
        </p:nvSpPr>
        <p:spPr>
          <a:xfrm>
            <a:off x="670560" y="8680705"/>
            <a:ext cx="12192000" cy="276999"/>
          </a:xfrm>
          <a:prstGeom prst="rect">
            <a:avLst/>
          </a:prstGeom>
          <a:noFill/>
        </p:spPr>
        <p:txBody>
          <a:bodyPr wrap="square">
            <a:spAutoFit/>
          </a:bodyPr>
          <a:lstStyle/>
          <a:p>
            <a:pPr>
              <a:spcAft>
                <a:spcPts val="1333"/>
              </a:spcAft>
              <a:defRPr sz="900" b="1">
                <a:solidFill>
                  <a:srgbClr val="FFFFFF"/>
                </a:solidFill>
                <a:latin typeface="Aptos"/>
              </a:defRPr>
            </a:pPr>
            <a:r>
              <a:rPr sz="1200"/>
              <a:t>SWANSEA LAW SCHOOL  |  MA CRIMINAL JUSTICE &amp; POLICING</a:t>
            </a:r>
          </a:p>
        </p:txBody>
      </p:sp>
      <p:sp>
        <p:nvSpPr>
          <p:cNvPr id="7" name="TextBox 6"/>
          <p:cNvSpPr txBox="1"/>
          <p:nvPr/>
        </p:nvSpPr>
        <p:spPr>
          <a:xfrm>
            <a:off x="15300960" y="8656321"/>
            <a:ext cx="487680" cy="276999"/>
          </a:xfrm>
          <a:prstGeom prst="rect">
            <a:avLst/>
          </a:prstGeom>
          <a:noFill/>
        </p:spPr>
        <p:txBody>
          <a:bodyPr wrap="square">
            <a:spAutoFit/>
          </a:bodyPr>
          <a:lstStyle/>
          <a:p>
            <a:pPr>
              <a:spcAft>
                <a:spcPts val="1333"/>
              </a:spcAft>
              <a:defRPr sz="900" b="0">
                <a:solidFill>
                  <a:srgbClr val="FFFFFF"/>
                </a:solidFill>
                <a:latin typeface="Aptos"/>
              </a:defRPr>
            </a:pPr>
            <a:r>
              <a:rPr sz="1200"/>
              <a:t>14</a:t>
            </a:r>
          </a:p>
        </p:txBody>
      </p:sp>
      <p:sp>
        <p:nvSpPr>
          <p:cNvPr id="8" name="TextBox 7"/>
          <p:cNvSpPr txBox="1"/>
          <p:nvPr/>
        </p:nvSpPr>
        <p:spPr>
          <a:xfrm>
            <a:off x="975360" y="2499359"/>
            <a:ext cx="14386560" cy="666786"/>
          </a:xfrm>
          <a:prstGeom prst="rect">
            <a:avLst/>
          </a:prstGeom>
          <a:noFill/>
        </p:spPr>
        <p:txBody>
          <a:bodyPr wrap="square">
            <a:spAutoFit/>
          </a:bodyPr>
          <a:lstStyle/>
          <a:p>
            <a:pPr>
              <a:spcAft>
                <a:spcPts val="1333"/>
              </a:spcAft>
              <a:defRPr sz="2800" b="1">
                <a:solidFill>
                  <a:srgbClr val="FFFFFF"/>
                </a:solidFill>
                <a:latin typeface="Aptos"/>
              </a:defRPr>
            </a:pPr>
            <a:r>
              <a:rPr sz="3733"/>
              <a:t>What changes between 2001, 2017 and 2019?</a:t>
            </a:r>
          </a:p>
        </p:txBody>
      </p:sp>
      <p:sp>
        <p:nvSpPr>
          <p:cNvPr id="9" name="TextBox 8"/>
          <p:cNvSpPr txBox="1"/>
          <p:nvPr/>
        </p:nvSpPr>
        <p:spPr>
          <a:xfrm>
            <a:off x="1219200" y="4876801"/>
            <a:ext cx="13776960" cy="441211"/>
          </a:xfrm>
          <a:prstGeom prst="rect">
            <a:avLst/>
          </a:prstGeom>
          <a:noFill/>
        </p:spPr>
        <p:txBody>
          <a:bodyPr wrap="square">
            <a:spAutoFit/>
          </a:bodyPr>
          <a:lstStyle/>
          <a:p>
            <a:pPr>
              <a:spcAft>
                <a:spcPts val="1333"/>
              </a:spcAft>
              <a:defRPr sz="1700" b="0">
                <a:solidFill>
                  <a:srgbClr val="D6E4F0"/>
                </a:solidFill>
                <a:latin typeface="Aptos"/>
              </a:defRPr>
            </a:pPr>
            <a:r>
              <a:rPr sz="2267"/>
              <a:t>• Distribution technology and control of publication.</a:t>
            </a:r>
          </a:p>
        </p:txBody>
      </p:sp>
      <p:sp>
        <p:nvSpPr>
          <p:cNvPr id="10" name="TextBox 9"/>
          <p:cNvSpPr txBox="1"/>
          <p:nvPr/>
        </p:nvSpPr>
        <p:spPr>
          <a:xfrm>
            <a:off x="1219200" y="5583937"/>
            <a:ext cx="13776960" cy="441211"/>
          </a:xfrm>
          <a:prstGeom prst="rect">
            <a:avLst/>
          </a:prstGeom>
          <a:noFill/>
        </p:spPr>
        <p:txBody>
          <a:bodyPr wrap="square">
            <a:spAutoFit/>
          </a:bodyPr>
          <a:lstStyle/>
          <a:p>
            <a:pPr>
              <a:spcAft>
                <a:spcPts val="1333"/>
              </a:spcAft>
              <a:defRPr sz="1700" b="0">
                <a:solidFill>
                  <a:srgbClr val="D6E4F0"/>
                </a:solidFill>
                <a:latin typeface="Aptos"/>
              </a:defRPr>
            </a:pPr>
            <a:r>
              <a:rPr sz="2267"/>
              <a:t>• Victim visibility, perpetrator visibility and audience participation.</a:t>
            </a:r>
          </a:p>
        </p:txBody>
      </p:sp>
      <p:sp>
        <p:nvSpPr>
          <p:cNvPr id="11" name="TextBox 10"/>
          <p:cNvSpPr txBox="1"/>
          <p:nvPr/>
        </p:nvSpPr>
        <p:spPr>
          <a:xfrm>
            <a:off x="1219200" y="6291073"/>
            <a:ext cx="13776960" cy="441211"/>
          </a:xfrm>
          <a:prstGeom prst="rect">
            <a:avLst/>
          </a:prstGeom>
          <a:noFill/>
        </p:spPr>
        <p:txBody>
          <a:bodyPr wrap="square">
            <a:spAutoFit/>
          </a:bodyPr>
          <a:lstStyle/>
          <a:p>
            <a:pPr>
              <a:spcAft>
                <a:spcPts val="1333"/>
              </a:spcAft>
              <a:defRPr sz="1700" b="0">
                <a:solidFill>
                  <a:srgbClr val="D6E4F0"/>
                </a:solidFill>
                <a:latin typeface="Aptos"/>
              </a:defRPr>
            </a:pPr>
            <a:r>
              <a:rPr sz="2267"/>
              <a:t>• What remains constant across all three cases?</a:t>
            </a:r>
          </a:p>
        </p:txBody>
      </p:sp>
      <p:pic>
        <p:nvPicPr>
          <p:cNvPr id="13" name="Picture 12" descr="A blue square with white lines&#10;&#10;AI-generated content may be incorrect.">
            <a:extLst>
              <a:ext uri="{FF2B5EF4-FFF2-40B4-BE49-F238E27FC236}">
                <a16:creationId xmlns:a16="http://schemas.microsoft.com/office/drawing/2014/main" id="{38BF6829-62CD-1181-70DC-06574BAE932B}"/>
              </a:ext>
            </a:extLst>
          </p:cNvPr>
          <p:cNvPicPr>
            <a:picLocks noChangeAspect="1"/>
          </p:cNvPicPr>
          <p:nvPr/>
        </p:nvPicPr>
        <p:blipFill>
          <a:blip r:embed="rId3"/>
          <a:stretch>
            <a:fillRect/>
          </a:stretch>
        </p:blipFill>
        <p:spPr>
          <a:xfrm>
            <a:off x="-20320" y="7843257"/>
            <a:ext cx="16256000" cy="1308626"/>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16255593" cy="9144000"/>
          </a:xfrm>
          <a:prstGeom prst="rect">
            <a:avLst/>
          </a:prstGeom>
          <a:solidFill>
            <a:srgbClr val="1928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3" name="TextBox 2"/>
          <p:cNvSpPr txBox="1"/>
          <p:nvPr/>
        </p:nvSpPr>
        <p:spPr>
          <a:xfrm>
            <a:off x="853440" y="792480"/>
            <a:ext cx="14386560" cy="748988"/>
          </a:xfrm>
          <a:prstGeom prst="rect">
            <a:avLst/>
          </a:prstGeom>
          <a:noFill/>
        </p:spPr>
        <p:txBody>
          <a:bodyPr wrap="square">
            <a:spAutoFit/>
          </a:bodyPr>
          <a:lstStyle/>
          <a:p>
            <a:pPr>
              <a:spcAft>
                <a:spcPts val="1333"/>
              </a:spcAft>
              <a:defRPr sz="3200" b="1">
                <a:solidFill>
                  <a:srgbClr val="FFFFFF"/>
                </a:solidFill>
                <a:latin typeface="Aptos"/>
              </a:defRPr>
            </a:pPr>
            <a:r>
              <a:rPr sz="4267"/>
              <a:t>Editorial ethics workshop</a:t>
            </a:r>
          </a:p>
        </p:txBody>
      </p:sp>
      <p:sp>
        <p:nvSpPr>
          <p:cNvPr id="4" name="TextBox 3"/>
          <p:cNvSpPr txBox="1"/>
          <p:nvPr/>
        </p:nvSpPr>
        <p:spPr>
          <a:xfrm>
            <a:off x="877824" y="1889761"/>
            <a:ext cx="14264640" cy="441211"/>
          </a:xfrm>
          <a:prstGeom prst="rect">
            <a:avLst/>
          </a:prstGeom>
          <a:noFill/>
        </p:spPr>
        <p:txBody>
          <a:bodyPr wrap="square">
            <a:spAutoFit/>
          </a:bodyPr>
          <a:lstStyle/>
          <a:p>
            <a:pPr>
              <a:spcAft>
                <a:spcPts val="1333"/>
              </a:spcAft>
              <a:defRPr sz="1700" b="0">
                <a:solidFill>
                  <a:srgbClr val="B2D5E6"/>
                </a:solidFill>
                <a:latin typeface="Aptos"/>
              </a:defRPr>
            </a:pPr>
            <a:r>
              <a:rPr sz="2267"/>
              <a:t>SEMINAR DISCUSSION</a:t>
            </a:r>
          </a:p>
        </p:txBody>
      </p:sp>
      <p:sp>
        <p:nvSpPr>
          <p:cNvPr id="5" name="Rectangle 4"/>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TextBox 5"/>
          <p:cNvSpPr txBox="1"/>
          <p:nvPr/>
        </p:nvSpPr>
        <p:spPr>
          <a:xfrm>
            <a:off x="670560" y="8680705"/>
            <a:ext cx="12192000" cy="276999"/>
          </a:xfrm>
          <a:prstGeom prst="rect">
            <a:avLst/>
          </a:prstGeom>
          <a:noFill/>
        </p:spPr>
        <p:txBody>
          <a:bodyPr wrap="square">
            <a:spAutoFit/>
          </a:bodyPr>
          <a:lstStyle/>
          <a:p>
            <a:pPr>
              <a:spcAft>
                <a:spcPts val="1333"/>
              </a:spcAft>
              <a:defRPr sz="900" b="1">
                <a:solidFill>
                  <a:srgbClr val="FFFFFF"/>
                </a:solidFill>
                <a:latin typeface="Aptos"/>
              </a:defRPr>
            </a:pPr>
            <a:r>
              <a:rPr sz="1200"/>
              <a:t>SWANSEA LAW SCHOOL  |  MA CRIMINAL JUSTICE &amp; POLICING</a:t>
            </a:r>
          </a:p>
        </p:txBody>
      </p:sp>
      <p:sp>
        <p:nvSpPr>
          <p:cNvPr id="7" name="TextBox 6"/>
          <p:cNvSpPr txBox="1"/>
          <p:nvPr/>
        </p:nvSpPr>
        <p:spPr>
          <a:xfrm>
            <a:off x="15300960" y="8656321"/>
            <a:ext cx="487680" cy="276999"/>
          </a:xfrm>
          <a:prstGeom prst="rect">
            <a:avLst/>
          </a:prstGeom>
          <a:noFill/>
        </p:spPr>
        <p:txBody>
          <a:bodyPr wrap="square">
            <a:spAutoFit/>
          </a:bodyPr>
          <a:lstStyle/>
          <a:p>
            <a:pPr>
              <a:spcAft>
                <a:spcPts val="1333"/>
              </a:spcAft>
              <a:defRPr sz="900" b="0">
                <a:solidFill>
                  <a:srgbClr val="FFFFFF"/>
                </a:solidFill>
                <a:latin typeface="Aptos"/>
              </a:defRPr>
            </a:pPr>
            <a:r>
              <a:rPr sz="1200"/>
              <a:t>18</a:t>
            </a:r>
          </a:p>
        </p:txBody>
      </p:sp>
      <p:sp>
        <p:nvSpPr>
          <p:cNvPr id="8" name="TextBox 7"/>
          <p:cNvSpPr txBox="1"/>
          <p:nvPr/>
        </p:nvSpPr>
        <p:spPr>
          <a:xfrm>
            <a:off x="975360" y="2499359"/>
            <a:ext cx="14386560" cy="666786"/>
          </a:xfrm>
          <a:prstGeom prst="rect">
            <a:avLst/>
          </a:prstGeom>
          <a:noFill/>
        </p:spPr>
        <p:txBody>
          <a:bodyPr wrap="square">
            <a:spAutoFit/>
          </a:bodyPr>
          <a:lstStyle/>
          <a:p>
            <a:pPr>
              <a:spcAft>
                <a:spcPts val="1333"/>
              </a:spcAft>
              <a:defRPr sz="2800" b="1">
                <a:solidFill>
                  <a:srgbClr val="FFFFFF"/>
                </a:solidFill>
                <a:latin typeface="Aptos"/>
              </a:defRPr>
            </a:pPr>
            <a:r>
              <a:rPr sz="3733"/>
              <a:t>Should a news organisation publish a terrorist manifesto?</a:t>
            </a:r>
          </a:p>
        </p:txBody>
      </p:sp>
      <p:sp>
        <p:nvSpPr>
          <p:cNvPr id="9" name="TextBox 8"/>
          <p:cNvSpPr txBox="1"/>
          <p:nvPr/>
        </p:nvSpPr>
        <p:spPr>
          <a:xfrm>
            <a:off x="1219200" y="4876801"/>
            <a:ext cx="13776960" cy="441211"/>
          </a:xfrm>
          <a:prstGeom prst="rect">
            <a:avLst/>
          </a:prstGeom>
          <a:noFill/>
        </p:spPr>
        <p:txBody>
          <a:bodyPr wrap="square">
            <a:spAutoFit/>
          </a:bodyPr>
          <a:lstStyle/>
          <a:p>
            <a:pPr>
              <a:spcAft>
                <a:spcPts val="1333"/>
              </a:spcAft>
              <a:defRPr sz="1700" b="0">
                <a:solidFill>
                  <a:srgbClr val="D6E4F0"/>
                </a:solidFill>
                <a:latin typeface="Aptos"/>
              </a:defRPr>
            </a:pPr>
            <a:r>
              <a:rPr sz="2267"/>
              <a:t>• Develop a reasoned editorial policy, not simply a yes/no answer.</a:t>
            </a:r>
          </a:p>
        </p:txBody>
      </p:sp>
      <p:sp>
        <p:nvSpPr>
          <p:cNvPr id="10" name="TextBox 9"/>
          <p:cNvSpPr txBox="1"/>
          <p:nvPr/>
        </p:nvSpPr>
        <p:spPr>
          <a:xfrm>
            <a:off x="1219200" y="5583937"/>
            <a:ext cx="13776960" cy="441211"/>
          </a:xfrm>
          <a:prstGeom prst="rect">
            <a:avLst/>
          </a:prstGeom>
          <a:noFill/>
        </p:spPr>
        <p:txBody>
          <a:bodyPr wrap="square">
            <a:spAutoFit/>
          </a:bodyPr>
          <a:lstStyle/>
          <a:p>
            <a:pPr>
              <a:spcAft>
                <a:spcPts val="1333"/>
              </a:spcAft>
              <a:defRPr sz="1700" b="0">
                <a:solidFill>
                  <a:srgbClr val="D6E4F0"/>
                </a:solidFill>
                <a:latin typeface="Aptos"/>
              </a:defRPr>
            </a:pPr>
            <a:r>
              <a:rPr sz="2267"/>
              <a:t>• Consider extracts, context, redaction and non-publication.</a:t>
            </a:r>
          </a:p>
        </p:txBody>
      </p:sp>
      <p:sp>
        <p:nvSpPr>
          <p:cNvPr id="11" name="TextBox 10"/>
          <p:cNvSpPr txBox="1"/>
          <p:nvPr/>
        </p:nvSpPr>
        <p:spPr>
          <a:xfrm>
            <a:off x="1219200" y="6291073"/>
            <a:ext cx="13776960" cy="441211"/>
          </a:xfrm>
          <a:prstGeom prst="rect">
            <a:avLst/>
          </a:prstGeom>
          <a:noFill/>
        </p:spPr>
        <p:txBody>
          <a:bodyPr wrap="square">
            <a:spAutoFit/>
          </a:bodyPr>
          <a:lstStyle/>
          <a:p>
            <a:pPr>
              <a:spcAft>
                <a:spcPts val="1333"/>
              </a:spcAft>
              <a:defRPr sz="1700" b="0">
                <a:solidFill>
                  <a:srgbClr val="D6E4F0"/>
                </a:solidFill>
                <a:latin typeface="Aptos"/>
              </a:defRPr>
            </a:pPr>
            <a:r>
              <a:rPr sz="2267"/>
              <a:t>• Explain whose interests your approach protects.</a:t>
            </a:r>
          </a:p>
        </p:txBody>
      </p:sp>
      <p:pic>
        <p:nvPicPr>
          <p:cNvPr id="13" name="Picture 12" descr="A blue square with white lines&#10;&#10;AI-generated content may be incorrect.">
            <a:extLst>
              <a:ext uri="{FF2B5EF4-FFF2-40B4-BE49-F238E27FC236}">
                <a16:creationId xmlns:a16="http://schemas.microsoft.com/office/drawing/2014/main" id="{FD874CB6-1DC9-2AFC-4246-7F4E9D15E75C}"/>
              </a:ext>
            </a:extLst>
          </p:cNvPr>
          <p:cNvPicPr>
            <a:picLocks noChangeAspect="1"/>
          </p:cNvPicPr>
          <p:nvPr/>
        </p:nvPicPr>
        <p:blipFill>
          <a:blip r:embed="rId3"/>
          <a:stretch>
            <a:fillRect/>
          </a:stretch>
        </p:blipFill>
        <p:spPr>
          <a:xfrm>
            <a:off x="0" y="7934899"/>
            <a:ext cx="16256000" cy="1205559"/>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16255593" cy="9144000"/>
          </a:xfrm>
          <a:prstGeom prst="rect">
            <a:avLst/>
          </a:prstGeom>
          <a:solidFill>
            <a:srgbClr val="1928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3" name="TextBox 2"/>
          <p:cNvSpPr txBox="1"/>
          <p:nvPr/>
        </p:nvSpPr>
        <p:spPr>
          <a:xfrm>
            <a:off x="853440" y="792480"/>
            <a:ext cx="14386560" cy="748988"/>
          </a:xfrm>
          <a:prstGeom prst="rect">
            <a:avLst/>
          </a:prstGeom>
          <a:noFill/>
        </p:spPr>
        <p:txBody>
          <a:bodyPr wrap="square">
            <a:spAutoFit/>
          </a:bodyPr>
          <a:lstStyle/>
          <a:p>
            <a:pPr>
              <a:spcAft>
                <a:spcPts val="1333"/>
              </a:spcAft>
              <a:defRPr sz="3200" b="1">
                <a:solidFill>
                  <a:srgbClr val="FFFFFF"/>
                </a:solidFill>
                <a:latin typeface="Aptos"/>
              </a:defRPr>
            </a:pPr>
            <a:r>
              <a:rPr sz="4267"/>
              <a:t>Final debate</a:t>
            </a:r>
          </a:p>
        </p:txBody>
      </p:sp>
      <p:sp>
        <p:nvSpPr>
          <p:cNvPr id="4" name="TextBox 3"/>
          <p:cNvSpPr txBox="1"/>
          <p:nvPr/>
        </p:nvSpPr>
        <p:spPr>
          <a:xfrm>
            <a:off x="877824" y="1889761"/>
            <a:ext cx="14264640" cy="441211"/>
          </a:xfrm>
          <a:prstGeom prst="rect">
            <a:avLst/>
          </a:prstGeom>
          <a:noFill/>
        </p:spPr>
        <p:txBody>
          <a:bodyPr wrap="square">
            <a:spAutoFit/>
          </a:bodyPr>
          <a:lstStyle/>
          <a:p>
            <a:pPr>
              <a:spcAft>
                <a:spcPts val="1333"/>
              </a:spcAft>
              <a:defRPr sz="1700" b="0">
                <a:solidFill>
                  <a:srgbClr val="B2D5E6"/>
                </a:solidFill>
                <a:latin typeface="Aptos"/>
              </a:defRPr>
            </a:pPr>
            <a:r>
              <a:rPr sz="2267"/>
              <a:t>SEMINAR DISCUSSION</a:t>
            </a:r>
          </a:p>
        </p:txBody>
      </p:sp>
      <p:sp>
        <p:nvSpPr>
          <p:cNvPr id="5" name="Rectangle 4"/>
          <p:cNvSpPr/>
          <p:nvPr/>
        </p:nvSpPr>
        <p:spPr>
          <a:xfrm>
            <a:off x="1" y="8570976"/>
            <a:ext cx="16255593" cy="573024"/>
          </a:xfrm>
          <a:prstGeom prst="rect">
            <a:avLst/>
          </a:prstGeom>
          <a:solidFill>
            <a:srgbClr val="004D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6" name="TextBox 5"/>
          <p:cNvSpPr txBox="1"/>
          <p:nvPr/>
        </p:nvSpPr>
        <p:spPr>
          <a:xfrm>
            <a:off x="670560" y="8680705"/>
            <a:ext cx="12192000" cy="276999"/>
          </a:xfrm>
          <a:prstGeom prst="rect">
            <a:avLst/>
          </a:prstGeom>
          <a:noFill/>
        </p:spPr>
        <p:txBody>
          <a:bodyPr wrap="square">
            <a:spAutoFit/>
          </a:bodyPr>
          <a:lstStyle/>
          <a:p>
            <a:pPr>
              <a:spcAft>
                <a:spcPts val="1333"/>
              </a:spcAft>
              <a:defRPr sz="900" b="1">
                <a:solidFill>
                  <a:srgbClr val="FFFFFF"/>
                </a:solidFill>
                <a:latin typeface="Aptos"/>
              </a:defRPr>
            </a:pPr>
            <a:r>
              <a:rPr sz="1200"/>
              <a:t>SWANSEA LAW SCHOOL  |  MA CRIMINAL JUSTICE &amp; POLICING</a:t>
            </a:r>
          </a:p>
        </p:txBody>
      </p:sp>
      <p:sp>
        <p:nvSpPr>
          <p:cNvPr id="7" name="TextBox 6"/>
          <p:cNvSpPr txBox="1"/>
          <p:nvPr/>
        </p:nvSpPr>
        <p:spPr>
          <a:xfrm>
            <a:off x="15300960" y="8656321"/>
            <a:ext cx="487680" cy="276999"/>
          </a:xfrm>
          <a:prstGeom prst="rect">
            <a:avLst/>
          </a:prstGeom>
          <a:noFill/>
        </p:spPr>
        <p:txBody>
          <a:bodyPr wrap="square">
            <a:spAutoFit/>
          </a:bodyPr>
          <a:lstStyle/>
          <a:p>
            <a:pPr>
              <a:spcAft>
                <a:spcPts val="1333"/>
              </a:spcAft>
              <a:defRPr sz="900" b="0">
                <a:solidFill>
                  <a:srgbClr val="FFFFFF"/>
                </a:solidFill>
                <a:latin typeface="Aptos"/>
              </a:defRPr>
            </a:pPr>
            <a:r>
              <a:rPr sz="1200"/>
              <a:t>19</a:t>
            </a:r>
          </a:p>
        </p:txBody>
      </p:sp>
      <p:sp>
        <p:nvSpPr>
          <p:cNvPr id="8" name="TextBox 7"/>
          <p:cNvSpPr txBox="1"/>
          <p:nvPr/>
        </p:nvSpPr>
        <p:spPr>
          <a:xfrm>
            <a:off x="975360" y="2499359"/>
            <a:ext cx="14386560" cy="1241237"/>
          </a:xfrm>
          <a:prstGeom prst="rect">
            <a:avLst/>
          </a:prstGeom>
          <a:noFill/>
        </p:spPr>
        <p:txBody>
          <a:bodyPr wrap="square">
            <a:spAutoFit/>
          </a:bodyPr>
          <a:lstStyle/>
          <a:p>
            <a:pPr>
              <a:spcAft>
                <a:spcPts val="1333"/>
              </a:spcAft>
              <a:defRPr sz="2800" b="1">
                <a:solidFill>
                  <a:srgbClr val="FFFFFF"/>
                </a:solidFill>
                <a:latin typeface="Aptos"/>
              </a:defRPr>
            </a:pPr>
            <a:r>
              <a:rPr sz="3733"/>
              <a:t>“The media is an essential component of modern terrorist strategy.”</a:t>
            </a:r>
          </a:p>
        </p:txBody>
      </p:sp>
      <p:sp>
        <p:nvSpPr>
          <p:cNvPr id="9" name="TextBox 8"/>
          <p:cNvSpPr txBox="1"/>
          <p:nvPr/>
        </p:nvSpPr>
        <p:spPr>
          <a:xfrm>
            <a:off x="1219200" y="4876801"/>
            <a:ext cx="13776960" cy="441211"/>
          </a:xfrm>
          <a:prstGeom prst="rect">
            <a:avLst/>
          </a:prstGeom>
          <a:noFill/>
        </p:spPr>
        <p:txBody>
          <a:bodyPr wrap="square">
            <a:spAutoFit/>
          </a:bodyPr>
          <a:lstStyle/>
          <a:p>
            <a:pPr>
              <a:spcAft>
                <a:spcPts val="1333"/>
              </a:spcAft>
              <a:defRPr sz="1700" b="0">
                <a:solidFill>
                  <a:srgbClr val="D6E4F0"/>
                </a:solidFill>
                <a:latin typeface="Aptos"/>
              </a:defRPr>
            </a:pPr>
            <a:r>
              <a:rPr sz="2267"/>
              <a:t>• Develop the strongest case for and against.</a:t>
            </a:r>
          </a:p>
        </p:txBody>
      </p:sp>
      <p:sp>
        <p:nvSpPr>
          <p:cNvPr id="10" name="TextBox 9"/>
          <p:cNvSpPr txBox="1"/>
          <p:nvPr/>
        </p:nvSpPr>
        <p:spPr>
          <a:xfrm>
            <a:off x="1219200" y="5583937"/>
            <a:ext cx="13776960" cy="441211"/>
          </a:xfrm>
          <a:prstGeom prst="rect">
            <a:avLst/>
          </a:prstGeom>
          <a:noFill/>
        </p:spPr>
        <p:txBody>
          <a:bodyPr wrap="square">
            <a:spAutoFit/>
          </a:bodyPr>
          <a:lstStyle/>
          <a:p>
            <a:pPr>
              <a:spcAft>
                <a:spcPts val="1333"/>
              </a:spcAft>
              <a:defRPr sz="1700" b="0">
                <a:solidFill>
                  <a:srgbClr val="D6E4F0"/>
                </a:solidFill>
                <a:latin typeface="Aptos"/>
              </a:defRPr>
            </a:pPr>
            <a:r>
              <a:rPr sz="2267"/>
              <a:t>• Specify which forms of terrorism the claim may not explain.</a:t>
            </a:r>
          </a:p>
        </p:txBody>
      </p:sp>
      <p:sp>
        <p:nvSpPr>
          <p:cNvPr id="11" name="TextBox 10"/>
          <p:cNvSpPr txBox="1"/>
          <p:nvPr/>
        </p:nvSpPr>
        <p:spPr>
          <a:xfrm>
            <a:off x="1219200" y="6291073"/>
            <a:ext cx="13776960" cy="441211"/>
          </a:xfrm>
          <a:prstGeom prst="rect">
            <a:avLst/>
          </a:prstGeom>
          <a:noFill/>
        </p:spPr>
        <p:txBody>
          <a:bodyPr wrap="square">
            <a:spAutoFit/>
          </a:bodyPr>
          <a:lstStyle/>
          <a:p>
            <a:pPr>
              <a:spcAft>
                <a:spcPts val="1333"/>
              </a:spcAft>
              <a:defRPr sz="1700" b="0">
                <a:solidFill>
                  <a:srgbClr val="D6E4F0"/>
                </a:solidFill>
                <a:latin typeface="Aptos"/>
              </a:defRPr>
            </a:pPr>
            <a:r>
              <a:rPr sz="2267"/>
              <a:t>• Identify what evidence would change your conclusion.</a:t>
            </a:r>
          </a:p>
        </p:txBody>
      </p:sp>
      <p:pic>
        <p:nvPicPr>
          <p:cNvPr id="13" name="Picture 12" descr="A blue square with white lines&#10;&#10;AI-generated content may be incorrect.">
            <a:extLst>
              <a:ext uri="{FF2B5EF4-FFF2-40B4-BE49-F238E27FC236}">
                <a16:creationId xmlns:a16="http://schemas.microsoft.com/office/drawing/2014/main" id="{376761AE-4DA7-C30D-584F-8E69EE6521D6}"/>
              </a:ext>
            </a:extLst>
          </p:cNvPr>
          <p:cNvPicPr>
            <a:picLocks noChangeAspect="1"/>
          </p:cNvPicPr>
          <p:nvPr/>
        </p:nvPicPr>
        <p:blipFill>
          <a:blip r:embed="rId3"/>
          <a:stretch>
            <a:fillRect/>
          </a:stretch>
        </p:blipFill>
        <p:spPr>
          <a:xfrm>
            <a:off x="0" y="7934899"/>
            <a:ext cx="16256000" cy="120555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238</TotalTime>
  <Words>2074</Words>
  <Application>Microsoft Office PowerPoint</Application>
  <PresentationFormat>Custom</PresentationFormat>
  <Paragraphs>219</Paragraphs>
  <Slides>31</Slides>
  <Notes>30</Notes>
  <HiddenSlides>4</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31</vt:i4>
      </vt:variant>
    </vt:vector>
  </HeadingPairs>
  <TitlesOfParts>
    <vt:vector size="38" baseType="lpstr">
      <vt:lpstr>Aptos</vt:lpstr>
      <vt:lpstr>Arial</vt:lpstr>
      <vt:lpstr>Calibri</vt:lpstr>
      <vt:lpstr>Calibri Light</vt:lpstr>
      <vt:lpstr>Wingdings 2</vt:lpstr>
      <vt:lpstr>Office Theme</vt:lpstr>
      <vt:lpstr>1_Office Theme</vt:lpstr>
      <vt:lpstr>PowerPoint Presentation</vt:lpstr>
      <vt:lpstr>What is “the media”?</vt:lpstr>
      <vt:lpstr>PowerPoint Presentation</vt:lpstr>
      <vt:lpstr>How does the media influence us?</vt:lpstr>
      <vt:lpstr>PowerPoint Presentation</vt:lpstr>
      <vt:lpstr>PowerPoint Presentation</vt:lpstr>
      <vt:lpstr>PowerPoint Presentation</vt:lpstr>
      <vt:lpstr>PowerPoint Presentation</vt:lpstr>
      <vt:lpstr>Moral Panics &amp; Amplification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Justin Evans</dc:creator>
  <cp:lastModifiedBy>Justin Evans</cp:lastModifiedBy>
  <cp:revision>4</cp:revision>
  <dcterms:created xsi:type="dcterms:W3CDTF">2006-08-16T00:00:00Z</dcterms:created>
  <dcterms:modified xsi:type="dcterms:W3CDTF">2026-10-21T13:35:52Z</dcterms:modified>
</cp:coreProperties>
</file>