
<file path=[Content_Types].xml><?xml version="1.0" encoding="utf-8"?>
<Types xmlns="http://schemas.openxmlformats.org/package/2006/content-types">
  <Default Extension="bin" ContentType="image/unknown"/>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9D16EB-E7D7-4329-A41A-6C724314BF61}" v="16" dt="2025-10-26T00:47:49.0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0" d="100"/>
          <a:sy n="70" d="100"/>
        </p:scale>
        <p:origin x="50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Khan" userId="9039db2ea394af73" providerId="LiveId" clId="{52E6D32A-F46F-4C93-B619-2379AB727B40}"/>
    <pc:docChg chg="custSel modSld">
      <pc:chgData name="Sabrina Khan" userId="9039db2ea394af73" providerId="LiveId" clId="{52E6D32A-F46F-4C93-B619-2379AB727B40}" dt="2025-10-24T14:27:56.336" v="53" actId="20577"/>
      <pc:docMkLst>
        <pc:docMk/>
      </pc:docMkLst>
      <pc:sldChg chg="addSp delSp modSp mod delAnim">
        <pc:chgData name="Sabrina Khan" userId="9039db2ea394af73" providerId="LiveId" clId="{52E6D32A-F46F-4C93-B619-2379AB727B40}" dt="2025-10-24T14:27:56.336" v="53" actId="20577"/>
        <pc:sldMkLst>
          <pc:docMk/>
          <pc:sldMk cId="2032542779" sldId="256"/>
        </pc:sldMkLst>
        <pc:spChg chg="mod">
          <ac:chgData name="Sabrina Khan" userId="9039db2ea394af73" providerId="LiveId" clId="{52E6D32A-F46F-4C93-B619-2379AB727B40}" dt="2025-10-24T14:27:56.336" v="53" actId="20577"/>
          <ac:spMkLst>
            <pc:docMk/>
            <pc:sldMk cId="2032542779" sldId="256"/>
            <ac:spMk id="4" creationId="{540A5D3E-665C-6CD9-22D6-5E1883CB7840}"/>
          </ac:spMkLst>
        </pc:spChg>
      </pc:sldChg>
    </pc:docChg>
  </pc:docChgLst>
  <pc:docChgLst>
    <pc:chgData name="Misbah Khan" userId="8d2cbe46-8b5e-4347-b868-70f0432020bd" providerId="ADAL" clId="{F551B609-1D03-4715-8365-F8753C77CBF8}"/>
    <pc:docChg chg="undo custSel addSld delSld modSld">
      <pc:chgData name="Misbah Khan" userId="8d2cbe46-8b5e-4347-b868-70f0432020bd" providerId="ADAL" clId="{F551B609-1D03-4715-8365-F8753C77CBF8}" dt="2025-10-26T00:47:49.093" v="32"/>
      <pc:docMkLst>
        <pc:docMk/>
      </pc:docMkLst>
      <pc:sldChg chg="addSp delSp modSp mod modTransition delAnim modAnim">
        <pc:chgData name="Misbah Khan" userId="8d2cbe46-8b5e-4347-b868-70f0432020bd" providerId="ADAL" clId="{F551B609-1D03-4715-8365-F8753C77CBF8}" dt="2025-10-26T00:41:54.991" v="23" actId="478"/>
        <pc:sldMkLst>
          <pc:docMk/>
          <pc:sldMk cId="2032542779" sldId="256"/>
        </pc:sldMkLst>
        <pc:picChg chg="add del mod">
          <ac:chgData name="Misbah Khan" userId="8d2cbe46-8b5e-4347-b868-70f0432020bd" providerId="ADAL" clId="{F551B609-1D03-4715-8365-F8753C77CBF8}" dt="2025-10-26T00:09:56.573" v="2"/>
          <ac:picMkLst>
            <pc:docMk/>
            <pc:sldMk cId="2032542779" sldId="256"/>
            <ac:picMk id="8" creationId="{B4CEE5F0-8567-8B6D-5896-F8D53FF6A08F}"/>
          </ac:picMkLst>
        </pc:picChg>
        <pc:picChg chg="add del mod">
          <ac:chgData name="Misbah Khan" userId="8d2cbe46-8b5e-4347-b868-70f0432020bd" providerId="ADAL" clId="{F551B609-1D03-4715-8365-F8753C77CBF8}" dt="2025-10-26T00:10:07.798" v="10"/>
          <ac:picMkLst>
            <pc:docMk/>
            <pc:sldMk cId="2032542779" sldId="256"/>
            <ac:picMk id="9" creationId="{7CF3BDA4-9218-EBE8-BEC6-77E1D34C5BCA}"/>
          </ac:picMkLst>
        </pc:picChg>
        <pc:picChg chg="add del mod ord">
          <ac:chgData name="Misbah Khan" userId="8d2cbe46-8b5e-4347-b868-70f0432020bd" providerId="ADAL" clId="{F551B609-1D03-4715-8365-F8753C77CBF8}" dt="2025-10-26T00:10:11.832" v="11"/>
          <ac:picMkLst>
            <pc:docMk/>
            <pc:sldMk cId="2032542779" sldId="256"/>
            <ac:picMk id="10" creationId="{083D286E-57C0-C837-45A6-31D1527778AB}"/>
          </ac:picMkLst>
        </pc:picChg>
        <pc:picChg chg="add del mod">
          <ac:chgData name="Misbah Khan" userId="8d2cbe46-8b5e-4347-b868-70f0432020bd" providerId="ADAL" clId="{F551B609-1D03-4715-8365-F8753C77CBF8}" dt="2025-10-26T00:20:19.037" v="16"/>
          <ac:picMkLst>
            <pc:docMk/>
            <pc:sldMk cId="2032542779" sldId="256"/>
            <ac:picMk id="11" creationId="{6693AEEC-1249-7B72-18F7-6771E52C43AF}"/>
          </ac:picMkLst>
        </pc:picChg>
        <pc:picChg chg="add del mod ord">
          <ac:chgData name="Misbah Khan" userId="8d2cbe46-8b5e-4347-b868-70f0432020bd" providerId="ADAL" clId="{F551B609-1D03-4715-8365-F8753C77CBF8}" dt="2025-10-26T00:20:32.985" v="17"/>
          <ac:picMkLst>
            <pc:docMk/>
            <pc:sldMk cId="2032542779" sldId="256"/>
            <ac:picMk id="15" creationId="{9692E2F1-3780-5301-08E5-67B6EF5E820C}"/>
          </ac:picMkLst>
        </pc:picChg>
        <pc:picChg chg="add del mod">
          <ac:chgData name="Misbah Khan" userId="8d2cbe46-8b5e-4347-b868-70f0432020bd" providerId="ADAL" clId="{F551B609-1D03-4715-8365-F8753C77CBF8}" dt="2025-10-26T00:20:36.669" v="19"/>
          <ac:picMkLst>
            <pc:docMk/>
            <pc:sldMk cId="2032542779" sldId="256"/>
            <ac:picMk id="16" creationId="{738A5EFD-5EC6-5AA1-3C60-5185B7EEB7F1}"/>
          </ac:picMkLst>
        </pc:picChg>
        <pc:picChg chg="add del mod ord">
          <ac:chgData name="Misbah Khan" userId="8d2cbe46-8b5e-4347-b868-70f0432020bd" providerId="ADAL" clId="{F551B609-1D03-4715-8365-F8753C77CBF8}" dt="2025-10-26T00:21:09.429" v="20"/>
          <ac:picMkLst>
            <pc:docMk/>
            <pc:sldMk cId="2032542779" sldId="256"/>
            <ac:picMk id="19" creationId="{7A0EFC10-96DA-F3C4-3165-57CE5C047A9F}"/>
          </ac:picMkLst>
        </pc:picChg>
        <pc:picChg chg="add del mod">
          <ac:chgData name="Misbah Khan" userId="8d2cbe46-8b5e-4347-b868-70f0432020bd" providerId="ADAL" clId="{F551B609-1D03-4715-8365-F8753C77CBF8}" dt="2025-10-26T00:41:54.991" v="23" actId="478"/>
          <ac:picMkLst>
            <pc:docMk/>
            <pc:sldMk cId="2032542779" sldId="256"/>
            <ac:picMk id="20" creationId="{9258158C-F71A-86D6-3E73-7416D8B6675D}"/>
          </ac:picMkLst>
        </pc:picChg>
      </pc:sldChg>
      <pc:sldChg chg="addSp delSp modSp mod modTransition modAnim">
        <pc:chgData name="Misbah Khan" userId="8d2cbe46-8b5e-4347-b868-70f0432020bd" providerId="ADAL" clId="{F551B609-1D03-4715-8365-F8753C77CBF8}" dt="2025-10-26T00:23:51.645" v="21"/>
        <pc:sldMkLst>
          <pc:docMk/>
          <pc:sldMk cId="1391723466" sldId="257"/>
        </pc:sldMkLst>
        <pc:picChg chg="add del mod">
          <ac:chgData name="Misbah Khan" userId="8d2cbe46-8b5e-4347-b868-70f0432020bd" providerId="ADAL" clId="{F551B609-1D03-4715-8365-F8753C77CBF8}" dt="2025-10-26T00:10:07.798" v="10"/>
          <ac:picMkLst>
            <pc:docMk/>
            <pc:sldMk cId="1391723466" sldId="257"/>
            <ac:picMk id="11" creationId="{85F7E868-55F8-544D-3030-DAA05A7D85FE}"/>
          </ac:picMkLst>
        </pc:picChg>
        <pc:picChg chg="add del mod ord">
          <ac:chgData name="Misbah Khan" userId="8d2cbe46-8b5e-4347-b868-70f0432020bd" providerId="ADAL" clId="{F551B609-1D03-4715-8365-F8753C77CBF8}" dt="2025-10-26T00:23:51.645" v="21"/>
          <ac:picMkLst>
            <pc:docMk/>
            <pc:sldMk cId="1391723466" sldId="257"/>
            <ac:picMk id="12" creationId="{AB410D66-3308-60A0-996C-E9C1474F3EBD}"/>
          </ac:picMkLst>
        </pc:picChg>
        <pc:picChg chg="add mod">
          <ac:chgData name="Misbah Khan" userId="8d2cbe46-8b5e-4347-b868-70f0432020bd" providerId="ADAL" clId="{F551B609-1D03-4715-8365-F8753C77CBF8}" dt="2025-10-26T00:23:51.645" v="21"/>
          <ac:picMkLst>
            <pc:docMk/>
            <pc:sldMk cId="1391723466" sldId="257"/>
            <ac:picMk id="13" creationId="{05AB1CB2-5DD8-9A7C-6F9F-5D73AEFFCCCB}"/>
          </ac:picMkLst>
        </pc:picChg>
      </pc:sldChg>
      <pc:sldChg chg="addSp delSp modSp mod modTransition modAnim">
        <pc:chgData name="Misbah Khan" userId="8d2cbe46-8b5e-4347-b868-70f0432020bd" providerId="ADAL" clId="{F551B609-1D03-4715-8365-F8753C77CBF8}" dt="2025-10-26T00:41:46.534" v="22"/>
        <pc:sldMkLst>
          <pc:docMk/>
          <pc:sldMk cId="2439907124" sldId="258"/>
        </pc:sldMkLst>
        <pc:picChg chg="add del mod">
          <ac:chgData name="Misbah Khan" userId="8d2cbe46-8b5e-4347-b868-70f0432020bd" providerId="ADAL" clId="{F551B609-1D03-4715-8365-F8753C77CBF8}" dt="2025-10-26T00:10:07.798" v="10"/>
          <ac:picMkLst>
            <pc:docMk/>
            <pc:sldMk cId="2439907124" sldId="258"/>
            <ac:picMk id="3" creationId="{6E65DD37-3C90-98CE-14B3-C1935634EA60}"/>
          </ac:picMkLst>
        </pc:picChg>
        <pc:picChg chg="add del mod ord">
          <ac:chgData name="Misbah Khan" userId="8d2cbe46-8b5e-4347-b868-70f0432020bd" providerId="ADAL" clId="{F551B609-1D03-4715-8365-F8753C77CBF8}" dt="2025-10-26T00:41:46.534" v="22"/>
          <ac:picMkLst>
            <pc:docMk/>
            <pc:sldMk cId="2439907124" sldId="258"/>
            <ac:picMk id="4" creationId="{AB54FE3E-C267-1D5D-E52E-94A416A9C10E}"/>
          </ac:picMkLst>
        </pc:picChg>
        <pc:picChg chg="add mod">
          <ac:chgData name="Misbah Khan" userId="8d2cbe46-8b5e-4347-b868-70f0432020bd" providerId="ADAL" clId="{F551B609-1D03-4715-8365-F8753C77CBF8}" dt="2025-10-26T00:41:46.534" v="22"/>
          <ac:picMkLst>
            <pc:docMk/>
            <pc:sldMk cId="2439907124" sldId="258"/>
            <ac:picMk id="6" creationId="{40B63C5C-446B-3D9D-2CC3-CB2969B0E15F}"/>
          </ac:picMkLst>
        </pc:picChg>
      </pc:sldChg>
      <pc:sldChg chg="addSp delSp modSp mod modTransition modAnim">
        <pc:chgData name="Misbah Khan" userId="8d2cbe46-8b5e-4347-b868-70f0432020bd" providerId="ADAL" clId="{F551B609-1D03-4715-8365-F8753C77CBF8}" dt="2025-10-26T00:41:46.534" v="22"/>
        <pc:sldMkLst>
          <pc:docMk/>
          <pc:sldMk cId="1899985038" sldId="259"/>
        </pc:sldMkLst>
        <pc:picChg chg="add del mod">
          <ac:chgData name="Misbah Khan" userId="8d2cbe46-8b5e-4347-b868-70f0432020bd" providerId="ADAL" clId="{F551B609-1D03-4715-8365-F8753C77CBF8}" dt="2025-10-26T00:10:07.798" v="10"/>
          <ac:picMkLst>
            <pc:docMk/>
            <pc:sldMk cId="1899985038" sldId="259"/>
            <ac:picMk id="3" creationId="{275AEC66-DEBF-EA1F-53F9-BA1DE5169874}"/>
          </ac:picMkLst>
        </pc:picChg>
        <pc:picChg chg="add del mod ord">
          <ac:chgData name="Misbah Khan" userId="8d2cbe46-8b5e-4347-b868-70f0432020bd" providerId="ADAL" clId="{F551B609-1D03-4715-8365-F8753C77CBF8}" dt="2025-10-26T00:41:46.534" v="22"/>
          <ac:picMkLst>
            <pc:docMk/>
            <pc:sldMk cId="1899985038" sldId="259"/>
            <ac:picMk id="5" creationId="{BFD29933-B51B-6850-EE35-9DE74AA15186}"/>
          </ac:picMkLst>
        </pc:picChg>
        <pc:picChg chg="add mod">
          <ac:chgData name="Misbah Khan" userId="8d2cbe46-8b5e-4347-b868-70f0432020bd" providerId="ADAL" clId="{F551B609-1D03-4715-8365-F8753C77CBF8}" dt="2025-10-26T00:41:46.534" v="22"/>
          <ac:picMkLst>
            <pc:docMk/>
            <pc:sldMk cId="1899985038" sldId="259"/>
            <ac:picMk id="7" creationId="{515D2F3E-4315-8986-4564-0963E5331461}"/>
          </ac:picMkLst>
        </pc:picChg>
      </pc:sldChg>
      <pc:sldChg chg="addSp delSp modSp mod modTransition modAnim">
        <pc:chgData name="Misbah Khan" userId="8d2cbe46-8b5e-4347-b868-70f0432020bd" providerId="ADAL" clId="{F551B609-1D03-4715-8365-F8753C77CBF8}" dt="2025-10-26T00:47:49.093" v="32"/>
        <pc:sldMkLst>
          <pc:docMk/>
          <pc:sldMk cId="261634049" sldId="260"/>
        </pc:sldMkLst>
        <pc:picChg chg="add del mod">
          <ac:chgData name="Misbah Khan" userId="8d2cbe46-8b5e-4347-b868-70f0432020bd" providerId="ADAL" clId="{F551B609-1D03-4715-8365-F8753C77CBF8}" dt="2025-10-26T00:10:07.798" v="10"/>
          <ac:picMkLst>
            <pc:docMk/>
            <pc:sldMk cId="261634049" sldId="260"/>
            <ac:picMk id="3" creationId="{A400C9D2-A3C5-0AAA-7984-0B55A40BD410}"/>
          </ac:picMkLst>
        </pc:picChg>
        <pc:picChg chg="add del mod ord">
          <ac:chgData name="Misbah Khan" userId="8d2cbe46-8b5e-4347-b868-70f0432020bd" providerId="ADAL" clId="{F551B609-1D03-4715-8365-F8753C77CBF8}" dt="2025-10-26T00:41:46.534" v="22"/>
          <ac:picMkLst>
            <pc:docMk/>
            <pc:sldMk cId="261634049" sldId="260"/>
            <ac:picMk id="6" creationId="{3C5428B8-11C7-7195-AA86-B8B64B17AA04}"/>
          </ac:picMkLst>
        </pc:picChg>
        <pc:picChg chg="add del mod">
          <ac:chgData name="Misbah Khan" userId="8d2cbe46-8b5e-4347-b868-70f0432020bd" providerId="ADAL" clId="{F551B609-1D03-4715-8365-F8753C77CBF8}" dt="2025-10-26T00:42:59.148" v="25"/>
          <ac:picMkLst>
            <pc:docMk/>
            <pc:sldMk cId="261634049" sldId="260"/>
            <ac:picMk id="8" creationId="{8B3B82F7-C803-87E8-F8D2-C9A78E63FEF4}"/>
          </ac:picMkLst>
        </pc:picChg>
        <pc:picChg chg="add del mod ord">
          <ac:chgData name="Misbah Khan" userId="8d2cbe46-8b5e-4347-b868-70f0432020bd" providerId="ADAL" clId="{F551B609-1D03-4715-8365-F8753C77CBF8}" dt="2025-10-26T00:45:36.325" v="26"/>
          <ac:picMkLst>
            <pc:docMk/>
            <pc:sldMk cId="261634049" sldId="260"/>
            <ac:picMk id="11" creationId="{F0A583D9-FDAF-48F4-B34C-83950006E6DE}"/>
          </ac:picMkLst>
        </pc:picChg>
        <pc:picChg chg="add del mod">
          <ac:chgData name="Misbah Khan" userId="8d2cbe46-8b5e-4347-b868-70f0432020bd" providerId="ADAL" clId="{F551B609-1D03-4715-8365-F8753C77CBF8}" dt="2025-10-26T00:45:45.726" v="28"/>
          <ac:picMkLst>
            <pc:docMk/>
            <pc:sldMk cId="261634049" sldId="260"/>
            <ac:picMk id="12" creationId="{D710EE2C-65C6-4E7A-DB60-4BCC29EAA12A}"/>
          </ac:picMkLst>
        </pc:picChg>
        <pc:picChg chg="add del mod ord">
          <ac:chgData name="Misbah Khan" userId="8d2cbe46-8b5e-4347-b868-70f0432020bd" providerId="ADAL" clId="{F551B609-1D03-4715-8365-F8753C77CBF8}" dt="2025-10-26T00:46:01.971" v="29"/>
          <ac:picMkLst>
            <pc:docMk/>
            <pc:sldMk cId="261634049" sldId="260"/>
            <ac:picMk id="15" creationId="{A210AD4B-E216-05CB-45AE-ADA233904673}"/>
          </ac:picMkLst>
        </pc:picChg>
        <pc:picChg chg="add del mod">
          <ac:chgData name="Misbah Khan" userId="8d2cbe46-8b5e-4347-b868-70f0432020bd" providerId="ADAL" clId="{F551B609-1D03-4715-8365-F8753C77CBF8}" dt="2025-10-26T00:46:04.551" v="31"/>
          <ac:picMkLst>
            <pc:docMk/>
            <pc:sldMk cId="261634049" sldId="260"/>
            <ac:picMk id="16" creationId="{FB6D815E-5324-49AE-8675-376EC50B925C}"/>
          </ac:picMkLst>
        </pc:picChg>
        <pc:picChg chg="add del mod ord">
          <ac:chgData name="Misbah Khan" userId="8d2cbe46-8b5e-4347-b868-70f0432020bd" providerId="ADAL" clId="{F551B609-1D03-4715-8365-F8753C77CBF8}" dt="2025-10-26T00:47:49.093" v="32"/>
          <ac:picMkLst>
            <pc:docMk/>
            <pc:sldMk cId="261634049" sldId="260"/>
            <ac:picMk id="19" creationId="{B32F7858-116E-861A-3E36-8209F9F2AB0B}"/>
          </ac:picMkLst>
        </pc:picChg>
        <pc:picChg chg="add mod">
          <ac:chgData name="Misbah Khan" userId="8d2cbe46-8b5e-4347-b868-70f0432020bd" providerId="ADAL" clId="{F551B609-1D03-4715-8365-F8753C77CBF8}" dt="2025-10-26T00:47:49.093" v="32"/>
          <ac:picMkLst>
            <pc:docMk/>
            <pc:sldMk cId="261634049" sldId="260"/>
            <ac:picMk id="20" creationId="{1971D421-CCF5-61DD-4483-C5BCABCAC066}"/>
          </ac:picMkLst>
        </pc:picChg>
      </pc:sldChg>
      <pc:sldChg chg="addSp delSp modSp mod modTransition modAnim">
        <pc:chgData name="Misbah Khan" userId="8d2cbe46-8b5e-4347-b868-70f0432020bd" providerId="ADAL" clId="{F551B609-1D03-4715-8365-F8753C77CBF8}" dt="2025-10-26T00:41:46.534" v="22"/>
        <pc:sldMkLst>
          <pc:docMk/>
          <pc:sldMk cId="1933780259" sldId="261"/>
        </pc:sldMkLst>
        <pc:picChg chg="add del mod">
          <ac:chgData name="Misbah Khan" userId="8d2cbe46-8b5e-4347-b868-70f0432020bd" providerId="ADAL" clId="{F551B609-1D03-4715-8365-F8753C77CBF8}" dt="2025-10-26T00:10:07.798" v="10"/>
          <ac:picMkLst>
            <pc:docMk/>
            <pc:sldMk cId="1933780259" sldId="261"/>
            <ac:picMk id="3" creationId="{1C21FE21-14C3-7ADF-5BA1-952E79413C12}"/>
          </ac:picMkLst>
        </pc:picChg>
        <pc:picChg chg="add del mod ord">
          <ac:chgData name="Misbah Khan" userId="8d2cbe46-8b5e-4347-b868-70f0432020bd" providerId="ADAL" clId="{F551B609-1D03-4715-8365-F8753C77CBF8}" dt="2025-10-26T00:41:46.534" v="22"/>
          <ac:picMkLst>
            <pc:docMk/>
            <pc:sldMk cId="1933780259" sldId="261"/>
            <ac:picMk id="5" creationId="{49322AE1-9257-DCD8-C14C-06057CF90449}"/>
          </ac:picMkLst>
        </pc:picChg>
        <pc:picChg chg="add mod">
          <ac:chgData name="Misbah Khan" userId="8d2cbe46-8b5e-4347-b868-70f0432020bd" providerId="ADAL" clId="{F551B609-1D03-4715-8365-F8753C77CBF8}" dt="2025-10-26T00:41:46.534" v="22"/>
          <ac:picMkLst>
            <pc:docMk/>
            <pc:sldMk cId="1933780259" sldId="261"/>
            <ac:picMk id="8" creationId="{6045A873-7BA1-FA2D-3600-5A50400C8471}"/>
          </ac:picMkLst>
        </pc:picChg>
      </pc:sldChg>
      <pc:sldChg chg="addSp modSp modTransition">
        <pc:chgData name="Misbah Khan" userId="8d2cbe46-8b5e-4347-b868-70f0432020bd" providerId="ADAL" clId="{F551B609-1D03-4715-8365-F8753C77CBF8}" dt="2025-10-26T00:41:46.534" v="22"/>
        <pc:sldMkLst>
          <pc:docMk/>
          <pc:sldMk cId="120944702" sldId="262"/>
        </pc:sldMkLst>
        <pc:picChg chg="add mod">
          <ac:chgData name="Misbah Khan" userId="8d2cbe46-8b5e-4347-b868-70f0432020bd" providerId="ADAL" clId="{F551B609-1D03-4715-8365-F8753C77CBF8}" dt="2025-10-26T00:41:46.534" v="22"/>
          <ac:picMkLst>
            <pc:docMk/>
            <pc:sldMk cId="120944702" sldId="262"/>
            <ac:picMk id="4" creationId="{4CD8EE9B-87F4-F047-36A5-114EF8330419}"/>
          </ac:picMkLst>
        </pc:picChg>
      </pc:sldChg>
      <pc:sldChg chg="addSp modSp modTransition">
        <pc:chgData name="Misbah Khan" userId="8d2cbe46-8b5e-4347-b868-70f0432020bd" providerId="ADAL" clId="{F551B609-1D03-4715-8365-F8753C77CBF8}" dt="2025-10-26T00:41:46.534" v="22"/>
        <pc:sldMkLst>
          <pc:docMk/>
          <pc:sldMk cId="169170667" sldId="263"/>
        </pc:sldMkLst>
        <pc:picChg chg="add mod">
          <ac:chgData name="Misbah Khan" userId="8d2cbe46-8b5e-4347-b868-70f0432020bd" providerId="ADAL" clId="{F551B609-1D03-4715-8365-F8753C77CBF8}" dt="2025-10-26T00:41:46.534" v="22"/>
          <ac:picMkLst>
            <pc:docMk/>
            <pc:sldMk cId="169170667" sldId="263"/>
            <ac:picMk id="5" creationId="{E8DFA193-FAA7-EDE0-3940-76CD7C99A768}"/>
          </ac:picMkLst>
        </pc:picChg>
      </pc:sldChg>
      <pc:sldChg chg="addSp modSp modTransition">
        <pc:chgData name="Misbah Khan" userId="8d2cbe46-8b5e-4347-b868-70f0432020bd" providerId="ADAL" clId="{F551B609-1D03-4715-8365-F8753C77CBF8}" dt="2025-10-26T00:41:46.534" v="22"/>
        <pc:sldMkLst>
          <pc:docMk/>
          <pc:sldMk cId="1547249524" sldId="264"/>
        </pc:sldMkLst>
        <pc:picChg chg="add mod">
          <ac:chgData name="Misbah Khan" userId="8d2cbe46-8b5e-4347-b868-70f0432020bd" providerId="ADAL" clId="{F551B609-1D03-4715-8365-F8753C77CBF8}" dt="2025-10-26T00:41:46.534" v="22"/>
          <ac:picMkLst>
            <pc:docMk/>
            <pc:sldMk cId="1547249524" sldId="264"/>
            <ac:picMk id="6" creationId="{78BF3757-B8C5-54ED-BE35-3F8591BF0987}"/>
          </ac:picMkLst>
        </pc:picChg>
      </pc:sldChg>
      <pc:sldChg chg="addSp modSp modTransition">
        <pc:chgData name="Misbah Khan" userId="8d2cbe46-8b5e-4347-b868-70f0432020bd" providerId="ADAL" clId="{F551B609-1D03-4715-8365-F8753C77CBF8}" dt="2025-10-26T00:41:46.534" v="22"/>
        <pc:sldMkLst>
          <pc:docMk/>
          <pc:sldMk cId="2612077735" sldId="265"/>
        </pc:sldMkLst>
        <pc:picChg chg="add mod">
          <ac:chgData name="Misbah Khan" userId="8d2cbe46-8b5e-4347-b868-70f0432020bd" providerId="ADAL" clId="{F551B609-1D03-4715-8365-F8753C77CBF8}" dt="2025-10-26T00:41:46.534" v="22"/>
          <ac:picMkLst>
            <pc:docMk/>
            <pc:sldMk cId="2612077735" sldId="265"/>
            <ac:picMk id="6" creationId="{6FE640F0-6E23-FAE4-DF32-8ABD6D8AEE70}"/>
          </ac:picMkLst>
        </pc:picChg>
      </pc:sldChg>
      <pc:sldChg chg="addSp modSp modTransition">
        <pc:chgData name="Misbah Khan" userId="8d2cbe46-8b5e-4347-b868-70f0432020bd" providerId="ADAL" clId="{F551B609-1D03-4715-8365-F8753C77CBF8}" dt="2025-10-26T00:41:46.534" v="22"/>
        <pc:sldMkLst>
          <pc:docMk/>
          <pc:sldMk cId="2443125503" sldId="266"/>
        </pc:sldMkLst>
        <pc:picChg chg="add mod">
          <ac:chgData name="Misbah Khan" userId="8d2cbe46-8b5e-4347-b868-70f0432020bd" providerId="ADAL" clId="{F551B609-1D03-4715-8365-F8753C77CBF8}" dt="2025-10-26T00:41:46.534" v="22"/>
          <ac:picMkLst>
            <pc:docMk/>
            <pc:sldMk cId="2443125503" sldId="266"/>
            <ac:picMk id="5" creationId="{91C16A47-A1B3-A855-EC0D-680C35501934}"/>
          </ac:picMkLst>
        </pc:picChg>
      </pc:sldChg>
      <pc:sldChg chg="addSp modSp modTransition">
        <pc:chgData name="Misbah Khan" userId="8d2cbe46-8b5e-4347-b868-70f0432020bd" providerId="ADAL" clId="{F551B609-1D03-4715-8365-F8753C77CBF8}" dt="2025-10-26T00:41:46.534" v="22"/>
        <pc:sldMkLst>
          <pc:docMk/>
          <pc:sldMk cId="3543413414" sldId="267"/>
        </pc:sldMkLst>
        <pc:picChg chg="add mod">
          <ac:chgData name="Misbah Khan" userId="8d2cbe46-8b5e-4347-b868-70f0432020bd" providerId="ADAL" clId="{F551B609-1D03-4715-8365-F8753C77CBF8}" dt="2025-10-26T00:41:46.534" v="22"/>
          <ac:picMkLst>
            <pc:docMk/>
            <pc:sldMk cId="3543413414" sldId="267"/>
            <ac:picMk id="6" creationId="{AF193132-7E77-8175-FC21-4848FDA0BC12}"/>
          </ac:picMkLst>
        </pc:picChg>
      </pc:sldChg>
      <pc:sldChg chg="addSp modSp modTransition">
        <pc:chgData name="Misbah Khan" userId="8d2cbe46-8b5e-4347-b868-70f0432020bd" providerId="ADAL" clId="{F551B609-1D03-4715-8365-F8753C77CBF8}" dt="2025-10-26T00:41:46.534" v="22"/>
        <pc:sldMkLst>
          <pc:docMk/>
          <pc:sldMk cId="3841812999" sldId="268"/>
        </pc:sldMkLst>
        <pc:picChg chg="add mod">
          <ac:chgData name="Misbah Khan" userId="8d2cbe46-8b5e-4347-b868-70f0432020bd" providerId="ADAL" clId="{F551B609-1D03-4715-8365-F8753C77CBF8}" dt="2025-10-26T00:41:46.534" v="22"/>
          <ac:picMkLst>
            <pc:docMk/>
            <pc:sldMk cId="3841812999" sldId="268"/>
            <ac:picMk id="5" creationId="{83C0EF41-4F58-EC04-82D7-717285821366}"/>
          </ac:picMkLst>
        </pc:picChg>
      </pc:sldChg>
      <pc:sldChg chg="addSp modSp modTransition">
        <pc:chgData name="Misbah Khan" userId="8d2cbe46-8b5e-4347-b868-70f0432020bd" providerId="ADAL" clId="{F551B609-1D03-4715-8365-F8753C77CBF8}" dt="2025-10-26T00:41:46.534" v="22"/>
        <pc:sldMkLst>
          <pc:docMk/>
          <pc:sldMk cId="1856696792" sldId="269"/>
        </pc:sldMkLst>
        <pc:picChg chg="add mod">
          <ac:chgData name="Misbah Khan" userId="8d2cbe46-8b5e-4347-b868-70f0432020bd" providerId="ADAL" clId="{F551B609-1D03-4715-8365-F8753C77CBF8}" dt="2025-10-26T00:41:46.534" v="22"/>
          <ac:picMkLst>
            <pc:docMk/>
            <pc:sldMk cId="1856696792" sldId="269"/>
            <ac:picMk id="8" creationId="{F381585B-DE58-BE12-0C75-72DE2AFFD44A}"/>
          </ac:picMkLst>
        </pc:picChg>
      </pc:sldChg>
      <pc:sldChg chg="addSp modSp modTransition">
        <pc:chgData name="Misbah Khan" userId="8d2cbe46-8b5e-4347-b868-70f0432020bd" providerId="ADAL" clId="{F551B609-1D03-4715-8365-F8753C77CBF8}" dt="2025-10-26T00:41:46.534" v="22"/>
        <pc:sldMkLst>
          <pc:docMk/>
          <pc:sldMk cId="3589769907" sldId="270"/>
        </pc:sldMkLst>
        <pc:picChg chg="add mod">
          <ac:chgData name="Misbah Khan" userId="8d2cbe46-8b5e-4347-b868-70f0432020bd" providerId="ADAL" clId="{F551B609-1D03-4715-8365-F8753C77CBF8}" dt="2025-10-26T00:41:46.534" v="22"/>
          <ac:picMkLst>
            <pc:docMk/>
            <pc:sldMk cId="3589769907" sldId="270"/>
            <ac:picMk id="6" creationId="{DD4D2A07-C20C-53B4-E20E-352F18C74966}"/>
          </ac:picMkLst>
        </pc:picChg>
      </pc:sldChg>
      <pc:sldChg chg="addSp delSp modSp del mod modTransition modAnim">
        <pc:chgData name="Misbah Khan" userId="8d2cbe46-8b5e-4347-b868-70f0432020bd" providerId="ADAL" clId="{F551B609-1D03-4715-8365-F8753C77CBF8}" dt="2025-10-26T00:14:16.340" v="14" actId="2696"/>
        <pc:sldMkLst>
          <pc:docMk/>
          <pc:sldMk cId="1871290191" sldId="271"/>
        </pc:sldMkLst>
        <pc:picChg chg="add del mod">
          <ac:chgData name="Misbah Khan" userId="8d2cbe46-8b5e-4347-b868-70f0432020bd" providerId="ADAL" clId="{F551B609-1D03-4715-8365-F8753C77CBF8}" dt="2025-10-26T00:10:07.798" v="10"/>
          <ac:picMkLst>
            <pc:docMk/>
            <pc:sldMk cId="1871290191" sldId="271"/>
            <ac:picMk id="4" creationId="{0D10C4BB-D6D0-6E8F-7D64-102F9D3F0B18}"/>
          </ac:picMkLst>
        </pc:picChg>
        <pc:picChg chg="add mod ord">
          <ac:chgData name="Misbah Khan" userId="8d2cbe46-8b5e-4347-b868-70f0432020bd" providerId="ADAL" clId="{F551B609-1D03-4715-8365-F8753C77CBF8}" dt="2025-10-26T00:10:07.725" v="9" actId="34307"/>
          <ac:picMkLst>
            <pc:docMk/>
            <pc:sldMk cId="1871290191" sldId="271"/>
            <ac:picMk id="7" creationId="{DB4B4A1A-39C9-AC57-18B9-7314C82B7BB8}"/>
          </ac:picMkLst>
        </pc:picChg>
      </pc:sldChg>
      <pc:sldChg chg="add del modTransition">
        <pc:chgData name="Misbah Khan" userId="8d2cbe46-8b5e-4347-b868-70f0432020bd" providerId="ADAL" clId="{F551B609-1D03-4715-8365-F8753C77CBF8}" dt="2025-10-26T00:14:04.424" v="13" actId="47"/>
        <pc:sldMkLst>
          <pc:docMk/>
          <pc:sldMk cId="2553811198" sldId="272"/>
        </pc:sldMkLst>
      </pc:sldChg>
      <pc:sldChg chg="modTransition">
        <pc:chgData name="Misbah Khan" userId="8d2cbe46-8b5e-4347-b868-70f0432020bd" providerId="ADAL" clId="{F551B609-1D03-4715-8365-F8753C77CBF8}" dt="2025-10-26T00:10:07.798" v="10"/>
        <pc:sldMkLst>
          <pc:docMk/>
          <pc:sldMk cId="502530926" sldId="273"/>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4ACA2-BCAB-38CF-58E5-1E20FFE0708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9728DB-08E2-A777-117D-28B0A72277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40C770-6AD4-6260-9CCA-926E055B3D60}"/>
              </a:ext>
            </a:extLst>
          </p:cNvPr>
          <p:cNvSpPr>
            <a:spLocks noGrp="1"/>
          </p:cNvSpPr>
          <p:nvPr>
            <p:ph type="dt" sz="half" idx="10"/>
          </p:nvPr>
        </p:nvSpPr>
        <p:spPr/>
        <p:txBody>
          <a:bodyPr/>
          <a:lstStyle/>
          <a:p>
            <a:fld id="{7BBF0BC6-C27B-4F3B-9B61-3496FB503200}" type="datetimeFigureOut">
              <a:rPr lang="en-GB" smtClean="0"/>
              <a:t>26/10/2025</a:t>
            </a:fld>
            <a:endParaRPr lang="en-GB"/>
          </a:p>
        </p:txBody>
      </p:sp>
      <p:sp>
        <p:nvSpPr>
          <p:cNvPr id="5" name="Footer Placeholder 4">
            <a:extLst>
              <a:ext uri="{FF2B5EF4-FFF2-40B4-BE49-F238E27FC236}">
                <a16:creationId xmlns:a16="http://schemas.microsoft.com/office/drawing/2014/main" id="{8E6B5446-5295-5E6E-27E5-970776FB8E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DB2BE-365F-0441-4DBB-6BA6A6A7E521}"/>
              </a:ext>
            </a:extLst>
          </p:cNvPr>
          <p:cNvSpPr>
            <a:spLocks noGrp="1"/>
          </p:cNvSpPr>
          <p:nvPr>
            <p:ph type="sldNum" sz="quarter" idx="12"/>
          </p:nvPr>
        </p:nvSpPr>
        <p:spPr/>
        <p:txBody>
          <a:bodyPr/>
          <a:lstStyle/>
          <a:p>
            <a:fld id="{75D04979-288B-4E2A-848C-2C6406BD2469}" type="slidenum">
              <a:rPr lang="en-GB" smtClean="0"/>
              <a:t>‹#›</a:t>
            </a:fld>
            <a:endParaRPr lang="en-GB"/>
          </a:p>
        </p:txBody>
      </p:sp>
    </p:spTree>
    <p:extLst>
      <p:ext uri="{BB962C8B-B14F-4D97-AF65-F5344CB8AC3E}">
        <p14:creationId xmlns:p14="http://schemas.microsoft.com/office/powerpoint/2010/main" val="711181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92153-F0CE-E13F-7903-C1E1CFD058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D9EF81-C43E-2C63-1FCB-A4FBA23437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BD6A7C-F4F7-0F23-31C9-EF5D320DD133}"/>
              </a:ext>
            </a:extLst>
          </p:cNvPr>
          <p:cNvSpPr>
            <a:spLocks noGrp="1"/>
          </p:cNvSpPr>
          <p:nvPr>
            <p:ph type="dt" sz="half" idx="10"/>
          </p:nvPr>
        </p:nvSpPr>
        <p:spPr/>
        <p:txBody>
          <a:bodyPr/>
          <a:lstStyle/>
          <a:p>
            <a:fld id="{7BBF0BC6-C27B-4F3B-9B61-3496FB503200}" type="datetimeFigureOut">
              <a:rPr lang="en-GB" smtClean="0"/>
              <a:t>26/10/2025</a:t>
            </a:fld>
            <a:endParaRPr lang="en-GB"/>
          </a:p>
        </p:txBody>
      </p:sp>
      <p:sp>
        <p:nvSpPr>
          <p:cNvPr id="5" name="Footer Placeholder 4">
            <a:extLst>
              <a:ext uri="{FF2B5EF4-FFF2-40B4-BE49-F238E27FC236}">
                <a16:creationId xmlns:a16="http://schemas.microsoft.com/office/drawing/2014/main" id="{572ADF63-CDEC-17EE-8616-03A77B000C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72175E-BFE5-1EEC-9553-8C97CB9E2AA0}"/>
              </a:ext>
            </a:extLst>
          </p:cNvPr>
          <p:cNvSpPr>
            <a:spLocks noGrp="1"/>
          </p:cNvSpPr>
          <p:nvPr>
            <p:ph type="sldNum" sz="quarter" idx="12"/>
          </p:nvPr>
        </p:nvSpPr>
        <p:spPr/>
        <p:txBody>
          <a:bodyPr/>
          <a:lstStyle/>
          <a:p>
            <a:fld id="{75D04979-288B-4E2A-848C-2C6406BD2469}" type="slidenum">
              <a:rPr lang="en-GB" smtClean="0"/>
              <a:t>‹#›</a:t>
            </a:fld>
            <a:endParaRPr lang="en-GB"/>
          </a:p>
        </p:txBody>
      </p:sp>
    </p:spTree>
    <p:extLst>
      <p:ext uri="{BB962C8B-B14F-4D97-AF65-F5344CB8AC3E}">
        <p14:creationId xmlns:p14="http://schemas.microsoft.com/office/powerpoint/2010/main" val="2334427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50CDA-CCF3-ABE3-CA57-F5C2A447B4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B48D9E-AD13-1808-9F52-A916E927AD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72CE8A-DA5A-5A09-4281-F26727F4C2C7}"/>
              </a:ext>
            </a:extLst>
          </p:cNvPr>
          <p:cNvSpPr>
            <a:spLocks noGrp="1"/>
          </p:cNvSpPr>
          <p:nvPr>
            <p:ph type="dt" sz="half" idx="10"/>
          </p:nvPr>
        </p:nvSpPr>
        <p:spPr/>
        <p:txBody>
          <a:bodyPr/>
          <a:lstStyle/>
          <a:p>
            <a:fld id="{7BBF0BC6-C27B-4F3B-9B61-3496FB503200}" type="datetimeFigureOut">
              <a:rPr lang="en-GB" smtClean="0"/>
              <a:t>26/10/2025</a:t>
            </a:fld>
            <a:endParaRPr lang="en-GB"/>
          </a:p>
        </p:txBody>
      </p:sp>
      <p:sp>
        <p:nvSpPr>
          <p:cNvPr id="5" name="Footer Placeholder 4">
            <a:extLst>
              <a:ext uri="{FF2B5EF4-FFF2-40B4-BE49-F238E27FC236}">
                <a16:creationId xmlns:a16="http://schemas.microsoft.com/office/drawing/2014/main" id="{6B53B75A-B127-5439-9CBD-AE473055E3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65E79F-D305-B04A-D1C4-7A2A8F6C3AFA}"/>
              </a:ext>
            </a:extLst>
          </p:cNvPr>
          <p:cNvSpPr>
            <a:spLocks noGrp="1"/>
          </p:cNvSpPr>
          <p:nvPr>
            <p:ph type="sldNum" sz="quarter" idx="12"/>
          </p:nvPr>
        </p:nvSpPr>
        <p:spPr/>
        <p:txBody>
          <a:bodyPr/>
          <a:lstStyle/>
          <a:p>
            <a:fld id="{75D04979-288B-4E2A-848C-2C6406BD2469}" type="slidenum">
              <a:rPr lang="en-GB" smtClean="0"/>
              <a:t>‹#›</a:t>
            </a:fld>
            <a:endParaRPr lang="en-GB"/>
          </a:p>
        </p:txBody>
      </p:sp>
    </p:spTree>
    <p:extLst>
      <p:ext uri="{BB962C8B-B14F-4D97-AF65-F5344CB8AC3E}">
        <p14:creationId xmlns:p14="http://schemas.microsoft.com/office/powerpoint/2010/main" val="1716860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47F07-EB9F-FACA-4DD4-199DCA9187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F71375-55ED-C152-15E4-2439F768B6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6F080AE-1ECE-1CD3-507F-9DDB4CFCA5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2747EC-A68C-5A9C-36E0-0BD2F6FC5AA6}"/>
              </a:ext>
            </a:extLst>
          </p:cNvPr>
          <p:cNvSpPr>
            <a:spLocks noGrp="1"/>
          </p:cNvSpPr>
          <p:nvPr>
            <p:ph type="dt" sz="half" idx="10"/>
          </p:nvPr>
        </p:nvSpPr>
        <p:spPr/>
        <p:txBody>
          <a:bodyPr/>
          <a:lstStyle/>
          <a:p>
            <a:fld id="{7BBF0BC6-C27B-4F3B-9B61-3496FB503200}" type="datetimeFigureOut">
              <a:rPr lang="en-GB" smtClean="0"/>
              <a:t>26/10/2025</a:t>
            </a:fld>
            <a:endParaRPr lang="en-GB"/>
          </a:p>
        </p:txBody>
      </p:sp>
      <p:sp>
        <p:nvSpPr>
          <p:cNvPr id="6" name="Footer Placeholder 5">
            <a:extLst>
              <a:ext uri="{FF2B5EF4-FFF2-40B4-BE49-F238E27FC236}">
                <a16:creationId xmlns:a16="http://schemas.microsoft.com/office/drawing/2014/main" id="{6927E463-F284-041B-42CB-33E1E2F87D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9BE96D-9205-257F-D87D-EDC6918AE288}"/>
              </a:ext>
            </a:extLst>
          </p:cNvPr>
          <p:cNvSpPr>
            <a:spLocks noGrp="1"/>
          </p:cNvSpPr>
          <p:nvPr>
            <p:ph type="sldNum" sz="quarter" idx="12"/>
          </p:nvPr>
        </p:nvSpPr>
        <p:spPr/>
        <p:txBody>
          <a:bodyPr/>
          <a:lstStyle/>
          <a:p>
            <a:fld id="{75D04979-288B-4E2A-848C-2C6406BD2469}" type="slidenum">
              <a:rPr lang="en-GB" smtClean="0"/>
              <a:t>‹#›</a:t>
            </a:fld>
            <a:endParaRPr lang="en-GB"/>
          </a:p>
        </p:txBody>
      </p:sp>
    </p:spTree>
    <p:extLst>
      <p:ext uri="{BB962C8B-B14F-4D97-AF65-F5344CB8AC3E}">
        <p14:creationId xmlns:p14="http://schemas.microsoft.com/office/powerpoint/2010/main" val="2910380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4980D-59A1-D9DB-0882-3AD464C737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C5AB42-5DE2-A6DE-382B-34E6148565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4A6EC8-999F-5F99-264A-702E0F6AEC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39F506B-1571-DA23-67C5-1F06D611D1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C43FE15-00BB-8003-027C-45E205C232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92F59A6-61A3-AC1B-60ED-1FB918157C1C}"/>
              </a:ext>
            </a:extLst>
          </p:cNvPr>
          <p:cNvSpPr>
            <a:spLocks noGrp="1"/>
          </p:cNvSpPr>
          <p:nvPr>
            <p:ph type="dt" sz="half" idx="10"/>
          </p:nvPr>
        </p:nvSpPr>
        <p:spPr/>
        <p:txBody>
          <a:bodyPr/>
          <a:lstStyle/>
          <a:p>
            <a:fld id="{7BBF0BC6-C27B-4F3B-9B61-3496FB503200}" type="datetimeFigureOut">
              <a:rPr lang="en-GB" smtClean="0"/>
              <a:t>26/10/2025</a:t>
            </a:fld>
            <a:endParaRPr lang="en-GB"/>
          </a:p>
        </p:txBody>
      </p:sp>
      <p:sp>
        <p:nvSpPr>
          <p:cNvPr id="8" name="Footer Placeholder 7">
            <a:extLst>
              <a:ext uri="{FF2B5EF4-FFF2-40B4-BE49-F238E27FC236}">
                <a16:creationId xmlns:a16="http://schemas.microsoft.com/office/drawing/2014/main" id="{17752E84-5021-040D-ED06-471795AA6B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B7ED80-331B-06AE-8339-CF47E78D8566}"/>
              </a:ext>
            </a:extLst>
          </p:cNvPr>
          <p:cNvSpPr>
            <a:spLocks noGrp="1"/>
          </p:cNvSpPr>
          <p:nvPr>
            <p:ph type="sldNum" sz="quarter" idx="12"/>
          </p:nvPr>
        </p:nvSpPr>
        <p:spPr/>
        <p:txBody>
          <a:bodyPr/>
          <a:lstStyle/>
          <a:p>
            <a:fld id="{75D04979-288B-4E2A-848C-2C6406BD2469}" type="slidenum">
              <a:rPr lang="en-GB" smtClean="0"/>
              <a:t>‹#›</a:t>
            </a:fld>
            <a:endParaRPr lang="en-GB"/>
          </a:p>
        </p:txBody>
      </p:sp>
    </p:spTree>
    <p:extLst>
      <p:ext uri="{BB962C8B-B14F-4D97-AF65-F5344CB8AC3E}">
        <p14:creationId xmlns:p14="http://schemas.microsoft.com/office/powerpoint/2010/main" val="4006441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C9B86-C525-E62F-7696-2EE645F6EE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ABE3AF-6BC0-ED25-548E-6A038CB7E6EF}"/>
              </a:ext>
            </a:extLst>
          </p:cNvPr>
          <p:cNvSpPr>
            <a:spLocks noGrp="1"/>
          </p:cNvSpPr>
          <p:nvPr>
            <p:ph type="dt" sz="half" idx="10"/>
          </p:nvPr>
        </p:nvSpPr>
        <p:spPr/>
        <p:txBody>
          <a:bodyPr/>
          <a:lstStyle/>
          <a:p>
            <a:fld id="{7BBF0BC6-C27B-4F3B-9B61-3496FB503200}" type="datetimeFigureOut">
              <a:rPr lang="en-GB" smtClean="0"/>
              <a:t>26/10/2025</a:t>
            </a:fld>
            <a:endParaRPr lang="en-GB"/>
          </a:p>
        </p:txBody>
      </p:sp>
      <p:sp>
        <p:nvSpPr>
          <p:cNvPr id="4" name="Footer Placeholder 3">
            <a:extLst>
              <a:ext uri="{FF2B5EF4-FFF2-40B4-BE49-F238E27FC236}">
                <a16:creationId xmlns:a16="http://schemas.microsoft.com/office/drawing/2014/main" id="{CF590B8A-15E1-26EF-C945-E7141ADF5BA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E6E3DF-6E92-3BCB-B17A-99D84B260DC8}"/>
              </a:ext>
            </a:extLst>
          </p:cNvPr>
          <p:cNvSpPr>
            <a:spLocks noGrp="1"/>
          </p:cNvSpPr>
          <p:nvPr>
            <p:ph type="sldNum" sz="quarter" idx="12"/>
          </p:nvPr>
        </p:nvSpPr>
        <p:spPr/>
        <p:txBody>
          <a:bodyPr/>
          <a:lstStyle/>
          <a:p>
            <a:fld id="{75D04979-288B-4E2A-848C-2C6406BD2469}" type="slidenum">
              <a:rPr lang="en-GB" smtClean="0"/>
              <a:t>‹#›</a:t>
            </a:fld>
            <a:endParaRPr lang="en-GB"/>
          </a:p>
        </p:txBody>
      </p:sp>
    </p:spTree>
    <p:extLst>
      <p:ext uri="{BB962C8B-B14F-4D97-AF65-F5344CB8AC3E}">
        <p14:creationId xmlns:p14="http://schemas.microsoft.com/office/powerpoint/2010/main" val="1282223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99E4DB-D58E-4FA5-786E-806FC7ACAFFD}"/>
              </a:ext>
            </a:extLst>
          </p:cNvPr>
          <p:cNvSpPr>
            <a:spLocks noGrp="1"/>
          </p:cNvSpPr>
          <p:nvPr>
            <p:ph type="dt" sz="half" idx="10"/>
          </p:nvPr>
        </p:nvSpPr>
        <p:spPr/>
        <p:txBody>
          <a:bodyPr/>
          <a:lstStyle/>
          <a:p>
            <a:fld id="{7BBF0BC6-C27B-4F3B-9B61-3496FB503200}" type="datetimeFigureOut">
              <a:rPr lang="en-GB" smtClean="0"/>
              <a:t>26/10/2025</a:t>
            </a:fld>
            <a:endParaRPr lang="en-GB"/>
          </a:p>
        </p:txBody>
      </p:sp>
      <p:sp>
        <p:nvSpPr>
          <p:cNvPr id="3" name="Footer Placeholder 2">
            <a:extLst>
              <a:ext uri="{FF2B5EF4-FFF2-40B4-BE49-F238E27FC236}">
                <a16:creationId xmlns:a16="http://schemas.microsoft.com/office/drawing/2014/main" id="{7BFC435C-8541-9A1F-B465-F07867990C4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962911F-6F67-0CAF-DF27-7B5DB4BE9349}"/>
              </a:ext>
            </a:extLst>
          </p:cNvPr>
          <p:cNvSpPr>
            <a:spLocks noGrp="1"/>
          </p:cNvSpPr>
          <p:nvPr>
            <p:ph type="sldNum" sz="quarter" idx="12"/>
          </p:nvPr>
        </p:nvSpPr>
        <p:spPr/>
        <p:txBody>
          <a:bodyPr/>
          <a:lstStyle/>
          <a:p>
            <a:fld id="{75D04979-288B-4E2A-848C-2C6406BD2469}" type="slidenum">
              <a:rPr lang="en-GB" smtClean="0"/>
              <a:t>‹#›</a:t>
            </a:fld>
            <a:endParaRPr lang="en-GB"/>
          </a:p>
        </p:txBody>
      </p:sp>
    </p:spTree>
    <p:extLst>
      <p:ext uri="{BB962C8B-B14F-4D97-AF65-F5344CB8AC3E}">
        <p14:creationId xmlns:p14="http://schemas.microsoft.com/office/powerpoint/2010/main" val="1895515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377C8-D738-9A15-D600-930FF26F34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B8A5F2-FA97-78EE-1A08-EA2CF8AADF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B9204B2-59C7-35C2-902D-595B454BE0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1C54DE-F4C7-274F-4E75-DDEA90627811}"/>
              </a:ext>
            </a:extLst>
          </p:cNvPr>
          <p:cNvSpPr>
            <a:spLocks noGrp="1"/>
          </p:cNvSpPr>
          <p:nvPr>
            <p:ph type="dt" sz="half" idx="10"/>
          </p:nvPr>
        </p:nvSpPr>
        <p:spPr/>
        <p:txBody>
          <a:bodyPr/>
          <a:lstStyle/>
          <a:p>
            <a:fld id="{7BBF0BC6-C27B-4F3B-9B61-3496FB503200}" type="datetimeFigureOut">
              <a:rPr lang="en-GB" smtClean="0"/>
              <a:t>26/10/2025</a:t>
            </a:fld>
            <a:endParaRPr lang="en-GB"/>
          </a:p>
        </p:txBody>
      </p:sp>
      <p:sp>
        <p:nvSpPr>
          <p:cNvPr id="6" name="Footer Placeholder 5">
            <a:extLst>
              <a:ext uri="{FF2B5EF4-FFF2-40B4-BE49-F238E27FC236}">
                <a16:creationId xmlns:a16="http://schemas.microsoft.com/office/drawing/2014/main" id="{87E04207-1976-6000-F3D6-4205AC5D82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71FD33-4E29-3126-3882-E53B16174F82}"/>
              </a:ext>
            </a:extLst>
          </p:cNvPr>
          <p:cNvSpPr>
            <a:spLocks noGrp="1"/>
          </p:cNvSpPr>
          <p:nvPr>
            <p:ph type="sldNum" sz="quarter" idx="12"/>
          </p:nvPr>
        </p:nvSpPr>
        <p:spPr/>
        <p:txBody>
          <a:bodyPr/>
          <a:lstStyle/>
          <a:p>
            <a:fld id="{75D04979-288B-4E2A-848C-2C6406BD2469}" type="slidenum">
              <a:rPr lang="en-GB" smtClean="0"/>
              <a:t>‹#›</a:t>
            </a:fld>
            <a:endParaRPr lang="en-GB"/>
          </a:p>
        </p:txBody>
      </p:sp>
    </p:spTree>
    <p:extLst>
      <p:ext uri="{BB962C8B-B14F-4D97-AF65-F5344CB8AC3E}">
        <p14:creationId xmlns:p14="http://schemas.microsoft.com/office/powerpoint/2010/main" val="3135715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617DB-8456-E0F0-5C73-73D78E0908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E84C4E-9DD2-DA3B-D34D-509DCBFE1B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4EDBE3D-715E-35AD-04C6-F903E482E3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547F6B-7E56-04DE-F4B4-39D346D9C94C}"/>
              </a:ext>
            </a:extLst>
          </p:cNvPr>
          <p:cNvSpPr>
            <a:spLocks noGrp="1"/>
          </p:cNvSpPr>
          <p:nvPr>
            <p:ph type="dt" sz="half" idx="10"/>
          </p:nvPr>
        </p:nvSpPr>
        <p:spPr/>
        <p:txBody>
          <a:bodyPr/>
          <a:lstStyle/>
          <a:p>
            <a:fld id="{7BBF0BC6-C27B-4F3B-9B61-3496FB503200}" type="datetimeFigureOut">
              <a:rPr lang="en-GB" smtClean="0"/>
              <a:t>26/10/2025</a:t>
            </a:fld>
            <a:endParaRPr lang="en-GB"/>
          </a:p>
        </p:txBody>
      </p:sp>
      <p:sp>
        <p:nvSpPr>
          <p:cNvPr id="6" name="Footer Placeholder 5">
            <a:extLst>
              <a:ext uri="{FF2B5EF4-FFF2-40B4-BE49-F238E27FC236}">
                <a16:creationId xmlns:a16="http://schemas.microsoft.com/office/drawing/2014/main" id="{F09B4A75-FA6B-4688-CCE1-791B92F692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076445-256B-0117-021A-BFE13164AE06}"/>
              </a:ext>
            </a:extLst>
          </p:cNvPr>
          <p:cNvSpPr>
            <a:spLocks noGrp="1"/>
          </p:cNvSpPr>
          <p:nvPr>
            <p:ph type="sldNum" sz="quarter" idx="12"/>
          </p:nvPr>
        </p:nvSpPr>
        <p:spPr/>
        <p:txBody>
          <a:bodyPr/>
          <a:lstStyle/>
          <a:p>
            <a:fld id="{75D04979-288B-4E2A-848C-2C6406BD2469}" type="slidenum">
              <a:rPr lang="en-GB" smtClean="0"/>
              <a:t>‹#›</a:t>
            </a:fld>
            <a:endParaRPr lang="en-GB"/>
          </a:p>
        </p:txBody>
      </p:sp>
    </p:spTree>
    <p:extLst>
      <p:ext uri="{BB962C8B-B14F-4D97-AF65-F5344CB8AC3E}">
        <p14:creationId xmlns:p14="http://schemas.microsoft.com/office/powerpoint/2010/main" val="2071053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DCE94-499E-A15D-E67E-E4639F5C361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0222E4-5009-8DCE-570A-591C79D85D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B055EE-D6AA-7AFE-4345-A484F2A87453}"/>
              </a:ext>
            </a:extLst>
          </p:cNvPr>
          <p:cNvSpPr>
            <a:spLocks noGrp="1"/>
          </p:cNvSpPr>
          <p:nvPr>
            <p:ph type="dt" sz="half" idx="10"/>
          </p:nvPr>
        </p:nvSpPr>
        <p:spPr/>
        <p:txBody>
          <a:bodyPr/>
          <a:lstStyle/>
          <a:p>
            <a:fld id="{7BBF0BC6-C27B-4F3B-9B61-3496FB503200}" type="datetimeFigureOut">
              <a:rPr lang="en-GB" smtClean="0"/>
              <a:t>26/10/2025</a:t>
            </a:fld>
            <a:endParaRPr lang="en-GB"/>
          </a:p>
        </p:txBody>
      </p:sp>
      <p:sp>
        <p:nvSpPr>
          <p:cNvPr id="5" name="Footer Placeholder 4">
            <a:extLst>
              <a:ext uri="{FF2B5EF4-FFF2-40B4-BE49-F238E27FC236}">
                <a16:creationId xmlns:a16="http://schemas.microsoft.com/office/drawing/2014/main" id="{00798695-B9F9-492A-E9FB-0AECFACEF9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5181E3-AA39-F79E-8EB2-A9812CCB5DBA}"/>
              </a:ext>
            </a:extLst>
          </p:cNvPr>
          <p:cNvSpPr>
            <a:spLocks noGrp="1"/>
          </p:cNvSpPr>
          <p:nvPr>
            <p:ph type="sldNum" sz="quarter" idx="12"/>
          </p:nvPr>
        </p:nvSpPr>
        <p:spPr/>
        <p:txBody>
          <a:bodyPr/>
          <a:lstStyle/>
          <a:p>
            <a:fld id="{75D04979-288B-4E2A-848C-2C6406BD2469}" type="slidenum">
              <a:rPr lang="en-GB" smtClean="0"/>
              <a:t>‹#›</a:t>
            </a:fld>
            <a:endParaRPr lang="en-GB"/>
          </a:p>
        </p:txBody>
      </p:sp>
    </p:spTree>
    <p:extLst>
      <p:ext uri="{BB962C8B-B14F-4D97-AF65-F5344CB8AC3E}">
        <p14:creationId xmlns:p14="http://schemas.microsoft.com/office/powerpoint/2010/main" val="1705568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7F7A19-1C1A-E1A5-AE07-08D069B9D4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1415F4-7058-1672-907E-28AEA4D9CC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E4C2D-A826-9838-D2A9-E2ADF4A94C91}"/>
              </a:ext>
            </a:extLst>
          </p:cNvPr>
          <p:cNvSpPr>
            <a:spLocks noGrp="1"/>
          </p:cNvSpPr>
          <p:nvPr>
            <p:ph type="dt" sz="half" idx="10"/>
          </p:nvPr>
        </p:nvSpPr>
        <p:spPr/>
        <p:txBody>
          <a:bodyPr/>
          <a:lstStyle/>
          <a:p>
            <a:fld id="{7BBF0BC6-C27B-4F3B-9B61-3496FB503200}" type="datetimeFigureOut">
              <a:rPr lang="en-GB" smtClean="0"/>
              <a:t>26/10/2025</a:t>
            </a:fld>
            <a:endParaRPr lang="en-GB"/>
          </a:p>
        </p:txBody>
      </p:sp>
      <p:sp>
        <p:nvSpPr>
          <p:cNvPr id="5" name="Footer Placeholder 4">
            <a:extLst>
              <a:ext uri="{FF2B5EF4-FFF2-40B4-BE49-F238E27FC236}">
                <a16:creationId xmlns:a16="http://schemas.microsoft.com/office/drawing/2014/main" id="{F6512B53-D5DB-F2F0-BB9D-5DFCEE8AB5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CBBB95-C451-2C21-98F4-05B2303D4AE0}"/>
              </a:ext>
            </a:extLst>
          </p:cNvPr>
          <p:cNvSpPr>
            <a:spLocks noGrp="1"/>
          </p:cNvSpPr>
          <p:nvPr>
            <p:ph type="sldNum" sz="quarter" idx="12"/>
          </p:nvPr>
        </p:nvSpPr>
        <p:spPr/>
        <p:txBody>
          <a:bodyPr/>
          <a:lstStyle/>
          <a:p>
            <a:fld id="{75D04979-288B-4E2A-848C-2C6406BD2469}" type="slidenum">
              <a:rPr lang="en-GB" smtClean="0"/>
              <a:t>‹#›</a:t>
            </a:fld>
            <a:endParaRPr lang="en-GB"/>
          </a:p>
        </p:txBody>
      </p:sp>
    </p:spTree>
    <p:extLst>
      <p:ext uri="{BB962C8B-B14F-4D97-AF65-F5344CB8AC3E}">
        <p14:creationId xmlns:p14="http://schemas.microsoft.com/office/powerpoint/2010/main" val="1188602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6000">
              <a:schemeClr val="accent2">
                <a:lumMod val="40000"/>
                <a:lumOff val="60000"/>
              </a:schemeClr>
            </a:gs>
            <a:gs pos="97000">
              <a:schemeClr val="accent5">
                <a:lumMod val="95000"/>
                <a:lumOff val="5000"/>
              </a:schemeClr>
            </a:gs>
            <a:gs pos="100000">
              <a:schemeClr val="accent5">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D1291C-2736-CF58-ABE6-3C84483BA9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7957E3-CF3A-6003-4F06-AEA8506691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CF42F8-0785-6C4B-FCC2-CC46FAD020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BF0BC6-C27B-4F3B-9B61-3496FB503200}" type="datetimeFigureOut">
              <a:rPr lang="en-GB" smtClean="0"/>
              <a:t>26/10/2025</a:t>
            </a:fld>
            <a:endParaRPr lang="en-GB"/>
          </a:p>
        </p:txBody>
      </p:sp>
      <p:sp>
        <p:nvSpPr>
          <p:cNvPr id="5" name="Footer Placeholder 4">
            <a:extLst>
              <a:ext uri="{FF2B5EF4-FFF2-40B4-BE49-F238E27FC236}">
                <a16:creationId xmlns:a16="http://schemas.microsoft.com/office/drawing/2014/main" id="{694948D3-522D-41AF-BB12-1DFDE90880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AAA122-C1FE-C8DD-C31E-DDE55605DC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D04979-288B-4E2A-848C-2C6406BD2469}" type="slidenum">
              <a:rPr lang="en-GB" smtClean="0"/>
              <a:t>‹#›</a:t>
            </a:fld>
            <a:endParaRPr lang="en-GB"/>
          </a:p>
        </p:txBody>
      </p:sp>
    </p:spTree>
    <p:extLst>
      <p:ext uri="{BB962C8B-B14F-4D97-AF65-F5344CB8AC3E}">
        <p14:creationId xmlns:p14="http://schemas.microsoft.com/office/powerpoint/2010/main" val="18631756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bin"/></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image" Target="../media/image3.bin"/></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6.bin"/><Relationship Id="rId4" Type="http://schemas.openxmlformats.org/officeDocument/2006/relationships/image" Target="../media/image5.bin"/></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5.gif"/></Relationships>
</file>

<file path=ppt/slides/_rels/slide16.xml.rels><?xml version="1.0" encoding="UTF-8" standalone="yes"?>
<Relationships xmlns="http://schemas.openxmlformats.org/package/2006/relationships"><Relationship Id="rId8" Type="http://schemas.openxmlformats.org/officeDocument/2006/relationships/hyperlink" Target="https://img.freepik.com/free-photo/medium-shot-people-non-monogamous-relationship_23-2151310093.jpg?semt=ais_hybrid&amp;w=740&amp;q=80" TargetMode="External"/><Relationship Id="rId13" Type="http://schemas.openxmlformats.org/officeDocument/2006/relationships/hyperlink" Target="https://cdn.cpdonline.co.uk/wp-content/uploads/2021/10/28122853/Care-Act-2014-Principles.jpg" TargetMode="External"/><Relationship Id="rId3" Type="http://schemas.openxmlformats.org/officeDocument/2006/relationships/hyperlink" Target="https://ageing-better.org.uk/index.php/our-ageing-population-state-ageing-2025?utm_source=chatgpt.com" TargetMode="External"/><Relationship Id="rId7" Type="http://schemas.openxmlformats.org/officeDocument/2006/relationships/hyperlink" Target="https://img.freepik.com/free-photo/black-white-portrait-friends_23-2151565901.jpg" TargetMode="External"/><Relationship Id="rId12" Type="http://schemas.openxmlformats.org/officeDocument/2006/relationships/hyperlink" Target="https://dribbble.com/shots/4053536-Old-People" TargetMode="External"/><Relationship Id="rId2" Type="http://schemas.openxmlformats.org/officeDocument/2006/relationships/hyperlink" Target="https://www.ageuk.org.uk/discover/2024/september/state-of-health-and-care-of-older-people-in-england-2024/?utm_source=chatgpt.com" TargetMode="External"/><Relationship Id="rId1" Type="http://schemas.openxmlformats.org/officeDocument/2006/relationships/slideLayout" Target="../slideLayouts/slideLayout7.xml"/><Relationship Id="rId6" Type="http://schemas.openxmlformats.org/officeDocument/2006/relationships/hyperlink" Target="https://commonslibrary.parliament.uk/research-briefings/cbp-9239/?utm_source=chatgpt.com" TargetMode="External"/><Relationship Id="rId11" Type="http://schemas.openxmlformats.org/officeDocument/2006/relationships/hyperlink" Target="https://arkxlabs.com/the-nobi-smart-lamp/" TargetMode="External"/><Relationship Id="rId5" Type="http://schemas.openxmlformats.org/officeDocument/2006/relationships/hyperlink" Target="https://www.digitalhealthdevon.co.uk/" TargetMode="External"/><Relationship Id="rId10" Type="http://schemas.openxmlformats.org/officeDocument/2006/relationships/hyperlink" Target="https://www.shutterstock.com/search/older-people-using-technology?image_type=illustration" TargetMode="External"/><Relationship Id="rId4" Type="http://schemas.openxmlformats.org/officeDocument/2006/relationships/hyperlink" Target="https://en.wikipedia.org/wiki/Cera_Care" TargetMode="External"/><Relationship Id="rId9" Type="http://schemas.openxmlformats.org/officeDocument/2006/relationships/hyperlink" Target="https://www.istockphoto.com/illustrations/older-adult-learning-technology" TargetMode="External"/><Relationship Id="rId14" Type="http://schemas.openxmlformats.org/officeDocument/2006/relationships/hyperlink" Target="https://nursesgrouphomecare.co.uk/homecare-elderly-care?utm_source=chatgpt.com"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thetimes.co.uk/article/inside-the-ai-care-home-the-end-of-the-human-touch-3l0w083sx" TargetMode="External"/><Relationship Id="rId3" Type="http://schemas.openxmlformats.org/officeDocument/2006/relationships/hyperlink" Target="https://digital.nhs.uk/data-and-information/publications/statistical/health-survey-for-england/2021-part-2/social-care?utm_source=chatgpt.com" TargetMode="External"/><Relationship Id="rId7" Type="http://schemas.openxmlformats.org/officeDocument/2006/relationships/hyperlink" Target="https://www.reddit.com/r/AgingParents/comments/1fqoit7" TargetMode="External"/><Relationship Id="rId2" Type="http://schemas.openxmlformats.org/officeDocument/2006/relationships/hyperlink" Target="https://www.alamy.com/elderly-people-caring-social-service-workers-help-seniors-caregivers-and-wards-cartoon-characters-nurses-or-volunteers-walking-and-communications-image465376968.html" TargetMode="External"/><Relationship Id="rId1" Type="http://schemas.openxmlformats.org/officeDocument/2006/relationships/slideLayout" Target="../slideLayouts/slideLayout7.xml"/><Relationship Id="rId6" Type="http://schemas.openxmlformats.org/officeDocument/2006/relationships/hyperlink" Target="https://www.ons.gov.uk/peoplepopulationandcommunity/birthsdeathsandmarriages/ageing/articles/profileoftheolderpopulationlivinginenglandandwalesin2021andchangessince2011/2023-04-03?utm_source=chatgpt.com" TargetMode="External"/><Relationship Id="rId5" Type="http://schemas.openxmlformats.org/officeDocument/2006/relationships/hyperlink" Target="https://www.nobi.life/en_GB/blog/nobi-blog-7/nobi-smart-lamps-reduce-falls-in-care-home-by-84-50" TargetMode="External"/><Relationship Id="rId10" Type="http://schemas.openxmlformats.org/officeDocument/2006/relationships/hyperlink" Target="https://www.who.int/news-room/fact-sheets/detail/ageing-and-health" TargetMode="External"/><Relationship Id="rId4" Type="http://schemas.openxmlformats.org/officeDocument/2006/relationships/hyperlink" Target="https://www.england.nhs.uk/ourwork/clinical-policy/older-people/improving-care-for-older-people/?utm_source=chatgpt.com" TargetMode="External"/><Relationship Id="rId9" Type="http://schemas.openxmlformats.org/officeDocument/2006/relationships/hyperlink" Target="https://www.smoothtransitionsaz.com/wp-content/uploads/2022/03/SeniorQualityOfLife-SmoothTransitionsAZ.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40A5D3E-665C-6CD9-22D6-5E1883CB7840}"/>
              </a:ext>
            </a:extLst>
          </p:cNvPr>
          <p:cNvSpPr txBox="1"/>
          <p:nvPr/>
        </p:nvSpPr>
        <p:spPr>
          <a:xfrm>
            <a:off x="1882588" y="1582340"/>
            <a:ext cx="8426823" cy="3693319"/>
          </a:xfrm>
          <a:prstGeom prst="rect">
            <a:avLst/>
          </a:prstGeom>
          <a:noFill/>
        </p:spPr>
        <p:txBody>
          <a:bodyPr wrap="square" rtlCol="0">
            <a:spAutoFit/>
          </a:bodyPr>
          <a:lstStyle/>
          <a:p>
            <a:pPr lvl="0" algn="ctr"/>
            <a:r>
              <a:rPr lang="en-GB" b="1" dirty="0"/>
              <a:t>Component 1 - Individual Presentation</a:t>
            </a:r>
            <a:br>
              <a:rPr lang="en-GB" dirty="0"/>
            </a:br>
            <a:endParaRPr lang="en-GB" dirty="0"/>
          </a:p>
          <a:p>
            <a:pPr lvl="0" algn="ctr"/>
            <a:r>
              <a:rPr lang="en-GB" b="1" dirty="0"/>
              <a:t>Your Name and Student ID:</a:t>
            </a:r>
            <a:br>
              <a:rPr lang="en-GB" dirty="0"/>
            </a:br>
            <a:r>
              <a:rPr lang="en-GB" dirty="0"/>
              <a:t>Tanzeel Khan (2221377)</a:t>
            </a:r>
            <a:br>
              <a:rPr lang="en-GB" dirty="0"/>
            </a:br>
            <a:endParaRPr lang="en-GB" dirty="0"/>
          </a:p>
          <a:p>
            <a:pPr lvl="0" algn="ctr"/>
            <a:r>
              <a:rPr lang="en-GB" b="1" dirty="0"/>
              <a:t>Module Title and Code:</a:t>
            </a:r>
            <a:br>
              <a:rPr lang="en-GB" dirty="0"/>
            </a:br>
            <a:r>
              <a:rPr lang="en-GB" dirty="0"/>
              <a:t>BMHP6027 - Empowering the Older Person</a:t>
            </a:r>
            <a:br>
              <a:rPr lang="en-GB" dirty="0"/>
            </a:br>
            <a:endParaRPr lang="en-GB" dirty="0"/>
          </a:p>
          <a:p>
            <a:pPr lvl="0" algn="ctr"/>
            <a:r>
              <a:rPr lang="en-GB" b="1" dirty="0"/>
              <a:t>Lecturer:</a:t>
            </a:r>
          </a:p>
          <a:p>
            <a:pPr lvl="0" algn="ctr"/>
            <a:r>
              <a:rPr lang="en-GB" dirty="0"/>
              <a:t>Zakkiyah Ahmed</a:t>
            </a:r>
          </a:p>
          <a:p>
            <a:pPr algn="ctr"/>
            <a:br>
              <a:rPr lang="en-GB" dirty="0"/>
            </a:br>
            <a:br>
              <a:rPr lang="en-GB" dirty="0"/>
            </a:br>
            <a:endParaRPr lang="en-GB" dirty="0"/>
          </a:p>
        </p:txBody>
      </p:sp>
    </p:spTree>
    <p:extLst>
      <p:ext uri="{BB962C8B-B14F-4D97-AF65-F5344CB8AC3E}">
        <p14:creationId xmlns:p14="http://schemas.microsoft.com/office/powerpoint/2010/main" val="2032542779"/>
      </p:ext>
    </p:extLst>
  </p:cSld>
  <p:clrMapOvr>
    <a:masterClrMapping/>
  </p:clrMapOvr>
  <mc:AlternateContent xmlns:mc="http://schemas.openxmlformats.org/markup-compatibility/2006">
    <mc:Choice xmlns:p14="http://schemas.microsoft.com/office/powerpoint/2010/main" Requires="p14">
      <p:transition spd="slow" p14:dur="2000" advTm="18050"/>
    </mc:Choice>
    <mc:Fallback>
      <p:transition spd="slow" advTm="1805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072A256-1741-13CE-FFE6-C63DE16E750F}"/>
              </a:ext>
            </a:extLst>
          </p:cNvPr>
          <p:cNvSpPr txBox="1"/>
          <p:nvPr/>
        </p:nvSpPr>
        <p:spPr>
          <a:xfrm>
            <a:off x="113709" y="671095"/>
            <a:ext cx="5211326" cy="5093702"/>
          </a:xfrm>
          <a:prstGeom prst="rect">
            <a:avLst/>
          </a:prstGeom>
          <a:noFill/>
        </p:spPr>
        <p:txBody>
          <a:bodyPr wrap="square">
            <a:spAutoFit/>
          </a:bodyPr>
          <a:lstStyle/>
          <a:p>
            <a:r>
              <a:rPr lang="en-US" sz="1250" dirty="0"/>
              <a:t>The purpose of this presentation is to explore the process of ageing and its implications for health and social care practice. It will discuss how ageing is defined and understood, assess the quality and evaluation of care for older adults, and consider the impact of key policies, legislation, and technological innovations. The presentation also aims to apply theoretical perspectives on ageing to real-world case studies and conclude with evidence-based recommendations for improving care provision.</a:t>
            </a:r>
          </a:p>
          <a:p>
            <a:endParaRPr lang="en-US" sz="1250" dirty="0"/>
          </a:p>
          <a:p>
            <a:r>
              <a:rPr lang="en-US" sz="1250" dirty="0"/>
              <a:t>Ageing can be defined as the progressive physiological and psychological changes that occur over time, leading to a gradual decline in biological function and adaptability (WHO, 2023). There are several biological theories that explain the ageing process. The genetic theory proposes that ageing is programmed by genes that regulate cellular lifespan and repair mechanisms (Kirkwood, 2017). In contrast, the wear and tear theory suggests that ageing results from cumulative damage to cells, tissues, and organs over time, caused by environmental and metabolic stressors (Jin, 2010). These theories provide a useful framework for understanding the biological context of ageing and its effects on health and wellbeing.</a:t>
            </a:r>
          </a:p>
          <a:p>
            <a:endParaRPr lang="en-US" sz="1250" dirty="0"/>
          </a:p>
          <a:p>
            <a:r>
              <a:rPr lang="en-US" sz="1250" dirty="0"/>
              <a:t>This presentation will focus on several key themes: the evaluation of care for older adults, an overview of major theories of ageing, relevant policies and legislation guiding care practice, and the role of technological innovations in supporting ageing populations. In addition, real-world case studies will be presented to illustrate best practices and challenges in elderly care, followed by recommendations to enhance the quality and sustainability of care services.</a:t>
            </a:r>
          </a:p>
        </p:txBody>
      </p:sp>
      <p:pic>
        <p:nvPicPr>
          <p:cNvPr id="7" name="Picture 6">
            <a:extLst>
              <a:ext uri="{FF2B5EF4-FFF2-40B4-BE49-F238E27FC236}">
                <a16:creationId xmlns:a16="http://schemas.microsoft.com/office/drawing/2014/main" id="{42932134-AD2E-3ECA-7752-92222326C1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04223" y="1592746"/>
            <a:ext cx="6548563" cy="3672505"/>
          </a:xfrm>
          <a:prstGeom prst="rect">
            <a:avLst/>
          </a:prstGeom>
        </p:spPr>
      </p:pic>
      <p:sp>
        <p:nvSpPr>
          <p:cNvPr id="8" name="TextBox 7">
            <a:extLst>
              <a:ext uri="{FF2B5EF4-FFF2-40B4-BE49-F238E27FC236}">
                <a16:creationId xmlns:a16="http://schemas.microsoft.com/office/drawing/2014/main" id="{17613ED7-AEDD-0885-F1EF-73BBA3FCBB90}"/>
              </a:ext>
            </a:extLst>
          </p:cNvPr>
          <p:cNvSpPr txBox="1"/>
          <p:nvPr/>
        </p:nvSpPr>
        <p:spPr>
          <a:xfrm>
            <a:off x="113709" y="155993"/>
            <a:ext cx="3048000" cy="400110"/>
          </a:xfrm>
          <a:prstGeom prst="rect">
            <a:avLst/>
          </a:prstGeom>
          <a:noFill/>
        </p:spPr>
        <p:txBody>
          <a:bodyPr wrap="square" rtlCol="0">
            <a:spAutoFit/>
          </a:bodyPr>
          <a:lstStyle/>
          <a:p>
            <a:r>
              <a:rPr lang="en-GB" sz="2000" b="1" u="sng" dirty="0"/>
              <a:t>Introduction</a:t>
            </a:r>
          </a:p>
        </p:txBody>
      </p:sp>
      <p:pic>
        <p:nvPicPr>
          <p:cNvPr id="13" name="Audio 12">
            <a:hlinkClick r:id="" action="ppaction://media"/>
            <a:extLst>
              <a:ext uri="{FF2B5EF4-FFF2-40B4-BE49-F238E27FC236}">
                <a16:creationId xmlns:a16="http://schemas.microsoft.com/office/drawing/2014/main" id="{05AB1CB2-5DD8-9A7C-6F9F-5D73AEFFCCC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91723466"/>
      </p:ext>
    </p:extLst>
  </p:cSld>
  <p:clrMapOvr>
    <a:masterClrMapping/>
  </p:clrMapOvr>
  <mc:AlternateContent xmlns:mc="http://schemas.openxmlformats.org/markup-compatibility/2006">
    <mc:Choice xmlns:p14="http://schemas.microsoft.com/office/powerpoint/2010/main" Requires="p14">
      <p:transition spd="slow" p14:dur="2000" advTm="103314"/>
    </mc:Choice>
    <mc:Fallback>
      <p:transition spd="slow" advTm="1033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4517BD8-7501-FFC8-AAA3-2A56DFED702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54406" y="198041"/>
            <a:ext cx="5458301" cy="3061074"/>
          </a:xfrm>
          <a:prstGeom prst="rect">
            <a:avLst/>
          </a:prstGeom>
        </p:spPr>
      </p:pic>
      <p:sp>
        <p:nvSpPr>
          <p:cNvPr id="5" name="TextBox 4">
            <a:extLst>
              <a:ext uri="{FF2B5EF4-FFF2-40B4-BE49-F238E27FC236}">
                <a16:creationId xmlns:a16="http://schemas.microsoft.com/office/drawing/2014/main" id="{40BEDC33-B4B4-F1E9-BA08-98D2E7F6946E}"/>
              </a:ext>
            </a:extLst>
          </p:cNvPr>
          <p:cNvSpPr txBox="1"/>
          <p:nvPr/>
        </p:nvSpPr>
        <p:spPr>
          <a:xfrm>
            <a:off x="179294" y="96624"/>
            <a:ext cx="6239436" cy="6563335"/>
          </a:xfrm>
          <a:prstGeom prst="rect">
            <a:avLst/>
          </a:prstGeom>
          <a:noFill/>
        </p:spPr>
        <p:txBody>
          <a:bodyPr wrap="square">
            <a:spAutoFit/>
          </a:bodyPr>
          <a:lstStyle/>
          <a:p>
            <a:pPr>
              <a:buNone/>
            </a:pPr>
            <a:r>
              <a:rPr lang="en-US" b="1" dirty="0"/>
              <a:t>The Ageing Population – Setting the Scene</a:t>
            </a:r>
          </a:p>
          <a:p>
            <a:pPr>
              <a:buNone/>
            </a:pPr>
            <a:br>
              <a:rPr lang="en-US" sz="1150" dirty="0"/>
            </a:br>
            <a:endParaRPr lang="en-US" sz="1150" dirty="0"/>
          </a:p>
          <a:p>
            <a:pPr>
              <a:buNone/>
            </a:pPr>
            <a:r>
              <a:rPr lang="en-US" sz="1150" b="1" dirty="0"/>
              <a:t>Significance</a:t>
            </a:r>
          </a:p>
          <a:p>
            <a:pPr>
              <a:buNone/>
            </a:pPr>
            <a:r>
              <a:rPr lang="en-US" sz="1150" dirty="0"/>
              <a:t>The ageing population in the United Kingdom is a key issue because of its rapidly shifting demographics. According to the Office for National Statistics (ONS, 2023), the proportion of people aged 65 and over increased from 16.4% in 2011 to 18.6% in 2021, and this figure is projected to rise to around 24% by 2043. Furthermore, the population aged 85 and over is expected to increase at an even faster rate, placing greater pressure on health and social care services (House of Commons Library, 2023).</a:t>
            </a:r>
            <a:br>
              <a:rPr lang="en-US" sz="1150" dirty="0"/>
            </a:br>
            <a:endParaRPr lang="en-US" sz="1150" dirty="0"/>
          </a:p>
          <a:p>
            <a:pPr>
              <a:buFont typeface="Arial" panose="020B0604020202020204" pitchFamily="34" charset="0"/>
              <a:buChar char="•"/>
            </a:pPr>
            <a:r>
              <a:rPr lang="en-US" sz="1150" dirty="0"/>
              <a:t>Longer life expectancy and lower birth rates are reshaping the UK’s population structure (ONS, 2023).</a:t>
            </a:r>
          </a:p>
          <a:p>
            <a:pPr>
              <a:buFont typeface="Arial" panose="020B0604020202020204" pitchFamily="34" charset="0"/>
              <a:buChar char="•"/>
            </a:pPr>
            <a:r>
              <a:rPr lang="en-US" sz="1150" dirty="0"/>
              <a:t>This growth will significantly impact healthcare demand, social care provision, and pension systems (NHS England, n.d.).</a:t>
            </a:r>
          </a:p>
          <a:p>
            <a:pPr>
              <a:buFont typeface="Arial" panose="020B0604020202020204" pitchFamily="34" charset="0"/>
              <a:buChar char="•"/>
            </a:pPr>
            <a:r>
              <a:rPr lang="en-US" sz="1150" dirty="0"/>
              <a:t>There is a need for strategic planning and investment to ensure the sustainability of care systems for future generations (Centre for Ageing Better, 2025).</a:t>
            </a:r>
          </a:p>
          <a:p>
            <a:pPr>
              <a:buNone/>
            </a:pPr>
            <a:br>
              <a:rPr lang="en-US" sz="1150" dirty="0"/>
            </a:br>
            <a:endParaRPr lang="en-US" sz="1150" dirty="0"/>
          </a:p>
          <a:p>
            <a:pPr>
              <a:buNone/>
            </a:pPr>
            <a:r>
              <a:rPr lang="en-US" sz="1150" b="1" dirty="0"/>
              <a:t>Current Context – Main Care Needs</a:t>
            </a:r>
          </a:p>
          <a:p>
            <a:pPr>
              <a:buNone/>
            </a:pPr>
            <a:r>
              <a:rPr lang="en-US" sz="1150" dirty="0"/>
              <a:t>Older adults experience multiple interrelated care needs, often requiring a holistic and person-</a:t>
            </a:r>
            <a:r>
              <a:rPr lang="en-US" sz="1150" dirty="0" err="1"/>
              <a:t>centred</a:t>
            </a:r>
            <a:r>
              <a:rPr lang="en-US" sz="1150" dirty="0"/>
              <a:t> approach.</a:t>
            </a:r>
            <a:br>
              <a:rPr lang="en-US" sz="1150" dirty="0"/>
            </a:br>
            <a:endParaRPr lang="en-US" sz="1150" dirty="0"/>
          </a:p>
          <a:p>
            <a:pPr>
              <a:buFont typeface="Arial" panose="020B0604020202020204" pitchFamily="34" charset="0"/>
              <a:buChar char="•"/>
            </a:pPr>
            <a:r>
              <a:rPr lang="en-US" sz="1150" dirty="0"/>
              <a:t>Physical needs: Many older adults need assistance with daily living activities due to mobility limitations, chronic illnesses, or sensory impairments (NHS Digital, 2021).</a:t>
            </a:r>
          </a:p>
          <a:p>
            <a:pPr>
              <a:buFont typeface="Arial" panose="020B0604020202020204" pitchFamily="34" charset="0"/>
              <a:buChar char="•"/>
            </a:pPr>
            <a:r>
              <a:rPr lang="en-US" sz="1150" dirty="0"/>
              <a:t>Emotional and psychological needs: Issues such as loneliness, depression, and anxiety are common, particularly for those who have lost partners or experience social isolation (Age UK, 2024).</a:t>
            </a:r>
          </a:p>
          <a:p>
            <a:pPr>
              <a:buFont typeface="Arial" panose="020B0604020202020204" pitchFamily="34" charset="0"/>
              <a:buChar char="•"/>
            </a:pPr>
            <a:r>
              <a:rPr lang="en-US" sz="1150" dirty="0"/>
              <a:t>Social needs: A growing number of older adults live alone or lack family support networks, increasing their vulnerability to isolation (ONS, 2023).</a:t>
            </a:r>
          </a:p>
          <a:p>
            <a:pPr>
              <a:buFont typeface="Arial" panose="020B0604020202020204" pitchFamily="34" charset="0"/>
              <a:buChar char="•"/>
            </a:pPr>
            <a:r>
              <a:rPr lang="en-US" sz="1150" dirty="0"/>
              <a:t>Psychological wellbeing: Maintaining mental stimulation, independence, and a sense of purpose is essential for overall health and quality of life (Age UK, 2024).</a:t>
            </a:r>
            <a:br>
              <a:rPr lang="en-US" sz="1150" dirty="0"/>
            </a:br>
            <a:endParaRPr lang="en-US" sz="1150" dirty="0"/>
          </a:p>
          <a:p>
            <a:pPr>
              <a:buNone/>
            </a:pPr>
            <a:r>
              <a:rPr lang="en-US" sz="1150" dirty="0"/>
              <a:t>These dimensions highlight the importance of integrated care that supports both health and wellbeing rather than focusing solely on medical needs.</a:t>
            </a:r>
          </a:p>
          <a:p>
            <a:pPr>
              <a:buNone/>
            </a:pPr>
            <a:br>
              <a:rPr lang="en-US" sz="1150" dirty="0"/>
            </a:br>
            <a:endParaRPr lang="en-US" sz="1150" dirty="0"/>
          </a:p>
        </p:txBody>
      </p:sp>
      <p:sp>
        <p:nvSpPr>
          <p:cNvPr id="8" name="TextBox 7">
            <a:extLst>
              <a:ext uri="{FF2B5EF4-FFF2-40B4-BE49-F238E27FC236}">
                <a16:creationId xmlns:a16="http://schemas.microsoft.com/office/drawing/2014/main" id="{1CD0C008-0036-60A1-2B4F-AA0B662A7E62}"/>
              </a:ext>
            </a:extLst>
          </p:cNvPr>
          <p:cNvSpPr txBox="1"/>
          <p:nvPr/>
        </p:nvSpPr>
        <p:spPr>
          <a:xfrm>
            <a:off x="6554405" y="3603368"/>
            <a:ext cx="5395547" cy="2923877"/>
          </a:xfrm>
          <a:prstGeom prst="rect">
            <a:avLst/>
          </a:prstGeom>
          <a:noFill/>
        </p:spPr>
        <p:txBody>
          <a:bodyPr wrap="square" rtlCol="0">
            <a:spAutoFit/>
          </a:bodyPr>
          <a:lstStyle/>
          <a:p>
            <a:r>
              <a:rPr lang="en-US" sz="1150" b="1" dirty="0"/>
              <a:t>Importance – Innovation, Empowerment, and Policy</a:t>
            </a:r>
          </a:p>
          <a:p>
            <a:r>
              <a:rPr lang="en-US" sz="1150" dirty="0"/>
              <a:t>Meeting the needs of an ageing society requires coordinated action through innovation, empowerment, and effective policy implementation.</a:t>
            </a:r>
            <a:br>
              <a:rPr lang="en-US" sz="1150" dirty="0"/>
            </a:br>
            <a:endParaRPr lang="en-US" sz="1150" dirty="0"/>
          </a:p>
          <a:p>
            <a:r>
              <a:rPr lang="en-US" sz="1150" dirty="0"/>
              <a:t>Innovation: Technology such as telehealth, assistive devices, and digital monitoring systems supports independence and reduces strain on health services (Centre for Ageing Better, 2025).</a:t>
            </a:r>
          </a:p>
          <a:p>
            <a:r>
              <a:rPr lang="en-US" sz="1150" dirty="0"/>
              <a:t>Empowerment: Encouraging older adults to participate in decisions about their care promotes autonomy and dignity (NHS England, n.d.).</a:t>
            </a:r>
          </a:p>
          <a:p>
            <a:r>
              <a:rPr lang="en-US" sz="1150" dirty="0"/>
              <a:t>Policy and legislation: Strong policy frameworks are crucial to ensure equitable access to quality care, workforce sustainability, and integration between health and social care services (House of Commons Library, 2023).</a:t>
            </a:r>
            <a:br>
              <a:rPr lang="en-US" sz="1150" dirty="0"/>
            </a:br>
            <a:endParaRPr lang="en-US" sz="1150" dirty="0"/>
          </a:p>
          <a:p>
            <a:r>
              <a:rPr lang="en-US" sz="1150" dirty="0"/>
              <a:t>Overall, the ageing population presents both opportunities and challenges. Through innovation, empowerment, and sound policy, the UK can build a more inclusive and sustainable approach to ageing.</a:t>
            </a:r>
          </a:p>
        </p:txBody>
      </p:sp>
      <p:pic>
        <p:nvPicPr>
          <p:cNvPr id="6" name="Audio 5">
            <a:hlinkClick r:id="" action="ppaction://media"/>
            <a:extLst>
              <a:ext uri="{FF2B5EF4-FFF2-40B4-BE49-F238E27FC236}">
                <a16:creationId xmlns:a16="http://schemas.microsoft.com/office/drawing/2014/main" id="{40B63C5C-446B-3D9D-2CC3-CB2969B0E15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39907124"/>
      </p:ext>
    </p:extLst>
  </p:cSld>
  <p:clrMapOvr>
    <a:masterClrMapping/>
  </p:clrMapOvr>
  <mc:AlternateContent xmlns:mc="http://schemas.openxmlformats.org/markup-compatibility/2006">
    <mc:Choice xmlns:p14="http://schemas.microsoft.com/office/powerpoint/2010/main" Requires="p14">
      <p:transition spd="slow" p14:dur="2000" advTm="92295"/>
    </mc:Choice>
    <mc:Fallback>
      <p:transition spd="slow" advTm="922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B713582-9957-F16D-6BDD-F5A75B45DF92}"/>
              </a:ext>
            </a:extLst>
          </p:cNvPr>
          <p:cNvSpPr txBox="1"/>
          <p:nvPr/>
        </p:nvSpPr>
        <p:spPr>
          <a:xfrm>
            <a:off x="6232850" y="205273"/>
            <a:ext cx="5812971" cy="6578724"/>
          </a:xfrm>
          <a:prstGeom prst="rect">
            <a:avLst/>
          </a:prstGeom>
          <a:noFill/>
        </p:spPr>
        <p:txBody>
          <a:bodyPr wrap="square" rtlCol="0">
            <a:spAutoFit/>
          </a:bodyPr>
          <a:lstStyle/>
          <a:p>
            <a:pPr>
              <a:buNone/>
            </a:pPr>
            <a:r>
              <a:rPr lang="en-US" b="1" dirty="0"/>
              <a:t>Theoretical Frameworks</a:t>
            </a:r>
            <a:br>
              <a:rPr lang="en-US" sz="1150" b="1" dirty="0"/>
            </a:br>
            <a:endParaRPr lang="en-US" sz="1150" b="1" dirty="0"/>
          </a:p>
          <a:p>
            <a:pPr>
              <a:buNone/>
            </a:pPr>
            <a:r>
              <a:rPr lang="en-US" sz="1400" b="1" dirty="0"/>
              <a:t>Overview</a:t>
            </a:r>
            <a:br>
              <a:rPr lang="en-US" sz="1400" dirty="0"/>
            </a:br>
            <a:r>
              <a:rPr lang="en-US" sz="1400" dirty="0"/>
              <a:t>Several key social and psychosocial theories help explain the ageing process and guide the evaluation and provision of care. The </a:t>
            </a:r>
            <a:r>
              <a:rPr lang="en-US" sz="1400" b="1" dirty="0"/>
              <a:t>Activity Theory</a:t>
            </a:r>
            <a:r>
              <a:rPr lang="en-US" sz="1400" dirty="0"/>
              <a:t> suggests that older adults maintain wellbeing when they remain socially and physically engaged, highlighting the importance of meaningful roles and activities (Ungvarsky, 2025). In contrast, </a:t>
            </a:r>
            <a:r>
              <a:rPr lang="en-US" sz="1400" b="1" dirty="0"/>
              <a:t>Disengagement Theory</a:t>
            </a:r>
            <a:r>
              <a:rPr lang="en-US" sz="1400" dirty="0"/>
              <a:t> posits that ageing involves a natural withdrawal from social roles and responsibilities, prompting considerations of social detachment and isolation in care planning (Cummings &amp; Henry, 1961, cited in </a:t>
            </a:r>
            <a:r>
              <a:rPr lang="en-US" sz="1400" dirty="0" err="1"/>
              <a:t>SimplyPsychology</a:t>
            </a:r>
            <a:r>
              <a:rPr lang="en-US" sz="1400" dirty="0"/>
              <a:t>, n.d.). </a:t>
            </a:r>
            <a:r>
              <a:rPr lang="en-US" sz="1400" b="1" dirty="0"/>
              <a:t>Continuity Theory</a:t>
            </a:r>
            <a:r>
              <a:rPr lang="en-US" sz="1400" dirty="0"/>
              <a:t> emphasizes the maintenance of consistent routines, relationships, and personal identity across the lifespan, suggesting that care should respect and incorporate an individual’s life history (Atchley, 1989, cited in RAND, 2011). The </a:t>
            </a:r>
            <a:r>
              <a:rPr lang="en-US" sz="1400" b="1" dirty="0"/>
              <a:t>Life Course Perspective</a:t>
            </a:r>
            <a:r>
              <a:rPr lang="en-US" sz="1400" dirty="0"/>
              <a:t> frames ageing as the cumulative result of lifelong experiences, transitions, and social context, encouraging holistic and person-centered approaches to care (Kuh &amp; Ben-Shlomo, 2015; Barrett &amp; Barbee, 2021).</a:t>
            </a:r>
            <a:br>
              <a:rPr lang="en-US" sz="1400" dirty="0"/>
            </a:br>
            <a:br>
              <a:rPr lang="en-US" sz="1400" dirty="0"/>
            </a:br>
            <a:endParaRPr lang="en-US" sz="1400" dirty="0"/>
          </a:p>
          <a:p>
            <a:pPr>
              <a:buNone/>
            </a:pPr>
            <a:r>
              <a:rPr lang="en-US" sz="1400" b="1" dirty="0"/>
              <a:t>Purpose</a:t>
            </a:r>
            <a:br>
              <a:rPr lang="en-US" sz="1400" dirty="0"/>
            </a:br>
            <a:r>
              <a:rPr lang="en-US" sz="1400" dirty="0"/>
              <a:t>Applying these theories helps evaluate how care impacts older adults’ wellbeing and independence. For instance, Activity Theory can guide interventions to enhance engagement, while Disengagement Theory raises awareness of potential isolation. Continuity Theory informs personalized care that aligns with an individual’s past routines, and the Life Course Perspective ensures consideration of long-term social, economic, and health factors influencing care needs. Together, these frameworks provide insights for practitioners and policymakers to support older adults in ways that are empowering, effective, and tailored.</a:t>
            </a:r>
          </a:p>
        </p:txBody>
      </p:sp>
      <p:pic>
        <p:nvPicPr>
          <p:cNvPr id="6" name="Picture 5">
            <a:extLst>
              <a:ext uri="{FF2B5EF4-FFF2-40B4-BE49-F238E27FC236}">
                <a16:creationId xmlns:a16="http://schemas.microsoft.com/office/drawing/2014/main" id="{17DBFD1E-50E0-77FA-195F-698CC042807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3029" y="480498"/>
            <a:ext cx="5812971" cy="5897004"/>
          </a:xfrm>
          <a:prstGeom prst="rect">
            <a:avLst/>
          </a:prstGeom>
        </p:spPr>
      </p:pic>
      <p:pic>
        <p:nvPicPr>
          <p:cNvPr id="7" name="Audio 6">
            <a:hlinkClick r:id="" action="ppaction://media"/>
            <a:extLst>
              <a:ext uri="{FF2B5EF4-FFF2-40B4-BE49-F238E27FC236}">
                <a16:creationId xmlns:a16="http://schemas.microsoft.com/office/drawing/2014/main" id="{515D2F3E-4315-8986-4564-0963E533146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99985038"/>
      </p:ext>
    </p:extLst>
  </p:cSld>
  <p:clrMapOvr>
    <a:masterClrMapping/>
  </p:clrMapOvr>
  <mc:AlternateContent xmlns:mc="http://schemas.openxmlformats.org/markup-compatibility/2006">
    <mc:Choice xmlns:p14="http://schemas.microsoft.com/office/powerpoint/2010/main" Requires="p14">
      <p:transition spd="slow" p14:dur="2000" advTm="66137"/>
    </mc:Choice>
    <mc:Fallback>
      <p:transition spd="slow" advTm="661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7933D56-8777-CD18-B717-848B3213A0CC}"/>
              </a:ext>
            </a:extLst>
          </p:cNvPr>
          <p:cNvSpPr txBox="1"/>
          <p:nvPr/>
        </p:nvSpPr>
        <p:spPr>
          <a:xfrm>
            <a:off x="186612" y="65315"/>
            <a:ext cx="5533053" cy="4154984"/>
          </a:xfrm>
          <a:prstGeom prst="rect">
            <a:avLst/>
          </a:prstGeom>
          <a:noFill/>
        </p:spPr>
        <p:txBody>
          <a:bodyPr wrap="square" rtlCol="0">
            <a:spAutoFit/>
          </a:bodyPr>
          <a:lstStyle/>
          <a:p>
            <a:pPr>
              <a:buNone/>
            </a:pPr>
            <a:r>
              <a:rPr lang="en-US" sz="1200" b="1" dirty="0"/>
              <a:t>Activity Theory (Ungvarsky, 2025)</a:t>
            </a:r>
          </a:p>
          <a:p>
            <a:pPr>
              <a:buNone/>
            </a:pPr>
            <a:r>
              <a:rPr lang="en-US" sz="1200" b="1" dirty="0"/>
              <a:t>Pros:</a:t>
            </a:r>
          </a:p>
          <a:p>
            <a:pPr>
              <a:buFont typeface="Arial" panose="020B0604020202020204" pitchFamily="34" charset="0"/>
              <a:buChar char="•"/>
            </a:pPr>
            <a:r>
              <a:rPr lang="en-US" sz="1200" dirty="0"/>
              <a:t>Promotes social and physical engagement, improving wellbeing.</a:t>
            </a:r>
          </a:p>
          <a:p>
            <a:pPr>
              <a:buFont typeface="Arial" panose="020B0604020202020204" pitchFamily="34" charset="0"/>
              <a:buChar char="•"/>
            </a:pPr>
            <a:r>
              <a:rPr lang="en-US" sz="1200" dirty="0"/>
              <a:t>Encourages meaningful roles and activities for older adults.</a:t>
            </a:r>
          </a:p>
          <a:p>
            <a:pPr>
              <a:buFont typeface="Arial" panose="020B0604020202020204" pitchFamily="34" charset="0"/>
              <a:buChar char="•"/>
            </a:pPr>
            <a:r>
              <a:rPr lang="en-US" sz="1200" dirty="0"/>
              <a:t>Guides interventions that foster inclusion and independence.</a:t>
            </a:r>
          </a:p>
          <a:p>
            <a:pPr>
              <a:buNone/>
            </a:pPr>
            <a:r>
              <a:rPr lang="en-US" sz="1200" b="1" dirty="0"/>
              <a:t>Cons:</a:t>
            </a:r>
          </a:p>
          <a:p>
            <a:pPr>
              <a:buFont typeface="Arial" panose="020B0604020202020204" pitchFamily="34" charset="0"/>
              <a:buChar char="•"/>
            </a:pPr>
            <a:r>
              <a:rPr lang="en-US" sz="1200" dirty="0"/>
              <a:t>May overlook those unable to engage due to illness or disability.</a:t>
            </a:r>
          </a:p>
          <a:p>
            <a:pPr>
              <a:buFont typeface="Arial" panose="020B0604020202020204" pitchFamily="34" charset="0"/>
              <a:buChar char="•"/>
            </a:pPr>
            <a:r>
              <a:rPr lang="en-US" sz="1200" dirty="0"/>
              <a:t>Assumes all older adults benefit equally from activity, which is not always the case (Cumming &amp; Henry, 1961).</a:t>
            </a:r>
          </a:p>
          <a:p>
            <a:pPr>
              <a:buNone/>
            </a:pPr>
            <a:br>
              <a:rPr lang="en-US" sz="1200" dirty="0"/>
            </a:br>
            <a:endParaRPr lang="en-US" sz="1200" dirty="0"/>
          </a:p>
          <a:p>
            <a:pPr>
              <a:buNone/>
            </a:pPr>
            <a:r>
              <a:rPr lang="en-US" sz="1200" b="1" dirty="0"/>
              <a:t>Disengagement Theory (Cummings &amp; Henry, 1961; </a:t>
            </a:r>
            <a:r>
              <a:rPr lang="en-US" sz="1200" b="1" dirty="0" err="1"/>
              <a:t>SimplyPsychology</a:t>
            </a:r>
            <a:r>
              <a:rPr lang="en-US" sz="1200" b="1" dirty="0"/>
              <a:t>, n.d.)</a:t>
            </a:r>
          </a:p>
          <a:p>
            <a:pPr>
              <a:buNone/>
            </a:pPr>
            <a:r>
              <a:rPr lang="en-US" sz="1200" b="1" dirty="0"/>
              <a:t>Pros:</a:t>
            </a:r>
          </a:p>
          <a:p>
            <a:pPr>
              <a:buFont typeface="Arial" panose="020B0604020202020204" pitchFamily="34" charset="0"/>
              <a:buChar char="•"/>
            </a:pPr>
            <a:r>
              <a:rPr lang="en-US" sz="1200" dirty="0"/>
              <a:t>Recognizes natural withdrawal and adjustment to ageing.</a:t>
            </a:r>
          </a:p>
          <a:p>
            <a:pPr>
              <a:buFont typeface="Arial" panose="020B0604020202020204" pitchFamily="34" charset="0"/>
              <a:buChar char="•"/>
            </a:pPr>
            <a:r>
              <a:rPr lang="en-US" sz="1200" dirty="0"/>
              <a:t>Raises awareness of social detachment risks in older populations.</a:t>
            </a:r>
          </a:p>
          <a:p>
            <a:pPr>
              <a:buNone/>
            </a:pPr>
            <a:r>
              <a:rPr lang="en-US" sz="1200" b="1" dirty="0"/>
              <a:t>Cons:</a:t>
            </a:r>
          </a:p>
          <a:p>
            <a:pPr>
              <a:buFont typeface="Arial" panose="020B0604020202020204" pitchFamily="34" charset="0"/>
              <a:buChar char="•"/>
            </a:pPr>
            <a:r>
              <a:rPr lang="en-US" sz="1200" dirty="0"/>
              <a:t>Often criticized as outdated and overly deterministic.</a:t>
            </a:r>
          </a:p>
          <a:p>
            <a:pPr>
              <a:buFont typeface="Arial" panose="020B0604020202020204" pitchFamily="34" charset="0"/>
              <a:buChar char="•"/>
            </a:pPr>
            <a:r>
              <a:rPr lang="en-US" sz="1200" dirty="0"/>
              <a:t>Can justify removing older adults from active roles, leading to isolation (Atchley, 1989).</a:t>
            </a:r>
          </a:p>
          <a:p>
            <a:pPr>
              <a:buNone/>
            </a:pPr>
            <a:br>
              <a:rPr lang="en-US" sz="1200" dirty="0"/>
            </a:br>
            <a:endParaRPr lang="en-US" sz="1200" dirty="0"/>
          </a:p>
          <a:p>
            <a:pPr>
              <a:buNone/>
            </a:pPr>
            <a:endParaRPr lang="en-US" sz="1200" dirty="0"/>
          </a:p>
        </p:txBody>
      </p:sp>
      <p:sp>
        <p:nvSpPr>
          <p:cNvPr id="5" name="TextBox 4">
            <a:extLst>
              <a:ext uri="{FF2B5EF4-FFF2-40B4-BE49-F238E27FC236}">
                <a16:creationId xmlns:a16="http://schemas.microsoft.com/office/drawing/2014/main" id="{0E3929FE-42B2-A4DB-7FAB-1503C67C5EE2}"/>
              </a:ext>
            </a:extLst>
          </p:cNvPr>
          <p:cNvSpPr txBox="1"/>
          <p:nvPr/>
        </p:nvSpPr>
        <p:spPr>
          <a:xfrm>
            <a:off x="6096000" y="3666930"/>
            <a:ext cx="6671388" cy="31164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Continuity Theory (Atchley, 1989; RAND, 2011)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Pros: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Supports personalized care that respects past routines and identity.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Encourages stability and predictability, which can improve wellbeing.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Cons: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May neglect opportunities for change or adaptation in later life.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Assumes older adults want or can maintain past lifestyles, which is not always feasible.</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br>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Life Course Perspective (Kuh &amp; Ben-Shlomo, 2015; Barrett &amp; Barbee, 2021)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Pros: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Emphasizes lifelong influences on ageing, including social, economic, and health factors.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Promotes holistic, person-</a:t>
            </a:r>
            <a:r>
              <a:rPr kumimoji="0" lang="en-US" sz="1200" b="0" i="0" u="none" strike="noStrike" kern="1200" cap="none" spc="0" normalizeH="0" baseline="0" noProof="0" dirty="0" err="1">
                <a:ln>
                  <a:noFill/>
                </a:ln>
                <a:solidFill>
                  <a:prstClr val="black"/>
                </a:solidFill>
                <a:effectLst/>
                <a:uLnTx/>
                <a:uFillTx/>
                <a:latin typeface="Calibri" panose="020F0502020204030204"/>
                <a:ea typeface="+mn-ea"/>
                <a:cs typeface="+mn-cs"/>
              </a:rPr>
              <a:t>centred</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care and long-term planning.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Calibri" panose="020F0502020204030204"/>
                <a:ea typeface="+mn-ea"/>
                <a:cs typeface="+mn-cs"/>
              </a:rPr>
              <a:t>Cons: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Complexity may make it difficult to apply in everyday care practice.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Requires detailed knowledge of life history, which may not always be available.</a:t>
            </a:r>
            <a:endParaRPr lang="en-GB" dirty="0"/>
          </a:p>
        </p:txBody>
      </p:sp>
      <p:pic>
        <p:nvPicPr>
          <p:cNvPr id="7" name="Picture 6">
            <a:extLst>
              <a:ext uri="{FF2B5EF4-FFF2-40B4-BE49-F238E27FC236}">
                <a16:creationId xmlns:a16="http://schemas.microsoft.com/office/drawing/2014/main" id="{4D565F09-F3BF-FAAB-E880-64126A6ACE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30257" y="74646"/>
            <a:ext cx="5075337" cy="3381272"/>
          </a:xfrm>
          <a:prstGeom prst="rect">
            <a:avLst/>
          </a:prstGeom>
          <a:effectLst>
            <a:innerShdw blurRad="114300">
              <a:prstClr val="black"/>
            </a:innerShdw>
          </a:effectLst>
        </p:spPr>
      </p:pic>
      <p:pic>
        <p:nvPicPr>
          <p:cNvPr id="9" name="Picture 8">
            <a:extLst>
              <a:ext uri="{FF2B5EF4-FFF2-40B4-BE49-F238E27FC236}">
                <a16:creationId xmlns:a16="http://schemas.microsoft.com/office/drawing/2014/main" id="{73E7005C-6FA2-244F-A168-0F1DDE7F09F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2334" y="3455918"/>
            <a:ext cx="4041608" cy="3234577"/>
          </a:xfrm>
          <a:prstGeom prst="rect">
            <a:avLst/>
          </a:prstGeom>
          <a:effectLst>
            <a:innerShdw blurRad="114300">
              <a:prstClr val="black"/>
            </a:innerShdw>
          </a:effectLst>
        </p:spPr>
      </p:pic>
      <p:pic>
        <p:nvPicPr>
          <p:cNvPr id="20" name="Audio 19">
            <a:hlinkClick r:id="" action="ppaction://media"/>
            <a:extLst>
              <a:ext uri="{FF2B5EF4-FFF2-40B4-BE49-F238E27FC236}">
                <a16:creationId xmlns:a16="http://schemas.microsoft.com/office/drawing/2014/main" id="{1971D421-CCF5-61DD-4483-C5BCABCAC06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1634049"/>
      </p:ext>
    </p:extLst>
  </p:cSld>
  <p:clrMapOvr>
    <a:masterClrMapping/>
  </p:clrMapOvr>
  <mc:AlternateContent xmlns:mc="http://schemas.openxmlformats.org/markup-compatibility/2006">
    <mc:Choice xmlns:p14="http://schemas.microsoft.com/office/powerpoint/2010/main" Requires="p14">
      <p:transition spd="slow" p14:dur="2000" advTm="97094"/>
    </mc:Choice>
    <mc:Fallback>
      <p:transition spd="slow" advTm="970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44751FC-1BE4-2D36-9E39-592664053778}"/>
              </a:ext>
            </a:extLst>
          </p:cNvPr>
          <p:cNvSpPr txBox="1"/>
          <p:nvPr/>
        </p:nvSpPr>
        <p:spPr>
          <a:xfrm>
            <a:off x="110412" y="0"/>
            <a:ext cx="7158135" cy="6617196"/>
          </a:xfrm>
          <a:prstGeom prst="rect">
            <a:avLst/>
          </a:prstGeom>
          <a:noFill/>
        </p:spPr>
        <p:txBody>
          <a:bodyPr wrap="square" rtlCol="0">
            <a:spAutoFit/>
          </a:bodyPr>
          <a:lstStyle/>
          <a:p>
            <a:pPr>
              <a:buNone/>
            </a:pPr>
            <a:r>
              <a:rPr lang="en-US" b="1" dirty="0"/>
              <a:t>Policy and Legislation</a:t>
            </a:r>
            <a:br>
              <a:rPr lang="en-US" sz="1400" b="1" dirty="0"/>
            </a:br>
            <a:endParaRPr lang="en-US" sz="1400" b="1" dirty="0"/>
          </a:p>
          <a:p>
            <a:r>
              <a:rPr lang="en-US" sz="1400" b="1" dirty="0"/>
              <a:t>Key Acts and Policies</a:t>
            </a:r>
            <a:br>
              <a:rPr lang="en-US" sz="1400" dirty="0"/>
            </a:br>
            <a:r>
              <a:rPr lang="en-US" sz="1400" dirty="0"/>
              <a:t>Several key legislative frameworks guide care for older adults in the UK. </a:t>
            </a:r>
            <a:br>
              <a:rPr lang="en-US" sz="1400" dirty="0"/>
            </a:br>
            <a:br>
              <a:rPr lang="en-US" sz="1400" dirty="0"/>
            </a:br>
            <a:r>
              <a:rPr lang="en-US" sz="1400" dirty="0"/>
              <a:t>The </a:t>
            </a:r>
            <a:r>
              <a:rPr lang="en-US" sz="1400" b="1" dirty="0"/>
              <a:t>Care Act 2014</a:t>
            </a:r>
            <a:r>
              <a:rPr lang="en-US" sz="1400" dirty="0"/>
              <a:t> establishes a legal duty for local authorities to assess individuals’ care needs and promote </a:t>
            </a:r>
            <a:r>
              <a:rPr lang="en-US" sz="1400" b="1" dirty="0"/>
              <a:t>wellbeing, independence, and choice</a:t>
            </a:r>
            <a:r>
              <a:rPr lang="en-US" sz="1400" dirty="0"/>
              <a:t>, placing the person at the center of decision-making (Glasby, 2016). </a:t>
            </a:r>
            <a:br>
              <a:rPr lang="en-US" sz="1400" dirty="0"/>
            </a:br>
            <a:br>
              <a:rPr lang="en-US" sz="1400" dirty="0"/>
            </a:br>
            <a:r>
              <a:rPr lang="en-US" sz="1400" dirty="0"/>
              <a:t>The </a:t>
            </a:r>
            <a:r>
              <a:rPr lang="en-US" sz="1400" b="1" dirty="0"/>
              <a:t>Equality Act 2010</a:t>
            </a:r>
            <a:r>
              <a:rPr lang="en-US" sz="1400" dirty="0"/>
              <a:t> ensures that older adults are protected from discrimination in health and social care services, promoting </a:t>
            </a:r>
            <a:r>
              <a:rPr lang="en-US" sz="1400" b="1" dirty="0"/>
              <a:t>fair treatment and empowerment</a:t>
            </a:r>
            <a:r>
              <a:rPr lang="en-US" sz="1400" dirty="0"/>
              <a:t> (McGuire et al., 2018).</a:t>
            </a:r>
            <a:br>
              <a:rPr lang="en-US" sz="1400" dirty="0"/>
            </a:br>
            <a:br>
              <a:rPr lang="en-US" sz="1400" dirty="0"/>
            </a:br>
            <a:r>
              <a:rPr lang="en-US" sz="1400" dirty="0"/>
              <a:t>The </a:t>
            </a:r>
            <a:r>
              <a:rPr lang="en-US" sz="1400" b="1" dirty="0"/>
              <a:t>Human Rights Act 1998</a:t>
            </a:r>
            <a:r>
              <a:rPr lang="en-US" sz="1400" dirty="0"/>
              <a:t> guarantees fundamental rights, including respect for privacy, autonomy, and dignity, which are essential in the provision of person-</a:t>
            </a:r>
            <a:r>
              <a:rPr lang="en-US" sz="1400" dirty="0" err="1"/>
              <a:t>centred</a:t>
            </a:r>
            <a:r>
              <a:rPr lang="en-US" sz="1400" dirty="0"/>
              <a:t> care (McCrudden, 2017). </a:t>
            </a:r>
            <a:br>
              <a:rPr lang="en-US" sz="1400" dirty="0"/>
            </a:br>
            <a:br>
              <a:rPr lang="en-US" sz="1400" dirty="0"/>
            </a:br>
            <a:r>
              <a:rPr lang="en-US" sz="1400" dirty="0"/>
              <a:t>Additionally, the </a:t>
            </a:r>
            <a:r>
              <a:rPr lang="en-US" sz="1400" b="1" dirty="0"/>
              <a:t>NHS Long Term Plan (2019)</a:t>
            </a:r>
            <a:r>
              <a:rPr lang="en-US" sz="1400" dirty="0"/>
              <a:t> outlines strategies to improve health outcomes for older people, focusing on integrated care, prevention, and personalized support, ensuring that services are responsive to individual needs (NHS England, 2019).</a:t>
            </a:r>
            <a:br>
              <a:rPr lang="en-US" sz="1400" dirty="0"/>
            </a:br>
            <a:endParaRPr lang="en-US" sz="1400" dirty="0"/>
          </a:p>
          <a:p>
            <a:pPr>
              <a:buNone/>
            </a:pPr>
            <a:r>
              <a:rPr lang="en-US" sz="1400" b="1" dirty="0"/>
              <a:t>Purpose and Empowerment</a:t>
            </a:r>
            <a:br>
              <a:rPr lang="en-US" sz="1400" dirty="0"/>
            </a:br>
            <a:r>
              <a:rPr lang="en-US" sz="1400" dirty="0"/>
              <a:t>These policies collectively shape how care is delivered, funded, and monitored. They </a:t>
            </a:r>
            <a:r>
              <a:rPr lang="en-US" sz="1400" b="1" dirty="0"/>
              <a:t>empower older adults</a:t>
            </a:r>
            <a:r>
              <a:rPr lang="en-US" sz="1400" dirty="0"/>
              <a:t> by promoting choice, participation in decision-making, and access to tailored services. For example, the Care Act’s emphasis on wellbeing encourages care plans co-produced with older people, while the Equality Act and Human Rights Act safeguard autonomy and dignity. The NHS Long Term Plan further supports empowerment through person-</a:t>
            </a:r>
            <a:r>
              <a:rPr lang="en-US" sz="1400" dirty="0" err="1"/>
              <a:t>centred</a:t>
            </a:r>
            <a:r>
              <a:rPr lang="en-US" sz="1400" dirty="0"/>
              <a:t>, preventative healthcare initiatives, enabling older adults to maintain independence and control over their care (Glasby, 2016; NHS England, 2019). By embedding empowerment in legislation, care provision moves from a passive model to one where older people are active participants in shaping their care journey.</a:t>
            </a:r>
          </a:p>
        </p:txBody>
      </p:sp>
      <p:pic>
        <p:nvPicPr>
          <p:cNvPr id="6" name="Picture 5">
            <a:extLst>
              <a:ext uri="{FF2B5EF4-FFF2-40B4-BE49-F238E27FC236}">
                <a16:creationId xmlns:a16="http://schemas.microsoft.com/office/drawing/2014/main" id="{08251F94-294D-0DF4-71FE-25DCF80F054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68547" y="264735"/>
            <a:ext cx="4566936" cy="3043863"/>
          </a:xfrm>
          <a:prstGeom prst="rect">
            <a:avLst/>
          </a:prstGeom>
        </p:spPr>
      </p:pic>
      <p:sp>
        <p:nvSpPr>
          <p:cNvPr id="7" name="TextBox 6">
            <a:extLst>
              <a:ext uri="{FF2B5EF4-FFF2-40B4-BE49-F238E27FC236}">
                <a16:creationId xmlns:a16="http://schemas.microsoft.com/office/drawing/2014/main" id="{B4DE307E-B045-38A7-72E3-31057FD1F47D}"/>
              </a:ext>
            </a:extLst>
          </p:cNvPr>
          <p:cNvSpPr txBox="1"/>
          <p:nvPr/>
        </p:nvSpPr>
        <p:spPr>
          <a:xfrm>
            <a:off x="8700398" y="3311723"/>
            <a:ext cx="3135085" cy="261610"/>
          </a:xfrm>
          <a:prstGeom prst="rect">
            <a:avLst/>
          </a:prstGeom>
          <a:noFill/>
        </p:spPr>
        <p:txBody>
          <a:bodyPr wrap="square" rtlCol="0">
            <a:spAutoFit/>
          </a:bodyPr>
          <a:lstStyle/>
          <a:p>
            <a:r>
              <a:rPr lang="en-GB" sz="1100" dirty="0"/>
              <a:t>(CPD Online College, 2021)</a:t>
            </a:r>
          </a:p>
        </p:txBody>
      </p:sp>
      <p:pic>
        <p:nvPicPr>
          <p:cNvPr id="8" name="Audio 7">
            <a:hlinkClick r:id="" action="ppaction://media"/>
            <a:extLst>
              <a:ext uri="{FF2B5EF4-FFF2-40B4-BE49-F238E27FC236}">
                <a16:creationId xmlns:a16="http://schemas.microsoft.com/office/drawing/2014/main" id="{6045A873-7BA1-FA2D-3600-5A50400C847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33780259"/>
      </p:ext>
    </p:extLst>
  </p:cSld>
  <p:clrMapOvr>
    <a:masterClrMapping/>
  </p:clrMapOvr>
  <mc:AlternateContent xmlns:mc="http://schemas.openxmlformats.org/markup-compatibility/2006">
    <mc:Choice xmlns:p14="http://schemas.microsoft.com/office/powerpoint/2010/main" Requires="p14">
      <p:transition spd="slow" p14:dur="2000" advTm="90711"/>
    </mc:Choice>
    <mc:Fallback>
      <p:transition spd="slow" advTm="90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CEAFCA1-E39D-0971-7E3B-B0000EB65B37}"/>
              </a:ext>
            </a:extLst>
          </p:cNvPr>
          <p:cNvSpPr txBox="1"/>
          <p:nvPr/>
        </p:nvSpPr>
        <p:spPr>
          <a:xfrm>
            <a:off x="401216" y="942391"/>
            <a:ext cx="5896948" cy="4616648"/>
          </a:xfrm>
          <a:prstGeom prst="rect">
            <a:avLst/>
          </a:prstGeom>
          <a:noFill/>
        </p:spPr>
        <p:txBody>
          <a:bodyPr wrap="square" rtlCol="0">
            <a:spAutoFit/>
          </a:bodyPr>
          <a:lstStyle/>
          <a:p>
            <a:r>
              <a:rPr lang="en-US" sz="1400" b="1" dirty="0"/>
              <a:t>Overview of Current Services</a:t>
            </a:r>
          </a:p>
          <a:p>
            <a:r>
              <a:rPr lang="en-US" sz="1400" b="1" dirty="0"/>
              <a:t>General Care Facilities for Older Adults in the UK</a:t>
            </a:r>
            <a:endParaRPr lang="en-US" sz="1400" dirty="0"/>
          </a:p>
          <a:p>
            <a:r>
              <a:rPr lang="en-US" sz="1400" b="1" dirty="0"/>
              <a:t>Types of Services</a:t>
            </a:r>
            <a:r>
              <a:rPr lang="en-US" sz="1400" dirty="0"/>
              <a:t>:</a:t>
            </a:r>
          </a:p>
          <a:p>
            <a:pPr lvl="1"/>
            <a:r>
              <a:rPr lang="en-US" sz="1400" b="1" dirty="0"/>
              <a:t>Residential Care Homes</a:t>
            </a:r>
            <a:r>
              <a:rPr lang="en-US" sz="1400" dirty="0"/>
              <a:t>: Provide 24-hour accommodation and personal care for individuals who cannot live independently.</a:t>
            </a:r>
          </a:p>
          <a:p>
            <a:pPr lvl="1"/>
            <a:r>
              <a:rPr lang="en-US" sz="1400" b="1" dirty="0"/>
              <a:t>Nursing Homes</a:t>
            </a:r>
            <a:r>
              <a:rPr lang="en-US" sz="1400" dirty="0"/>
              <a:t>: Offer medical care alongside personal care for individuals with complex health needs.</a:t>
            </a:r>
          </a:p>
          <a:p>
            <a:pPr lvl="1"/>
            <a:r>
              <a:rPr lang="en-US" sz="1400" b="1" dirty="0"/>
              <a:t>Day </a:t>
            </a:r>
            <a:r>
              <a:rPr lang="en-US" sz="1400" b="1" dirty="0" err="1"/>
              <a:t>Centres</a:t>
            </a:r>
            <a:r>
              <a:rPr lang="en-US" sz="1400" dirty="0"/>
              <a:t>: Provide social activities, meals, and personal care during the day, allowing individuals to live at home.</a:t>
            </a:r>
          </a:p>
          <a:p>
            <a:pPr lvl="1"/>
            <a:r>
              <a:rPr lang="en-US" sz="1400" b="1" dirty="0"/>
              <a:t>Home Care Services</a:t>
            </a:r>
            <a:r>
              <a:rPr lang="en-US" sz="1400" dirty="0"/>
              <a:t>: Deliver personal care and support in individuals' own homes, promoting independence.</a:t>
            </a:r>
          </a:p>
          <a:p>
            <a:r>
              <a:rPr lang="en-US" sz="1400" b="1" dirty="0"/>
              <a:t>Provision and Regulation</a:t>
            </a:r>
            <a:r>
              <a:rPr lang="en-US" sz="1400" dirty="0"/>
              <a:t>:</a:t>
            </a:r>
          </a:p>
          <a:p>
            <a:pPr lvl="1"/>
            <a:r>
              <a:rPr lang="en-US" sz="1400" dirty="0"/>
              <a:t>The </a:t>
            </a:r>
            <a:r>
              <a:rPr lang="en-US" sz="1400" b="1" dirty="0"/>
              <a:t>Care Quality Commission (CQC)</a:t>
            </a:r>
            <a:r>
              <a:rPr lang="en-US" sz="1400" dirty="0"/>
              <a:t> regulates and inspects all care services in England to ensure standards of quality and safety (Glasby, 2016).</a:t>
            </a:r>
          </a:p>
          <a:p>
            <a:r>
              <a:rPr lang="en-US" sz="1400" b="1" dirty="0"/>
              <a:t>Recent Trends</a:t>
            </a:r>
            <a:r>
              <a:rPr lang="en-US" sz="1400" dirty="0"/>
              <a:t>:</a:t>
            </a:r>
          </a:p>
          <a:p>
            <a:pPr lvl="1"/>
            <a:r>
              <a:rPr lang="en-US" sz="1400" dirty="0"/>
              <a:t>The number of care home beds has increased by only 2.9% over the past decade, while the population aged 65 and over has grown by 20.7% (Knight Frank, 2024).</a:t>
            </a:r>
          </a:p>
          <a:p>
            <a:pPr lvl="1"/>
            <a:r>
              <a:rPr lang="en-US" sz="1400" dirty="0"/>
              <a:t>Approximately 2 million people are employed in social care, but high turnover and vacancies remain significant issues (Foster, 2024).</a:t>
            </a:r>
          </a:p>
        </p:txBody>
      </p:sp>
      <p:pic>
        <p:nvPicPr>
          <p:cNvPr id="1026" name="Picture 2" descr="Best elderly care services offered by Nurses Group Homecare?">
            <a:extLst>
              <a:ext uri="{FF2B5EF4-FFF2-40B4-BE49-F238E27FC236}">
                <a16:creationId xmlns:a16="http://schemas.microsoft.com/office/drawing/2014/main" id="{581DE253-FF6A-E498-1E5F-2F6BA3A3B8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5041" y="1574347"/>
            <a:ext cx="5275743" cy="285769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12C8686-EDC4-ECD3-F60A-B602398BF6E4}"/>
              </a:ext>
            </a:extLst>
          </p:cNvPr>
          <p:cNvSpPr txBox="1"/>
          <p:nvPr/>
        </p:nvSpPr>
        <p:spPr>
          <a:xfrm>
            <a:off x="9274628" y="4460033"/>
            <a:ext cx="1548882" cy="461665"/>
          </a:xfrm>
          <a:prstGeom prst="rect">
            <a:avLst/>
          </a:prstGeom>
          <a:noFill/>
        </p:spPr>
        <p:txBody>
          <a:bodyPr wrap="square" rtlCol="0">
            <a:spAutoFit/>
          </a:bodyPr>
          <a:lstStyle/>
          <a:p>
            <a:r>
              <a:rPr lang="en-GB" sz="1200" dirty="0"/>
              <a:t>(Nurses Group Homecare, 2023).</a:t>
            </a:r>
          </a:p>
        </p:txBody>
      </p:sp>
      <p:pic>
        <p:nvPicPr>
          <p:cNvPr id="4" name="Audio 3">
            <a:hlinkClick r:id="" action="ppaction://media"/>
            <a:extLst>
              <a:ext uri="{FF2B5EF4-FFF2-40B4-BE49-F238E27FC236}">
                <a16:creationId xmlns:a16="http://schemas.microsoft.com/office/drawing/2014/main" id="{4CD8EE9B-87F4-F047-36A5-114EF833041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0944702"/>
      </p:ext>
    </p:extLst>
  </p:cSld>
  <p:clrMapOvr>
    <a:masterClrMapping/>
  </p:clrMapOvr>
  <mc:AlternateContent xmlns:mc="http://schemas.openxmlformats.org/markup-compatibility/2006">
    <mc:Choice xmlns:p14="http://schemas.microsoft.com/office/powerpoint/2010/main" Requires="p14">
      <p:transition spd="slow" p14:dur="2000" advTm="40489"/>
    </mc:Choice>
    <mc:Fallback>
      <p:transition spd="slow" advTm="40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504A14-9896-D146-4785-531BBB868AB9}"/>
              </a:ext>
            </a:extLst>
          </p:cNvPr>
          <p:cNvSpPr txBox="1"/>
          <p:nvPr/>
        </p:nvSpPr>
        <p:spPr>
          <a:xfrm>
            <a:off x="391886" y="391886"/>
            <a:ext cx="7091265" cy="5355312"/>
          </a:xfrm>
          <a:prstGeom prst="rect">
            <a:avLst/>
          </a:prstGeom>
          <a:noFill/>
        </p:spPr>
        <p:txBody>
          <a:bodyPr wrap="square" rtlCol="0">
            <a:spAutoFit/>
          </a:bodyPr>
          <a:lstStyle/>
          <a:p>
            <a:r>
              <a:rPr lang="en-US" b="1" dirty="0"/>
              <a:t>Critical Analysis</a:t>
            </a:r>
          </a:p>
          <a:p>
            <a:r>
              <a:rPr lang="en-US" b="1" dirty="0"/>
              <a:t>Strengths</a:t>
            </a:r>
            <a:endParaRPr lang="en-US" dirty="0"/>
          </a:p>
          <a:p>
            <a:r>
              <a:rPr lang="en-US" b="1" dirty="0"/>
              <a:t>Personalised Care</a:t>
            </a:r>
            <a:r>
              <a:rPr lang="en-US" dirty="0"/>
              <a:t>: Many services offer individualised care plans, promoting autonomy and dignity (Glasby, 2016).</a:t>
            </a:r>
          </a:p>
          <a:p>
            <a:r>
              <a:rPr lang="en-US" b="1" dirty="0"/>
              <a:t>Social Engagement</a:t>
            </a:r>
            <a:r>
              <a:rPr lang="en-US" dirty="0"/>
              <a:t>: Day centers and home care services facilitate social interaction, reducing isolation (Age UK, 2023).</a:t>
            </a:r>
          </a:p>
          <a:p>
            <a:r>
              <a:rPr lang="en-US" b="1" dirty="0"/>
              <a:t>Weaknesses</a:t>
            </a:r>
            <a:endParaRPr lang="en-US" dirty="0"/>
          </a:p>
          <a:p>
            <a:r>
              <a:rPr lang="en-US" b="1" dirty="0"/>
              <a:t>Staffing Shortages</a:t>
            </a:r>
            <a:r>
              <a:rPr lang="en-US" dirty="0"/>
              <a:t>: High turnover and vacancies impact the quality and consistency of care (Foster, 2024).</a:t>
            </a:r>
          </a:p>
          <a:p>
            <a:r>
              <a:rPr lang="en-US" b="1" dirty="0"/>
              <a:t>Funding Constraints</a:t>
            </a:r>
            <a:r>
              <a:rPr lang="en-US" dirty="0"/>
              <a:t>: Budget cuts and frozen financial thresholds limit access to services (The Guardian, 2025).</a:t>
            </a:r>
          </a:p>
          <a:p>
            <a:r>
              <a:rPr lang="en-US" b="1" dirty="0"/>
              <a:t>Regional Disparities</a:t>
            </a:r>
            <a:r>
              <a:rPr lang="en-US" dirty="0"/>
              <a:t>: Access to quality care varies significantly across regions, affecting equity (Ageing Better, 2025).</a:t>
            </a:r>
          </a:p>
          <a:p>
            <a:r>
              <a:rPr lang="en-US" b="1" dirty="0"/>
              <a:t>Theoretical Application</a:t>
            </a:r>
            <a:endParaRPr lang="en-US" dirty="0"/>
          </a:p>
          <a:p>
            <a:r>
              <a:rPr lang="en-US" b="1" dirty="0"/>
              <a:t>Continuity Theory</a:t>
            </a:r>
            <a:r>
              <a:rPr lang="en-US" dirty="0"/>
              <a:t>: Emphasises maintaining personal identity and routines, which can be challenging in institutional settings (Atchley, 1989).</a:t>
            </a:r>
          </a:p>
          <a:p>
            <a:r>
              <a:rPr lang="en-US" b="1" dirty="0"/>
              <a:t>Activity Theory</a:t>
            </a:r>
            <a:r>
              <a:rPr lang="en-US" dirty="0"/>
              <a:t>: Highlights the importance of engagement; however, staffing shortages can hinder the implementation of meaningful activities (Havighurst, 1961).</a:t>
            </a:r>
          </a:p>
        </p:txBody>
      </p:sp>
      <p:pic>
        <p:nvPicPr>
          <p:cNvPr id="2050" name="Picture 2" descr="9+ Thousand Helping Old People Cartoon Royalty-Free Images, Stock Photos &amp;  Pictures | Shutterstock">
            <a:extLst>
              <a:ext uri="{FF2B5EF4-FFF2-40B4-BE49-F238E27FC236}">
                <a16:creationId xmlns:a16="http://schemas.microsoft.com/office/drawing/2014/main" id="{BCCD64D5-59D8-E12D-308F-0C1ED392B1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48466" y="1600977"/>
            <a:ext cx="4142792" cy="295236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A618C40-7DC3-061A-DCAE-6DBE8B538A3A}"/>
              </a:ext>
            </a:extLst>
          </p:cNvPr>
          <p:cNvSpPr txBox="1"/>
          <p:nvPr/>
        </p:nvSpPr>
        <p:spPr>
          <a:xfrm>
            <a:off x="9283959" y="4610782"/>
            <a:ext cx="1707502" cy="276999"/>
          </a:xfrm>
          <a:prstGeom prst="rect">
            <a:avLst/>
          </a:prstGeom>
          <a:noFill/>
        </p:spPr>
        <p:txBody>
          <a:bodyPr wrap="square" rtlCol="0">
            <a:spAutoFit/>
          </a:bodyPr>
          <a:lstStyle/>
          <a:p>
            <a:r>
              <a:rPr lang="en-GB" sz="1200" dirty="0"/>
              <a:t>(Shutterstock, 2025).</a:t>
            </a:r>
          </a:p>
        </p:txBody>
      </p:sp>
      <p:pic>
        <p:nvPicPr>
          <p:cNvPr id="5" name="Audio 4">
            <a:hlinkClick r:id="" action="ppaction://media"/>
            <a:extLst>
              <a:ext uri="{FF2B5EF4-FFF2-40B4-BE49-F238E27FC236}">
                <a16:creationId xmlns:a16="http://schemas.microsoft.com/office/drawing/2014/main" id="{E8DFA193-FAA7-EDE0-3940-76CD7C99A76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9170667"/>
      </p:ext>
    </p:extLst>
  </p:cSld>
  <p:clrMapOvr>
    <a:masterClrMapping/>
  </p:clrMapOvr>
  <mc:AlternateContent xmlns:mc="http://schemas.openxmlformats.org/markup-compatibility/2006">
    <mc:Choice xmlns:p14="http://schemas.microsoft.com/office/powerpoint/2010/main" Requires="p14">
      <p:transition spd="slow" p14:dur="2000" advTm="102957"/>
    </mc:Choice>
    <mc:Fallback>
      <p:transition spd="slow" advTm="102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7853BD-3C6E-15A0-F084-AF6352720A7B}"/>
              </a:ext>
            </a:extLst>
          </p:cNvPr>
          <p:cNvSpPr txBox="1"/>
          <p:nvPr/>
        </p:nvSpPr>
        <p:spPr>
          <a:xfrm>
            <a:off x="251926" y="1259633"/>
            <a:ext cx="6652727" cy="5078313"/>
          </a:xfrm>
          <a:prstGeom prst="rect">
            <a:avLst/>
          </a:prstGeom>
          <a:noFill/>
        </p:spPr>
        <p:txBody>
          <a:bodyPr wrap="square" rtlCol="0">
            <a:spAutoFit/>
          </a:bodyPr>
          <a:lstStyle/>
          <a:p>
            <a:r>
              <a:rPr lang="en-US" b="1" dirty="0"/>
              <a:t>Demographic Changes</a:t>
            </a:r>
            <a:endParaRPr lang="en-US" dirty="0"/>
          </a:p>
          <a:p>
            <a:r>
              <a:rPr lang="en-US" b="1" dirty="0"/>
              <a:t>Ageing Population</a:t>
            </a:r>
            <a:r>
              <a:rPr lang="en-US" dirty="0"/>
              <a:t>: The number of people aged 65 and over is increasing, leading to higher demand for care services (Office for National Statistics, 2023).</a:t>
            </a:r>
          </a:p>
          <a:p>
            <a:r>
              <a:rPr lang="en-US" b="1" dirty="0"/>
              <a:t>Living Alone</a:t>
            </a:r>
            <a:r>
              <a:rPr lang="en-US" dirty="0"/>
              <a:t>: A significant proportion of older adults live alone, increasing the need for supportive services (Ageing Better, 2025).</a:t>
            </a:r>
          </a:p>
          <a:p>
            <a:r>
              <a:rPr lang="en-US" b="1" dirty="0"/>
              <a:t>Implications for Care</a:t>
            </a:r>
            <a:endParaRPr lang="en-US" dirty="0"/>
          </a:p>
          <a:p>
            <a:r>
              <a:rPr lang="en-US" b="1" dirty="0"/>
              <a:t>Increased Demand</a:t>
            </a:r>
            <a:r>
              <a:rPr lang="en-US" dirty="0"/>
              <a:t>: Projections indicate a need for an additional 200,000 care home beds by 2050 (Knight Frank, 2024).</a:t>
            </a:r>
          </a:p>
          <a:p>
            <a:r>
              <a:rPr lang="en-US" b="1" dirty="0"/>
              <a:t>Pressure on Services</a:t>
            </a:r>
            <a:r>
              <a:rPr lang="en-US" dirty="0"/>
              <a:t>: Existing services are under strain, leading to longer waiting times and reduced quality of care (Glasby, 2016).</a:t>
            </a:r>
          </a:p>
          <a:p>
            <a:r>
              <a:rPr lang="en-US" b="1" dirty="0"/>
              <a:t>Policy Considerations</a:t>
            </a:r>
            <a:endParaRPr lang="en-US" dirty="0"/>
          </a:p>
          <a:p>
            <a:r>
              <a:rPr lang="en-US" b="1" dirty="0"/>
              <a:t>Investment in Workforce</a:t>
            </a:r>
            <a:r>
              <a:rPr lang="en-US" dirty="0"/>
              <a:t>: Address staffing issues through improved wages and training (Foster, 2024).</a:t>
            </a:r>
          </a:p>
          <a:p>
            <a:r>
              <a:rPr lang="en-US" b="1" dirty="0"/>
              <a:t>Infrastructure Development</a:t>
            </a:r>
            <a:r>
              <a:rPr lang="en-US" dirty="0"/>
              <a:t>: Expand care facilities to meet future demand.</a:t>
            </a:r>
          </a:p>
          <a:p>
            <a:r>
              <a:rPr lang="en-US" b="1" dirty="0"/>
              <a:t>Equity in Access</a:t>
            </a:r>
            <a:r>
              <a:rPr lang="en-US" dirty="0"/>
              <a:t>: Ensure all regions have access to quality care services (Ageing Better, 2025).</a:t>
            </a:r>
          </a:p>
        </p:txBody>
      </p:sp>
      <p:sp>
        <p:nvSpPr>
          <p:cNvPr id="3" name="TextBox 2">
            <a:extLst>
              <a:ext uri="{FF2B5EF4-FFF2-40B4-BE49-F238E27FC236}">
                <a16:creationId xmlns:a16="http://schemas.microsoft.com/office/drawing/2014/main" id="{7CA7ADE9-25AA-A965-6A72-188A96ACEB16}"/>
              </a:ext>
            </a:extLst>
          </p:cNvPr>
          <p:cNvSpPr txBox="1"/>
          <p:nvPr/>
        </p:nvSpPr>
        <p:spPr>
          <a:xfrm>
            <a:off x="457200" y="373224"/>
            <a:ext cx="5010539" cy="584775"/>
          </a:xfrm>
          <a:prstGeom prst="rect">
            <a:avLst/>
          </a:prstGeom>
          <a:noFill/>
        </p:spPr>
        <p:txBody>
          <a:bodyPr wrap="square" rtlCol="0">
            <a:spAutoFit/>
          </a:bodyPr>
          <a:lstStyle/>
          <a:p>
            <a:r>
              <a:rPr lang="en-GB" sz="3200" dirty="0"/>
              <a:t>Impact on Population Trends</a:t>
            </a:r>
          </a:p>
        </p:txBody>
      </p:sp>
      <p:pic>
        <p:nvPicPr>
          <p:cNvPr id="3074" name="Picture 2" descr="Elderly people caring. Social service workers help seniors, caregivers and  wards cartoon characters, nurses or volunteers walking and communications  Stock Vector Image &amp; Art - Alamy">
            <a:extLst>
              <a:ext uri="{FF2B5EF4-FFF2-40B4-BE49-F238E27FC236}">
                <a16:creationId xmlns:a16="http://schemas.microsoft.com/office/drawing/2014/main" id="{6742C3CF-CDA0-37F3-14A1-D80B2B01EB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00519" y="1259633"/>
            <a:ext cx="4764910" cy="369492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8B54B61-E046-27D3-F492-9D0EF4BAB8E3}"/>
              </a:ext>
            </a:extLst>
          </p:cNvPr>
          <p:cNvSpPr txBox="1"/>
          <p:nvPr/>
        </p:nvSpPr>
        <p:spPr>
          <a:xfrm>
            <a:off x="9666514" y="4982547"/>
            <a:ext cx="1586204" cy="276999"/>
          </a:xfrm>
          <a:prstGeom prst="rect">
            <a:avLst/>
          </a:prstGeom>
          <a:noFill/>
        </p:spPr>
        <p:txBody>
          <a:bodyPr wrap="square" rtlCol="0">
            <a:spAutoFit/>
          </a:bodyPr>
          <a:lstStyle/>
          <a:p>
            <a:r>
              <a:rPr lang="en-GB" sz="1200" dirty="0"/>
              <a:t>(Alamy, 2025).</a:t>
            </a:r>
          </a:p>
        </p:txBody>
      </p:sp>
      <p:pic>
        <p:nvPicPr>
          <p:cNvPr id="6" name="Audio 5">
            <a:hlinkClick r:id="" action="ppaction://media"/>
            <a:extLst>
              <a:ext uri="{FF2B5EF4-FFF2-40B4-BE49-F238E27FC236}">
                <a16:creationId xmlns:a16="http://schemas.microsoft.com/office/drawing/2014/main" id="{78BF3757-B8C5-54ED-BE35-3F8591BF098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7249524"/>
      </p:ext>
    </p:extLst>
  </p:cSld>
  <p:clrMapOvr>
    <a:masterClrMapping/>
  </p:clrMapOvr>
  <mc:AlternateContent xmlns:mc="http://schemas.openxmlformats.org/markup-compatibility/2006">
    <mc:Choice xmlns:p14="http://schemas.microsoft.com/office/powerpoint/2010/main" Requires="p14">
      <p:transition spd="slow" p14:dur="2000" advTm="79333"/>
    </mc:Choice>
    <mc:Fallback>
      <p:transition spd="slow" advTm="79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9A58E1-D963-6417-ECE3-0784B4B4F4B3}"/>
              </a:ext>
            </a:extLst>
          </p:cNvPr>
          <p:cNvSpPr txBox="1"/>
          <p:nvPr/>
        </p:nvSpPr>
        <p:spPr>
          <a:xfrm>
            <a:off x="531845" y="289249"/>
            <a:ext cx="8537510" cy="369332"/>
          </a:xfrm>
          <a:prstGeom prst="rect">
            <a:avLst/>
          </a:prstGeom>
          <a:noFill/>
        </p:spPr>
        <p:txBody>
          <a:bodyPr wrap="square" rtlCol="0">
            <a:spAutoFit/>
          </a:bodyPr>
          <a:lstStyle/>
          <a:p>
            <a:r>
              <a:rPr lang="en-GB" dirty="0"/>
              <a:t>Technological Innovations for Elderly Care</a:t>
            </a:r>
          </a:p>
        </p:txBody>
      </p:sp>
      <p:sp>
        <p:nvSpPr>
          <p:cNvPr id="3" name="TextBox 2">
            <a:extLst>
              <a:ext uri="{FF2B5EF4-FFF2-40B4-BE49-F238E27FC236}">
                <a16:creationId xmlns:a16="http://schemas.microsoft.com/office/drawing/2014/main" id="{CE3FF297-11D4-4D78-407E-F315BF242914}"/>
              </a:ext>
            </a:extLst>
          </p:cNvPr>
          <p:cNvSpPr txBox="1"/>
          <p:nvPr/>
        </p:nvSpPr>
        <p:spPr>
          <a:xfrm>
            <a:off x="391887" y="811763"/>
            <a:ext cx="5635690" cy="5355312"/>
          </a:xfrm>
          <a:prstGeom prst="rect">
            <a:avLst/>
          </a:prstGeom>
          <a:noFill/>
        </p:spPr>
        <p:txBody>
          <a:bodyPr wrap="square" rtlCol="0">
            <a:spAutoFit/>
          </a:bodyPr>
          <a:lstStyle/>
          <a:p>
            <a:r>
              <a:rPr lang="en-US" b="1" dirty="0"/>
              <a:t>Innovations Overview</a:t>
            </a:r>
          </a:p>
          <a:p>
            <a:r>
              <a:rPr lang="en-US" b="1" dirty="0"/>
              <a:t>Recent Technological Advances Impacting Elderly Care</a:t>
            </a:r>
            <a:endParaRPr lang="en-US" dirty="0"/>
          </a:p>
          <a:p>
            <a:r>
              <a:rPr lang="en-US" b="1" dirty="0"/>
              <a:t>Telehealth and Remote Monitoring</a:t>
            </a:r>
            <a:r>
              <a:rPr lang="en-US" dirty="0"/>
              <a:t>: Platforms like Cera Care utilise AI to predict hospitalisations and monitor health metrics, reducing emergency visits by 52% and improving medication adherence by 35% (Cera Care, 2025).</a:t>
            </a:r>
          </a:p>
          <a:p>
            <a:r>
              <a:rPr lang="en-US" b="1" dirty="0"/>
              <a:t>Smart Homes and IoT Devices</a:t>
            </a:r>
            <a:r>
              <a:rPr lang="en-US" dirty="0"/>
              <a:t>: Technologies such as smart sensors and AI-driven systems enhance safety by detecting falls, monitoring vital signs, and adjusting environmental conditions (The Times, 2024).</a:t>
            </a:r>
          </a:p>
          <a:p>
            <a:r>
              <a:rPr lang="en-US" b="1" dirty="0"/>
              <a:t>Dementia Assistive Technologies</a:t>
            </a:r>
            <a:r>
              <a:rPr lang="en-US" dirty="0"/>
              <a:t>: Tools like PainChek assess pain through facial recognition, while AI companions provide cognitive stimulation and emotional support (CareYaya Health Technologies, 2025).</a:t>
            </a:r>
          </a:p>
          <a:p>
            <a:r>
              <a:rPr lang="en-US" b="1" dirty="0"/>
              <a:t>Elderly Care Apps</a:t>
            </a:r>
            <a:r>
              <a:rPr lang="en-US" dirty="0"/>
              <a:t>: Applications like RecallCue facilitate automatic video calls and reminders, aiding communication and daily task management (Reddit, 2024).</a:t>
            </a:r>
          </a:p>
        </p:txBody>
      </p:sp>
      <p:pic>
        <p:nvPicPr>
          <p:cNvPr id="4098" name="Picture 2" descr="1,400+ Older Adult Learning Technology Stock Illustrations, Royalty-Free  Vector Graphics &amp; Clip Art - iStock">
            <a:extLst>
              <a:ext uri="{FF2B5EF4-FFF2-40B4-BE49-F238E27FC236}">
                <a16:creationId xmlns:a16="http://schemas.microsoft.com/office/drawing/2014/main" id="{BC0A3ED1-318C-0BB7-7BF1-BD17B96BFA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1618473"/>
            <a:ext cx="5829300" cy="27813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7A8A40D-059C-9696-4743-E9339ACB88E2}"/>
              </a:ext>
            </a:extLst>
          </p:cNvPr>
          <p:cNvSpPr txBox="1"/>
          <p:nvPr/>
        </p:nvSpPr>
        <p:spPr>
          <a:xfrm>
            <a:off x="7744409" y="4469363"/>
            <a:ext cx="1987420" cy="276999"/>
          </a:xfrm>
          <a:prstGeom prst="rect">
            <a:avLst/>
          </a:prstGeom>
          <a:noFill/>
        </p:spPr>
        <p:txBody>
          <a:bodyPr wrap="square" rtlCol="0">
            <a:spAutoFit/>
          </a:bodyPr>
          <a:lstStyle/>
          <a:p>
            <a:r>
              <a:rPr lang="en-GB" sz="1200" dirty="0"/>
              <a:t>(iStock, 2025).</a:t>
            </a:r>
          </a:p>
        </p:txBody>
      </p:sp>
      <p:pic>
        <p:nvPicPr>
          <p:cNvPr id="6" name="Audio 5">
            <a:hlinkClick r:id="" action="ppaction://media"/>
            <a:extLst>
              <a:ext uri="{FF2B5EF4-FFF2-40B4-BE49-F238E27FC236}">
                <a16:creationId xmlns:a16="http://schemas.microsoft.com/office/drawing/2014/main" id="{6FE640F0-6E23-FAE4-DF32-8ABD6D8AEE7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12077735"/>
      </p:ext>
    </p:extLst>
  </p:cSld>
  <p:clrMapOvr>
    <a:masterClrMapping/>
  </p:clrMapOvr>
  <mc:AlternateContent xmlns:mc="http://schemas.openxmlformats.org/markup-compatibility/2006">
    <mc:Choice xmlns:p14="http://schemas.microsoft.com/office/powerpoint/2010/main" Requires="p14">
      <p:transition spd="slow" p14:dur="2000" advTm="84485"/>
    </mc:Choice>
    <mc:Fallback>
      <p:transition spd="slow" advTm="84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A6FB87-4006-402A-2802-DF7D2B455214}"/>
              </a:ext>
            </a:extLst>
          </p:cNvPr>
          <p:cNvSpPr txBox="1"/>
          <p:nvPr/>
        </p:nvSpPr>
        <p:spPr>
          <a:xfrm>
            <a:off x="429209" y="162943"/>
            <a:ext cx="6456783" cy="6463308"/>
          </a:xfrm>
          <a:prstGeom prst="rect">
            <a:avLst/>
          </a:prstGeom>
          <a:noFill/>
        </p:spPr>
        <p:txBody>
          <a:bodyPr wrap="square">
            <a:spAutoFit/>
          </a:bodyPr>
          <a:lstStyle/>
          <a:p>
            <a:pPr>
              <a:buNone/>
            </a:pPr>
            <a:r>
              <a:rPr lang="en-US" b="1" dirty="0"/>
              <a:t>Critical Assessment</a:t>
            </a:r>
          </a:p>
          <a:p>
            <a:pPr>
              <a:buNone/>
            </a:pPr>
            <a:r>
              <a:rPr lang="en-US" b="1" dirty="0"/>
              <a:t>Benefits</a:t>
            </a:r>
            <a:endParaRPr lang="en-US" dirty="0"/>
          </a:p>
          <a:p>
            <a:pPr>
              <a:buFont typeface="Arial" panose="020B0604020202020204" pitchFamily="34" charset="0"/>
              <a:buChar char="•"/>
            </a:pPr>
            <a:r>
              <a:rPr lang="en-US" b="1" dirty="0"/>
              <a:t>Enhanced Monitoring and Early Intervention</a:t>
            </a:r>
            <a:r>
              <a:rPr lang="en-US" dirty="0"/>
              <a:t>: Remote technologies enable continuous health monitoring, allowing for timely interventions and reducing hospital admissions (Cera Care, 2025).</a:t>
            </a:r>
          </a:p>
          <a:p>
            <a:pPr>
              <a:buFont typeface="Arial" panose="020B0604020202020204" pitchFamily="34" charset="0"/>
              <a:buChar char="•"/>
            </a:pPr>
            <a:r>
              <a:rPr lang="en-US" b="1" dirty="0"/>
              <a:t>Improved Quality of Life</a:t>
            </a:r>
            <a:r>
              <a:rPr lang="en-US" dirty="0"/>
              <a:t>: Assistive technologies support independence, reduce loneliness, and provide cognitive stimulation for individuals with dementia (CareYaya Health Technologies, 2025).</a:t>
            </a:r>
          </a:p>
          <a:p>
            <a:pPr>
              <a:buFont typeface="Arial" panose="020B0604020202020204" pitchFamily="34" charset="0"/>
              <a:buChar char="•"/>
            </a:pPr>
            <a:r>
              <a:rPr lang="en-US" b="1" dirty="0"/>
              <a:t>Support for Caregivers</a:t>
            </a:r>
            <a:r>
              <a:rPr lang="en-US" dirty="0"/>
              <a:t>: AI companions and remote monitoring systems alleviate caregiver burden by providing real-time updates and facilitating communication (Reddit, 2024).</a:t>
            </a:r>
          </a:p>
          <a:p>
            <a:pPr>
              <a:buNone/>
            </a:pPr>
            <a:r>
              <a:rPr lang="en-US" b="1" dirty="0"/>
              <a:t>Challenges</a:t>
            </a:r>
            <a:endParaRPr lang="en-US" dirty="0"/>
          </a:p>
          <a:p>
            <a:pPr>
              <a:buFont typeface="Arial" panose="020B0604020202020204" pitchFamily="34" charset="0"/>
              <a:buChar char="•"/>
            </a:pPr>
            <a:r>
              <a:rPr lang="en-US" b="1" dirty="0"/>
              <a:t>Digital Exclusion</a:t>
            </a:r>
            <a:r>
              <a:rPr lang="en-US" dirty="0"/>
              <a:t>: Older adults may face difficulties in accessing and utilizing technology due to lack of digital literacy or internet access, leading to disparities in care (The Times, 2024).</a:t>
            </a:r>
          </a:p>
          <a:p>
            <a:pPr>
              <a:buFont typeface="Arial" panose="020B0604020202020204" pitchFamily="34" charset="0"/>
              <a:buChar char="•"/>
            </a:pPr>
            <a:r>
              <a:rPr lang="en-US" b="1" dirty="0"/>
              <a:t>Cost and Accessibility</a:t>
            </a:r>
            <a:r>
              <a:rPr lang="en-US" dirty="0"/>
              <a:t>: High costs of advanced technologies can limit their availability to certain populations, creating inequality in care provision (Cera Care, 2025).</a:t>
            </a:r>
          </a:p>
          <a:p>
            <a:pPr>
              <a:buFont typeface="Arial" panose="020B0604020202020204" pitchFamily="34" charset="0"/>
              <a:buChar char="•"/>
            </a:pPr>
            <a:r>
              <a:rPr lang="en-US" b="1" dirty="0"/>
              <a:t>Ethical and Privacy Concerns</a:t>
            </a:r>
            <a:r>
              <a:rPr lang="en-US" dirty="0"/>
              <a:t>: The use of AI and data collection raises issues regarding consent, data security, and the potential for reduced human interaction in care settings (The Times, 2024).</a:t>
            </a:r>
          </a:p>
        </p:txBody>
      </p:sp>
      <p:pic>
        <p:nvPicPr>
          <p:cNvPr id="5122" name="Picture 2" descr="Older People Using Technology: Over 1,012 Royalty-Free Licensable Stock  Illustrations &amp; Drawings | Shutterstock">
            <a:extLst>
              <a:ext uri="{FF2B5EF4-FFF2-40B4-BE49-F238E27FC236}">
                <a16:creationId xmlns:a16="http://schemas.microsoft.com/office/drawing/2014/main" id="{089CDEE0-1EFE-C2C0-5465-3A58657025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69967" y="1918218"/>
            <a:ext cx="4282751" cy="292437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542A2EA-35BE-44F6-BD6B-2F75E762DEBB}"/>
              </a:ext>
            </a:extLst>
          </p:cNvPr>
          <p:cNvSpPr txBox="1"/>
          <p:nvPr/>
        </p:nvSpPr>
        <p:spPr>
          <a:xfrm>
            <a:off x="7800392" y="4900031"/>
            <a:ext cx="2146041" cy="276999"/>
          </a:xfrm>
          <a:prstGeom prst="rect">
            <a:avLst/>
          </a:prstGeom>
          <a:noFill/>
        </p:spPr>
        <p:txBody>
          <a:bodyPr wrap="square" rtlCol="0">
            <a:spAutoFit/>
          </a:bodyPr>
          <a:lstStyle/>
          <a:p>
            <a:r>
              <a:rPr lang="en-GB" sz="1200" dirty="0"/>
              <a:t>(Shutterstock, 2025)</a:t>
            </a:r>
          </a:p>
        </p:txBody>
      </p:sp>
      <p:pic>
        <p:nvPicPr>
          <p:cNvPr id="5" name="Audio 4">
            <a:hlinkClick r:id="" action="ppaction://media"/>
            <a:extLst>
              <a:ext uri="{FF2B5EF4-FFF2-40B4-BE49-F238E27FC236}">
                <a16:creationId xmlns:a16="http://schemas.microsoft.com/office/drawing/2014/main" id="{91C16A47-A1B3-A855-EC0D-680C3550193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43125503"/>
      </p:ext>
    </p:extLst>
  </p:cSld>
  <p:clrMapOvr>
    <a:masterClrMapping/>
  </p:clrMapOvr>
  <mc:AlternateContent xmlns:mc="http://schemas.openxmlformats.org/markup-compatibility/2006">
    <mc:Choice xmlns:p14="http://schemas.microsoft.com/office/powerpoint/2010/main" Requires="p14">
      <p:transition spd="slow" p14:dur="2000" advTm="3034"/>
    </mc:Choice>
    <mc:Fallback>
      <p:transition spd="slow" advTm="30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86BA98-EA3A-5B1A-080F-C02553A700B9}"/>
              </a:ext>
            </a:extLst>
          </p:cNvPr>
          <p:cNvSpPr txBox="1"/>
          <p:nvPr/>
        </p:nvSpPr>
        <p:spPr>
          <a:xfrm>
            <a:off x="419878" y="373224"/>
            <a:ext cx="6503436" cy="373225"/>
          </a:xfrm>
          <a:prstGeom prst="rect">
            <a:avLst/>
          </a:prstGeom>
          <a:noFill/>
        </p:spPr>
        <p:txBody>
          <a:bodyPr wrap="square" rtlCol="0">
            <a:spAutoFit/>
          </a:bodyPr>
          <a:lstStyle/>
          <a:p>
            <a:r>
              <a:rPr lang="en-GB" dirty="0"/>
              <a:t>Case Study </a:t>
            </a:r>
          </a:p>
        </p:txBody>
      </p:sp>
      <p:sp>
        <p:nvSpPr>
          <p:cNvPr id="3" name="TextBox 2">
            <a:extLst>
              <a:ext uri="{FF2B5EF4-FFF2-40B4-BE49-F238E27FC236}">
                <a16:creationId xmlns:a16="http://schemas.microsoft.com/office/drawing/2014/main" id="{AAF4C635-3092-4458-06B1-B0EBE417F3A7}"/>
              </a:ext>
            </a:extLst>
          </p:cNvPr>
          <p:cNvSpPr txBox="1"/>
          <p:nvPr/>
        </p:nvSpPr>
        <p:spPr>
          <a:xfrm>
            <a:off x="513185" y="1194318"/>
            <a:ext cx="5346440" cy="3693319"/>
          </a:xfrm>
          <a:prstGeom prst="rect">
            <a:avLst/>
          </a:prstGeom>
          <a:noFill/>
        </p:spPr>
        <p:txBody>
          <a:bodyPr wrap="square" rtlCol="0">
            <a:spAutoFit/>
          </a:bodyPr>
          <a:lstStyle/>
          <a:p>
            <a:r>
              <a:rPr lang="en-US" b="1" dirty="0"/>
              <a:t>Nobi Smart Lamps – Fall Detection and Prevention</a:t>
            </a:r>
          </a:p>
          <a:p>
            <a:r>
              <a:rPr lang="en-US" b="1" dirty="0"/>
              <a:t>Overview</a:t>
            </a:r>
            <a:r>
              <a:rPr lang="en-US" dirty="0"/>
              <a:t>: Nobi Smart Lamps, equipped with advanced sensors, were installed in care facilities to detect falls among residents.</a:t>
            </a:r>
          </a:p>
          <a:p>
            <a:r>
              <a:rPr lang="en-US" b="1" dirty="0"/>
              <a:t>Implementation</a:t>
            </a:r>
            <a:r>
              <a:rPr lang="en-US" dirty="0"/>
              <a:t>: Upon detecting a fall, the lamp triggers an alarm within 30 seconds, ensuring swift assistance. The system integrates with digital patient records, automating data administration and reducing staff workload.</a:t>
            </a:r>
          </a:p>
          <a:p>
            <a:r>
              <a:rPr lang="en-US" b="1" dirty="0"/>
              <a:t>Outcome</a:t>
            </a:r>
            <a:r>
              <a:rPr lang="en-US" dirty="0"/>
              <a:t>: Facilities reported a significant reduction in fall-related incidents and enhanced staff efficiency, highlighting the effectiveness of smart technology in improving safety and care quality.</a:t>
            </a:r>
          </a:p>
        </p:txBody>
      </p:sp>
      <p:pic>
        <p:nvPicPr>
          <p:cNvPr id="6146" name="Picture 2" descr="The Nobi Smart Lamp | Far-Field Voice Capture Use Case">
            <a:extLst>
              <a:ext uri="{FF2B5EF4-FFF2-40B4-BE49-F238E27FC236}">
                <a16:creationId xmlns:a16="http://schemas.microsoft.com/office/drawing/2014/main" id="{1FE84F36-543D-7A90-31DC-537311E55F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40759" y="1194318"/>
            <a:ext cx="4142792" cy="405181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61F9B11-7FBE-A4C4-BF75-36BDE6DFB0B7}"/>
              </a:ext>
            </a:extLst>
          </p:cNvPr>
          <p:cNvSpPr txBox="1"/>
          <p:nvPr/>
        </p:nvSpPr>
        <p:spPr>
          <a:xfrm>
            <a:off x="8472196" y="5310578"/>
            <a:ext cx="1474237" cy="276999"/>
          </a:xfrm>
          <a:prstGeom prst="rect">
            <a:avLst/>
          </a:prstGeom>
          <a:noFill/>
        </p:spPr>
        <p:txBody>
          <a:bodyPr wrap="square" rtlCol="0">
            <a:spAutoFit/>
          </a:bodyPr>
          <a:lstStyle/>
          <a:p>
            <a:r>
              <a:rPr lang="en-GB" sz="1200" dirty="0"/>
              <a:t>(</a:t>
            </a:r>
            <a:r>
              <a:rPr lang="en-GB" sz="1200" dirty="0" err="1"/>
              <a:t>ArkX</a:t>
            </a:r>
            <a:r>
              <a:rPr lang="en-GB" sz="1200" dirty="0"/>
              <a:t> Labs, 2025).</a:t>
            </a:r>
          </a:p>
        </p:txBody>
      </p:sp>
      <p:pic>
        <p:nvPicPr>
          <p:cNvPr id="6" name="Audio 5">
            <a:hlinkClick r:id="" action="ppaction://media"/>
            <a:extLst>
              <a:ext uri="{FF2B5EF4-FFF2-40B4-BE49-F238E27FC236}">
                <a16:creationId xmlns:a16="http://schemas.microsoft.com/office/drawing/2014/main" id="{AF193132-7E77-8175-FC21-4848FDA0BC1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43413414"/>
      </p:ext>
    </p:extLst>
  </p:cSld>
  <p:clrMapOvr>
    <a:masterClrMapping/>
  </p:clrMapOvr>
  <mc:AlternateContent xmlns:mc="http://schemas.openxmlformats.org/markup-compatibility/2006">
    <mc:Choice xmlns:p14="http://schemas.microsoft.com/office/powerpoint/2010/main" Requires="p14">
      <p:transition spd="slow" p14:dur="2000" advTm="40259"/>
    </mc:Choice>
    <mc:Fallback>
      <p:transition spd="slow" advTm="40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EE71AB-EF0B-D643-3339-8795C5DEBE0B}"/>
              </a:ext>
            </a:extLst>
          </p:cNvPr>
          <p:cNvSpPr txBox="1"/>
          <p:nvPr/>
        </p:nvSpPr>
        <p:spPr>
          <a:xfrm>
            <a:off x="473529" y="335845"/>
            <a:ext cx="6097554" cy="6186309"/>
          </a:xfrm>
          <a:prstGeom prst="rect">
            <a:avLst/>
          </a:prstGeom>
          <a:noFill/>
        </p:spPr>
        <p:txBody>
          <a:bodyPr wrap="square">
            <a:spAutoFit/>
          </a:bodyPr>
          <a:lstStyle/>
          <a:p>
            <a:pPr>
              <a:buNone/>
            </a:pPr>
            <a:r>
              <a:rPr lang="en-US" b="1" dirty="0"/>
              <a:t>Learning Points and Theoretical Applications</a:t>
            </a:r>
          </a:p>
          <a:p>
            <a:pPr>
              <a:buNone/>
            </a:pPr>
            <a:r>
              <a:rPr lang="en-US" b="1" dirty="0"/>
              <a:t>Learning Points</a:t>
            </a:r>
          </a:p>
          <a:p>
            <a:pPr>
              <a:buFont typeface="Arial" panose="020B0604020202020204" pitchFamily="34" charset="0"/>
              <a:buChar char="•"/>
            </a:pPr>
            <a:r>
              <a:rPr lang="en-US" b="1" dirty="0"/>
              <a:t>Integration of Technology</a:t>
            </a:r>
            <a:r>
              <a:rPr lang="en-US" dirty="0"/>
              <a:t>: The case study underscores the importance of integrating technology into elderly care to enhance communication, safety, and overall well-being.</a:t>
            </a:r>
          </a:p>
          <a:p>
            <a:pPr>
              <a:buFont typeface="Arial" panose="020B0604020202020204" pitchFamily="34" charset="0"/>
              <a:buChar char="•"/>
            </a:pPr>
            <a:r>
              <a:rPr lang="en-US" b="1" dirty="0"/>
              <a:t>User-Centered Design</a:t>
            </a:r>
            <a:r>
              <a:rPr lang="en-US" dirty="0"/>
              <a:t>: Tailoring technological solutions to meet the specific needs of older adults is crucial for their acceptance and effective use.</a:t>
            </a:r>
          </a:p>
          <a:p>
            <a:pPr>
              <a:buFont typeface="Arial" panose="020B0604020202020204" pitchFamily="34" charset="0"/>
              <a:buChar char="•"/>
            </a:pPr>
            <a:r>
              <a:rPr lang="en-US" b="1" dirty="0"/>
              <a:t>Cost-Effectiveness</a:t>
            </a:r>
            <a:r>
              <a:rPr lang="en-US" dirty="0"/>
              <a:t>: Implementing technologies like Nobi Smart Lamps can lead to long-term cost savings by reducing fall-related incidents and hospital admissions.</a:t>
            </a:r>
          </a:p>
          <a:p>
            <a:pPr>
              <a:buNone/>
            </a:pPr>
            <a:r>
              <a:rPr lang="en-US" b="1" dirty="0"/>
              <a:t>Application of Theoretical Models</a:t>
            </a:r>
          </a:p>
          <a:p>
            <a:pPr>
              <a:buFont typeface="Arial" panose="020B0604020202020204" pitchFamily="34" charset="0"/>
              <a:buChar char="•"/>
            </a:pPr>
            <a:r>
              <a:rPr lang="en-US" b="1" dirty="0"/>
              <a:t>Person-Centered Care</a:t>
            </a:r>
            <a:r>
              <a:rPr lang="en-US" dirty="0"/>
              <a:t>: aligns with the principles of person-centered care by focusing on the individual needs and preferences of residents.</a:t>
            </a:r>
          </a:p>
          <a:p>
            <a:pPr>
              <a:buFont typeface="Arial" panose="020B0604020202020204" pitchFamily="34" charset="0"/>
              <a:buChar char="•"/>
            </a:pPr>
            <a:r>
              <a:rPr lang="en-US" b="1" dirty="0"/>
              <a:t>Technology Acceptance Model (TAM)</a:t>
            </a:r>
            <a:r>
              <a:rPr lang="en-US" dirty="0"/>
              <a:t>: The successful implementation of the technology suggests that perceived ease of use and usefulness are critical factors influencing acceptance among older adults.</a:t>
            </a:r>
          </a:p>
          <a:p>
            <a:pPr>
              <a:buFont typeface="Arial" panose="020B0604020202020204" pitchFamily="34" charset="0"/>
              <a:buChar char="•"/>
            </a:pPr>
            <a:r>
              <a:rPr lang="en-US" b="1" dirty="0"/>
              <a:t>Health Belief Model</a:t>
            </a:r>
            <a:r>
              <a:rPr lang="en-US" dirty="0"/>
              <a:t>: Residents' engagement with digital tools may be influenced by their perceptions of the benefits and risks associated with technology use.</a:t>
            </a:r>
          </a:p>
        </p:txBody>
      </p:sp>
      <p:pic>
        <p:nvPicPr>
          <p:cNvPr id="7170" name="Picture 2" descr="Fall Detection in Care | Nobi Smart Lights Improve Safety">
            <a:extLst>
              <a:ext uri="{FF2B5EF4-FFF2-40B4-BE49-F238E27FC236}">
                <a16:creationId xmlns:a16="http://schemas.microsoft.com/office/drawing/2014/main" id="{69C34F6E-808A-2105-661F-A70170B1D1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6620" y="1110343"/>
            <a:ext cx="4590661" cy="28551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3824FE8-FBD8-682B-B0BF-5343D86D57A3}"/>
              </a:ext>
            </a:extLst>
          </p:cNvPr>
          <p:cNvSpPr txBox="1"/>
          <p:nvPr/>
        </p:nvSpPr>
        <p:spPr>
          <a:xfrm>
            <a:off x="8966718" y="4078937"/>
            <a:ext cx="1632857" cy="276999"/>
          </a:xfrm>
          <a:prstGeom prst="rect">
            <a:avLst/>
          </a:prstGeom>
          <a:noFill/>
        </p:spPr>
        <p:txBody>
          <a:bodyPr wrap="square" rtlCol="0">
            <a:spAutoFit/>
          </a:bodyPr>
          <a:lstStyle/>
          <a:p>
            <a:r>
              <a:rPr lang="en-GB" sz="1200" dirty="0"/>
              <a:t>(</a:t>
            </a:r>
            <a:r>
              <a:rPr lang="en-GB" sz="1200" dirty="0" err="1"/>
              <a:t>ArkX</a:t>
            </a:r>
            <a:r>
              <a:rPr lang="en-GB" sz="1200" dirty="0"/>
              <a:t> Labs, 2025).</a:t>
            </a:r>
          </a:p>
        </p:txBody>
      </p:sp>
      <p:pic>
        <p:nvPicPr>
          <p:cNvPr id="5" name="Audio 4">
            <a:hlinkClick r:id="" action="ppaction://media"/>
            <a:extLst>
              <a:ext uri="{FF2B5EF4-FFF2-40B4-BE49-F238E27FC236}">
                <a16:creationId xmlns:a16="http://schemas.microsoft.com/office/drawing/2014/main" id="{83C0EF41-4F58-EC04-82D7-71728582136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1812999"/>
      </p:ext>
    </p:extLst>
  </p:cSld>
  <p:clrMapOvr>
    <a:masterClrMapping/>
  </p:clrMapOvr>
  <mc:AlternateContent xmlns:mc="http://schemas.openxmlformats.org/markup-compatibility/2006">
    <mc:Choice xmlns:p14="http://schemas.microsoft.com/office/powerpoint/2010/main" Requires="p14">
      <p:transition spd="slow" p14:dur="2000" advTm="48589"/>
    </mc:Choice>
    <mc:Fallback>
      <p:transition spd="slow" advTm="48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64B298-4D74-A6A0-0E6F-DE5A8A0B7B90}"/>
              </a:ext>
            </a:extLst>
          </p:cNvPr>
          <p:cNvSpPr txBox="1"/>
          <p:nvPr/>
        </p:nvSpPr>
        <p:spPr>
          <a:xfrm>
            <a:off x="242596" y="289249"/>
            <a:ext cx="3517641" cy="584775"/>
          </a:xfrm>
          <a:prstGeom prst="rect">
            <a:avLst/>
          </a:prstGeom>
          <a:noFill/>
        </p:spPr>
        <p:txBody>
          <a:bodyPr wrap="square" rtlCol="0">
            <a:spAutoFit/>
          </a:bodyPr>
          <a:lstStyle/>
          <a:p>
            <a:r>
              <a:rPr lang="en-GB" sz="3200" dirty="0"/>
              <a:t>Recommendations</a:t>
            </a:r>
          </a:p>
        </p:txBody>
      </p:sp>
      <p:sp>
        <p:nvSpPr>
          <p:cNvPr id="4" name="TextBox 3">
            <a:extLst>
              <a:ext uri="{FF2B5EF4-FFF2-40B4-BE49-F238E27FC236}">
                <a16:creationId xmlns:a16="http://schemas.microsoft.com/office/drawing/2014/main" id="{31DBBC7F-D714-3744-3DEF-E36B23B7CB69}"/>
              </a:ext>
            </a:extLst>
          </p:cNvPr>
          <p:cNvSpPr txBox="1"/>
          <p:nvPr/>
        </p:nvSpPr>
        <p:spPr>
          <a:xfrm>
            <a:off x="242596" y="1212980"/>
            <a:ext cx="2761861" cy="4893647"/>
          </a:xfrm>
          <a:prstGeom prst="rect">
            <a:avLst/>
          </a:prstGeom>
          <a:noFill/>
        </p:spPr>
        <p:txBody>
          <a:bodyPr wrap="square" rtlCol="0">
            <a:spAutoFit/>
          </a:bodyPr>
          <a:lstStyle/>
          <a:p>
            <a:r>
              <a:rPr lang="en-US" sz="1200" b="1" dirty="0"/>
              <a:t>Strategic Improvements</a:t>
            </a:r>
            <a:endParaRPr lang="en-US" sz="1200" dirty="0"/>
          </a:p>
          <a:p>
            <a:r>
              <a:rPr lang="en-US" sz="1200" b="1" dirty="0"/>
              <a:t>Enhance Integration of Technology in Care Settings</a:t>
            </a:r>
            <a:endParaRPr lang="en-US" sz="1200" dirty="0"/>
          </a:p>
          <a:p>
            <a:r>
              <a:rPr lang="en-US" sz="1200" b="1" dirty="0"/>
              <a:t>Recommendation:</a:t>
            </a:r>
            <a:r>
              <a:rPr lang="en-US" sz="1200" dirty="0"/>
              <a:t> Expand the use of assistive technologies, such as AI-powered fall detection systems and remote monitoring tools, to support aging in place and reduce hospital admissions.</a:t>
            </a:r>
          </a:p>
          <a:p>
            <a:r>
              <a:rPr lang="en-US" sz="1200" b="1" dirty="0"/>
              <a:t>Evidence:</a:t>
            </a:r>
            <a:r>
              <a:rPr lang="en-US" sz="1200" dirty="0"/>
              <a:t> The implementation of Nobi Smart Lamps in UK care homes has demonstrated a significant reduction in fall-related incidents and enhanced staff efficiency (The Times, 2024).</a:t>
            </a:r>
          </a:p>
          <a:p>
            <a:r>
              <a:rPr lang="en-US" sz="1200" b="1" dirty="0"/>
              <a:t>Develop Smart Housing Solutions</a:t>
            </a:r>
            <a:endParaRPr lang="en-US" sz="1200" dirty="0"/>
          </a:p>
          <a:p>
            <a:r>
              <a:rPr lang="en-US" sz="1200" b="1" dirty="0"/>
              <a:t>Recommendation:</a:t>
            </a:r>
            <a:r>
              <a:rPr lang="en-US" sz="1200" dirty="0"/>
              <a:t> Invest in the development of smart homes equipped with sensors and automation to monitor health metrics and environmental conditions, promoting independence among older adults.</a:t>
            </a:r>
          </a:p>
          <a:p>
            <a:r>
              <a:rPr lang="en-US" sz="1200" b="1" dirty="0"/>
              <a:t>Evidence:</a:t>
            </a:r>
            <a:r>
              <a:rPr lang="en-US" sz="1200" dirty="0"/>
              <a:t> Research indicates that smart home technologies can support aging in place by providing safety, health monitoring, and emergency alerts (</a:t>
            </a:r>
            <a:r>
              <a:rPr lang="en-US" sz="1200" dirty="0" err="1"/>
              <a:t>arXiv</a:t>
            </a:r>
            <a:r>
              <a:rPr lang="en-US" sz="1200" dirty="0"/>
              <a:t>, 2023).</a:t>
            </a:r>
          </a:p>
        </p:txBody>
      </p:sp>
      <p:sp>
        <p:nvSpPr>
          <p:cNvPr id="5" name="TextBox 4">
            <a:extLst>
              <a:ext uri="{FF2B5EF4-FFF2-40B4-BE49-F238E27FC236}">
                <a16:creationId xmlns:a16="http://schemas.microsoft.com/office/drawing/2014/main" id="{1D680646-1A64-8083-20A6-EE0893D75B05}"/>
              </a:ext>
            </a:extLst>
          </p:cNvPr>
          <p:cNvSpPr txBox="1"/>
          <p:nvPr/>
        </p:nvSpPr>
        <p:spPr>
          <a:xfrm>
            <a:off x="3405673" y="1121106"/>
            <a:ext cx="2444620" cy="5447645"/>
          </a:xfrm>
          <a:prstGeom prst="rect">
            <a:avLst/>
          </a:prstGeom>
          <a:noFill/>
        </p:spPr>
        <p:txBody>
          <a:bodyPr wrap="square" rtlCol="0">
            <a:spAutoFit/>
          </a:bodyPr>
          <a:lstStyle/>
          <a:p>
            <a:r>
              <a:rPr lang="en-US" sz="1200" b="1" dirty="0"/>
              <a:t>Theory-Based Recommendations</a:t>
            </a:r>
            <a:endParaRPr lang="en-US" sz="1200" dirty="0"/>
          </a:p>
          <a:p>
            <a:r>
              <a:rPr lang="en-US" sz="1200" b="1" dirty="0"/>
              <a:t>Implement Person-Centered Care Models</a:t>
            </a:r>
            <a:endParaRPr lang="en-US" sz="1200" dirty="0"/>
          </a:p>
          <a:p>
            <a:r>
              <a:rPr lang="en-US" sz="1200" b="1" dirty="0"/>
              <a:t>Recommendation:</a:t>
            </a:r>
            <a:r>
              <a:rPr lang="en-US" sz="1200" dirty="0"/>
              <a:t> Adopt the Roper–Logan–Tierney model of nursing, which focuses on activities of daily living and individual needs, to personalize care plans.</a:t>
            </a:r>
          </a:p>
          <a:p>
            <a:r>
              <a:rPr lang="en-US" sz="1200" b="1" dirty="0"/>
              <a:t>Evidence:</a:t>
            </a:r>
            <a:r>
              <a:rPr lang="en-US" sz="1200" dirty="0"/>
              <a:t> This model is widely used in the UK and emphasizes the importance of understanding the patient's life history and preferences in care planning </a:t>
            </a:r>
            <a:r>
              <a:rPr lang="en-GB" sz="1200" dirty="0"/>
              <a:t>(Berridge et al., 2022)</a:t>
            </a:r>
            <a:endParaRPr lang="en-US" sz="1200" dirty="0"/>
          </a:p>
          <a:p>
            <a:r>
              <a:rPr lang="en-US" sz="1200" b="1" dirty="0"/>
              <a:t>Promote Proactive Care Approaches</a:t>
            </a:r>
            <a:endParaRPr lang="en-US" sz="1200" dirty="0"/>
          </a:p>
          <a:p>
            <a:r>
              <a:rPr lang="en-US" sz="1200" b="1" dirty="0"/>
              <a:t>Recommendation:</a:t>
            </a:r>
            <a:r>
              <a:rPr lang="en-US" sz="1200" dirty="0"/>
              <a:t> Shift towards proactive care strategies that anticipate health issues before they arise, particularly for individuals with frailty.</a:t>
            </a:r>
          </a:p>
          <a:p>
            <a:r>
              <a:rPr lang="en-US" sz="1200" b="1" dirty="0"/>
              <a:t>Evidence:</a:t>
            </a:r>
            <a:r>
              <a:rPr lang="en-US" sz="1200" dirty="0"/>
              <a:t> The British Geriatrics Society supports proactive care as part of the NHS Long Term Plan, aiming to provide timely interventions and reduce hospital admissions (British Geriatrics Society, 2024).</a:t>
            </a:r>
          </a:p>
        </p:txBody>
      </p:sp>
      <p:sp>
        <p:nvSpPr>
          <p:cNvPr id="6" name="TextBox 5">
            <a:extLst>
              <a:ext uri="{FF2B5EF4-FFF2-40B4-BE49-F238E27FC236}">
                <a16:creationId xmlns:a16="http://schemas.microsoft.com/office/drawing/2014/main" id="{24C84E6A-F21E-D770-0A4F-C021A4AB9317}"/>
              </a:ext>
            </a:extLst>
          </p:cNvPr>
          <p:cNvSpPr txBox="1"/>
          <p:nvPr/>
        </p:nvSpPr>
        <p:spPr>
          <a:xfrm>
            <a:off x="6341709" y="1212980"/>
            <a:ext cx="2799184" cy="4154984"/>
          </a:xfrm>
          <a:prstGeom prst="rect">
            <a:avLst/>
          </a:prstGeom>
          <a:noFill/>
        </p:spPr>
        <p:txBody>
          <a:bodyPr wrap="square" rtlCol="0">
            <a:spAutoFit/>
          </a:bodyPr>
          <a:lstStyle/>
          <a:p>
            <a:r>
              <a:rPr lang="en-US" sz="1200" b="1" dirty="0"/>
              <a:t>Policy Implications</a:t>
            </a:r>
            <a:endParaRPr lang="en-US" sz="1200" dirty="0"/>
          </a:p>
          <a:p>
            <a:r>
              <a:rPr lang="en-US" sz="1200" b="1" dirty="0"/>
              <a:t>Increase Funding for Social Care</a:t>
            </a:r>
            <a:endParaRPr lang="en-US" sz="1200" dirty="0"/>
          </a:p>
          <a:p>
            <a:r>
              <a:rPr lang="en-US" sz="1200" b="1" dirty="0"/>
              <a:t>Recommendation:</a:t>
            </a:r>
            <a:r>
              <a:rPr lang="en-US" sz="1200" dirty="0"/>
              <a:t> Allocate additional resources to social care services to address the growing demand and ensure sustainable care provision.</a:t>
            </a:r>
          </a:p>
          <a:p>
            <a:r>
              <a:rPr lang="en-US" sz="1200" b="1" dirty="0"/>
              <a:t>Evidence:</a:t>
            </a:r>
            <a:r>
              <a:rPr lang="en-US" sz="1200" dirty="0"/>
              <a:t> A report from the Health Select Committee highlights the financial pressures on local councils and the need for increased investment in social care (Health Select Committee, 2024).</a:t>
            </a:r>
          </a:p>
          <a:p>
            <a:r>
              <a:rPr lang="en-US" sz="1200" b="1" dirty="0"/>
              <a:t>Enhance Workforce Training and Support</a:t>
            </a:r>
            <a:endParaRPr lang="en-US" sz="1200" dirty="0"/>
          </a:p>
          <a:p>
            <a:r>
              <a:rPr lang="en-US" sz="1200" b="1" dirty="0"/>
              <a:t>Recommendation:</a:t>
            </a:r>
            <a:r>
              <a:rPr lang="en-US" sz="1200" dirty="0"/>
              <a:t> Provide comprehensive training and support for care workers, including fair wages and career development opportunities, to improve job satisfaction and retention.</a:t>
            </a:r>
          </a:p>
          <a:p>
            <a:r>
              <a:rPr lang="en-US" sz="1200" b="1" dirty="0"/>
              <a:t>Evidence:</a:t>
            </a:r>
            <a:r>
              <a:rPr lang="en-US" sz="1200" dirty="0"/>
              <a:t> Policy discussions emphasize the importance of recognizing and supporting unpaid carers, who play a significant role in the care sector (UK Parliament, 2023).</a:t>
            </a:r>
          </a:p>
        </p:txBody>
      </p:sp>
      <p:sp>
        <p:nvSpPr>
          <p:cNvPr id="7" name="TextBox 6">
            <a:extLst>
              <a:ext uri="{FF2B5EF4-FFF2-40B4-BE49-F238E27FC236}">
                <a16:creationId xmlns:a16="http://schemas.microsoft.com/office/drawing/2014/main" id="{EACDA923-192E-114F-5522-C3F7C3FD1ADA}"/>
              </a:ext>
            </a:extLst>
          </p:cNvPr>
          <p:cNvSpPr txBox="1"/>
          <p:nvPr/>
        </p:nvSpPr>
        <p:spPr>
          <a:xfrm>
            <a:off x="9414588" y="1212980"/>
            <a:ext cx="1884783" cy="4893647"/>
          </a:xfrm>
          <a:prstGeom prst="rect">
            <a:avLst/>
          </a:prstGeom>
          <a:noFill/>
        </p:spPr>
        <p:txBody>
          <a:bodyPr wrap="square" rtlCol="0">
            <a:spAutoFit/>
          </a:bodyPr>
          <a:lstStyle/>
          <a:p>
            <a:r>
              <a:rPr lang="en-US" sz="1200" b="1" dirty="0"/>
              <a:t>Critical Evaluation</a:t>
            </a:r>
            <a:endParaRPr lang="en-US" sz="1200" dirty="0"/>
          </a:p>
          <a:p>
            <a:r>
              <a:rPr lang="en-US" sz="1200" b="1" dirty="0"/>
              <a:t>Barriers to Success:</a:t>
            </a:r>
            <a:endParaRPr lang="en-US" sz="1200" dirty="0"/>
          </a:p>
          <a:p>
            <a:r>
              <a:rPr lang="en-US" sz="1200" dirty="0"/>
              <a:t>Technological Challenges: Older adults may face difficulties in adapting to new technologies due to lack of digital literacy (Age UK, 2023).</a:t>
            </a:r>
          </a:p>
          <a:p>
            <a:r>
              <a:rPr lang="en-US" sz="1200" dirty="0"/>
              <a:t>Workforce Shortages: The care sector faces challenges in recruiting and retaining qualified staff (NHS England, 2023).</a:t>
            </a:r>
          </a:p>
          <a:p>
            <a:r>
              <a:rPr lang="en-US" sz="1200" b="1" dirty="0"/>
              <a:t>Suggested Solutions:</a:t>
            </a:r>
            <a:endParaRPr lang="en-US" sz="1200" dirty="0"/>
          </a:p>
          <a:p>
            <a:r>
              <a:rPr lang="en-US" sz="1200" dirty="0"/>
              <a:t>Digital Literacy Programs: Implement training programs to enhance digital skills among older adults (Age UK, 2023).</a:t>
            </a:r>
          </a:p>
          <a:p>
            <a:r>
              <a:rPr lang="en-US" sz="1200" dirty="0"/>
              <a:t>Incentive Schemes: Introduce financial incentives and career progression pathways to attract and retain care workers (NHS England, 2023</a:t>
            </a:r>
          </a:p>
        </p:txBody>
      </p:sp>
      <p:pic>
        <p:nvPicPr>
          <p:cNvPr id="8" name="Audio 7">
            <a:hlinkClick r:id="" action="ppaction://media"/>
            <a:extLst>
              <a:ext uri="{FF2B5EF4-FFF2-40B4-BE49-F238E27FC236}">
                <a16:creationId xmlns:a16="http://schemas.microsoft.com/office/drawing/2014/main" id="{F381585B-DE58-BE12-0C75-72DE2AFFD44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56696792"/>
      </p:ext>
    </p:extLst>
  </p:cSld>
  <p:clrMapOvr>
    <a:masterClrMapping/>
  </p:clrMapOvr>
  <mc:AlternateContent xmlns:mc="http://schemas.openxmlformats.org/markup-compatibility/2006">
    <mc:Choice xmlns:p14="http://schemas.microsoft.com/office/powerpoint/2010/main" Requires="p14">
      <p:transition spd="slow" p14:dur="2000" advTm="62680"/>
    </mc:Choice>
    <mc:Fallback>
      <p:transition spd="slow" advTm="62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A2E745A-6044-E9F4-100D-A581A766BF43}"/>
              </a:ext>
            </a:extLst>
          </p:cNvPr>
          <p:cNvSpPr txBox="1"/>
          <p:nvPr/>
        </p:nvSpPr>
        <p:spPr>
          <a:xfrm>
            <a:off x="214604" y="251926"/>
            <a:ext cx="3834882" cy="523220"/>
          </a:xfrm>
          <a:prstGeom prst="rect">
            <a:avLst/>
          </a:prstGeom>
          <a:noFill/>
        </p:spPr>
        <p:txBody>
          <a:bodyPr wrap="square" rtlCol="0">
            <a:spAutoFit/>
          </a:bodyPr>
          <a:lstStyle/>
          <a:p>
            <a:r>
              <a:rPr lang="en-GB" sz="2800" dirty="0"/>
              <a:t>Conclusion</a:t>
            </a:r>
          </a:p>
        </p:txBody>
      </p:sp>
      <p:pic>
        <p:nvPicPr>
          <p:cNvPr id="8194" name="Picture 2" descr="Old People by MezzoLab on Dribbble">
            <a:extLst>
              <a:ext uri="{FF2B5EF4-FFF2-40B4-BE49-F238E27FC236}">
                <a16:creationId xmlns:a16="http://schemas.microsoft.com/office/drawing/2014/main" id="{EADD3175-84BE-13B9-35D6-9B13E1B29C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72874" y="1532553"/>
            <a:ext cx="38100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1C6D2F4-2D59-8E02-69B6-438DCD713593}"/>
              </a:ext>
            </a:extLst>
          </p:cNvPr>
          <p:cNvSpPr txBox="1"/>
          <p:nvPr/>
        </p:nvSpPr>
        <p:spPr>
          <a:xfrm>
            <a:off x="83975" y="871126"/>
            <a:ext cx="6307494" cy="5909310"/>
          </a:xfrm>
          <a:prstGeom prst="rect">
            <a:avLst/>
          </a:prstGeom>
          <a:noFill/>
        </p:spPr>
        <p:txBody>
          <a:bodyPr wrap="square" rtlCol="0">
            <a:spAutoFit/>
          </a:bodyPr>
          <a:lstStyle/>
          <a:p>
            <a:r>
              <a:rPr lang="en-US" dirty="0"/>
              <a:t>The presentation has highlighted the importance of adapting care strategies to meet the needs of the growing ageing population. Effective elderly care requires the integration of social and psychosocial theories, which help personalize support and improve outcomes. Policies and legislation also play a critical role in empowering older adults, shaping services, and ensuring equitable access to care. Furthermore, technological innovations such as smart homes, AI-based monitoring systems, and telehealth have shown significant potential in enhancing safety, independence, and efficiency in care delivery.</a:t>
            </a:r>
          </a:p>
          <a:p>
            <a:endParaRPr lang="en-US" dirty="0"/>
          </a:p>
          <a:p>
            <a:r>
              <a:rPr lang="en-US" dirty="0"/>
              <a:t>Looking ahead, the future of elderly care will likely see increased integration of technology alongside a focus on improving digital literacy for older adults and supporting the care workforce. Proactive and personalized care approaches will become increasingly important in addressing complex health needs. Policy reforms will be essential to ensure sustainable and high-quality social care provision. Additionally, ongoing evaluation of the ethical, social, and practical implications of emerging technologies will be crucial to maximize their benefits while safeguarding older adults in diverse care settings.</a:t>
            </a:r>
          </a:p>
        </p:txBody>
      </p:sp>
      <p:sp>
        <p:nvSpPr>
          <p:cNvPr id="5" name="TextBox 4">
            <a:extLst>
              <a:ext uri="{FF2B5EF4-FFF2-40B4-BE49-F238E27FC236}">
                <a16:creationId xmlns:a16="http://schemas.microsoft.com/office/drawing/2014/main" id="{D4274DFF-6913-5DCB-D499-95617DC87267}"/>
              </a:ext>
            </a:extLst>
          </p:cNvPr>
          <p:cNvSpPr txBox="1"/>
          <p:nvPr/>
        </p:nvSpPr>
        <p:spPr>
          <a:xfrm>
            <a:off x="9302620" y="4506686"/>
            <a:ext cx="1343609" cy="276999"/>
          </a:xfrm>
          <a:prstGeom prst="rect">
            <a:avLst/>
          </a:prstGeom>
          <a:noFill/>
        </p:spPr>
        <p:txBody>
          <a:bodyPr wrap="square" rtlCol="0">
            <a:spAutoFit/>
          </a:bodyPr>
          <a:lstStyle/>
          <a:p>
            <a:r>
              <a:rPr lang="en-GB" sz="1200" dirty="0"/>
              <a:t>(MezzoLab, 2017)</a:t>
            </a:r>
          </a:p>
        </p:txBody>
      </p:sp>
      <p:pic>
        <p:nvPicPr>
          <p:cNvPr id="6" name="Audio 5">
            <a:hlinkClick r:id="" action="ppaction://media"/>
            <a:extLst>
              <a:ext uri="{FF2B5EF4-FFF2-40B4-BE49-F238E27FC236}">
                <a16:creationId xmlns:a16="http://schemas.microsoft.com/office/drawing/2014/main" id="{DD4D2A07-C20C-53B4-E20E-352F18C7496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9769907"/>
      </p:ext>
    </p:extLst>
  </p:cSld>
  <p:clrMapOvr>
    <a:masterClrMapping/>
  </p:clrMapOvr>
  <mc:AlternateContent xmlns:mc="http://schemas.openxmlformats.org/markup-compatibility/2006">
    <mc:Choice xmlns:p14="http://schemas.microsoft.com/office/powerpoint/2010/main" Requires="p14">
      <p:transition spd="slow" p14:dur="2000" advTm="63304"/>
    </mc:Choice>
    <mc:Fallback>
      <p:transition spd="slow" advTm="63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74491B-2168-F063-87D5-5759FE9C3C7F}"/>
              </a:ext>
            </a:extLst>
          </p:cNvPr>
          <p:cNvSpPr txBox="1"/>
          <p:nvPr/>
        </p:nvSpPr>
        <p:spPr>
          <a:xfrm>
            <a:off x="298579" y="559837"/>
            <a:ext cx="11243387" cy="6463308"/>
          </a:xfrm>
          <a:prstGeom prst="rect">
            <a:avLst/>
          </a:prstGeom>
          <a:noFill/>
        </p:spPr>
        <p:txBody>
          <a:bodyPr wrap="square" rtlCol="0">
            <a:spAutoFit/>
          </a:bodyPr>
          <a:lstStyle/>
          <a:p>
            <a:r>
              <a:rPr lang="en-GB" sz="1200" dirty="0"/>
              <a:t>Age UK (2023) </a:t>
            </a:r>
            <a:r>
              <a:rPr lang="en-GB" sz="1200" i="1" dirty="0"/>
              <a:t>Tens of thousands of elderly people have died without getting the care they need, says charity</a:t>
            </a:r>
            <a:r>
              <a:rPr lang="en-GB" sz="1200" dirty="0"/>
              <a:t>. London: Age UK.</a:t>
            </a:r>
          </a:p>
          <a:p>
            <a:r>
              <a:rPr lang="en-GB" sz="1200" dirty="0"/>
              <a:t>Age UK (2024) </a:t>
            </a:r>
            <a:r>
              <a:rPr lang="en-GB" sz="1200" i="1" dirty="0"/>
              <a:t>The state of health and care of older people in England 2024</a:t>
            </a:r>
            <a:r>
              <a:rPr lang="en-GB" sz="1200" dirty="0"/>
              <a:t>. Age UK. Available at: </a:t>
            </a:r>
            <a:r>
              <a:rPr lang="en-GB" sz="1200" u="sng" dirty="0">
                <a:hlinkClick r:id="rId2"/>
              </a:rPr>
              <a:t>https://www.ageuk.org.uk/discover/2024/september/state-of-health-and-care-of-older-people-in-england-2024/</a:t>
            </a:r>
            <a:r>
              <a:rPr lang="en-GB" sz="1200" dirty="0"/>
              <a:t> </a:t>
            </a:r>
          </a:p>
          <a:p>
            <a:r>
              <a:rPr lang="en-GB" sz="1200" dirty="0"/>
              <a:t>Age UK, 2023. </a:t>
            </a:r>
            <a:r>
              <a:rPr lang="en-GB" sz="1200" i="1" dirty="0"/>
              <a:t>Digital inclusion and older people: improving digital skills</a:t>
            </a:r>
            <a:r>
              <a:rPr lang="en-GB" sz="1200" dirty="0"/>
              <a:t>. London: Age UK.</a:t>
            </a:r>
          </a:p>
          <a:p>
            <a:r>
              <a:rPr lang="en-GB" sz="1200" dirty="0"/>
              <a:t>Ageing Better (2025) </a:t>
            </a:r>
            <a:r>
              <a:rPr lang="en-GB" sz="1200" i="1" dirty="0"/>
              <a:t>Our Ageing Population | The State of Ageing 2025</a:t>
            </a:r>
            <a:r>
              <a:rPr lang="en-GB" sz="1200" dirty="0"/>
              <a:t>. London: Centre for Ageing Better.</a:t>
            </a:r>
          </a:p>
          <a:p>
            <a:r>
              <a:rPr lang="en-GB" sz="1200" dirty="0"/>
              <a:t>Atchley, R.C. (1989) </a:t>
            </a:r>
            <a:r>
              <a:rPr lang="en-GB" sz="1200" i="1" dirty="0"/>
              <a:t>A Continuity Theory of Normal Aging</a:t>
            </a:r>
            <a:r>
              <a:rPr lang="en-GB" sz="1200" dirty="0"/>
              <a:t>. The Gerontologist, 29(2), pp. 183–190.</a:t>
            </a:r>
          </a:p>
          <a:p>
            <a:r>
              <a:rPr lang="en-GB" sz="1200" dirty="0"/>
              <a:t>Barrett, A.E. and Barbee, H. (2021) ‘The subjective life course framework: Integrating life course sociology with gerontological perspectives on subjective aging’, </a:t>
            </a:r>
            <a:r>
              <a:rPr lang="en-GB" sz="1200" i="1" dirty="0"/>
              <a:t>Advances in Life Course Research</a:t>
            </a:r>
            <a:r>
              <a:rPr lang="en-GB" sz="1200" dirty="0"/>
              <a:t>, 51, 100448.</a:t>
            </a:r>
          </a:p>
          <a:p>
            <a:r>
              <a:rPr lang="en-GB" sz="1200" dirty="0"/>
              <a:t>Berridge, C., Wills, J., and O’Connor, D., 2022. </a:t>
            </a:r>
            <a:r>
              <a:rPr lang="en-GB" sz="1200" i="1" dirty="0"/>
              <a:t>Smart homes and aging in place: Opportunities and challenges</a:t>
            </a:r>
            <a:r>
              <a:rPr lang="en-GB" sz="1200" dirty="0"/>
              <a:t>. </a:t>
            </a:r>
            <a:r>
              <a:rPr lang="en-GB" sz="1200" i="1" dirty="0"/>
              <a:t>Journal of Gerontological Social Work</a:t>
            </a:r>
            <a:r>
              <a:rPr lang="en-GB" sz="1200" dirty="0"/>
              <a:t>, 65(5), pp.467–485.</a:t>
            </a:r>
          </a:p>
          <a:p>
            <a:r>
              <a:rPr lang="en-GB" sz="1200" dirty="0"/>
              <a:t>British Geriatrics Society, 2024. </a:t>
            </a:r>
            <a:r>
              <a:rPr lang="en-GB" sz="1200" i="1" dirty="0"/>
              <a:t>Proactive care for older people: Guidance and policy recommendations</a:t>
            </a:r>
            <a:r>
              <a:rPr lang="en-GB" sz="1200" dirty="0"/>
              <a:t>. London: BGS.</a:t>
            </a:r>
          </a:p>
          <a:p>
            <a:r>
              <a:rPr lang="en-GB" sz="1200" dirty="0"/>
              <a:t>Carers UK, 2023. </a:t>
            </a:r>
            <a:r>
              <a:rPr lang="en-GB" sz="1200" i="1" dirty="0"/>
              <a:t>State of caring: Supporting unpaid carers in the UK</a:t>
            </a:r>
            <a:r>
              <a:rPr lang="en-GB" sz="1200" dirty="0"/>
              <a:t>. London: Carers UK.</a:t>
            </a:r>
          </a:p>
          <a:p>
            <a:r>
              <a:rPr lang="en-GB" sz="1200" dirty="0" err="1"/>
              <a:t>CareYaya</a:t>
            </a:r>
            <a:r>
              <a:rPr lang="en-GB" sz="1200" dirty="0"/>
              <a:t> Health Technologies (2025) 'Innovative Technology', </a:t>
            </a:r>
            <a:r>
              <a:rPr lang="en-GB" sz="1200" i="1" dirty="0" err="1"/>
              <a:t>CareYaya</a:t>
            </a:r>
            <a:r>
              <a:rPr lang="en-GB" sz="1200" i="1" dirty="0"/>
              <a:t> Health Technologies</a:t>
            </a:r>
            <a:r>
              <a:rPr lang="en-GB" sz="1200" dirty="0"/>
              <a:t>. Available at: https://en.wikipedia.org/wiki/CareYaya_Health_Technologies </a:t>
            </a:r>
          </a:p>
          <a:p>
            <a:r>
              <a:rPr lang="en-GB" sz="1200" dirty="0"/>
              <a:t>Centre for Ageing Better (2025) </a:t>
            </a:r>
            <a:r>
              <a:rPr lang="en-GB" sz="1200" i="1" dirty="0"/>
              <a:t>Our ageing population: The state of ageing 2025</a:t>
            </a:r>
            <a:r>
              <a:rPr lang="en-GB" sz="1200" dirty="0"/>
              <a:t>. Available at: </a:t>
            </a:r>
            <a:r>
              <a:rPr lang="en-GB" sz="1200" u="sng" dirty="0">
                <a:hlinkClick r:id="rId3"/>
              </a:rPr>
              <a:t>https://ageing-better.org.uk/index.php/our-ageing-population-state-ageing-2025</a:t>
            </a:r>
            <a:endParaRPr lang="en-GB" sz="1200" dirty="0"/>
          </a:p>
          <a:p>
            <a:r>
              <a:rPr lang="en-GB" sz="1200" dirty="0"/>
              <a:t>Cera Care (2025) 'Cera Care', </a:t>
            </a:r>
            <a:r>
              <a:rPr lang="en-GB" sz="1200" i="1" dirty="0"/>
              <a:t>Wikipedia</a:t>
            </a:r>
            <a:r>
              <a:rPr lang="en-GB" sz="1200" dirty="0"/>
              <a:t>. Available at: </a:t>
            </a:r>
            <a:r>
              <a:rPr lang="en-GB" sz="1200" u="sng" dirty="0">
                <a:hlinkClick r:id="rId4"/>
              </a:rPr>
              <a:t>https://en.wikipedia.org/wiki/Cera_Care</a:t>
            </a:r>
            <a:r>
              <a:rPr lang="en-GB" sz="1200" dirty="0"/>
              <a:t> </a:t>
            </a:r>
          </a:p>
          <a:p>
            <a:r>
              <a:rPr lang="en-GB" sz="1200" dirty="0"/>
              <a:t> Cummings, E. and Henry, W.E. (1961) </a:t>
            </a:r>
            <a:r>
              <a:rPr lang="en-GB" sz="1200" i="1" dirty="0"/>
              <a:t>Growing Old: The Process of Disengagement</a:t>
            </a:r>
            <a:r>
              <a:rPr lang="en-GB" sz="1200" dirty="0"/>
              <a:t>. New York: Basic Books.</a:t>
            </a:r>
          </a:p>
          <a:p>
            <a:r>
              <a:rPr lang="en-GB" sz="1200" dirty="0"/>
              <a:t>Engaging Communities South West (2025) 'Digital Health Devon', </a:t>
            </a:r>
            <a:r>
              <a:rPr lang="en-GB" sz="1200" i="1" dirty="0"/>
              <a:t>Digital Health Devon</a:t>
            </a:r>
            <a:r>
              <a:rPr lang="en-GB" sz="1200" dirty="0"/>
              <a:t>. Available at: </a:t>
            </a:r>
            <a:r>
              <a:rPr lang="en-GB" sz="1200" u="sng" dirty="0">
                <a:hlinkClick r:id="rId5"/>
              </a:rPr>
              <a:t>https://www.digitalhealthdevon.co.uk</a:t>
            </a:r>
            <a:r>
              <a:rPr lang="en-GB" sz="1200" dirty="0"/>
              <a:t> </a:t>
            </a:r>
          </a:p>
          <a:p>
            <a:r>
              <a:rPr lang="en-GB" sz="1200" dirty="0"/>
              <a:t>Foster, D. (2024) </a:t>
            </a:r>
            <a:r>
              <a:rPr lang="en-GB" sz="1200" i="1" dirty="0"/>
              <a:t>Workforce Issues in Social Care</a:t>
            </a:r>
            <a:r>
              <a:rPr lang="en-GB" sz="1200" dirty="0"/>
              <a:t>. Oxford: Green Templeton College.</a:t>
            </a:r>
          </a:p>
          <a:p>
            <a:r>
              <a:rPr lang="en-GB" sz="1100" dirty="0"/>
              <a:t>Glasby, J. (2016) </a:t>
            </a:r>
            <a:r>
              <a:rPr lang="en-GB" sz="1100" i="1" dirty="0"/>
              <a:t>Understanding Health and Social Care</a:t>
            </a:r>
            <a:r>
              <a:rPr lang="en-GB" sz="1100" dirty="0"/>
              <a:t>. 2nd </a:t>
            </a:r>
            <a:r>
              <a:rPr lang="en-GB" sz="1100" dirty="0" err="1"/>
              <a:t>edn</a:t>
            </a:r>
            <a:r>
              <a:rPr lang="en-GB" sz="1100" dirty="0"/>
              <a:t>. Bristol: Policy Press.</a:t>
            </a:r>
          </a:p>
          <a:p>
            <a:r>
              <a:rPr lang="en-GB" sz="1100" dirty="0"/>
              <a:t>Havighurst, R.J. (1961) </a:t>
            </a:r>
            <a:r>
              <a:rPr lang="en-GB" sz="1100" i="1" dirty="0"/>
              <a:t>Successful Aging</a:t>
            </a:r>
            <a:r>
              <a:rPr lang="en-GB" sz="1100" dirty="0"/>
              <a:t>. The Gerontologist, 1(1), pp. 8–13.</a:t>
            </a:r>
          </a:p>
          <a:p>
            <a:r>
              <a:rPr lang="en-GB" sz="1100" dirty="0"/>
              <a:t>Health Select Committee, 2024. </a:t>
            </a:r>
            <a:r>
              <a:rPr lang="en-GB" sz="1100" i="1" dirty="0"/>
              <a:t>Funding adult social care: Report on financial pressures and recommendations</a:t>
            </a:r>
            <a:r>
              <a:rPr lang="en-GB" sz="1100" dirty="0"/>
              <a:t>. London: UK Parliament.</a:t>
            </a:r>
          </a:p>
          <a:p>
            <a:r>
              <a:rPr lang="en-GB" sz="1100" dirty="0"/>
              <a:t> House of Commons Library (2023) </a:t>
            </a:r>
            <a:r>
              <a:rPr lang="en-GB" sz="1100" i="1" dirty="0"/>
              <a:t>UK population ageing: Key statistics and trends</a:t>
            </a:r>
            <a:r>
              <a:rPr lang="en-GB" sz="1100" dirty="0"/>
              <a:t>. Available at: </a:t>
            </a:r>
            <a:r>
              <a:rPr lang="en-GB" sz="1100" u="sng" dirty="0">
                <a:hlinkClick r:id="rId6"/>
              </a:rPr>
              <a:t>https://commonslibrary.parliament.uk/research-briefings/cbp-9239/</a:t>
            </a:r>
            <a:r>
              <a:rPr lang="en-GB" sz="1100" dirty="0"/>
              <a:t> (Accessed: 24 October 2025).</a:t>
            </a:r>
          </a:p>
          <a:p>
            <a:r>
              <a:rPr lang="en-GB" sz="1100" dirty="0"/>
              <a:t>Image 1 /; </a:t>
            </a:r>
            <a:r>
              <a:rPr lang="en-GB" sz="1100" dirty="0" err="1"/>
              <a:t>Freepik</a:t>
            </a:r>
            <a:r>
              <a:rPr lang="en-GB" sz="1100" dirty="0"/>
              <a:t>. (n.d.) </a:t>
            </a:r>
            <a:r>
              <a:rPr lang="en-GB" sz="1100" i="1" dirty="0"/>
              <a:t>Black and white portrait of friends</a:t>
            </a:r>
            <a:r>
              <a:rPr lang="en-GB" sz="1100" dirty="0"/>
              <a:t> [online image]. Available at: </a:t>
            </a:r>
            <a:r>
              <a:rPr lang="en-GB" sz="1100" u="sng" dirty="0">
                <a:hlinkClick r:id="rId7"/>
              </a:rPr>
              <a:t>https://img.freepik.com/free-photo/black-white-portrait-friends_23-2151565901.jpg</a:t>
            </a:r>
            <a:r>
              <a:rPr lang="en-GB" sz="1100" dirty="0"/>
              <a:t> </a:t>
            </a:r>
            <a:br>
              <a:rPr lang="en-GB" sz="1100" dirty="0"/>
            </a:br>
            <a:br>
              <a:rPr lang="en-GB" sz="1100" dirty="0"/>
            </a:br>
            <a:r>
              <a:rPr lang="en-GB" sz="1100" dirty="0"/>
              <a:t>Image 2: </a:t>
            </a:r>
            <a:r>
              <a:rPr lang="en-GB" sz="1100" dirty="0" err="1"/>
              <a:t>Freepik</a:t>
            </a:r>
            <a:r>
              <a:rPr lang="en-GB" sz="1100" dirty="0"/>
              <a:t>. (n.d.) </a:t>
            </a:r>
            <a:r>
              <a:rPr lang="en-GB" sz="1100" i="1" dirty="0"/>
              <a:t>Medium-shot polyamorous relationship concept</a:t>
            </a:r>
            <a:r>
              <a:rPr lang="en-GB" sz="1100" dirty="0"/>
              <a:t> [online image]. Available at: </a:t>
            </a:r>
            <a:r>
              <a:rPr lang="en-GB" sz="1100" u="sng" dirty="0">
                <a:hlinkClick r:id="rId8"/>
              </a:rPr>
              <a:t>https://img.freepik.com/free-photo/medium-shot-people-non-monogamous-relationship_23-2151310093.jpg?semt=ais_hybrid&amp;w=740&amp;q=80</a:t>
            </a:r>
            <a:endParaRPr lang="en-GB" sz="1100" dirty="0"/>
          </a:p>
          <a:p>
            <a:r>
              <a:rPr lang="en-GB" sz="1100" dirty="0"/>
              <a:t>Image 10 - iStock (2025) 'Older adult learning technology', </a:t>
            </a:r>
            <a:r>
              <a:rPr lang="en-GB" sz="1100" i="1" dirty="0"/>
              <a:t>iStock</a:t>
            </a:r>
            <a:r>
              <a:rPr lang="en-GB" sz="1100" dirty="0"/>
              <a:t>. Available at: </a:t>
            </a:r>
            <a:r>
              <a:rPr lang="en-GB" sz="1100" u="sng" dirty="0">
                <a:hlinkClick r:id="rId9"/>
              </a:rPr>
              <a:t>https://www.istockphoto.com/illustrations/older-adult-learning-technology</a:t>
            </a:r>
            <a:r>
              <a:rPr lang="en-GB" sz="1100" dirty="0"/>
              <a:t> </a:t>
            </a:r>
          </a:p>
          <a:p>
            <a:r>
              <a:rPr lang="en-GB" sz="1100" dirty="0"/>
              <a:t>Image 11 - Shutterstock (2025) 'Older people using technology', </a:t>
            </a:r>
            <a:r>
              <a:rPr lang="en-GB" sz="1100" i="1" dirty="0"/>
              <a:t>Shutterstock</a:t>
            </a:r>
            <a:r>
              <a:rPr lang="en-GB" sz="1100" dirty="0"/>
              <a:t>. Available at: </a:t>
            </a:r>
            <a:r>
              <a:rPr lang="en-GB" sz="1100" u="sng" dirty="0">
                <a:hlinkClick r:id="rId10"/>
              </a:rPr>
              <a:t>https://www.shutterstock.com/search/older-people-using-technology?image_type=illustration</a:t>
            </a:r>
            <a:r>
              <a:rPr lang="en-GB" sz="1100" dirty="0"/>
              <a:t> </a:t>
            </a:r>
          </a:p>
          <a:p>
            <a:r>
              <a:rPr lang="en-GB" sz="1100" dirty="0"/>
              <a:t>Image 12 - </a:t>
            </a:r>
            <a:r>
              <a:rPr lang="en-GB" sz="1100" dirty="0" err="1"/>
              <a:t>ArkX</a:t>
            </a:r>
            <a:r>
              <a:rPr lang="en-GB" sz="1100" dirty="0"/>
              <a:t> Labs (2025) 'The Nobi Smart Lamp', </a:t>
            </a:r>
            <a:r>
              <a:rPr lang="en-GB" sz="1100" i="1" dirty="0" err="1"/>
              <a:t>ArkX</a:t>
            </a:r>
            <a:r>
              <a:rPr lang="en-GB" sz="1100" i="1" dirty="0"/>
              <a:t> Labs</a:t>
            </a:r>
            <a:r>
              <a:rPr lang="en-GB" sz="1100" dirty="0"/>
              <a:t>. Available at: </a:t>
            </a:r>
            <a:r>
              <a:rPr lang="en-GB" sz="1100" u="sng" dirty="0">
                <a:hlinkClick r:id="rId11"/>
              </a:rPr>
              <a:t>https://arkxlabs.com/the-nobi-smart-lamp/</a:t>
            </a:r>
            <a:r>
              <a:rPr lang="en-GB" sz="1100" dirty="0"/>
              <a:t> </a:t>
            </a:r>
          </a:p>
          <a:p>
            <a:r>
              <a:rPr lang="en-GB" sz="1100" dirty="0"/>
              <a:t>Image 13 - </a:t>
            </a:r>
            <a:r>
              <a:rPr lang="en-GB" sz="1100" dirty="0" err="1"/>
              <a:t>ArkX</a:t>
            </a:r>
            <a:r>
              <a:rPr lang="en-GB" sz="1100" dirty="0"/>
              <a:t> Labs (2025) </a:t>
            </a:r>
            <a:r>
              <a:rPr lang="en-GB" sz="1100" i="1" dirty="0"/>
              <a:t>Image of Nobi Smart Lamp and app interface</a:t>
            </a:r>
            <a:r>
              <a:rPr lang="en-GB" sz="1100" dirty="0"/>
              <a:t>. Available at: /</a:t>
            </a:r>
            <a:r>
              <a:rPr lang="en-GB" sz="1100" dirty="0" err="1"/>
              <a:t>mnt</a:t>
            </a:r>
            <a:r>
              <a:rPr lang="en-GB" sz="1100" dirty="0"/>
              <a:t>/data/27b6b6b6-c52c-43a7-937e-6e40b917fc9b.png </a:t>
            </a:r>
          </a:p>
          <a:p>
            <a:r>
              <a:rPr lang="en-GB" sz="1100" dirty="0"/>
              <a:t>Image 14 - MezzoLab, 2017. </a:t>
            </a:r>
            <a:r>
              <a:rPr lang="en-GB" sz="1100" i="1" dirty="0"/>
              <a:t>Old People</a:t>
            </a:r>
            <a:r>
              <a:rPr lang="en-GB" sz="1100" dirty="0"/>
              <a:t>. [online] Available at: </a:t>
            </a:r>
            <a:r>
              <a:rPr lang="en-GB" sz="1100" u="sng" dirty="0">
                <a:hlinkClick r:id="rId12"/>
              </a:rPr>
              <a:t>https://dribbble.com/shots/4053536-Old-People</a:t>
            </a:r>
            <a:r>
              <a:rPr lang="en-GB" sz="1100" dirty="0"/>
              <a:t> </a:t>
            </a:r>
          </a:p>
          <a:p>
            <a:r>
              <a:rPr lang="en-GB" sz="1100" dirty="0"/>
              <a:t>Image 5 - CPD Online College (2021) </a:t>
            </a:r>
            <a:r>
              <a:rPr lang="en-GB" sz="1100" i="1" dirty="0"/>
              <a:t>Care Act 2014 Principles</a:t>
            </a:r>
            <a:r>
              <a:rPr lang="en-GB" sz="1100" dirty="0"/>
              <a:t>. Available at: </a:t>
            </a:r>
            <a:r>
              <a:rPr lang="en-GB" sz="1100" u="sng" dirty="0">
                <a:hlinkClick r:id="rId13"/>
              </a:rPr>
              <a:t>https://cdn.cpdonline.co.uk/wp-content/uploads/2021/10/28122853/Care-Act-2014-Principles.jpg</a:t>
            </a:r>
            <a:endParaRPr lang="en-GB" sz="1100" dirty="0"/>
          </a:p>
          <a:p>
            <a:r>
              <a:rPr lang="en-GB" sz="1100" dirty="0"/>
              <a:t>Image 7 - Nurses Group Homecare (2023) 'Best elderly care services offered by Nurses Group Homecare?', </a:t>
            </a:r>
            <a:r>
              <a:rPr lang="en-GB" sz="1100" i="1" dirty="0"/>
              <a:t>Nurses Group Homecare</a:t>
            </a:r>
            <a:r>
              <a:rPr lang="en-GB" sz="1100" dirty="0"/>
              <a:t>. Available at: </a:t>
            </a:r>
            <a:r>
              <a:rPr lang="en-GB" sz="1100" u="sng" dirty="0">
                <a:hlinkClick r:id="rId14"/>
              </a:rPr>
              <a:t>https://nursesgrouphomecare.co.uk/homecare-elderly-care</a:t>
            </a:r>
            <a:r>
              <a:rPr lang="en-GB" sz="1100" dirty="0"/>
              <a:t> </a:t>
            </a:r>
          </a:p>
          <a:p>
            <a:r>
              <a:rPr lang="en-GB" sz="1100" dirty="0"/>
              <a:t>Image 8 - Shutterstock (2025) 'Helping Old People Cartoon', </a:t>
            </a:r>
            <a:r>
              <a:rPr lang="en-GB" sz="1100" i="1" dirty="0"/>
              <a:t>Shutterstock</a:t>
            </a:r>
            <a:r>
              <a:rPr lang="en-GB" sz="1100" dirty="0"/>
              <a:t>. Available at: https://www.shutterstock.com/search/helping-old-people-cartoon </a:t>
            </a:r>
          </a:p>
          <a:p>
            <a:endParaRPr lang="en-GB" sz="1200" dirty="0"/>
          </a:p>
        </p:txBody>
      </p:sp>
      <p:sp>
        <p:nvSpPr>
          <p:cNvPr id="3" name="TextBox 2">
            <a:extLst>
              <a:ext uri="{FF2B5EF4-FFF2-40B4-BE49-F238E27FC236}">
                <a16:creationId xmlns:a16="http://schemas.microsoft.com/office/drawing/2014/main" id="{9BAAA9CE-8D53-53E8-D36B-B7B3A5C66F6D}"/>
              </a:ext>
            </a:extLst>
          </p:cNvPr>
          <p:cNvSpPr txBox="1"/>
          <p:nvPr/>
        </p:nvSpPr>
        <p:spPr>
          <a:xfrm>
            <a:off x="391886" y="113914"/>
            <a:ext cx="1903445" cy="369332"/>
          </a:xfrm>
          <a:prstGeom prst="rect">
            <a:avLst/>
          </a:prstGeom>
          <a:noFill/>
        </p:spPr>
        <p:txBody>
          <a:bodyPr wrap="square" rtlCol="0">
            <a:spAutoFit/>
          </a:bodyPr>
          <a:lstStyle/>
          <a:p>
            <a:r>
              <a:rPr lang="en-GB" dirty="0"/>
              <a:t>References</a:t>
            </a:r>
          </a:p>
        </p:txBody>
      </p:sp>
    </p:spTree>
    <p:extLst>
      <p:ext uri="{BB962C8B-B14F-4D97-AF65-F5344CB8AC3E}">
        <p14:creationId xmlns:p14="http://schemas.microsoft.com/office/powerpoint/2010/main" val="2553811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A779E0-5B9B-863F-D45D-A7C22F980203}"/>
              </a:ext>
            </a:extLst>
          </p:cNvPr>
          <p:cNvSpPr txBox="1"/>
          <p:nvPr/>
        </p:nvSpPr>
        <p:spPr>
          <a:xfrm>
            <a:off x="326571" y="457200"/>
            <a:ext cx="11532637" cy="5109091"/>
          </a:xfrm>
          <a:prstGeom prst="rect">
            <a:avLst/>
          </a:prstGeom>
          <a:noFill/>
        </p:spPr>
        <p:txBody>
          <a:bodyPr wrap="square" rtlCol="0">
            <a:spAutoFit/>
          </a:bodyPr>
          <a:lstStyle/>
          <a:p>
            <a:r>
              <a:rPr lang="en-GB" sz="1100" dirty="0"/>
              <a:t>Image 9 Alamy (2025) 'Elderly people caring social service workers help seniors caregivers and wards cartoon characters nurses or volunteers walking and communications', </a:t>
            </a:r>
            <a:r>
              <a:rPr lang="en-GB" sz="1100" i="1" dirty="0"/>
              <a:t>Alamy</a:t>
            </a:r>
            <a:r>
              <a:rPr lang="en-GB" sz="1100" dirty="0"/>
              <a:t>. Available at: </a:t>
            </a:r>
            <a:r>
              <a:rPr lang="en-GB" sz="1100" u="sng" dirty="0">
                <a:hlinkClick r:id="rId2"/>
              </a:rPr>
              <a:t>https://www.alamy.com/elderly-people-caring-social-service-workers-help-seniors-caregivers-and-wards-cartoon-characters-nurses-or-volunteers-walking-and-communications-image465376968.html</a:t>
            </a:r>
            <a:r>
              <a:rPr lang="en-GB" sz="1100" dirty="0"/>
              <a:t> </a:t>
            </a:r>
            <a:br>
              <a:rPr lang="en-GB" sz="1100" dirty="0"/>
            </a:br>
            <a:r>
              <a:rPr lang="en-GB" sz="1100" dirty="0"/>
              <a:t>Jin, K. (2010) ‘Modern biological theories of ageing’, Aging and Disease, 1(2), pp. 72–74.</a:t>
            </a:r>
          </a:p>
          <a:p>
            <a:r>
              <a:rPr lang="en-GB" sz="1100" dirty="0"/>
              <a:t>Kirkwood, T.B.L. (2017) ‘The origins of human ageing’, Philosophical Transactions of the Royal Society B: Biological Sciences, 372(1723), pp. 1–8.</a:t>
            </a:r>
          </a:p>
          <a:p>
            <a:r>
              <a:rPr lang="en-GB" sz="1100" dirty="0"/>
              <a:t>Knight Frank (2024) </a:t>
            </a:r>
            <a:r>
              <a:rPr lang="en-GB" sz="1100" i="1" dirty="0"/>
              <a:t>Just 86 extra UK care home beds created in 2024, data shows</a:t>
            </a:r>
            <a:r>
              <a:rPr lang="en-GB" sz="1100" dirty="0"/>
              <a:t>. London: Financial Times.</a:t>
            </a:r>
          </a:p>
          <a:p>
            <a:r>
              <a:rPr lang="en-GB" sz="1100" dirty="0"/>
              <a:t>Kuh, D. and Ben-Shlomo, Y. (2015) ‘A life-course approach to healthy ageing: maintaining physical capability’, </a:t>
            </a:r>
            <a:r>
              <a:rPr lang="en-GB" sz="1100" i="1" dirty="0"/>
              <a:t>The Journal of Physiology</a:t>
            </a:r>
            <a:r>
              <a:rPr lang="en-GB" sz="1100" dirty="0"/>
              <a:t>, 593(8), pp. 1801–1816.</a:t>
            </a:r>
          </a:p>
          <a:p>
            <a:r>
              <a:rPr lang="en-GB" sz="1100" dirty="0"/>
              <a:t>McCormack, B. and McCance, T., 2017. </a:t>
            </a:r>
            <a:r>
              <a:rPr lang="en-GB" sz="1100" i="1" dirty="0"/>
              <a:t>Person-centred nursing: Theory and practice</a:t>
            </a:r>
            <a:r>
              <a:rPr lang="en-GB" sz="1100" dirty="0"/>
              <a:t>. 2nd ed. Oxford: Wiley-Blackwell.</a:t>
            </a:r>
          </a:p>
          <a:p>
            <a:r>
              <a:rPr lang="en-GB" sz="1100" dirty="0"/>
              <a:t>McCrudden, C. (2017) ‘Human rights and public services’, </a:t>
            </a:r>
            <a:r>
              <a:rPr lang="en-GB" sz="1100" i="1" dirty="0"/>
              <a:t>International Journal of Law in the Built Environment</a:t>
            </a:r>
            <a:r>
              <a:rPr lang="en-GB" sz="1100" dirty="0"/>
              <a:t>, 9(1), pp. 4–20.</a:t>
            </a:r>
          </a:p>
          <a:p>
            <a:r>
              <a:rPr lang="en-GB" sz="1100" dirty="0"/>
              <a:t>McGuire, H., Rosen, R. and Jones, L. (2018) ‘Equality Act 2010: Implications for social care provision’, </a:t>
            </a:r>
            <a:r>
              <a:rPr lang="en-GB" sz="1100" i="1" dirty="0"/>
              <a:t>Journal of Social Policy</a:t>
            </a:r>
            <a:r>
              <a:rPr lang="en-GB" sz="1100" dirty="0"/>
              <a:t>, 47(3), pp. 507–526.</a:t>
            </a:r>
          </a:p>
          <a:p>
            <a:r>
              <a:rPr lang="en-GB" sz="1100" dirty="0"/>
              <a:t> NHS Digital (2021) </a:t>
            </a:r>
            <a:r>
              <a:rPr lang="en-GB" sz="1100" i="1" dirty="0"/>
              <a:t>Health Survey for England 2021 Part 2: Social care for older adults</a:t>
            </a:r>
            <a:r>
              <a:rPr lang="en-GB" sz="1100" dirty="0"/>
              <a:t>. Available at: </a:t>
            </a:r>
            <a:r>
              <a:rPr lang="en-GB" sz="1100" u="sng" dirty="0">
                <a:hlinkClick r:id="rId3"/>
              </a:rPr>
              <a:t>https://digital.nhs.uk/data-and-information/publications/statistical/health-survey-for-england/2021-part-2/social-care</a:t>
            </a:r>
            <a:r>
              <a:rPr lang="en-GB" sz="1100" dirty="0"/>
              <a:t> </a:t>
            </a:r>
          </a:p>
          <a:p>
            <a:r>
              <a:rPr lang="en-GB" sz="1100" dirty="0"/>
              <a:t>NHS England (2019) </a:t>
            </a:r>
            <a:r>
              <a:rPr lang="en-GB" sz="1100" i="1" dirty="0"/>
              <a:t>The NHS Long Term Plan</a:t>
            </a:r>
            <a:r>
              <a:rPr lang="en-GB" sz="1100" dirty="0"/>
              <a:t>. Available at: https://www.longtermplan.nhs.uk (Accessed: 24 October 2025).</a:t>
            </a:r>
          </a:p>
          <a:p>
            <a:r>
              <a:rPr lang="en-GB" sz="1100" dirty="0"/>
              <a:t>NHS England (n.d.) </a:t>
            </a:r>
            <a:r>
              <a:rPr lang="en-GB" sz="1100" i="1" dirty="0"/>
              <a:t>Improving care for older people</a:t>
            </a:r>
            <a:r>
              <a:rPr lang="en-GB" sz="1100" dirty="0"/>
              <a:t>. Available at: </a:t>
            </a:r>
            <a:r>
              <a:rPr lang="en-GB" sz="1100" u="sng" dirty="0">
                <a:hlinkClick r:id="rId4"/>
              </a:rPr>
              <a:t>https://www.england.nhs.uk/ourwork/clinical-policy/older-people/improving-care-for-older-people/</a:t>
            </a:r>
            <a:r>
              <a:rPr lang="en-GB" sz="1100" dirty="0"/>
              <a:t> </a:t>
            </a:r>
          </a:p>
          <a:p>
            <a:r>
              <a:rPr lang="en-GB" sz="1100" dirty="0"/>
              <a:t>NHS England, 2023. </a:t>
            </a:r>
            <a:r>
              <a:rPr lang="en-GB" sz="1100" i="1" dirty="0"/>
              <a:t>Workforce challenges in social care: Policy briefing</a:t>
            </a:r>
            <a:r>
              <a:rPr lang="en-GB" sz="1100" dirty="0"/>
              <a:t>. London: NHS England.</a:t>
            </a:r>
          </a:p>
          <a:p>
            <a:r>
              <a:rPr lang="en-GB" sz="1100" dirty="0"/>
              <a:t>Nobi Smart Lights (2025) 'Nobi Smart Lamps reduce falls in care home by 84%', </a:t>
            </a:r>
            <a:r>
              <a:rPr lang="en-GB" sz="1100" i="1" dirty="0"/>
              <a:t>Nobi Smart Lights</a:t>
            </a:r>
            <a:r>
              <a:rPr lang="en-GB" sz="1100" dirty="0"/>
              <a:t>. Available at: </a:t>
            </a:r>
            <a:r>
              <a:rPr lang="en-GB" sz="1100" u="sng" dirty="0">
                <a:hlinkClick r:id="rId5"/>
              </a:rPr>
              <a:t>https://www.nobi.life/en_GB/blog/nobi-blog-7/nobi-smart-lamps-reduce-falls-in-care-home-by-84-50</a:t>
            </a:r>
            <a:r>
              <a:rPr lang="en-GB" sz="1100" dirty="0"/>
              <a:t> </a:t>
            </a:r>
          </a:p>
          <a:p>
            <a:r>
              <a:rPr lang="en-GB" sz="1100" dirty="0"/>
              <a:t>Office for National Statistics (2023) </a:t>
            </a:r>
            <a:r>
              <a:rPr lang="en-GB" sz="1100" i="1" dirty="0"/>
              <a:t>Population Ageing in the UK</a:t>
            </a:r>
            <a:r>
              <a:rPr lang="en-GB" sz="1100" dirty="0"/>
              <a:t>. London: ONS.</a:t>
            </a:r>
          </a:p>
          <a:p>
            <a:r>
              <a:rPr lang="en-GB" sz="1100" dirty="0"/>
              <a:t> Office for National Statistics (ONS) (2023) </a:t>
            </a:r>
            <a:r>
              <a:rPr lang="en-GB" sz="1100" i="1" dirty="0"/>
              <a:t>Profile of the older population living in England and Wales in 2021 and changes since 2011</a:t>
            </a:r>
            <a:r>
              <a:rPr lang="en-GB" sz="1100" dirty="0"/>
              <a:t>. Available at: </a:t>
            </a:r>
            <a:r>
              <a:rPr lang="en-GB" sz="1100" u="sng" dirty="0">
                <a:hlinkClick r:id="rId6"/>
              </a:rPr>
              <a:t>https://www.ons.gov.uk/peoplepopulationandcommunity/birthsdeathsandmarriages/ageing/articles/profileoftheolderpopulationlivinginenglandandwalesin2021andchangessince2011/2023-04-03</a:t>
            </a:r>
            <a:r>
              <a:rPr lang="en-GB" sz="1100" dirty="0"/>
              <a:t> </a:t>
            </a:r>
            <a:br>
              <a:rPr lang="en-GB" sz="1100" dirty="0"/>
            </a:br>
            <a:r>
              <a:rPr lang="en-GB" sz="1100" dirty="0"/>
              <a:t>RAND Corporation (2011) </a:t>
            </a:r>
            <a:r>
              <a:rPr lang="en-GB" sz="1100" i="1" dirty="0"/>
              <a:t>Continuity theory, as a foil to disengagement and an expansion of activity theory</a:t>
            </a:r>
            <a:r>
              <a:rPr lang="en-GB" sz="1100" dirty="0"/>
              <a:t>. RAND Working Paper WR904.</a:t>
            </a:r>
          </a:p>
          <a:p>
            <a:r>
              <a:rPr lang="en-GB" sz="1100" dirty="0"/>
              <a:t>Reddit (2024) 'Technology (IoT) for monitoring, assisting, and communicating', </a:t>
            </a:r>
            <a:r>
              <a:rPr lang="en-GB" sz="1100" i="1" dirty="0"/>
              <a:t>Reddit</a:t>
            </a:r>
            <a:r>
              <a:rPr lang="en-GB" sz="1100" dirty="0"/>
              <a:t>. Available at: </a:t>
            </a:r>
            <a:r>
              <a:rPr lang="en-GB" sz="1100" u="sng" dirty="0">
                <a:hlinkClick r:id="rId7"/>
              </a:rPr>
              <a:t>https://www.reddit.com/r/AgingParents/comments/1fqoit7</a:t>
            </a:r>
            <a:r>
              <a:rPr lang="en-GB" sz="1100" dirty="0"/>
              <a:t> (Accessed: 24 October 2025).</a:t>
            </a:r>
          </a:p>
          <a:p>
            <a:r>
              <a:rPr lang="en-GB" sz="1100" dirty="0" err="1"/>
              <a:t>SimplyPsychology</a:t>
            </a:r>
            <a:r>
              <a:rPr lang="en-GB" sz="1100" dirty="0"/>
              <a:t> (n.d.) ‘Disengagement Theory of Ageing’. Available at: https://www.simplypsychology.org/disengagement-theory.html (Accessed: 24 October 2025).</a:t>
            </a:r>
          </a:p>
          <a:p>
            <a:r>
              <a:rPr lang="en-GB" sz="1100" dirty="0"/>
              <a:t>The Guardian (2025) </a:t>
            </a:r>
            <a:r>
              <a:rPr lang="en-GB" sz="1100" i="1" dirty="0"/>
              <a:t>Nearly 100,000 adults in England denied state-funded social care due to cuts</a:t>
            </a:r>
            <a:r>
              <a:rPr lang="en-GB" sz="1100" dirty="0"/>
              <a:t>. London: The Guardian</a:t>
            </a:r>
            <a:r>
              <a:rPr lang="en-GB" dirty="0"/>
              <a:t>.</a:t>
            </a:r>
          </a:p>
          <a:p>
            <a:r>
              <a:rPr lang="en-GB" sz="1100" dirty="0"/>
              <a:t>The Times (2024) 'Inside the AI care home: the smart tech making old people safer', </a:t>
            </a:r>
            <a:r>
              <a:rPr lang="en-GB" sz="1100" i="1" dirty="0"/>
              <a:t>The Times</a:t>
            </a:r>
            <a:r>
              <a:rPr lang="en-GB" sz="1100" dirty="0"/>
              <a:t>. Available at: </a:t>
            </a:r>
            <a:r>
              <a:rPr lang="en-GB" sz="1100" dirty="0">
                <a:hlinkClick r:id="rId8"/>
              </a:rPr>
              <a:t>https://www.thetimes.co.uk/article/inside-the-ai-care-home-the-end-of-the-human-touch-3l0w083sx</a:t>
            </a:r>
            <a:r>
              <a:rPr lang="en-GB" sz="1100" dirty="0"/>
              <a:t> </a:t>
            </a:r>
          </a:p>
          <a:p>
            <a:r>
              <a:rPr lang="en-GB" sz="1100" dirty="0"/>
              <a:t>The Times, 2024. </a:t>
            </a:r>
            <a:r>
              <a:rPr lang="en-GB" sz="1100" i="1" dirty="0"/>
              <a:t>Smart lamps reduce falls in care homes</a:t>
            </a:r>
            <a:r>
              <a:rPr lang="en-GB" sz="1100" dirty="0"/>
              <a:t>. London: The Times.</a:t>
            </a:r>
          </a:p>
          <a:p>
            <a:r>
              <a:rPr lang="en-GB" sz="1100" dirty="0"/>
              <a:t>Thompson, M. (2022) </a:t>
            </a:r>
            <a:r>
              <a:rPr lang="en-GB" sz="1100" i="1" dirty="0"/>
              <a:t>Senior Quality of Life</a:t>
            </a:r>
            <a:r>
              <a:rPr lang="en-GB" sz="1100" dirty="0"/>
              <a:t>. Available at: </a:t>
            </a:r>
            <a:r>
              <a:rPr lang="en-GB" sz="1100" u="sng" dirty="0">
                <a:hlinkClick r:id="rId9"/>
              </a:rPr>
              <a:t>https://www.smoothtransitionsaz.com/wp-content/uploads/2022/03/SeniorQualityOfLife-SmoothTransitionsAZ.png</a:t>
            </a:r>
            <a:r>
              <a:rPr lang="en-GB" sz="1100" dirty="0"/>
              <a:t> </a:t>
            </a:r>
          </a:p>
          <a:p>
            <a:r>
              <a:rPr lang="en-GB" sz="1100" dirty="0"/>
              <a:t>Ungvarsky, J. (2025) ‘Activity theory (aging)’, </a:t>
            </a:r>
            <a:r>
              <a:rPr lang="en-GB" sz="1100" i="1" dirty="0"/>
              <a:t>Research Starters Sociology</a:t>
            </a:r>
            <a:r>
              <a:rPr lang="en-GB" sz="1100" dirty="0"/>
              <a:t>. EBSCO.</a:t>
            </a:r>
          </a:p>
          <a:p>
            <a:r>
              <a:rPr lang="en-GB" sz="1100" dirty="0"/>
              <a:t>World Health Organization (WHO) (2023) Ageing and health. Available at: </a:t>
            </a:r>
            <a:r>
              <a:rPr lang="en-GB" sz="1100" u="sng" dirty="0">
                <a:hlinkClick r:id="rId10"/>
              </a:rPr>
              <a:t>https://www.who.int/news-room/fact-sheets/detail/ageing-and-health</a:t>
            </a:r>
            <a:endParaRPr lang="en-GB" sz="1100" dirty="0"/>
          </a:p>
        </p:txBody>
      </p:sp>
    </p:spTree>
    <p:extLst>
      <p:ext uri="{BB962C8B-B14F-4D97-AF65-F5344CB8AC3E}">
        <p14:creationId xmlns:p14="http://schemas.microsoft.com/office/powerpoint/2010/main" val="5025309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TotalTime>
  <Words>5050</Words>
  <Application>Microsoft Office PowerPoint</Application>
  <PresentationFormat>Widescreen</PresentationFormat>
  <Paragraphs>229</Paragraphs>
  <Slides>17</Slides>
  <Notes>0</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Sabrina Khan</dc:creator>
  <cp:lastModifiedBy>Misbah Khan</cp:lastModifiedBy>
  <cp:revision>1</cp:revision>
  <dcterms:created xsi:type="dcterms:W3CDTF">2025-10-24T14:21:08Z</dcterms:created>
  <dcterms:modified xsi:type="dcterms:W3CDTF">2025-10-26T00:47:59Z</dcterms:modified>
</cp:coreProperties>
</file>