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74" r:id="rId1"/>
  </p:sldMasterIdLst>
  <p:notesMasterIdLst>
    <p:notesMasterId r:id="rId18"/>
  </p:notesMasterIdLst>
  <p:sldIdLst>
    <p:sldId id="326" r:id="rId2"/>
    <p:sldId id="256" r:id="rId3"/>
    <p:sldId id="260" r:id="rId4"/>
    <p:sldId id="261" r:id="rId5"/>
    <p:sldId id="275" r:id="rId6"/>
    <p:sldId id="294" r:id="rId7"/>
    <p:sldId id="319" r:id="rId8"/>
    <p:sldId id="295" r:id="rId9"/>
    <p:sldId id="320" r:id="rId10"/>
    <p:sldId id="321" r:id="rId11"/>
    <p:sldId id="297" r:id="rId12"/>
    <p:sldId id="323" r:id="rId13"/>
    <p:sldId id="324" r:id="rId14"/>
    <p:sldId id="300" r:id="rId15"/>
    <p:sldId id="318" r:id="rId16"/>
    <p:sldId id="325" r:id="rId17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D635A94-1D79-498E-AC51-0A6C785A4279}">
  <a:tblStyle styleId="{0D635A94-1D79-498E-AC51-0A6C785A4279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36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geb8ae6714c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9" name="Google Shape;199;geb8ae6714c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ge4b7ac326b_0_19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4" name="Google Shape;244;ge4b7ac326b_0_19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ge4b7ac326b_0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5" name="Google Shape;255;ge4b7ac326b_0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3" name="Google Shape;483;ge4b7ac326b_0_24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4" name="Google Shape;484;ge4b7ac326b_0_24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3" name="Google Shape;483;ge4b7ac326b_0_24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4" name="Google Shape;484;ge4b7ac326b_0_24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779850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3" name="Google Shape;483;ge4b7ac326b_0_24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4" name="Google Shape;484;ge4b7ac326b_0_24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7898474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Google Shape;334;ge4b7ac326b_0_2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5" name="Google Shape;335;ge4b7ac326b_0_2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097890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Google Shape;334;ge4b7ac326b_0_2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5" name="Google Shape;335;ge4b7ac326b_0_2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364532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Google Shape;334;ge4b7ac326b_0_2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5" name="Google Shape;335;ge4b7ac326b_0_2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025685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Google Shape;334;ge4b7ac326b_0_2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5" name="Google Shape;335;ge4b7ac326b_0_2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208091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Google Shape;334;ge4b7ac326b_0_2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5" name="Google Shape;335;ge4b7ac326b_0_2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326780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Google Shape;334;ge4b7ac326b_0_2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5" name="Google Shape;335;ge4b7ac326b_0_2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213092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Google Shape;334;ge4b7ac326b_0_2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5" name="Google Shape;335;ge4b7ac326b_0_2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9193834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4" name="Google Shape;754;gec5df0226a_0_2858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5" name="Google Shape;755;gec5df0226a_0_2858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4877918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4" name="Google Shape;754;gec5df0226a_0_2858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5" name="Google Shape;755;gec5df0226a_0_2858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207758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lt2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715100" y="1429612"/>
            <a:ext cx="4722900" cy="1573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4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715100" y="3182313"/>
            <a:ext cx="4359000" cy="228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2" name="Google Shape;12;p2"/>
          <p:cNvSpPr/>
          <p:nvPr/>
        </p:nvSpPr>
        <p:spPr>
          <a:xfrm>
            <a:off x="285700" y="279600"/>
            <a:ext cx="8578800" cy="45843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4"/>
          <p:cNvSpPr/>
          <p:nvPr/>
        </p:nvSpPr>
        <p:spPr>
          <a:xfrm>
            <a:off x="285700" y="279600"/>
            <a:ext cx="8578800" cy="45843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" name="Google Shape;21;p4"/>
          <p:cNvSpPr txBox="1">
            <a:spLocks noGrp="1"/>
          </p:cNvSpPr>
          <p:nvPr>
            <p:ph type="title"/>
          </p:nvPr>
        </p:nvSpPr>
        <p:spPr>
          <a:xfrm>
            <a:off x="720000" y="279725"/>
            <a:ext cx="7704000" cy="819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4"/>
          <p:cNvSpPr txBox="1">
            <a:spLocks noGrp="1"/>
          </p:cNvSpPr>
          <p:nvPr>
            <p:ph type="body" idx="1"/>
          </p:nvPr>
        </p:nvSpPr>
        <p:spPr>
          <a:xfrm>
            <a:off x="720000" y="1098600"/>
            <a:ext cx="7704000" cy="3230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Cormorant Upright"/>
              <a:buAutoNum type="arabicPeriod"/>
              <a:defRPr sz="1250"/>
            </a:lvl1pPr>
            <a:lvl2pPr marL="914400" lvl="1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AutoNum type="alphaLcPeriod"/>
              <a:defRPr/>
            </a:lvl2pPr>
            <a:lvl3pPr marL="1371600" lvl="2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AutoNum type="romanLcPeriod"/>
              <a:defRPr/>
            </a:lvl3pPr>
            <a:lvl4pPr marL="1828800" lvl="3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AutoNum type="arabicPeriod"/>
              <a:defRPr/>
            </a:lvl4pPr>
            <a:lvl5pPr marL="2286000" lvl="4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AutoNum type="alphaLcPeriod"/>
              <a:defRPr/>
            </a:lvl5pPr>
            <a:lvl6pPr marL="2743200" lvl="5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AutoNum type="romanLcPeriod"/>
              <a:defRPr/>
            </a:lvl6pPr>
            <a:lvl7pPr marL="3200400" lvl="6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AutoNum type="arabicPeriod"/>
              <a:defRPr/>
            </a:lvl7pPr>
            <a:lvl8pPr marL="3657600" lvl="7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AutoNum type="alphaLcPeriod"/>
              <a:defRPr/>
            </a:lvl8pPr>
            <a:lvl9pPr marL="4114800" lvl="8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AutoNum type="romanLcPeriod"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4" name="Google Shape;24;p4"/>
          <p:cNvSpPr/>
          <p:nvPr/>
        </p:nvSpPr>
        <p:spPr>
          <a:xfrm>
            <a:off x="285700" y="279600"/>
            <a:ext cx="8578800" cy="8190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bg>
      <p:bgPr>
        <a:solidFill>
          <a:schemeClr val="lt2"/>
        </a:solidFill>
        <a:effectLst/>
      </p:bgPr>
    </p:bg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9"/>
          <p:cNvSpPr txBox="1">
            <a:spLocks noGrp="1"/>
          </p:cNvSpPr>
          <p:nvPr>
            <p:ph type="title"/>
          </p:nvPr>
        </p:nvSpPr>
        <p:spPr>
          <a:xfrm>
            <a:off x="642625" y="1062750"/>
            <a:ext cx="3351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3300" i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50" name="Google Shape;50;p9"/>
          <p:cNvSpPr txBox="1">
            <a:spLocks noGrp="1"/>
          </p:cNvSpPr>
          <p:nvPr>
            <p:ph type="subTitle" idx="1"/>
          </p:nvPr>
        </p:nvSpPr>
        <p:spPr>
          <a:xfrm>
            <a:off x="642625" y="1828125"/>
            <a:ext cx="3351600" cy="1671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9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2" name="Google Shape;52;p9"/>
          <p:cNvSpPr/>
          <p:nvPr/>
        </p:nvSpPr>
        <p:spPr>
          <a:xfrm>
            <a:off x="285700" y="279600"/>
            <a:ext cx="8578800" cy="45843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lt1"/>
        </a:solidFill>
        <a:effectLst/>
      </p:bgPr>
    </p:bg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"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5"/>
          <p:cNvSpPr/>
          <p:nvPr/>
        </p:nvSpPr>
        <p:spPr>
          <a:xfrm>
            <a:off x="285700" y="279600"/>
            <a:ext cx="8578800" cy="45843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4" name="Google Shape;94;p15"/>
          <p:cNvSpPr txBox="1">
            <a:spLocks noGrp="1"/>
          </p:cNvSpPr>
          <p:nvPr>
            <p:ph type="subTitle" idx="1"/>
          </p:nvPr>
        </p:nvSpPr>
        <p:spPr>
          <a:xfrm>
            <a:off x="720000" y="1212525"/>
            <a:ext cx="3294600" cy="2836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〜"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95" name="Google Shape;95;p15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96" name="Google Shape;96;p15"/>
          <p:cNvSpPr/>
          <p:nvPr/>
        </p:nvSpPr>
        <p:spPr>
          <a:xfrm>
            <a:off x="285700" y="279600"/>
            <a:ext cx="8578800" cy="8190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15"/>
          <p:cNvSpPr txBox="1">
            <a:spLocks noGrp="1"/>
          </p:cNvSpPr>
          <p:nvPr>
            <p:ph type="title"/>
          </p:nvPr>
        </p:nvSpPr>
        <p:spPr>
          <a:xfrm>
            <a:off x="720000" y="279600"/>
            <a:ext cx="7704000" cy="819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BLANK_1_1_1_1"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19"/>
          <p:cNvSpPr/>
          <p:nvPr/>
        </p:nvSpPr>
        <p:spPr>
          <a:xfrm>
            <a:off x="285700" y="279600"/>
            <a:ext cx="8578800" cy="45843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" name="Google Shape;134;p19"/>
          <p:cNvSpPr txBox="1">
            <a:spLocks noGrp="1"/>
          </p:cNvSpPr>
          <p:nvPr>
            <p:ph type="title"/>
          </p:nvPr>
        </p:nvSpPr>
        <p:spPr>
          <a:xfrm>
            <a:off x="1543668" y="1659819"/>
            <a:ext cx="2151300" cy="25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 i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35" name="Google Shape;135;p19"/>
          <p:cNvSpPr txBox="1">
            <a:spLocks noGrp="1"/>
          </p:cNvSpPr>
          <p:nvPr>
            <p:ph type="subTitle" idx="1"/>
          </p:nvPr>
        </p:nvSpPr>
        <p:spPr>
          <a:xfrm>
            <a:off x="1543668" y="1964575"/>
            <a:ext cx="21513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6" name="Google Shape;136;p19"/>
          <p:cNvSpPr txBox="1">
            <a:spLocks noGrp="1"/>
          </p:cNvSpPr>
          <p:nvPr>
            <p:ph type="title" idx="2"/>
          </p:nvPr>
        </p:nvSpPr>
        <p:spPr>
          <a:xfrm>
            <a:off x="5449032" y="1659819"/>
            <a:ext cx="2151300" cy="25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 i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37" name="Google Shape;137;p19"/>
          <p:cNvSpPr txBox="1">
            <a:spLocks noGrp="1"/>
          </p:cNvSpPr>
          <p:nvPr>
            <p:ph type="subTitle" idx="3"/>
          </p:nvPr>
        </p:nvSpPr>
        <p:spPr>
          <a:xfrm>
            <a:off x="5449032" y="1964575"/>
            <a:ext cx="21513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8" name="Google Shape;138;p19"/>
          <p:cNvSpPr txBox="1">
            <a:spLocks noGrp="1"/>
          </p:cNvSpPr>
          <p:nvPr>
            <p:ph type="title" idx="4"/>
          </p:nvPr>
        </p:nvSpPr>
        <p:spPr>
          <a:xfrm>
            <a:off x="1543668" y="3093219"/>
            <a:ext cx="2151300" cy="25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 i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39" name="Google Shape;139;p19"/>
          <p:cNvSpPr txBox="1">
            <a:spLocks noGrp="1"/>
          </p:cNvSpPr>
          <p:nvPr>
            <p:ph type="subTitle" idx="5"/>
          </p:nvPr>
        </p:nvSpPr>
        <p:spPr>
          <a:xfrm>
            <a:off x="1543668" y="3397975"/>
            <a:ext cx="21513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0" name="Google Shape;140;p19"/>
          <p:cNvSpPr txBox="1">
            <a:spLocks noGrp="1"/>
          </p:cNvSpPr>
          <p:nvPr>
            <p:ph type="title" idx="6"/>
          </p:nvPr>
        </p:nvSpPr>
        <p:spPr>
          <a:xfrm>
            <a:off x="5449032" y="3093219"/>
            <a:ext cx="2151300" cy="25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 i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41" name="Google Shape;141;p19"/>
          <p:cNvSpPr txBox="1">
            <a:spLocks noGrp="1"/>
          </p:cNvSpPr>
          <p:nvPr>
            <p:ph type="subTitle" idx="7"/>
          </p:nvPr>
        </p:nvSpPr>
        <p:spPr>
          <a:xfrm>
            <a:off x="5449032" y="3397975"/>
            <a:ext cx="21513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2" name="Google Shape;142;p19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43" name="Google Shape;143;p19"/>
          <p:cNvSpPr/>
          <p:nvPr/>
        </p:nvSpPr>
        <p:spPr>
          <a:xfrm>
            <a:off x="285700" y="279600"/>
            <a:ext cx="8578800" cy="8190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4" name="Google Shape;144;p19"/>
          <p:cNvSpPr txBox="1">
            <a:spLocks noGrp="1"/>
          </p:cNvSpPr>
          <p:nvPr>
            <p:ph type="title" idx="8"/>
          </p:nvPr>
        </p:nvSpPr>
        <p:spPr>
          <a:xfrm>
            <a:off x="720000" y="279600"/>
            <a:ext cx="7704000" cy="819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BLANK_1_1_1_1_1"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20"/>
          <p:cNvSpPr/>
          <p:nvPr/>
        </p:nvSpPr>
        <p:spPr>
          <a:xfrm>
            <a:off x="285700" y="279600"/>
            <a:ext cx="8578800" cy="45843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7" name="Google Shape;147;p20"/>
          <p:cNvSpPr txBox="1">
            <a:spLocks noGrp="1"/>
          </p:cNvSpPr>
          <p:nvPr>
            <p:ph type="title"/>
          </p:nvPr>
        </p:nvSpPr>
        <p:spPr>
          <a:xfrm>
            <a:off x="720000" y="1652143"/>
            <a:ext cx="2305500" cy="25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 i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48" name="Google Shape;148;p20"/>
          <p:cNvSpPr txBox="1">
            <a:spLocks noGrp="1"/>
          </p:cNvSpPr>
          <p:nvPr>
            <p:ph type="subTitle" idx="1"/>
          </p:nvPr>
        </p:nvSpPr>
        <p:spPr>
          <a:xfrm>
            <a:off x="720000" y="1964575"/>
            <a:ext cx="23055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9" name="Google Shape;149;p20"/>
          <p:cNvSpPr txBox="1">
            <a:spLocks noGrp="1"/>
          </p:cNvSpPr>
          <p:nvPr>
            <p:ph type="title" idx="2"/>
          </p:nvPr>
        </p:nvSpPr>
        <p:spPr>
          <a:xfrm>
            <a:off x="3419269" y="1652143"/>
            <a:ext cx="2305500" cy="25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 i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50" name="Google Shape;150;p20"/>
          <p:cNvSpPr txBox="1">
            <a:spLocks noGrp="1"/>
          </p:cNvSpPr>
          <p:nvPr>
            <p:ph type="subTitle" idx="3"/>
          </p:nvPr>
        </p:nvSpPr>
        <p:spPr>
          <a:xfrm>
            <a:off x="3419269" y="1964575"/>
            <a:ext cx="23055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1" name="Google Shape;151;p20"/>
          <p:cNvSpPr txBox="1">
            <a:spLocks noGrp="1"/>
          </p:cNvSpPr>
          <p:nvPr>
            <p:ph type="title" idx="4"/>
          </p:nvPr>
        </p:nvSpPr>
        <p:spPr>
          <a:xfrm>
            <a:off x="720000" y="3085543"/>
            <a:ext cx="2305500" cy="25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 i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52" name="Google Shape;152;p20"/>
          <p:cNvSpPr txBox="1">
            <a:spLocks noGrp="1"/>
          </p:cNvSpPr>
          <p:nvPr>
            <p:ph type="subTitle" idx="5"/>
          </p:nvPr>
        </p:nvSpPr>
        <p:spPr>
          <a:xfrm>
            <a:off x="720000" y="3397975"/>
            <a:ext cx="23055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3" name="Google Shape;153;p20"/>
          <p:cNvSpPr txBox="1">
            <a:spLocks noGrp="1"/>
          </p:cNvSpPr>
          <p:nvPr>
            <p:ph type="title" idx="6"/>
          </p:nvPr>
        </p:nvSpPr>
        <p:spPr>
          <a:xfrm>
            <a:off x="3419269" y="3085543"/>
            <a:ext cx="2305500" cy="25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 i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54" name="Google Shape;154;p20"/>
          <p:cNvSpPr txBox="1">
            <a:spLocks noGrp="1"/>
          </p:cNvSpPr>
          <p:nvPr>
            <p:ph type="subTitle" idx="7"/>
          </p:nvPr>
        </p:nvSpPr>
        <p:spPr>
          <a:xfrm>
            <a:off x="3419269" y="3397975"/>
            <a:ext cx="23055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5" name="Google Shape;155;p20"/>
          <p:cNvSpPr txBox="1">
            <a:spLocks noGrp="1"/>
          </p:cNvSpPr>
          <p:nvPr>
            <p:ph type="title" idx="8"/>
          </p:nvPr>
        </p:nvSpPr>
        <p:spPr>
          <a:xfrm>
            <a:off x="6118545" y="1652143"/>
            <a:ext cx="2305500" cy="25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 i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56" name="Google Shape;156;p20"/>
          <p:cNvSpPr txBox="1">
            <a:spLocks noGrp="1"/>
          </p:cNvSpPr>
          <p:nvPr>
            <p:ph type="subTitle" idx="9"/>
          </p:nvPr>
        </p:nvSpPr>
        <p:spPr>
          <a:xfrm>
            <a:off x="6118545" y="1964575"/>
            <a:ext cx="23055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7" name="Google Shape;157;p20"/>
          <p:cNvSpPr txBox="1">
            <a:spLocks noGrp="1"/>
          </p:cNvSpPr>
          <p:nvPr>
            <p:ph type="title" idx="13"/>
          </p:nvPr>
        </p:nvSpPr>
        <p:spPr>
          <a:xfrm>
            <a:off x="6118545" y="3085543"/>
            <a:ext cx="2305500" cy="25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 i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58" name="Google Shape;158;p20"/>
          <p:cNvSpPr txBox="1">
            <a:spLocks noGrp="1"/>
          </p:cNvSpPr>
          <p:nvPr>
            <p:ph type="subTitle" idx="14"/>
          </p:nvPr>
        </p:nvSpPr>
        <p:spPr>
          <a:xfrm>
            <a:off x="6118545" y="3397975"/>
            <a:ext cx="23055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9" name="Google Shape;159;p20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60" name="Google Shape;160;p20"/>
          <p:cNvSpPr/>
          <p:nvPr/>
        </p:nvSpPr>
        <p:spPr>
          <a:xfrm>
            <a:off x="285700" y="279600"/>
            <a:ext cx="8578800" cy="8190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1" name="Google Shape;161;p20"/>
          <p:cNvSpPr txBox="1">
            <a:spLocks noGrp="1"/>
          </p:cNvSpPr>
          <p:nvPr>
            <p:ph type="title" idx="15"/>
          </p:nvPr>
        </p:nvSpPr>
        <p:spPr>
          <a:xfrm>
            <a:off x="720000" y="279600"/>
            <a:ext cx="7704000" cy="819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i="1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25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LANK_1_1_1_1_1_1_1_1"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26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92" name="Google Shape;192;p26"/>
          <p:cNvSpPr/>
          <p:nvPr/>
        </p:nvSpPr>
        <p:spPr>
          <a:xfrm>
            <a:off x="285700" y="279600"/>
            <a:ext cx="8578800" cy="45843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dk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●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○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■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●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○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■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●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○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Karla"/>
              <a:buChar char="■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8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1pPr>
            <a:lvl2pPr lvl="1" algn="ctr" rtl="0">
              <a:buNone/>
              <a:defRPr sz="18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2pPr>
            <a:lvl3pPr lvl="2" algn="ctr" rtl="0">
              <a:buNone/>
              <a:defRPr sz="18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3pPr>
            <a:lvl4pPr lvl="3" algn="ctr" rtl="0">
              <a:buNone/>
              <a:defRPr sz="18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4pPr>
            <a:lvl5pPr lvl="4" algn="ctr" rtl="0">
              <a:buNone/>
              <a:defRPr sz="18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5pPr>
            <a:lvl6pPr lvl="5" algn="ctr" rtl="0">
              <a:buNone/>
              <a:defRPr sz="18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6pPr>
            <a:lvl7pPr lvl="6" algn="ctr" rtl="0">
              <a:buNone/>
              <a:defRPr sz="18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7pPr>
            <a:lvl8pPr lvl="7" algn="ctr" rtl="0">
              <a:buNone/>
              <a:defRPr sz="18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8pPr>
            <a:lvl9pPr lvl="8" algn="ctr" rtl="0">
              <a:buNone/>
              <a:defRPr sz="18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5" r:id="rId3"/>
    <p:sldLayoutId id="2147483658" r:id="rId4"/>
    <p:sldLayoutId id="2147483661" r:id="rId5"/>
    <p:sldLayoutId id="2147483665" r:id="rId6"/>
    <p:sldLayoutId id="2147483666" r:id="rId7"/>
    <p:sldLayoutId id="2147483671" r:id="rId8"/>
    <p:sldLayoutId id="2147483672" r:id="rId9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50F407-54A2-8A39-5771-2B6FBF0439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84644" y="3410913"/>
            <a:ext cx="4722900" cy="1573500"/>
          </a:xfrm>
        </p:spPr>
        <p:txBody>
          <a:bodyPr/>
          <a:lstStyle/>
          <a:p>
            <a:r>
              <a:rPr lang="en-GB" sz="2000" dirty="0"/>
              <a:t>Student Name: Mohammad </a:t>
            </a:r>
            <a:r>
              <a:rPr lang="en-GB" sz="2000" dirty="0" err="1"/>
              <a:t>Assadujjaman</a:t>
            </a:r>
            <a:br>
              <a:rPr lang="en-GB" sz="2000" dirty="0"/>
            </a:br>
            <a:r>
              <a:rPr lang="en-GB" sz="2000" dirty="0"/>
              <a:t>Student ID: 2207975</a:t>
            </a:r>
            <a:br>
              <a:rPr lang="en-GB" sz="2000" dirty="0"/>
            </a:br>
            <a:br>
              <a:rPr lang="en-GB" dirty="0"/>
            </a:br>
            <a:r>
              <a:rPr lang="en-GB" sz="2000" dirty="0"/>
              <a:t>BA International Hotel Management</a:t>
            </a:r>
            <a:br>
              <a:rPr lang="en-GB" sz="2000" dirty="0"/>
            </a:br>
            <a:r>
              <a:rPr lang="en-GB" sz="2000" dirty="0"/>
              <a:t>Module: Hospitality and Guest Service </a:t>
            </a:r>
            <a:br>
              <a:rPr lang="en-GB" sz="2000" dirty="0"/>
            </a:br>
            <a:r>
              <a:rPr lang="en-GB" sz="2000" dirty="0"/>
              <a:t>Module Code: BMIH4003</a:t>
            </a:r>
            <a:br>
              <a:rPr lang="en-GB" sz="2000" dirty="0"/>
            </a:br>
            <a:r>
              <a:rPr lang="en-GB" sz="2000" dirty="0"/>
              <a:t>Lecturers: Lisa </a:t>
            </a:r>
            <a:r>
              <a:rPr lang="en-GB" sz="2000" dirty="0" err="1"/>
              <a:t>Bassler</a:t>
            </a:r>
            <a:r>
              <a:rPr lang="en-GB" sz="2000" dirty="0"/>
              <a:t>.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Assignment Title: The role and importance of quality service, hospitality, and guest services within the hotel Industry.</a:t>
            </a:r>
            <a:br>
              <a:rPr lang="en-GB" sz="2000" dirty="0"/>
            </a:br>
            <a:br>
              <a:rPr lang="en-GB" sz="2000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22341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CEBD"/>
        </a:solidFill>
        <a:effectLst/>
      </p:bgPr>
    </p:bg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29"/>
          <p:cNvSpPr txBox="1">
            <a:spLocks noGrp="1"/>
          </p:cNvSpPr>
          <p:nvPr>
            <p:ph type="ctrTitle"/>
          </p:nvPr>
        </p:nvSpPr>
        <p:spPr>
          <a:xfrm>
            <a:off x="279500" y="726706"/>
            <a:ext cx="5100573" cy="3287682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just"/>
            <a:r>
              <a:rPr lang="en-US" sz="2800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role and importance of quality service, hospitality, and guest services within the hotel Industry.</a:t>
            </a:r>
            <a:endParaRPr sz="2800" i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48B02D-9BE3-4F15-9072-8E14C0CE4F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7274" y="280300"/>
            <a:ext cx="3027226" cy="164153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27E265E-2AD0-4F71-8F9C-25DEE96B05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37274" y="3072809"/>
            <a:ext cx="3027226" cy="1790391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p33"/>
          <p:cNvSpPr txBox="1">
            <a:spLocks noGrp="1"/>
          </p:cNvSpPr>
          <p:nvPr>
            <p:ph type="title"/>
          </p:nvPr>
        </p:nvSpPr>
        <p:spPr>
          <a:xfrm>
            <a:off x="765545" y="293080"/>
            <a:ext cx="6129256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GB" sz="3200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Structure of Presentation</a:t>
            </a:r>
            <a:endParaRPr sz="3200" i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8" name="Google Shape;248;p33"/>
          <p:cNvSpPr txBox="1">
            <a:spLocks noGrp="1"/>
          </p:cNvSpPr>
          <p:nvPr>
            <p:ph type="subTitle" idx="1"/>
          </p:nvPr>
        </p:nvSpPr>
        <p:spPr>
          <a:xfrm>
            <a:off x="642624" y="1085843"/>
            <a:ext cx="7895319" cy="3698808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285750" lvl="0" indent="-285750" algn="just">
              <a:spcAft>
                <a:spcPts val="1600"/>
              </a:spcAft>
              <a:buFont typeface="Wingdings" panose="05000000000000000000" pitchFamily="2" charset="2"/>
              <a:buChar char="q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Ritz-Carlton </a:t>
            </a:r>
          </a:p>
          <a:p>
            <a:pPr marL="285750" lvl="0" indent="-285750" algn="just">
              <a:spcAft>
                <a:spcPts val="1600"/>
              </a:spcAft>
              <a:buFont typeface="Wingdings" panose="05000000000000000000" pitchFamily="2" charset="2"/>
              <a:buChar char="q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Brands Main Consumers</a:t>
            </a:r>
          </a:p>
          <a:p>
            <a:pPr marL="285750" lvl="0" indent="-285750" algn="just">
              <a:spcAft>
                <a:spcPts val="1600"/>
              </a:spcAft>
              <a:buFont typeface="Wingdings" panose="05000000000000000000" pitchFamily="2" charset="2"/>
              <a:buChar char="q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Brand Offers These Guests Facilities and Services</a:t>
            </a:r>
          </a:p>
          <a:p>
            <a:pPr marL="285750" lvl="0" indent="-285750" algn="just">
              <a:spcAft>
                <a:spcPts val="16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Guest Service</a:t>
            </a:r>
          </a:p>
          <a:p>
            <a:pPr marL="285750" lvl="0" indent="-285750" algn="just">
              <a:spcAft>
                <a:spcPts val="1600"/>
              </a:spcAft>
              <a:buFont typeface="Wingdings" panose="05000000000000000000" pitchFamily="2" charset="2"/>
              <a:buChar char="q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and Meeting/Exceeding Guest Expectations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 algn="just">
              <a:spcAft>
                <a:spcPts val="1600"/>
              </a:spcAft>
              <a:buFont typeface="Wingdings" panose="05000000000000000000" pitchFamily="2" charset="2"/>
              <a:buChar char="q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marL="285750" lvl="0" indent="-285750" algn="just">
              <a:spcAft>
                <a:spcPts val="1600"/>
              </a:spcAft>
              <a:buFont typeface="Wingdings" panose="05000000000000000000" pitchFamily="2" charset="2"/>
              <a:buChar char="q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1" name="Google Shape;251;p33"/>
          <p:cNvSpPr/>
          <p:nvPr/>
        </p:nvSpPr>
        <p:spPr>
          <a:xfrm>
            <a:off x="6667275" y="1266575"/>
            <a:ext cx="1035600" cy="10356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248F5A-0969-4899-8C49-9B93A9B58E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5195" y="293586"/>
            <a:ext cx="770462" cy="805013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Google Shape;257;p34"/>
          <p:cNvSpPr txBox="1">
            <a:spLocks noGrp="1"/>
          </p:cNvSpPr>
          <p:nvPr>
            <p:ph type="title"/>
          </p:nvPr>
        </p:nvSpPr>
        <p:spPr>
          <a:xfrm>
            <a:off x="308343" y="410200"/>
            <a:ext cx="8115657" cy="819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</a:t>
            </a:r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Ritz-Carlton </a:t>
            </a:r>
            <a:b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sz="32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2" name="Google Shape;262;p34"/>
          <p:cNvSpPr/>
          <p:nvPr/>
        </p:nvSpPr>
        <p:spPr>
          <a:xfrm>
            <a:off x="7791925" y="3819200"/>
            <a:ext cx="504600" cy="5046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3" name="Google Shape;263;p34"/>
          <p:cNvSpPr/>
          <p:nvPr/>
        </p:nvSpPr>
        <p:spPr>
          <a:xfrm>
            <a:off x="5386850" y="3819200"/>
            <a:ext cx="504600" cy="5046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595C63C-B52D-4309-9D1C-E94EBDFFA728}"/>
              </a:ext>
            </a:extLst>
          </p:cNvPr>
          <p:cNvSpPr/>
          <p:nvPr/>
        </p:nvSpPr>
        <p:spPr>
          <a:xfrm>
            <a:off x="308344" y="1098600"/>
            <a:ext cx="5263816" cy="59574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Marriott International is the world's biggest hotel chain and one of the most well-known brands in the hospitality industry (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De 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Grosbois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 and Fennell, 2011) </a:t>
            </a:r>
            <a:r>
              <a:rPr lang="en-US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 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Marriott International runs hotels, apartments for business travelers, and timeshares under 30 different brand names.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Ritz-Carlton is a prominent luxury brand of  “Marriott International”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Ritz-Carlton Hotel is the leading luxury hotel brand in the world 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(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Tomašević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, 2018)</a:t>
            </a:r>
            <a:r>
              <a:rPr lang="en-US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endParaRPr lang="en-US"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GB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B2C748F-4B67-4A4F-AC6A-164BA9F51E47}"/>
              </a:ext>
            </a:extLst>
          </p:cNvPr>
          <p:cNvSpPr/>
          <p:nvPr/>
        </p:nvSpPr>
        <p:spPr>
          <a:xfrm>
            <a:off x="6708814" y="4579411"/>
            <a:ext cx="190468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indent="0" algn="just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(Ritzcarlton.com, 2020)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B832CE-3BF7-40F1-850F-6BBC5DBD48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5195" y="293586"/>
            <a:ext cx="770462" cy="80501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C3CFC70-00B0-4326-8F06-BCC1BA4FBD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0350" y="1229200"/>
            <a:ext cx="3036572" cy="2853702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6" name="Google Shape;486;p48"/>
          <p:cNvSpPr txBox="1">
            <a:spLocks noGrp="1"/>
          </p:cNvSpPr>
          <p:nvPr>
            <p:ph type="title"/>
          </p:nvPr>
        </p:nvSpPr>
        <p:spPr>
          <a:xfrm>
            <a:off x="308344" y="400152"/>
            <a:ext cx="8115656" cy="819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sz="3200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</a:t>
            </a:r>
            <a:r>
              <a:rPr lang="en-US" sz="3200" i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Ritz-Carlton </a:t>
            </a:r>
            <a:br>
              <a:rPr lang="en-US" sz="3200" i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sz="3200" i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320B848-3538-4C6E-82F7-5959061E7C47}"/>
              </a:ext>
            </a:extLst>
          </p:cNvPr>
          <p:cNvSpPr txBox="1"/>
          <p:nvPr/>
        </p:nvSpPr>
        <p:spPr>
          <a:xfrm>
            <a:off x="871870" y="1339703"/>
            <a:ext cx="567778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32632CB-A076-4A4B-B436-EE2F06627305}"/>
              </a:ext>
            </a:extLst>
          </p:cNvPr>
          <p:cNvSpPr/>
          <p:nvPr/>
        </p:nvSpPr>
        <p:spPr>
          <a:xfrm>
            <a:off x="308344" y="1098601"/>
            <a:ext cx="5752214" cy="26334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Ritz-Carlton is now largely acknowledged as a brand of European happiness.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offers the finest cuisine, accommodations, and services in more than 32 countries 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(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Koronaki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 et. al., 2018)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brand's luxury hotels have outstanding sites, resort amenities, and delicious meals. Traditional and modern designs are used, so hotels never look outdated.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0FB832D1-0670-470A-A12C-BCD13881D2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5195" y="293586"/>
            <a:ext cx="770462" cy="80501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EE935C4-B3DD-4A85-BA05-74C0AB98A2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5619" y="1226431"/>
            <a:ext cx="2700670" cy="2654453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43B870F6-7D8B-48D0-B8D3-79D4FF576727}"/>
              </a:ext>
            </a:extLst>
          </p:cNvPr>
          <p:cNvSpPr/>
          <p:nvPr/>
        </p:nvSpPr>
        <p:spPr>
          <a:xfrm>
            <a:off x="6549656" y="4410361"/>
            <a:ext cx="1943161" cy="38093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(Tripadvisor.com, 2022)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6" name="Google Shape;486;p48"/>
          <p:cNvSpPr txBox="1">
            <a:spLocks noGrp="1"/>
          </p:cNvSpPr>
          <p:nvPr>
            <p:ph type="title"/>
          </p:nvPr>
        </p:nvSpPr>
        <p:spPr>
          <a:xfrm>
            <a:off x="326595" y="365602"/>
            <a:ext cx="6616466" cy="65512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sz="3200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Brand’s Main Consumers</a:t>
            </a:r>
            <a:endParaRPr sz="3200" i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732CC1-1907-4059-94E9-902309E80D26}"/>
              </a:ext>
            </a:extLst>
          </p:cNvPr>
          <p:cNvSpPr/>
          <p:nvPr/>
        </p:nvSpPr>
        <p:spPr>
          <a:xfrm>
            <a:off x="326595" y="1101588"/>
            <a:ext cx="8509062" cy="39568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Luxury travel is indeed the fastest-growing segment of the travel business because customers want unique experiences.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Ritz-Carlton hotels are mostly used by wealthy individuals and business tourists who are willing to pay more for high-end accommodations and quality service 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(Penner et. al., 2013)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travelers value the brand's prominent locations and cutting-edge meeting and conference amenities.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also attracts elite guests, honeymooners, and those seeking a luxurious vacation.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BF3C4951-5731-4C00-9C05-4FD3805400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5195" y="293586"/>
            <a:ext cx="770462" cy="805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3742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6" name="Google Shape;486;p48"/>
          <p:cNvSpPr txBox="1">
            <a:spLocks noGrp="1"/>
          </p:cNvSpPr>
          <p:nvPr>
            <p:ph type="title"/>
          </p:nvPr>
        </p:nvSpPr>
        <p:spPr>
          <a:xfrm>
            <a:off x="379758" y="354971"/>
            <a:ext cx="5138540" cy="708286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sz="3200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Brand’s Main Consumers</a:t>
            </a:r>
            <a:endParaRPr sz="3200" i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732CC1-1907-4059-94E9-902309E80D26}"/>
              </a:ext>
            </a:extLst>
          </p:cNvPr>
          <p:cNvSpPr/>
          <p:nvPr/>
        </p:nvSpPr>
        <p:spPr>
          <a:xfrm>
            <a:off x="276447" y="1063257"/>
            <a:ext cx="8559210" cy="29719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Also, the Ritz-Carlton is a popular choice for families searching for a luxurious vacation experience and who don't mind spending a little more to have the best of everything </a:t>
            </a:r>
            <a:r>
              <a:rPr lang="en-GB" sz="1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(Bowie et. </a:t>
            </a:r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al., 2016)</a:t>
            </a:r>
            <a:r>
              <a:rPr lang="en-US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hotels are also well-liked locations for weddings and other special occasions.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hotels have such a reputation for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organising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upscale events, and stars, politicians, and business executives frequently choose them for their weddings, celebrations, and corporate gatherings.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112DD8-4239-4628-B23A-7DFFFB3055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5195" y="293586"/>
            <a:ext cx="770462" cy="805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52160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p39"/>
          <p:cNvSpPr txBox="1">
            <a:spLocks noGrp="1"/>
          </p:cNvSpPr>
          <p:nvPr>
            <p:ph type="title"/>
          </p:nvPr>
        </p:nvSpPr>
        <p:spPr>
          <a:xfrm>
            <a:off x="318976" y="279600"/>
            <a:ext cx="6772939" cy="819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just"/>
            <a:r>
              <a:rPr lang="en-US" sz="3200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Brand Offers These Guests Facilities and Services</a:t>
            </a:r>
            <a:endParaRPr lang="en-GB" sz="3200" i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69F78B1-A242-4A67-9809-FB83BDD9A240}"/>
              </a:ext>
            </a:extLst>
          </p:cNvPr>
          <p:cNvSpPr/>
          <p:nvPr/>
        </p:nvSpPr>
        <p:spPr>
          <a:xfrm>
            <a:off x="318977" y="1186648"/>
            <a:ext cx="8516680" cy="44492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brand valued guests and provided high-quality services.</a:t>
            </a:r>
          </a:p>
          <a:p>
            <a:pPr marL="285750" lvl="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order to provide a memorable experience for modern travelers, hotel operators must provide the highest facilities.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Ritz Carlton hotel chain is committed to giving its customers an exceptional experience by meeting all of their needs with a comprehensive collection of luxurious amenities and personalized services </a:t>
            </a:r>
            <a:r>
              <a:rPr lang="en-GB" sz="1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(Huang et. al., 2015)</a:t>
            </a:r>
            <a:endParaRPr lang="en-GB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lvl="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200000"/>
              </a:lnSpc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572576D-5CDE-41E7-B096-91A479F6D9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5195" y="293586"/>
            <a:ext cx="770462" cy="805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47771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p39"/>
          <p:cNvSpPr txBox="1">
            <a:spLocks noGrp="1"/>
          </p:cNvSpPr>
          <p:nvPr>
            <p:ph type="title"/>
          </p:nvPr>
        </p:nvSpPr>
        <p:spPr>
          <a:xfrm>
            <a:off x="318977" y="293586"/>
            <a:ext cx="6896721" cy="818999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just"/>
            <a:r>
              <a:rPr lang="en-US" sz="3200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Brand Offers These Guests Facilities and Services</a:t>
            </a:r>
            <a:endParaRPr lang="en-GB" sz="3200" i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F20F8743-103A-48EB-BAE8-85844D22F0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4087706"/>
              </p:ext>
            </p:extLst>
          </p:nvPr>
        </p:nvGraphicFramePr>
        <p:xfrm>
          <a:off x="297711" y="1167711"/>
          <a:ext cx="8537946" cy="3615142"/>
        </p:xfrm>
        <a:graphic>
          <a:graphicData uri="http://schemas.openxmlformats.org/drawingml/2006/table">
            <a:tbl>
              <a:tblPr firstRow="1" bandRow="1">
                <a:tableStyleId>{91EBBBCC-DAD2-459C-BE2E-F6DE35CF9A28}</a:tableStyleId>
              </a:tblPr>
              <a:tblGrid>
                <a:gridCol w="3330650">
                  <a:extLst>
                    <a:ext uri="{9D8B030D-6E8A-4147-A177-3AD203B41FA5}">
                      <a16:colId xmlns:a16="http://schemas.microsoft.com/office/drawing/2014/main" val="3570051798"/>
                    </a:ext>
                  </a:extLst>
                </a:gridCol>
                <a:gridCol w="5207296">
                  <a:extLst>
                    <a:ext uri="{9D8B030D-6E8A-4147-A177-3AD203B41FA5}">
                      <a16:colId xmlns:a16="http://schemas.microsoft.com/office/drawing/2014/main" val="3692257238"/>
                    </a:ext>
                  </a:extLst>
                </a:gridCol>
              </a:tblGrid>
              <a:tr h="314255">
                <a:tc gridSpan="2"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Facilities and Services</a:t>
                      </a:r>
                      <a:endParaRPr lang="en-GB" sz="16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809527"/>
                  </a:ext>
                </a:extLst>
              </a:tr>
              <a:tr h="771353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Accommodations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Ritz Carlton provides hotel rooms, suites, and villas. The elegant rooms provide soft beds, marble baths, and high-speed internet </a:t>
                      </a:r>
                      <a:r>
                        <a:rPr lang="en-GB" sz="1600" dirty="0"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(</a:t>
                      </a:r>
                      <a:r>
                        <a:rPr lang="en-GB" sz="1600" dirty="0" err="1"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Knodel</a:t>
                      </a:r>
                      <a:r>
                        <a:rPr lang="en-GB" sz="1600" dirty="0"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, 2019)</a:t>
                      </a:r>
                      <a:r>
                        <a:rPr lang="en-US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  <a:endParaRPr lang="en-GB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2196640"/>
                  </a:ext>
                </a:extLst>
              </a:tr>
              <a:tr h="999902">
                <a:tc>
                  <a:txBody>
                    <a:bodyPr/>
                    <a:lstStyle/>
                    <a:p>
                      <a:r>
                        <a:rPr lang="en-GB" sz="1600" u="none" strike="noStrike" cap="non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Arial"/>
                        </a:rPr>
                        <a:t>Dining</a:t>
                      </a:r>
                      <a:endParaRPr lang="en-GB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Hotel restaurants provide good food and excellent service. Hotel restaurants serve breakfast, luncheon, and dinner, and bars and lounges sell drinks and snacks. </a:t>
                      </a:r>
                      <a:endParaRPr lang="en-GB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0741479"/>
                  </a:ext>
                </a:extLst>
              </a:tr>
              <a:tr h="1457000">
                <a:tc>
                  <a:txBody>
                    <a:bodyPr/>
                    <a:lstStyle/>
                    <a:p>
                      <a:r>
                        <a:rPr lang="en-GB" sz="1600" u="none" strike="noStrike" cap="non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Arial"/>
                        </a:rPr>
                        <a:t>Spa and Wellness</a:t>
                      </a:r>
                      <a:endParaRPr lang="en-GB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600" u="none" strike="noStrike" cap="non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Arial"/>
                        </a:rPr>
                        <a:t>Many Ritz Carlton hotels include world-class spas that provide massages, facials, and body treatments. To relax and revitalize, hotels feature fitness facilities, private pools, and other leisure facilities.</a:t>
                      </a:r>
                    </a:p>
                    <a:p>
                      <a:endParaRPr lang="en-GB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9712039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183D451B-0B89-430C-8694-9F28F00197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5195" y="293586"/>
            <a:ext cx="770462" cy="805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37260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p39"/>
          <p:cNvSpPr txBox="1">
            <a:spLocks noGrp="1"/>
          </p:cNvSpPr>
          <p:nvPr>
            <p:ph type="title"/>
          </p:nvPr>
        </p:nvSpPr>
        <p:spPr>
          <a:xfrm>
            <a:off x="308344" y="279600"/>
            <a:ext cx="7134447" cy="819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just"/>
            <a:r>
              <a:rPr lang="en-US" sz="3200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Brand Offers These Guests Facilities and Services</a:t>
            </a:r>
            <a:endParaRPr lang="en-GB" sz="3200" i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F20F8743-103A-48EB-BAE8-85844D22F0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4074120"/>
              </p:ext>
            </p:extLst>
          </p:nvPr>
        </p:nvGraphicFramePr>
        <p:xfrm>
          <a:off x="308344" y="1158944"/>
          <a:ext cx="8527313" cy="3704955"/>
        </p:xfrm>
        <a:graphic>
          <a:graphicData uri="http://schemas.openxmlformats.org/drawingml/2006/table">
            <a:tbl>
              <a:tblPr firstRow="1" bandRow="1">
                <a:tableStyleId>{1E171933-4619-4E11-9A3F-F7608DF75F80}</a:tableStyleId>
              </a:tblPr>
              <a:tblGrid>
                <a:gridCol w="3177912">
                  <a:extLst>
                    <a:ext uri="{9D8B030D-6E8A-4147-A177-3AD203B41FA5}">
                      <a16:colId xmlns:a16="http://schemas.microsoft.com/office/drawing/2014/main" val="3570051798"/>
                    </a:ext>
                  </a:extLst>
                </a:gridCol>
                <a:gridCol w="5349401">
                  <a:extLst>
                    <a:ext uri="{9D8B030D-6E8A-4147-A177-3AD203B41FA5}">
                      <a16:colId xmlns:a16="http://schemas.microsoft.com/office/drawing/2014/main" val="3692257238"/>
                    </a:ext>
                  </a:extLst>
                </a:gridCol>
              </a:tblGrid>
              <a:tr h="396954">
                <a:tc gridSpan="2"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Facilities and Services</a:t>
                      </a:r>
                      <a:endParaRPr lang="en-GB" sz="16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809527"/>
                  </a:ext>
                </a:extLst>
              </a:tr>
              <a:tr h="1101438">
                <a:tc>
                  <a:txBody>
                    <a:bodyPr/>
                    <a:lstStyle/>
                    <a:p>
                      <a:r>
                        <a:rPr lang="en-GB" sz="1600" u="none" strike="noStrike" cap="non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Arial"/>
                        </a:rPr>
                        <a:t>Meetings and Events</a:t>
                      </a:r>
                      <a:endParaRPr lang="en-GB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u="none" strike="noStrike" cap="non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Arial"/>
                        </a:rPr>
                        <a:t>Ritz Carlton hotels have magnificent auditoriums and smaller meeting spaces. Hotel event planners and coordinators can customize and enhance gatherings. </a:t>
                      </a:r>
                      <a:endParaRPr lang="en-US" sz="1600" b="0" i="0" u="none" strike="noStrike" cap="none" dirty="0">
                        <a:solidFill>
                          <a:schemeClr val="dk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  <a:sym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2196640"/>
                  </a:ext>
                </a:extLst>
              </a:tr>
              <a:tr h="880911">
                <a:tc>
                  <a:txBody>
                    <a:bodyPr/>
                    <a:lstStyle/>
                    <a:p>
                      <a:r>
                        <a:rPr lang="en-GB" sz="1600" u="none" strike="noStrike" cap="non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Arial"/>
                        </a:rPr>
                        <a:t>Concierge and Guest Services</a:t>
                      </a:r>
                      <a:endParaRPr lang="en-GB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luxury hotel brand's receptionist and guest services team may help visitors with bookings, transportation, and local activities and events (</a:t>
                      </a:r>
                      <a:r>
                        <a:rPr lang="en-GB" sz="1600" b="0" i="0" u="none" strike="noStrike" cap="none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  <a:sym typeface="Arial"/>
                        </a:rPr>
                        <a:t>Reddy)</a:t>
                      </a:r>
                      <a:r>
                        <a:rPr lang="en-US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  <a:endParaRPr lang="en-GB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0741479"/>
                  </a:ext>
                </a:extLst>
              </a:tr>
              <a:tr h="1325652">
                <a:tc>
                  <a:txBody>
                    <a:bodyPr/>
                    <a:lstStyle/>
                    <a:p>
                      <a:r>
                        <a:rPr lang="en-GB" sz="1600" u="none" strike="noStrike" cap="non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Arial"/>
                        </a:rPr>
                        <a:t>Additional Facilities</a:t>
                      </a:r>
                      <a:endParaRPr lang="en-GB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u="none" strike="noStrike" cap="non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Arial"/>
                        </a:rPr>
                        <a:t>Additional services provided by The Ritz Carlton hotels include free parking, dry-cleaning and laundry services, and currency trading.</a:t>
                      </a:r>
                    </a:p>
                    <a:p>
                      <a:endParaRPr lang="en-GB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9712039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96C862F1-EDFE-4E13-A3EF-C9AD71C36E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5195" y="293586"/>
            <a:ext cx="770462" cy="805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0461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p39"/>
          <p:cNvSpPr txBox="1">
            <a:spLocks noGrp="1"/>
          </p:cNvSpPr>
          <p:nvPr>
            <p:ph type="title"/>
          </p:nvPr>
        </p:nvSpPr>
        <p:spPr>
          <a:xfrm>
            <a:off x="276447" y="279600"/>
            <a:ext cx="8147553" cy="819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just"/>
            <a:r>
              <a:rPr lang="en-GB" sz="3200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Guest Service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69F78B1-A242-4A67-9809-FB83BDD9A240}"/>
              </a:ext>
            </a:extLst>
          </p:cNvPr>
          <p:cNvSpPr/>
          <p:nvPr/>
        </p:nvSpPr>
        <p:spPr>
          <a:xfrm>
            <a:off x="276447" y="1098600"/>
            <a:ext cx="6220046" cy="40010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 services are important in the hotel business because they have a direct effect on how happy and satisfied customers are. 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Therefore, hotels and resorts must understand guest services and also how they affect the guest experience.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 services ensure guest comfort and satisfaction. This includes luxurious accommodations, great foodservice, and recreational activities (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Bardi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2021)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 services help customers resolve issues throughout their stay  such as responding to guest complaints, special requests, and emergencies.</a:t>
            </a:r>
          </a:p>
          <a:p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A803E83-4C94-473C-A1DA-351A46EBF7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5195" y="293586"/>
            <a:ext cx="770462" cy="80501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958FF9C-DC0C-456D-A4AE-762D178C4B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15248" y="1701209"/>
            <a:ext cx="2252305" cy="208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77132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p39"/>
          <p:cNvSpPr txBox="1">
            <a:spLocks noGrp="1"/>
          </p:cNvSpPr>
          <p:nvPr>
            <p:ph type="title"/>
          </p:nvPr>
        </p:nvSpPr>
        <p:spPr>
          <a:xfrm>
            <a:off x="329609" y="279600"/>
            <a:ext cx="7453424" cy="819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just"/>
            <a:r>
              <a:rPr lang="en-US" sz="3200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and Meeting/Exceeding Guest Expectations</a:t>
            </a:r>
            <a:endParaRPr lang="en-GB" sz="3200" i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69F78B1-A242-4A67-9809-FB83BDD9A240}"/>
              </a:ext>
            </a:extLst>
          </p:cNvPr>
          <p:cNvSpPr/>
          <p:nvPr/>
        </p:nvSpPr>
        <p:spPr>
          <a:xfrm>
            <a:off x="329609" y="1098600"/>
            <a:ext cx="6689883" cy="36995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is essential in the hotel business since it helps produce satisfied customers and encourages repeat customers 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(Amissah, 2014)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Hotels must meet and surpass guest expectations to stay competitive and successful.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Hotels achieve and surpass guest expectations by delivering excellent service. This involves being hospitable and friendly, responsive to customers' requirements, and fast and efficient service. A hotel staff that anticipates and exceeds guest expectations can enhance the guest experience.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DDC7CD-05B3-4334-B5EE-2E33B51819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5195" y="293586"/>
            <a:ext cx="770462" cy="805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53544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p39"/>
          <p:cNvSpPr txBox="1">
            <a:spLocks noGrp="1"/>
          </p:cNvSpPr>
          <p:nvPr>
            <p:ph type="title"/>
          </p:nvPr>
        </p:nvSpPr>
        <p:spPr>
          <a:xfrm>
            <a:off x="350026" y="308344"/>
            <a:ext cx="7581862" cy="765544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just"/>
            <a:r>
              <a:rPr lang="en-US" sz="3200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and Meeting/Exceeding Guest Expectations</a:t>
            </a:r>
            <a:endParaRPr lang="en-GB" sz="3200" i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69F78B1-A242-4A67-9809-FB83BDD9A240}"/>
              </a:ext>
            </a:extLst>
          </p:cNvPr>
          <p:cNvSpPr/>
          <p:nvPr/>
        </p:nvSpPr>
        <p:spPr>
          <a:xfrm>
            <a:off x="275598" y="1193798"/>
            <a:ext cx="6689883" cy="2960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Comfortable and well-maintained rooms are another crucial part of hospitality. This involves offering a range of room types, accessible options for guests who have disabilities, pleasant bedding, high-speed internet connection, and other facilities 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(Amissah, 2014)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businesses must forecast and respond to changing consumer demands and have the standards and resources to do so to provide excellent customer service.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B0D2BAA-1D00-4CAD-ABF5-3F68911DAC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5195" y="293586"/>
            <a:ext cx="770462" cy="805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02648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p39"/>
          <p:cNvSpPr txBox="1">
            <a:spLocks noGrp="1"/>
          </p:cNvSpPr>
          <p:nvPr>
            <p:ph type="title"/>
          </p:nvPr>
        </p:nvSpPr>
        <p:spPr>
          <a:xfrm>
            <a:off x="284623" y="287079"/>
            <a:ext cx="2384149" cy="698237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sz="3200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69F78B1-A242-4A67-9809-FB83BDD9A240}"/>
              </a:ext>
            </a:extLst>
          </p:cNvPr>
          <p:cNvSpPr/>
          <p:nvPr/>
        </p:nvSpPr>
        <p:spPr>
          <a:xfrm>
            <a:off x="284623" y="1155438"/>
            <a:ext cx="7780572" cy="33720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Ritz-Carlton service is based on giving guests personalized, anticipatory service that goes above and beyond what they expect.</a:t>
            </a:r>
          </a:p>
          <a:p>
            <a:pPr marL="285750" lvl="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hotel's success in luxury hospitality is attributed to its commitment to exceptional service.</a:t>
            </a:r>
          </a:p>
          <a:p>
            <a:pPr marL="285750" lvl="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 services are the industry's main point of interaction with guests (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Khan et. al., 2015)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lvl="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Excellent hospitality has the ability to not only meet but also surpass guests' expectations.</a:t>
            </a:r>
          </a:p>
          <a:p>
            <a:pPr marL="285750" lvl="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341A31F-180D-40BE-ADCA-A72F8607B2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5195" y="293586"/>
            <a:ext cx="770462" cy="805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3444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" name="Google Shape;757;p60"/>
          <p:cNvSpPr txBox="1">
            <a:spLocks noGrp="1"/>
          </p:cNvSpPr>
          <p:nvPr>
            <p:ph type="title"/>
          </p:nvPr>
        </p:nvSpPr>
        <p:spPr>
          <a:xfrm>
            <a:off x="308343" y="428579"/>
            <a:ext cx="8115657" cy="81887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sz="3200" dirty="0"/>
              <a:t>References</a:t>
            </a:r>
            <a:br>
              <a:rPr lang="en-GB" sz="3200" dirty="0"/>
            </a:br>
            <a:endParaRPr dirty="0"/>
          </a:p>
        </p:txBody>
      </p:sp>
      <p:sp>
        <p:nvSpPr>
          <p:cNvPr id="758" name="Google Shape;758;p60"/>
          <p:cNvSpPr txBox="1">
            <a:spLocks noGrp="1"/>
          </p:cNvSpPr>
          <p:nvPr>
            <p:ph type="body" idx="1"/>
          </p:nvPr>
        </p:nvSpPr>
        <p:spPr>
          <a:xfrm>
            <a:off x="276447" y="1098599"/>
            <a:ext cx="8559209" cy="376517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2400" indent="0" algn="just">
              <a:lnSpc>
                <a:spcPct val="15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Grosbois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 and Fennell, D., 2011. Carbon footprint of the global hotel companies: Comparison of methodologies and results.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Tourism Recreation Research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36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pp.231-245.</a:t>
            </a:r>
          </a:p>
          <a:p>
            <a:pPr marL="152400" indent="0" algn="just">
              <a:lnSpc>
                <a:spcPct val="150000"/>
              </a:lnSpc>
              <a:buNone/>
            </a:pP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Tomašević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2018. Luxury Hotels. In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Quality services and experiences in hospitality and tourism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Emerald Publishing Limited.</a:t>
            </a:r>
          </a:p>
          <a:p>
            <a:pPr marL="152400" indent="0" algn="just">
              <a:lnSpc>
                <a:spcPct val="150000"/>
              </a:lnSpc>
              <a:buNone/>
            </a:pP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Koronaki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E.,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Kyrousi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A.G. and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Panigyrakis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G.G., 2018. The emotional value of arts-based initiatives: Strengthening the luxury brand–consumer relationship.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Business Research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85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pp.406-413.</a:t>
            </a:r>
          </a:p>
          <a:p>
            <a:pPr marL="152400" indent="0" algn="just">
              <a:lnSpc>
                <a:spcPct val="15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Penner, R.H., Adams, L. and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Rutes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W., 2013.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 design: Planning and development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Routledge.</a:t>
            </a:r>
          </a:p>
          <a:p>
            <a:pPr marL="152400" indent="0" algn="just">
              <a:lnSpc>
                <a:spcPct val="15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Bowie, D.,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Buttle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F., Brookes, M. and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Mariussen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2016.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marketing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Routledge.</a:t>
            </a:r>
          </a:p>
          <a:p>
            <a:pPr marL="152400" indent="0" algn="just">
              <a:lnSpc>
                <a:spcPct val="150000"/>
              </a:lnSpc>
              <a:buNone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19F8392-657B-45F2-9961-E6AA3C3ED3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5195" y="293586"/>
            <a:ext cx="770462" cy="805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7523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" name="Google Shape;757;p60"/>
          <p:cNvSpPr txBox="1">
            <a:spLocks noGrp="1"/>
          </p:cNvSpPr>
          <p:nvPr>
            <p:ph type="title"/>
          </p:nvPr>
        </p:nvSpPr>
        <p:spPr>
          <a:xfrm>
            <a:off x="308343" y="428579"/>
            <a:ext cx="8115657" cy="81887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sz="3200" dirty="0"/>
              <a:t>References</a:t>
            </a:r>
            <a:br>
              <a:rPr lang="en-GB" sz="3200" dirty="0"/>
            </a:br>
            <a:endParaRPr dirty="0"/>
          </a:p>
        </p:txBody>
      </p:sp>
      <p:sp>
        <p:nvSpPr>
          <p:cNvPr id="758" name="Google Shape;758;p60"/>
          <p:cNvSpPr txBox="1">
            <a:spLocks noGrp="1"/>
          </p:cNvSpPr>
          <p:nvPr>
            <p:ph type="body" idx="1"/>
          </p:nvPr>
        </p:nvSpPr>
        <p:spPr>
          <a:xfrm>
            <a:off x="276447" y="1098599"/>
            <a:ext cx="8559209" cy="376517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2400" indent="0" algn="just">
              <a:lnSpc>
                <a:spcPct val="15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Huang, Z.J. and Cai, L.A., 2015.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Modeling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consumer-based brand equity for multinational hotel brands–When hosts become guests.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Tourism Management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46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pp.431-443.</a:t>
            </a:r>
          </a:p>
          <a:p>
            <a:pPr marL="152400" indent="0" algn="just">
              <a:lnSpc>
                <a:spcPct val="150000"/>
              </a:lnSpc>
              <a:buNone/>
            </a:pP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Knodel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L.V., 2019. Hotel management.</a:t>
            </a:r>
          </a:p>
          <a:p>
            <a:pPr marL="152400" indent="0" algn="just">
              <a:lnSpc>
                <a:spcPct val="15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Reddy, T.C.S., Impact of Digitization on Marketing for the Room Sales In Luxury Hotels.</a:t>
            </a:r>
          </a:p>
          <a:p>
            <a:pPr marL="152400" indent="0" algn="just">
              <a:lnSpc>
                <a:spcPct val="150000"/>
              </a:lnSpc>
              <a:buNone/>
            </a:pP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Bardi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J.A., 2021. Hotel-Front-Office-Management.</a:t>
            </a:r>
          </a:p>
          <a:p>
            <a:pPr marL="152400" indent="0" algn="just">
              <a:lnSpc>
                <a:spcPct val="15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Amissah, E.F., 2014. Customers’ perception of service quality in hotels.</a:t>
            </a:r>
          </a:p>
          <a:p>
            <a:pPr marL="152400" indent="0" algn="just">
              <a:lnSpc>
                <a:spcPct val="15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Khan, I., Garg, R.J. and Rahman, Z., 2015. Customer service experience in hotel operations: An empirical analysis.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Procedia-Social and </a:t>
            </a:r>
            <a:r>
              <a:rPr lang="en-GB" sz="16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Behavioral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Sciences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189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pp.266-274.</a:t>
            </a:r>
          </a:p>
          <a:p>
            <a:pPr marL="152400" indent="0" algn="just">
              <a:lnSpc>
                <a:spcPct val="150000"/>
              </a:lnSpc>
              <a:buNone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19F8392-657B-45F2-9961-E6AA3C3ED3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5195" y="293586"/>
            <a:ext cx="770462" cy="805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4849611"/>
      </p:ext>
    </p:extLst>
  </p:cSld>
  <p:clrMapOvr>
    <a:masterClrMapping/>
  </p:clrMapOvr>
</p:sld>
</file>

<file path=ppt/theme/theme1.xml><?xml version="1.0" encoding="utf-8"?>
<a:theme xmlns:a="http://schemas.openxmlformats.org/drawingml/2006/main" name="Boutique Hotel Pitch Deck by Slidesgo">
  <a:themeElements>
    <a:clrScheme name="Simple Light">
      <a:dk1>
        <a:srgbClr val="1D1B1B"/>
      </a:dk1>
      <a:lt1>
        <a:srgbClr val="FFFFFF"/>
      </a:lt1>
      <a:dk2>
        <a:srgbClr val="E2EFF0"/>
      </a:dk2>
      <a:lt2>
        <a:srgbClr val="E5CEBD"/>
      </a:lt2>
      <a:accent1>
        <a:srgbClr val="A5BDC0"/>
      </a:accent1>
      <a:accent2>
        <a:srgbClr val="B0B4A7"/>
      </a:accent2>
      <a:accent3>
        <a:srgbClr val="C3B2A5"/>
      </a:accent3>
      <a:accent4>
        <a:srgbClr val="83867B"/>
      </a:accent4>
      <a:accent5>
        <a:srgbClr val="FFFFFF"/>
      </a:accent5>
      <a:accent6>
        <a:srgbClr val="FFFFFF"/>
      </a:accent6>
      <a:hlink>
        <a:srgbClr val="1D1B1B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1093</TotalTime>
  <Words>1345</Words>
  <Application>Microsoft Office PowerPoint</Application>
  <PresentationFormat>On-screen Show (16:9)</PresentationFormat>
  <Paragraphs>86</Paragraphs>
  <Slides>16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Arial</vt:lpstr>
      <vt:lpstr>Calibri</vt:lpstr>
      <vt:lpstr>Cormorant Upright</vt:lpstr>
      <vt:lpstr>Karla</vt:lpstr>
      <vt:lpstr>Roboto Condensed Light</vt:lpstr>
      <vt:lpstr>Times New Roman</vt:lpstr>
      <vt:lpstr>Wingdings</vt:lpstr>
      <vt:lpstr>Boutique Hotel Pitch Deck by Slidesgo</vt:lpstr>
      <vt:lpstr>Student Name: Mohammad Assadujjaman Student ID: 2207975  BA International Hotel Management Module: Hospitality and Guest Service  Module Code: BMIH4003 Lecturers: Lisa Bassler.  Assignment Title: The role and importance of quality service, hospitality, and guest services within the hotel Industry.     </vt:lpstr>
      <vt:lpstr>The role and importance of quality service, hospitality, and guest services within the hotel Industry.</vt:lpstr>
      <vt:lpstr>Structure of Presentation</vt:lpstr>
      <vt:lpstr>Introduction to The Ritz-Carlton  </vt:lpstr>
      <vt:lpstr>Introduction to The Ritz-Carlton  </vt:lpstr>
      <vt:lpstr>Brand’s Main Consumers</vt:lpstr>
      <vt:lpstr>Brand’s Main Consumers</vt:lpstr>
      <vt:lpstr>The Hotel Brand Offers These Guests Facilities and Services</vt:lpstr>
      <vt:lpstr>The Hotel Brand Offers These Guests Facilities and Services</vt:lpstr>
      <vt:lpstr>The Hotel Brand Offers These Guests Facilities and Services</vt:lpstr>
      <vt:lpstr>Importance of Guest Service</vt:lpstr>
      <vt:lpstr>Hospitality and Meeting/Exceeding Guest Expectations</vt:lpstr>
      <vt:lpstr>Hospitality and Meeting/Exceeding Guest Expectations</vt:lpstr>
      <vt:lpstr>Conclusion</vt:lpstr>
      <vt:lpstr>References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Premier Inn</dc:title>
  <dc:creator>hp</dc:creator>
  <cp:lastModifiedBy>dehabmonikass@gmail.com</cp:lastModifiedBy>
  <cp:revision>60</cp:revision>
  <dcterms:modified xsi:type="dcterms:W3CDTF">2023-02-09T12:10:37Z</dcterms:modified>
</cp:coreProperties>
</file>