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quickStyle4.xml" ContentType="application/vnd.openxmlformats-officedocument.drawingml.diagramStyle+xml"/>
  <Default Extension="svg" ContentType="image/svg+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Default Extension="fntdata" ContentType="application/x-fontdata"/>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notesSlides/notesSlide9.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diagrams/data3.xml" ContentType="application/vnd.openxmlformats-officedocument.drawingml.diagramData+xml"/>
  <Override PartName="/ppt/notesSlides/notesSlide7.xml" ContentType="application/vnd.openxmlformats-officedocument.presentationml.notesSlide+xml"/>
  <Override PartName="/ppt/diagrams/colors5.xml" ContentType="application/vnd.openxmlformats-officedocument.drawingml.diagramColors+xml"/>
  <Override PartName="/ppt/notesSlides/notesSlide10.xml" ContentType="application/vnd.openxmlformats-officedocument.presentationml.notesSlide+xml"/>
  <Override PartName="/ppt/diagrams/colors6.xml" ContentType="application/vnd.openxmlformats-officedocument.drawingml.diagramColors+xml"/>
  <Override PartName="/ppt/diagrams/drawing6.xml" ContentType="application/vnd.ms-office.drawingml.diagramDrawing+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colors3.xml" ContentType="application/vnd.openxmlformats-officedocument.drawingml.diagramColors+xml"/>
  <Override PartName="/ppt/diagrams/colors4.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diagrams/data5.xml" ContentType="application/vnd.openxmlformats-officedocument.drawingml.diagramData+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9" r:id="rId3"/>
    <p:sldId id="258" r:id="rId4"/>
    <p:sldId id="257" r:id="rId5"/>
    <p:sldId id="261" r:id="rId6"/>
    <p:sldId id="268" r:id="rId7"/>
    <p:sldId id="260" r:id="rId8"/>
    <p:sldId id="262" r:id="rId9"/>
    <p:sldId id="263" r:id="rId10"/>
    <p:sldId id="264" r:id="rId11"/>
    <p:sldId id="265" r:id="rId12"/>
    <p:sldId id="266" r:id="rId13"/>
    <p:sldId id="267" r:id="rId14"/>
  </p:sldIdLst>
  <p:sldSz cx="18288000" cy="10287000"/>
  <p:notesSz cx="6858000" cy="9144000"/>
  <p:embeddedFontLst>
    <p:embeddedFont>
      <p:font typeface="Calibri" pitchFamily="34" charset="0"/>
      <p:regular r:id="rId16"/>
      <p:bold r:id="rId17"/>
      <p:italic r:id="rId18"/>
      <p:boldItalic r:id="rId19"/>
    </p:embeddedFont>
    <p:embeddedFont>
      <p:font typeface="Playfair Display" charset="0"/>
      <p:regular r:id="rId20"/>
      <p:bold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622" autoAdjust="0"/>
  </p:normalViewPr>
  <p:slideViewPr>
    <p:cSldViewPr>
      <p:cViewPr varScale="1">
        <p:scale>
          <a:sx n="55" d="100"/>
          <a:sy n="55" d="100"/>
        </p:scale>
        <p:origin x="-658" y="-34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1141BA-6B66-4744-A738-6D05041CD096}" type="doc">
      <dgm:prSet loTypeId="urn:microsoft.com/office/officeart/2005/8/layout/vList2" loCatId="list" qsTypeId="urn:microsoft.com/office/officeart/2005/8/quickstyle/simple2" qsCatId="simple" csTypeId="urn:microsoft.com/office/officeart/2005/8/colors/accent0_2" csCatId="mainScheme"/>
      <dgm:spPr/>
      <dgm:t>
        <a:bodyPr/>
        <a:lstStyle/>
        <a:p>
          <a:endParaRPr lang="en-IN"/>
        </a:p>
      </dgm:t>
    </dgm:pt>
    <dgm:pt modelId="{8EDC8206-D650-4BD5-8947-6D8D69812DBF}">
      <dgm:prSet/>
      <dgm:spPr/>
      <dgm:t>
        <a:bodyPr/>
        <a:lstStyle/>
        <a:p>
          <a:r>
            <a:rPr lang="en-US" dirty="0">
              <a:latin typeface="Arial" panose="020B0604020202020204" pitchFamily="34" charset="0"/>
              <a:cs typeface="Arial" panose="020B0604020202020204" pitchFamily="34" charset="0"/>
            </a:rPr>
            <a:t>There are more than 528 million people affected across the globe (World Health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dgm:t>
    </dgm:pt>
    <dgm:pt modelId="{50B598C4-B83E-4C22-BB60-86038498294D}" type="parTrans" cxnId="{DFE08929-2DD1-419D-A3BA-75D17D6988FA}">
      <dgm:prSet/>
      <dgm:spPr/>
      <dgm:t>
        <a:bodyPr/>
        <a:lstStyle/>
        <a:p>
          <a:endParaRPr lang="en-IN"/>
        </a:p>
      </dgm:t>
    </dgm:pt>
    <dgm:pt modelId="{A5CEBDA4-641D-408C-9505-41FACD4498A0}" type="sibTrans" cxnId="{DFE08929-2DD1-419D-A3BA-75D17D6988FA}">
      <dgm:prSet/>
      <dgm:spPr/>
      <dgm:t>
        <a:bodyPr/>
        <a:lstStyle/>
        <a:p>
          <a:endParaRPr lang="en-IN"/>
        </a:p>
      </dgm:t>
    </dgm:pt>
    <dgm:pt modelId="{41DA4259-EB4A-4901-8D76-7F2EDA57D2F6}">
      <dgm:prSet/>
      <dgm:spPr/>
      <dgm:t>
        <a:bodyPr/>
        <a:lstStyle/>
        <a:p>
          <a:r>
            <a:rPr lang="en-US" dirty="0">
              <a:latin typeface="Arial" panose="020B0604020202020204" pitchFamily="34" charset="0"/>
              <a:cs typeface="Arial" panose="020B0604020202020204" pitchFamily="34" charset="0"/>
            </a:rPr>
            <a:t>In the year 2019, more than 364 million prevalent cases of knee osteoarthritis were recorded (Stewart, 2019).</a:t>
          </a:r>
          <a:endParaRPr lang="en-IN" dirty="0">
            <a:latin typeface="Arial" panose="020B0604020202020204" pitchFamily="34" charset="0"/>
            <a:cs typeface="Arial" panose="020B0604020202020204" pitchFamily="34" charset="0"/>
          </a:endParaRPr>
        </a:p>
      </dgm:t>
    </dgm:pt>
    <dgm:pt modelId="{2938AE1C-AF5E-428E-9707-61D57E37EAB9}" type="parTrans" cxnId="{4605CD14-9EE5-48E5-BE27-B727B221DB6C}">
      <dgm:prSet/>
      <dgm:spPr/>
      <dgm:t>
        <a:bodyPr/>
        <a:lstStyle/>
        <a:p>
          <a:endParaRPr lang="en-IN"/>
        </a:p>
      </dgm:t>
    </dgm:pt>
    <dgm:pt modelId="{C568C33D-B91B-487F-8094-B51ADCF2BD7B}" type="sibTrans" cxnId="{4605CD14-9EE5-48E5-BE27-B727B221DB6C}">
      <dgm:prSet/>
      <dgm:spPr/>
      <dgm:t>
        <a:bodyPr/>
        <a:lstStyle/>
        <a:p>
          <a:endParaRPr lang="en-IN"/>
        </a:p>
      </dgm:t>
    </dgm:pt>
    <dgm:pt modelId="{2541609B-B6CB-4233-8226-8D5A9D726063}">
      <dgm:prSet/>
      <dgm:spPr/>
      <dgm:t>
        <a:bodyPr/>
        <a:lstStyle/>
        <a:p>
          <a:r>
            <a:rPr lang="en-US">
              <a:latin typeface="Arial" panose="020B0604020202020204" pitchFamily="34" charset="0"/>
              <a:cs typeface="Arial" panose="020B0604020202020204" pitchFamily="34" charset="0"/>
            </a:rPr>
            <a:t>Approximately one out of every 10 million adults in the UK have osteoarthritis (Arthritis UK, 2024).</a:t>
          </a:r>
          <a:endParaRPr lang="en-IN">
            <a:latin typeface="Arial" panose="020B0604020202020204" pitchFamily="34" charset="0"/>
            <a:cs typeface="Arial" panose="020B0604020202020204" pitchFamily="34" charset="0"/>
          </a:endParaRPr>
        </a:p>
      </dgm:t>
    </dgm:pt>
    <dgm:pt modelId="{52C7A2CB-59BF-4E31-B90B-A95C292821A9}" type="parTrans" cxnId="{3DA63735-EAC8-4641-854C-0CCB45756A21}">
      <dgm:prSet/>
      <dgm:spPr/>
      <dgm:t>
        <a:bodyPr/>
        <a:lstStyle/>
        <a:p>
          <a:endParaRPr lang="en-IN"/>
        </a:p>
      </dgm:t>
    </dgm:pt>
    <dgm:pt modelId="{A283F82B-88DD-480A-A143-77BF1DCA349A}" type="sibTrans" cxnId="{3DA63735-EAC8-4641-854C-0CCB45756A21}">
      <dgm:prSet/>
      <dgm:spPr/>
      <dgm:t>
        <a:bodyPr/>
        <a:lstStyle/>
        <a:p>
          <a:endParaRPr lang="en-IN"/>
        </a:p>
      </dgm:t>
    </dgm:pt>
    <dgm:pt modelId="{B01B2950-E45E-4285-9150-4EC6DA2CCD59}">
      <dgm:prSet/>
      <dgm:spPr/>
      <dgm:t>
        <a:bodyPr/>
        <a:lstStyle/>
        <a:p>
          <a:r>
            <a:rPr lang="en-US" dirty="0">
              <a:latin typeface="Arial" panose="020B0604020202020204" pitchFamily="34" charset="0"/>
              <a:cs typeface="Arial" panose="020B0604020202020204" pitchFamily="34" charset="0"/>
            </a:rPr>
            <a:t>Hip osteoarthritis affects 3.2 million individuals, and symptomatic osteoarthritis occurs in approximately 1 one in every 10 UK adults (Arthritis UK, 2024).</a:t>
          </a:r>
          <a:endParaRPr lang="en-IN" dirty="0">
            <a:latin typeface="Arial" panose="020B0604020202020204" pitchFamily="34" charset="0"/>
            <a:cs typeface="Arial" panose="020B0604020202020204" pitchFamily="34" charset="0"/>
          </a:endParaRPr>
        </a:p>
      </dgm:t>
    </dgm:pt>
    <dgm:pt modelId="{DEEEC2B9-5CC6-4C4E-9DE4-AA42BF16EFEC}" type="parTrans" cxnId="{C27C9103-A73A-491F-A465-0114B4867727}">
      <dgm:prSet/>
      <dgm:spPr/>
      <dgm:t>
        <a:bodyPr/>
        <a:lstStyle/>
        <a:p>
          <a:endParaRPr lang="en-IN"/>
        </a:p>
      </dgm:t>
    </dgm:pt>
    <dgm:pt modelId="{F6C2ED75-92DA-4606-A8AC-C203C2F73E8E}" type="sibTrans" cxnId="{C27C9103-A73A-491F-A465-0114B4867727}">
      <dgm:prSet/>
      <dgm:spPr/>
      <dgm:t>
        <a:bodyPr/>
        <a:lstStyle/>
        <a:p>
          <a:endParaRPr lang="en-IN"/>
        </a:p>
      </dgm:t>
    </dgm:pt>
    <dgm:pt modelId="{B07C1D72-12C4-48AF-9A18-4C85C8A0B1DC}" type="pres">
      <dgm:prSet presAssocID="{001141BA-6B66-4744-A738-6D05041CD096}" presName="linear" presStyleCnt="0">
        <dgm:presLayoutVars>
          <dgm:animLvl val="lvl"/>
          <dgm:resizeHandles val="exact"/>
        </dgm:presLayoutVars>
      </dgm:prSet>
      <dgm:spPr/>
      <dgm:t>
        <a:bodyPr/>
        <a:lstStyle/>
        <a:p>
          <a:endParaRPr lang="en-US"/>
        </a:p>
      </dgm:t>
    </dgm:pt>
    <dgm:pt modelId="{B4D321EE-16CB-43F8-A33C-3172767193CC}" type="pres">
      <dgm:prSet presAssocID="{8EDC8206-D650-4BD5-8947-6D8D69812DBF}" presName="parentText" presStyleLbl="node1" presStyleIdx="0" presStyleCnt="4">
        <dgm:presLayoutVars>
          <dgm:chMax val="0"/>
          <dgm:bulletEnabled val="1"/>
        </dgm:presLayoutVars>
      </dgm:prSet>
      <dgm:spPr/>
      <dgm:t>
        <a:bodyPr/>
        <a:lstStyle/>
        <a:p>
          <a:endParaRPr lang="en-US"/>
        </a:p>
      </dgm:t>
    </dgm:pt>
    <dgm:pt modelId="{BF577BBF-E56D-4E30-9000-C93106F767BC}" type="pres">
      <dgm:prSet presAssocID="{A5CEBDA4-641D-408C-9505-41FACD4498A0}" presName="spacer" presStyleCnt="0"/>
      <dgm:spPr/>
    </dgm:pt>
    <dgm:pt modelId="{A54D036D-967C-4691-B9C2-11D536ABE36D}" type="pres">
      <dgm:prSet presAssocID="{41DA4259-EB4A-4901-8D76-7F2EDA57D2F6}" presName="parentText" presStyleLbl="node1" presStyleIdx="1" presStyleCnt="4">
        <dgm:presLayoutVars>
          <dgm:chMax val="0"/>
          <dgm:bulletEnabled val="1"/>
        </dgm:presLayoutVars>
      </dgm:prSet>
      <dgm:spPr/>
      <dgm:t>
        <a:bodyPr/>
        <a:lstStyle/>
        <a:p>
          <a:endParaRPr lang="en-US"/>
        </a:p>
      </dgm:t>
    </dgm:pt>
    <dgm:pt modelId="{9FF49B10-3223-4F7E-9536-062742AD02F4}" type="pres">
      <dgm:prSet presAssocID="{C568C33D-B91B-487F-8094-B51ADCF2BD7B}" presName="spacer" presStyleCnt="0"/>
      <dgm:spPr/>
    </dgm:pt>
    <dgm:pt modelId="{28124CD5-6A06-4363-ADB6-47993083D2FC}" type="pres">
      <dgm:prSet presAssocID="{2541609B-B6CB-4233-8226-8D5A9D726063}" presName="parentText" presStyleLbl="node1" presStyleIdx="2" presStyleCnt="4">
        <dgm:presLayoutVars>
          <dgm:chMax val="0"/>
          <dgm:bulletEnabled val="1"/>
        </dgm:presLayoutVars>
      </dgm:prSet>
      <dgm:spPr/>
      <dgm:t>
        <a:bodyPr/>
        <a:lstStyle/>
        <a:p>
          <a:endParaRPr lang="en-US"/>
        </a:p>
      </dgm:t>
    </dgm:pt>
    <dgm:pt modelId="{2D8F7537-C21E-4A9C-8C9C-39C46FB0291C}" type="pres">
      <dgm:prSet presAssocID="{A283F82B-88DD-480A-A143-77BF1DCA349A}" presName="spacer" presStyleCnt="0"/>
      <dgm:spPr/>
    </dgm:pt>
    <dgm:pt modelId="{FCE9C25F-2D9E-4054-9C5F-A7BA1E9FEE3F}" type="pres">
      <dgm:prSet presAssocID="{B01B2950-E45E-4285-9150-4EC6DA2CCD59}" presName="parentText" presStyleLbl="node1" presStyleIdx="3" presStyleCnt="4">
        <dgm:presLayoutVars>
          <dgm:chMax val="0"/>
          <dgm:bulletEnabled val="1"/>
        </dgm:presLayoutVars>
      </dgm:prSet>
      <dgm:spPr/>
      <dgm:t>
        <a:bodyPr/>
        <a:lstStyle/>
        <a:p>
          <a:endParaRPr lang="en-US"/>
        </a:p>
      </dgm:t>
    </dgm:pt>
  </dgm:ptLst>
  <dgm:cxnLst>
    <dgm:cxn modelId="{3DA63735-EAC8-4641-854C-0CCB45756A21}" srcId="{001141BA-6B66-4744-A738-6D05041CD096}" destId="{2541609B-B6CB-4233-8226-8D5A9D726063}" srcOrd="2" destOrd="0" parTransId="{52C7A2CB-59BF-4E31-B90B-A95C292821A9}" sibTransId="{A283F82B-88DD-480A-A143-77BF1DCA349A}"/>
    <dgm:cxn modelId="{DFE08929-2DD1-419D-A3BA-75D17D6988FA}" srcId="{001141BA-6B66-4744-A738-6D05041CD096}" destId="{8EDC8206-D650-4BD5-8947-6D8D69812DBF}" srcOrd="0" destOrd="0" parTransId="{50B598C4-B83E-4C22-BB60-86038498294D}" sibTransId="{A5CEBDA4-641D-408C-9505-41FACD4498A0}"/>
    <dgm:cxn modelId="{C27C9103-A73A-491F-A465-0114B4867727}" srcId="{001141BA-6B66-4744-A738-6D05041CD096}" destId="{B01B2950-E45E-4285-9150-4EC6DA2CCD59}" srcOrd="3" destOrd="0" parTransId="{DEEEC2B9-5CC6-4C4E-9DE4-AA42BF16EFEC}" sibTransId="{F6C2ED75-92DA-4606-A8AC-C203C2F73E8E}"/>
    <dgm:cxn modelId="{7C621866-7585-49BA-B9E8-CBDF7BE10C7B}" type="presOf" srcId="{2541609B-B6CB-4233-8226-8D5A9D726063}" destId="{28124CD5-6A06-4363-ADB6-47993083D2FC}" srcOrd="0" destOrd="0" presId="urn:microsoft.com/office/officeart/2005/8/layout/vList2"/>
    <dgm:cxn modelId="{4605CD14-9EE5-48E5-BE27-B727B221DB6C}" srcId="{001141BA-6B66-4744-A738-6D05041CD096}" destId="{41DA4259-EB4A-4901-8D76-7F2EDA57D2F6}" srcOrd="1" destOrd="0" parTransId="{2938AE1C-AF5E-428E-9707-61D57E37EAB9}" sibTransId="{C568C33D-B91B-487F-8094-B51ADCF2BD7B}"/>
    <dgm:cxn modelId="{2B1DD280-2CAA-4614-8664-6B49E288BC7D}" type="presOf" srcId="{41DA4259-EB4A-4901-8D76-7F2EDA57D2F6}" destId="{A54D036D-967C-4691-B9C2-11D536ABE36D}" srcOrd="0" destOrd="0" presId="urn:microsoft.com/office/officeart/2005/8/layout/vList2"/>
    <dgm:cxn modelId="{87600029-6F2F-4526-8220-4B0C022B37D5}" type="presOf" srcId="{001141BA-6B66-4744-A738-6D05041CD096}" destId="{B07C1D72-12C4-48AF-9A18-4C85C8A0B1DC}" srcOrd="0" destOrd="0" presId="urn:microsoft.com/office/officeart/2005/8/layout/vList2"/>
    <dgm:cxn modelId="{ABA83E62-E08B-4FC6-A685-4DC255B111F9}" type="presOf" srcId="{B01B2950-E45E-4285-9150-4EC6DA2CCD59}" destId="{FCE9C25F-2D9E-4054-9C5F-A7BA1E9FEE3F}" srcOrd="0" destOrd="0" presId="urn:microsoft.com/office/officeart/2005/8/layout/vList2"/>
    <dgm:cxn modelId="{4D82D5B4-6680-4C61-994C-18AB3218785D}" type="presOf" srcId="{8EDC8206-D650-4BD5-8947-6D8D69812DBF}" destId="{B4D321EE-16CB-43F8-A33C-3172767193CC}" srcOrd="0" destOrd="0" presId="urn:microsoft.com/office/officeart/2005/8/layout/vList2"/>
    <dgm:cxn modelId="{01B424F4-6116-416E-AC14-C672EF9E6910}" type="presParOf" srcId="{B07C1D72-12C4-48AF-9A18-4C85C8A0B1DC}" destId="{B4D321EE-16CB-43F8-A33C-3172767193CC}" srcOrd="0" destOrd="0" presId="urn:microsoft.com/office/officeart/2005/8/layout/vList2"/>
    <dgm:cxn modelId="{FAE8836C-3179-4B18-A632-4D4A8689B1DC}" type="presParOf" srcId="{B07C1D72-12C4-48AF-9A18-4C85C8A0B1DC}" destId="{BF577BBF-E56D-4E30-9000-C93106F767BC}" srcOrd="1" destOrd="0" presId="urn:microsoft.com/office/officeart/2005/8/layout/vList2"/>
    <dgm:cxn modelId="{312945E2-68E7-4A01-B0EF-21A01AD71BA6}" type="presParOf" srcId="{B07C1D72-12C4-48AF-9A18-4C85C8A0B1DC}" destId="{A54D036D-967C-4691-B9C2-11D536ABE36D}" srcOrd="2" destOrd="0" presId="urn:microsoft.com/office/officeart/2005/8/layout/vList2"/>
    <dgm:cxn modelId="{C7C336D7-1129-45C6-8BEC-A446A0AA63DC}" type="presParOf" srcId="{B07C1D72-12C4-48AF-9A18-4C85C8A0B1DC}" destId="{9FF49B10-3223-4F7E-9536-062742AD02F4}" srcOrd="3" destOrd="0" presId="urn:microsoft.com/office/officeart/2005/8/layout/vList2"/>
    <dgm:cxn modelId="{396B2E0E-9520-4CF0-874B-D2F136201B0F}" type="presParOf" srcId="{B07C1D72-12C4-48AF-9A18-4C85C8A0B1DC}" destId="{28124CD5-6A06-4363-ADB6-47993083D2FC}" srcOrd="4" destOrd="0" presId="urn:microsoft.com/office/officeart/2005/8/layout/vList2"/>
    <dgm:cxn modelId="{29A65706-E6DB-4B19-96DB-6C0DCD5EFE86}" type="presParOf" srcId="{B07C1D72-12C4-48AF-9A18-4C85C8A0B1DC}" destId="{2D8F7537-C21E-4A9C-8C9C-39C46FB0291C}" srcOrd="5" destOrd="0" presId="urn:microsoft.com/office/officeart/2005/8/layout/vList2"/>
    <dgm:cxn modelId="{67B351A3-2607-4ACA-8EFA-42A95ACF2C0B}" type="presParOf" srcId="{B07C1D72-12C4-48AF-9A18-4C85C8A0B1DC}" destId="{FCE9C25F-2D9E-4054-9C5F-A7BA1E9FEE3F}" srcOrd="6" destOrd="0" presId="urn:microsoft.com/office/officeart/2005/8/layout/vList2"/>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C5DCCC-42F7-4701-B398-A6631546EADE}"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IN"/>
        </a:p>
      </dgm:t>
    </dgm:pt>
    <dgm:pt modelId="{CC328D30-9FEF-4CBA-A63E-7902E8926A6F}">
      <dgm:prSet custT="1"/>
      <dgm:spPr/>
      <dgm:t>
        <a:bodyPr/>
        <a:lstStyle/>
        <a:p>
          <a:r>
            <a:rPr lang="en-US" sz="2400" dirty="0">
              <a:latin typeface="Arial" panose="020B0604020202020204" pitchFamily="34" charset="0"/>
              <a:cs typeface="Arial" panose="020B0604020202020204" pitchFamily="34" charset="0"/>
            </a:rPr>
            <a:t>Osteoarthritis causes a great expense of healthcare in the NHS (Lalande et al., 2024).</a:t>
          </a:r>
          <a:endParaRPr lang="en-IN" sz="2400" dirty="0">
            <a:latin typeface="Arial" panose="020B0604020202020204" pitchFamily="34" charset="0"/>
            <a:cs typeface="Arial" panose="020B0604020202020204" pitchFamily="34" charset="0"/>
          </a:endParaRPr>
        </a:p>
      </dgm:t>
    </dgm:pt>
    <dgm:pt modelId="{3983193D-19A2-4FDE-A617-B9F6F9D5855C}" type="parTrans" cxnId="{77C3048C-3360-42F9-95B5-78F6360CA268}">
      <dgm:prSet/>
      <dgm:spPr/>
      <dgm:t>
        <a:bodyPr/>
        <a:lstStyle/>
        <a:p>
          <a:endParaRPr lang="en-IN"/>
        </a:p>
      </dgm:t>
    </dgm:pt>
    <dgm:pt modelId="{57CB77BB-13D5-4478-BBED-73F873E0DCE9}" type="sibTrans" cxnId="{77C3048C-3360-42F9-95B5-78F6360CA268}">
      <dgm:prSet/>
      <dgm:spPr/>
      <dgm:t>
        <a:bodyPr/>
        <a:lstStyle/>
        <a:p>
          <a:endParaRPr lang="en-IN"/>
        </a:p>
      </dgm:t>
    </dgm:pt>
    <dgm:pt modelId="{B8E5718C-66F3-4DF7-BC61-18FA5D1FF340}">
      <dgm:prSet custT="1"/>
      <dgm:spPr/>
      <dgm:t>
        <a:bodyPr/>
        <a:lstStyle/>
        <a:p>
          <a:r>
            <a:rPr lang="en-US" sz="2400" dirty="0">
              <a:latin typeface="Arial" panose="020B0604020202020204" pitchFamily="34" charset="0"/>
              <a:cs typeface="Arial" panose="020B0604020202020204" pitchFamily="34" charset="0"/>
            </a:rPr>
            <a:t>Growth in the need for joint replacement surgeries (</a:t>
          </a:r>
          <a:r>
            <a:rPr lang="en-GB" sz="2400" dirty="0">
              <a:latin typeface="Arial" panose="020B0604020202020204" pitchFamily="34" charset="0"/>
              <a:cs typeface="Arial" panose="020B0604020202020204" pitchFamily="34" charset="0"/>
            </a:rPr>
            <a:t>Gems, 2025</a:t>
          </a:r>
          <a:r>
            <a:rPr lang="en-US" sz="2400" dirty="0">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dgm:t>
    </dgm:pt>
    <dgm:pt modelId="{D1CDD72E-3E61-44BE-8C79-59FB3892494B}" type="parTrans" cxnId="{713D302F-E7E8-4CCF-BB4E-D54E757160CF}">
      <dgm:prSet/>
      <dgm:spPr/>
      <dgm:t>
        <a:bodyPr/>
        <a:lstStyle/>
        <a:p>
          <a:endParaRPr lang="en-IN"/>
        </a:p>
      </dgm:t>
    </dgm:pt>
    <dgm:pt modelId="{AD4C8841-980D-4336-8A6D-5ADD48877241}" type="sibTrans" cxnId="{713D302F-E7E8-4CCF-BB4E-D54E757160CF}">
      <dgm:prSet/>
      <dgm:spPr/>
      <dgm:t>
        <a:bodyPr/>
        <a:lstStyle/>
        <a:p>
          <a:endParaRPr lang="en-IN"/>
        </a:p>
      </dgm:t>
    </dgm:pt>
    <dgm:pt modelId="{2DA912B4-4168-42C0-A6FE-432552B2D289}">
      <dgm:prSet custT="1"/>
      <dgm:spPr/>
      <dgm:t>
        <a:bodyPr/>
        <a:lstStyle/>
        <a:p>
          <a:r>
            <a:rPr lang="en-US" sz="2400" dirty="0">
              <a:latin typeface="Arial" panose="020B0604020202020204" pitchFamily="34" charset="0"/>
              <a:cs typeface="Arial" panose="020B0604020202020204" pitchFamily="34" charset="0"/>
            </a:rPr>
            <a:t>Poor productivity and absenteeism at work (</a:t>
          </a:r>
          <a:r>
            <a:rPr lang="en-GB" sz="2400" dirty="0">
              <a:latin typeface="Arial" panose="020B0604020202020204" pitchFamily="34" charset="0"/>
              <a:cs typeface="Arial" panose="020B0604020202020204" pitchFamily="34" charset="0"/>
            </a:rPr>
            <a:t>Li </a:t>
          </a:r>
          <a:r>
            <a:rPr lang="en-GB" sz="2400" i="1" dirty="0">
              <a:latin typeface="Arial" panose="020B0604020202020204" pitchFamily="34" charset="0"/>
              <a:cs typeface="Arial" panose="020B0604020202020204" pitchFamily="34" charset="0"/>
            </a:rPr>
            <a:t>et al., </a:t>
          </a:r>
          <a:r>
            <a:rPr lang="en-GB" sz="2400" i="0" dirty="0">
              <a:latin typeface="Arial" panose="020B0604020202020204" pitchFamily="34" charset="0"/>
              <a:cs typeface="Arial" panose="020B0604020202020204" pitchFamily="34" charset="0"/>
            </a:rPr>
            <a:t>2024</a:t>
          </a:r>
          <a:r>
            <a:rPr lang="en-US" sz="2400" dirty="0">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dgm:t>
    </dgm:pt>
    <dgm:pt modelId="{1B6FC1A2-E938-44E9-85E1-9D7EE56629FC}" type="parTrans" cxnId="{DAEE6421-B22C-4CB7-BA70-0D4CC325D142}">
      <dgm:prSet/>
      <dgm:spPr/>
      <dgm:t>
        <a:bodyPr/>
        <a:lstStyle/>
        <a:p>
          <a:endParaRPr lang="en-IN"/>
        </a:p>
      </dgm:t>
    </dgm:pt>
    <dgm:pt modelId="{835E8789-E79B-43EF-B6B7-C4215F15766E}" type="sibTrans" cxnId="{DAEE6421-B22C-4CB7-BA70-0D4CC325D142}">
      <dgm:prSet/>
      <dgm:spPr/>
      <dgm:t>
        <a:bodyPr/>
        <a:lstStyle/>
        <a:p>
          <a:endParaRPr lang="en-IN"/>
        </a:p>
      </dgm:t>
    </dgm:pt>
    <dgm:pt modelId="{3A9CAA19-D520-42A9-85C3-B5ADEBB793C8}">
      <dgm:prSet custT="1"/>
      <dgm:spPr/>
      <dgm:t>
        <a:bodyPr/>
        <a:lstStyle/>
        <a:p>
          <a:r>
            <a:rPr lang="en-US" sz="2400">
              <a:latin typeface="Arial" panose="020B0604020202020204" pitchFamily="34" charset="0"/>
              <a:cs typeface="Arial" panose="020B0604020202020204" pitchFamily="34" charset="0"/>
            </a:rPr>
            <a:t>Psychological suffering, disability, poor quality of life (Ouyang et al., 2023).</a:t>
          </a:r>
          <a:endParaRPr lang="en-IN" sz="2400">
            <a:latin typeface="Arial" panose="020B0604020202020204" pitchFamily="34" charset="0"/>
            <a:cs typeface="Arial" panose="020B0604020202020204" pitchFamily="34" charset="0"/>
          </a:endParaRPr>
        </a:p>
      </dgm:t>
    </dgm:pt>
    <dgm:pt modelId="{D05876F7-108E-43AE-9500-3334044F37C7}" type="parTrans" cxnId="{4BA589E1-A767-4086-AF75-DA239831B913}">
      <dgm:prSet/>
      <dgm:spPr/>
      <dgm:t>
        <a:bodyPr/>
        <a:lstStyle/>
        <a:p>
          <a:endParaRPr lang="en-IN"/>
        </a:p>
      </dgm:t>
    </dgm:pt>
    <dgm:pt modelId="{BC9B3524-A936-44BE-8FFA-BBF0CF849069}" type="sibTrans" cxnId="{4BA589E1-A767-4086-AF75-DA239831B913}">
      <dgm:prSet/>
      <dgm:spPr/>
      <dgm:t>
        <a:bodyPr/>
        <a:lstStyle/>
        <a:p>
          <a:endParaRPr lang="en-IN"/>
        </a:p>
      </dgm:t>
    </dgm:pt>
    <dgm:pt modelId="{5EE22FE4-6C66-44A1-8AFE-44873786516C}">
      <dgm:prSet custT="1"/>
      <dgm:spPr/>
      <dgm:t>
        <a:bodyPr/>
        <a:lstStyle/>
        <a:p>
          <a:r>
            <a:rPr lang="en-US" sz="2400" dirty="0">
              <a:latin typeface="Arial" panose="020B0604020202020204" pitchFamily="34" charset="0"/>
              <a:cs typeface="Arial" panose="020B0604020202020204" pitchFamily="34" charset="0"/>
            </a:rPr>
            <a:t>In the UK, one out of every 20 million individuals is affected by musculoskeletal conditions (Arthritis UK, 2024).</a:t>
          </a:r>
          <a:endParaRPr lang="en-IN" sz="2400" dirty="0">
            <a:latin typeface="Arial" panose="020B0604020202020204" pitchFamily="34" charset="0"/>
            <a:cs typeface="Arial" panose="020B0604020202020204" pitchFamily="34" charset="0"/>
          </a:endParaRPr>
        </a:p>
      </dgm:t>
    </dgm:pt>
    <dgm:pt modelId="{CA2249C9-2F7E-4092-A8E2-4B2B60ADF9AA}" type="parTrans" cxnId="{29DCE536-B9FA-41EB-AA73-3AC740FDD7BA}">
      <dgm:prSet/>
      <dgm:spPr/>
      <dgm:t>
        <a:bodyPr/>
        <a:lstStyle/>
        <a:p>
          <a:endParaRPr lang="en-IN"/>
        </a:p>
      </dgm:t>
    </dgm:pt>
    <dgm:pt modelId="{9E84B175-6DF5-4499-8AD8-15E6F97C7053}" type="sibTrans" cxnId="{29DCE536-B9FA-41EB-AA73-3AC740FDD7BA}">
      <dgm:prSet/>
      <dgm:spPr/>
      <dgm:t>
        <a:bodyPr/>
        <a:lstStyle/>
        <a:p>
          <a:endParaRPr lang="en-IN"/>
        </a:p>
      </dgm:t>
    </dgm:pt>
    <dgm:pt modelId="{9815B224-6784-45D5-B304-6AFB27A9657E}">
      <dgm:prSet custT="1"/>
      <dgm:spPr/>
      <dgm:t>
        <a:bodyPr/>
        <a:lstStyle/>
        <a:p>
          <a:r>
            <a:rPr lang="en-US" sz="2400" dirty="0">
              <a:latin typeface="Arial" panose="020B0604020202020204" pitchFamily="34" charset="0"/>
              <a:cs typeface="Arial" panose="020B0604020202020204" pitchFamily="34" charset="0"/>
            </a:rPr>
            <a:t>The incidence of osteoarthritis is expected to reach almost 1 billion around the world by the </a:t>
          </a:r>
          <a:r>
            <a:rPr lang="en-US" sz="2400" dirty="0">
              <a:solidFill>
                <a:schemeClr val="bg1"/>
              </a:solidFill>
              <a:latin typeface="Arial" panose="020B0604020202020204" pitchFamily="34" charset="0"/>
              <a:cs typeface="Arial" panose="020B0604020202020204" pitchFamily="34" charset="0"/>
            </a:rPr>
            <a:t>year 2050 (</a:t>
          </a:r>
          <a:r>
            <a:rPr lang="en-US" sz="2400" spc="107" dirty="0">
              <a:solidFill>
                <a:schemeClr val="bg1"/>
              </a:solidFill>
              <a:latin typeface="Arial" panose="020B0604020202020204" pitchFamily="34" charset="0"/>
              <a:ea typeface="Gordita Light"/>
              <a:cs typeface="Arial" panose="020B0604020202020204" pitchFamily="34" charset="0"/>
              <a:sym typeface="Gordita Light"/>
            </a:rPr>
            <a:t>Swain et al., 2020</a:t>
          </a:r>
          <a:r>
            <a:rPr lang="en-US" sz="2400" dirty="0">
              <a:solidFill>
                <a:schemeClr val="bg1"/>
              </a:solidFill>
              <a:latin typeface="Arial" panose="020B0604020202020204" pitchFamily="34" charset="0"/>
              <a:cs typeface="Arial" panose="020B0604020202020204" pitchFamily="34" charset="0"/>
            </a:rPr>
            <a:t>).</a:t>
          </a:r>
          <a:endParaRPr lang="en-IN" sz="2400" dirty="0">
            <a:solidFill>
              <a:schemeClr val="bg1"/>
            </a:solidFill>
            <a:latin typeface="Arial" panose="020B0604020202020204" pitchFamily="34" charset="0"/>
            <a:cs typeface="Arial" panose="020B0604020202020204" pitchFamily="34" charset="0"/>
          </a:endParaRPr>
        </a:p>
      </dgm:t>
    </dgm:pt>
    <dgm:pt modelId="{9C8103CB-DB2E-4DBC-A49F-BCDD05625EAC}" type="parTrans" cxnId="{49D59940-B1B4-4E07-8E15-D33F59D15535}">
      <dgm:prSet/>
      <dgm:spPr/>
      <dgm:t>
        <a:bodyPr/>
        <a:lstStyle/>
        <a:p>
          <a:endParaRPr lang="en-IN"/>
        </a:p>
      </dgm:t>
    </dgm:pt>
    <dgm:pt modelId="{665656EA-FBD6-4BC0-B681-D6321908EE24}" type="sibTrans" cxnId="{49D59940-B1B4-4E07-8E15-D33F59D15535}">
      <dgm:prSet/>
      <dgm:spPr/>
      <dgm:t>
        <a:bodyPr/>
        <a:lstStyle/>
        <a:p>
          <a:endParaRPr lang="en-IN"/>
        </a:p>
      </dgm:t>
    </dgm:pt>
    <dgm:pt modelId="{96FABCE6-A297-43FB-8A14-A647A2D7B85A}" type="pres">
      <dgm:prSet presAssocID="{71C5DCCC-42F7-4701-B398-A6631546EADE}" presName="Name0" presStyleCnt="0">
        <dgm:presLayoutVars>
          <dgm:dir/>
          <dgm:resizeHandles val="exact"/>
        </dgm:presLayoutVars>
      </dgm:prSet>
      <dgm:spPr/>
      <dgm:t>
        <a:bodyPr/>
        <a:lstStyle/>
        <a:p>
          <a:endParaRPr lang="en-US"/>
        </a:p>
      </dgm:t>
    </dgm:pt>
    <dgm:pt modelId="{F8C2C4DB-3C52-4BD1-9A4F-296D555C3EF2}" type="pres">
      <dgm:prSet presAssocID="{CC328D30-9FEF-4CBA-A63E-7902E8926A6F}" presName="node" presStyleLbl="node1" presStyleIdx="0" presStyleCnt="6">
        <dgm:presLayoutVars>
          <dgm:bulletEnabled val="1"/>
        </dgm:presLayoutVars>
      </dgm:prSet>
      <dgm:spPr/>
      <dgm:t>
        <a:bodyPr/>
        <a:lstStyle/>
        <a:p>
          <a:endParaRPr lang="en-US"/>
        </a:p>
      </dgm:t>
    </dgm:pt>
    <dgm:pt modelId="{4624FD39-F6E7-40C8-A700-6DBC6A87ECB0}" type="pres">
      <dgm:prSet presAssocID="{57CB77BB-13D5-4478-BBED-73F873E0DCE9}" presName="sibTrans" presStyleLbl="sibTrans2D1" presStyleIdx="0" presStyleCnt="5"/>
      <dgm:spPr/>
      <dgm:t>
        <a:bodyPr/>
        <a:lstStyle/>
        <a:p>
          <a:endParaRPr lang="en-US"/>
        </a:p>
      </dgm:t>
    </dgm:pt>
    <dgm:pt modelId="{7BE945A8-37B5-4D46-86F4-2C09A5E695E0}" type="pres">
      <dgm:prSet presAssocID="{57CB77BB-13D5-4478-BBED-73F873E0DCE9}" presName="connectorText" presStyleLbl="sibTrans2D1" presStyleIdx="0" presStyleCnt="5"/>
      <dgm:spPr/>
      <dgm:t>
        <a:bodyPr/>
        <a:lstStyle/>
        <a:p>
          <a:endParaRPr lang="en-US"/>
        </a:p>
      </dgm:t>
    </dgm:pt>
    <dgm:pt modelId="{33C05326-DC9A-458A-886D-57776FF49408}" type="pres">
      <dgm:prSet presAssocID="{B8E5718C-66F3-4DF7-BC61-18FA5D1FF340}" presName="node" presStyleLbl="node1" presStyleIdx="1" presStyleCnt="6">
        <dgm:presLayoutVars>
          <dgm:bulletEnabled val="1"/>
        </dgm:presLayoutVars>
      </dgm:prSet>
      <dgm:spPr/>
      <dgm:t>
        <a:bodyPr/>
        <a:lstStyle/>
        <a:p>
          <a:endParaRPr lang="en-US"/>
        </a:p>
      </dgm:t>
    </dgm:pt>
    <dgm:pt modelId="{D4697EC7-D114-4143-9FC9-D66BFC6F3A0F}" type="pres">
      <dgm:prSet presAssocID="{AD4C8841-980D-4336-8A6D-5ADD48877241}" presName="sibTrans" presStyleLbl="sibTrans2D1" presStyleIdx="1" presStyleCnt="5"/>
      <dgm:spPr/>
      <dgm:t>
        <a:bodyPr/>
        <a:lstStyle/>
        <a:p>
          <a:endParaRPr lang="en-US"/>
        </a:p>
      </dgm:t>
    </dgm:pt>
    <dgm:pt modelId="{E7E92C42-70F8-4144-A0AB-2816CF78AB61}" type="pres">
      <dgm:prSet presAssocID="{AD4C8841-980D-4336-8A6D-5ADD48877241}" presName="connectorText" presStyleLbl="sibTrans2D1" presStyleIdx="1" presStyleCnt="5"/>
      <dgm:spPr/>
      <dgm:t>
        <a:bodyPr/>
        <a:lstStyle/>
        <a:p>
          <a:endParaRPr lang="en-US"/>
        </a:p>
      </dgm:t>
    </dgm:pt>
    <dgm:pt modelId="{45DAE87F-19C8-4EB7-B985-F83560F3D70B}" type="pres">
      <dgm:prSet presAssocID="{2DA912B4-4168-42C0-A6FE-432552B2D289}" presName="node" presStyleLbl="node1" presStyleIdx="2" presStyleCnt="6">
        <dgm:presLayoutVars>
          <dgm:bulletEnabled val="1"/>
        </dgm:presLayoutVars>
      </dgm:prSet>
      <dgm:spPr/>
      <dgm:t>
        <a:bodyPr/>
        <a:lstStyle/>
        <a:p>
          <a:endParaRPr lang="en-US"/>
        </a:p>
      </dgm:t>
    </dgm:pt>
    <dgm:pt modelId="{2F76D9DA-AF1A-46EE-99C3-5CD827C94933}" type="pres">
      <dgm:prSet presAssocID="{835E8789-E79B-43EF-B6B7-C4215F15766E}" presName="sibTrans" presStyleLbl="sibTrans2D1" presStyleIdx="2" presStyleCnt="5"/>
      <dgm:spPr/>
      <dgm:t>
        <a:bodyPr/>
        <a:lstStyle/>
        <a:p>
          <a:endParaRPr lang="en-US"/>
        </a:p>
      </dgm:t>
    </dgm:pt>
    <dgm:pt modelId="{ED21A381-BA6B-4221-B26A-15439CF70F04}" type="pres">
      <dgm:prSet presAssocID="{835E8789-E79B-43EF-B6B7-C4215F15766E}" presName="connectorText" presStyleLbl="sibTrans2D1" presStyleIdx="2" presStyleCnt="5"/>
      <dgm:spPr/>
      <dgm:t>
        <a:bodyPr/>
        <a:lstStyle/>
        <a:p>
          <a:endParaRPr lang="en-US"/>
        </a:p>
      </dgm:t>
    </dgm:pt>
    <dgm:pt modelId="{8A677197-83BE-4EA1-B1B8-3F46E475E408}" type="pres">
      <dgm:prSet presAssocID="{3A9CAA19-D520-42A9-85C3-B5ADEBB793C8}" presName="node" presStyleLbl="node1" presStyleIdx="3" presStyleCnt="6">
        <dgm:presLayoutVars>
          <dgm:bulletEnabled val="1"/>
        </dgm:presLayoutVars>
      </dgm:prSet>
      <dgm:spPr/>
      <dgm:t>
        <a:bodyPr/>
        <a:lstStyle/>
        <a:p>
          <a:endParaRPr lang="en-US"/>
        </a:p>
      </dgm:t>
    </dgm:pt>
    <dgm:pt modelId="{1B789629-4710-4814-9577-9BC567A62BB5}" type="pres">
      <dgm:prSet presAssocID="{BC9B3524-A936-44BE-8FFA-BBF0CF849069}" presName="sibTrans" presStyleLbl="sibTrans2D1" presStyleIdx="3" presStyleCnt="5"/>
      <dgm:spPr/>
      <dgm:t>
        <a:bodyPr/>
        <a:lstStyle/>
        <a:p>
          <a:endParaRPr lang="en-US"/>
        </a:p>
      </dgm:t>
    </dgm:pt>
    <dgm:pt modelId="{3FBD2DAC-3B45-414D-9C7B-A43DF5BFADA8}" type="pres">
      <dgm:prSet presAssocID="{BC9B3524-A936-44BE-8FFA-BBF0CF849069}" presName="connectorText" presStyleLbl="sibTrans2D1" presStyleIdx="3" presStyleCnt="5"/>
      <dgm:spPr/>
      <dgm:t>
        <a:bodyPr/>
        <a:lstStyle/>
        <a:p>
          <a:endParaRPr lang="en-US"/>
        </a:p>
      </dgm:t>
    </dgm:pt>
    <dgm:pt modelId="{070EBDE3-D45A-41CB-8FBA-5DC19E2E24C4}" type="pres">
      <dgm:prSet presAssocID="{5EE22FE4-6C66-44A1-8AFE-44873786516C}" presName="node" presStyleLbl="node1" presStyleIdx="4" presStyleCnt="6">
        <dgm:presLayoutVars>
          <dgm:bulletEnabled val="1"/>
        </dgm:presLayoutVars>
      </dgm:prSet>
      <dgm:spPr/>
      <dgm:t>
        <a:bodyPr/>
        <a:lstStyle/>
        <a:p>
          <a:endParaRPr lang="en-US"/>
        </a:p>
      </dgm:t>
    </dgm:pt>
    <dgm:pt modelId="{B7B3EDDD-1FAD-4DA4-84CD-8ADDDFE1180A}" type="pres">
      <dgm:prSet presAssocID="{9E84B175-6DF5-4499-8AD8-15E6F97C7053}" presName="sibTrans" presStyleLbl="sibTrans2D1" presStyleIdx="4" presStyleCnt="5"/>
      <dgm:spPr/>
      <dgm:t>
        <a:bodyPr/>
        <a:lstStyle/>
        <a:p>
          <a:endParaRPr lang="en-US"/>
        </a:p>
      </dgm:t>
    </dgm:pt>
    <dgm:pt modelId="{330A4B2E-992D-4CC7-A451-FCA9C6ACFC26}" type="pres">
      <dgm:prSet presAssocID="{9E84B175-6DF5-4499-8AD8-15E6F97C7053}" presName="connectorText" presStyleLbl="sibTrans2D1" presStyleIdx="4" presStyleCnt="5"/>
      <dgm:spPr/>
      <dgm:t>
        <a:bodyPr/>
        <a:lstStyle/>
        <a:p>
          <a:endParaRPr lang="en-US"/>
        </a:p>
      </dgm:t>
    </dgm:pt>
    <dgm:pt modelId="{1AD01375-7C12-4E1A-AA33-6B6323650D67}" type="pres">
      <dgm:prSet presAssocID="{9815B224-6784-45D5-B304-6AFB27A9657E}" presName="node" presStyleLbl="node1" presStyleIdx="5" presStyleCnt="6">
        <dgm:presLayoutVars>
          <dgm:bulletEnabled val="1"/>
        </dgm:presLayoutVars>
      </dgm:prSet>
      <dgm:spPr/>
      <dgm:t>
        <a:bodyPr/>
        <a:lstStyle/>
        <a:p>
          <a:endParaRPr lang="en-US"/>
        </a:p>
      </dgm:t>
    </dgm:pt>
  </dgm:ptLst>
  <dgm:cxnLst>
    <dgm:cxn modelId="{50B7B202-04A6-4DE4-A27D-D5D2EEBEFE74}" type="presOf" srcId="{57CB77BB-13D5-4478-BBED-73F873E0DCE9}" destId="{7BE945A8-37B5-4D46-86F4-2C09A5E695E0}" srcOrd="1" destOrd="0" presId="urn:microsoft.com/office/officeart/2005/8/layout/process1"/>
    <dgm:cxn modelId="{EEE7A3F8-096E-4501-A5A3-C04B65D79C67}" type="presOf" srcId="{835E8789-E79B-43EF-B6B7-C4215F15766E}" destId="{2F76D9DA-AF1A-46EE-99C3-5CD827C94933}" srcOrd="0" destOrd="0" presId="urn:microsoft.com/office/officeart/2005/8/layout/process1"/>
    <dgm:cxn modelId="{C1BF6EAA-64AA-46ED-83F6-830C866A5C73}" type="presOf" srcId="{835E8789-E79B-43EF-B6B7-C4215F15766E}" destId="{ED21A381-BA6B-4221-B26A-15439CF70F04}" srcOrd="1" destOrd="0" presId="urn:microsoft.com/office/officeart/2005/8/layout/process1"/>
    <dgm:cxn modelId="{A0603F0B-EB20-4330-A306-B50F63B03A2A}" type="presOf" srcId="{BC9B3524-A936-44BE-8FFA-BBF0CF849069}" destId="{1B789629-4710-4814-9577-9BC567A62BB5}" srcOrd="0" destOrd="0" presId="urn:microsoft.com/office/officeart/2005/8/layout/process1"/>
    <dgm:cxn modelId="{957C34F4-96FD-4CAA-AB4C-CC1538BC7876}" type="presOf" srcId="{BC9B3524-A936-44BE-8FFA-BBF0CF849069}" destId="{3FBD2DAC-3B45-414D-9C7B-A43DF5BFADA8}" srcOrd="1" destOrd="0" presId="urn:microsoft.com/office/officeart/2005/8/layout/process1"/>
    <dgm:cxn modelId="{39C0211C-A316-46F9-9F04-E14F4026384F}" type="presOf" srcId="{B8E5718C-66F3-4DF7-BC61-18FA5D1FF340}" destId="{33C05326-DC9A-458A-886D-57776FF49408}" srcOrd="0" destOrd="0" presId="urn:microsoft.com/office/officeart/2005/8/layout/process1"/>
    <dgm:cxn modelId="{57DA17A9-4E49-42EF-B29B-9C8E1F2C79F8}" type="presOf" srcId="{3A9CAA19-D520-42A9-85C3-B5ADEBB793C8}" destId="{8A677197-83BE-4EA1-B1B8-3F46E475E408}" srcOrd="0" destOrd="0" presId="urn:microsoft.com/office/officeart/2005/8/layout/process1"/>
    <dgm:cxn modelId="{53D37A1B-221C-4AA6-AC30-306FBE5AB369}" type="presOf" srcId="{2DA912B4-4168-42C0-A6FE-432552B2D289}" destId="{45DAE87F-19C8-4EB7-B985-F83560F3D70B}" srcOrd="0" destOrd="0" presId="urn:microsoft.com/office/officeart/2005/8/layout/process1"/>
    <dgm:cxn modelId="{77C3048C-3360-42F9-95B5-78F6360CA268}" srcId="{71C5DCCC-42F7-4701-B398-A6631546EADE}" destId="{CC328D30-9FEF-4CBA-A63E-7902E8926A6F}" srcOrd="0" destOrd="0" parTransId="{3983193D-19A2-4FDE-A617-B9F6F9D5855C}" sibTransId="{57CB77BB-13D5-4478-BBED-73F873E0DCE9}"/>
    <dgm:cxn modelId="{35292F61-5574-451E-8D14-AACC3BD75780}" type="presOf" srcId="{57CB77BB-13D5-4478-BBED-73F873E0DCE9}" destId="{4624FD39-F6E7-40C8-A700-6DBC6A87ECB0}" srcOrd="0" destOrd="0" presId="urn:microsoft.com/office/officeart/2005/8/layout/process1"/>
    <dgm:cxn modelId="{3729F253-C31D-4C0F-A8BA-AC50EF846003}" type="presOf" srcId="{71C5DCCC-42F7-4701-B398-A6631546EADE}" destId="{96FABCE6-A297-43FB-8A14-A647A2D7B85A}" srcOrd="0" destOrd="0" presId="urn:microsoft.com/office/officeart/2005/8/layout/process1"/>
    <dgm:cxn modelId="{BEF98E14-F45A-4CC0-8310-84183805D08C}" type="presOf" srcId="{9E84B175-6DF5-4499-8AD8-15E6F97C7053}" destId="{330A4B2E-992D-4CC7-A451-FCA9C6ACFC26}" srcOrd="1" destOrd="0" presId="urn:microsoft.com/office/officeart/2005/8/layout/process1"/>
    <dgm:cxn modelId="{4BA589E1-A767-4086-AF75-DA239831B913}" srcId="{71C5DCCC-42F7-4701-B398-A6631546EADE}" destId="{3A9CAA19-D520-42A9-85C3-B5ADEBB793C8}" srcOrd="3" destOrd="0" parTransId="{D05876F7-108E-43AE-9500-3334044F37C7}" sibTransId="{BC9B3524-A936-44BE-8FFA-BBF0CF849069}"/>
    <dgm:cxn modelId="{94A30E50-5D11-48F0-9B02-11E1A1C70D04}" type="presOf" srcId="{9E84B175-6DF5-4499-8AD8-15E6F97C7053}" destId="{B7B3EDDD-1FAD-4DA4-84CD-8ADDDFE1180A}" srcOrd="0" destOrd="0" presId="urn:microsoft.com/office/officeart/2005/8/layout/process1"/>
    <dgm:cxn modelId="{713D302F-E7E8-4CCF-BB4E-D54E757160CF}" srcId="{71C5DCCC-42F7-4701-B398-A6631546EADE}" destId="{B8E5718C-66F3-4DF7-BC61-18FA5D1FF340}" srcOrd="1" destOrd="0" parTransId="{D1CDD72E-3E61-44BE-8C79-59FB3892494B}" sibTransId="{AD4C8841-980D-4336-8A6D-5ADD48877241}"/>
    <dgm:cxn modelId="{29DCE536-B9FA-41EB-AA73-3AC740FDD7BA}" srcId="{71C5DCCC-42F7-4701-B398-A6631546EADE}" destId="{5EE22FE4-6C66-44A1-8AFE-44873786516C}" srcOrd="4" destOrd="0" parTransId="{CA2249C9-2F7E-4092-A8E2-4B2B60ADF9AA}" sibTransId="{9E84B175-6DF5-4499-8AD8-15E6F97C7053}"/>
    <dgm:cxn modelId="{DAEE6421-B22C-4CB7-BA70-0D4CC325D142}" srcId="{71C5DCCC-42F7-4701-B398-A6631546EADE}" destId="{2DA912B4-4168-42C0-A6FE-432552B2D289}" srcOrd="2" destOrd="0" parTransId="{1B6FC1A2-E938-44E9-85E1-9D7EE56629FC}" sibTransId="{835E8789-E79B-43EF-B6B7-C4215F15766E}"/>
    <dgm:cxn modelId="{5EEBC950-CE98-418A-8D07-BC30814548A0}" type="presOf" srcId="{AD4C8841-980D-4336-8A6D-5ADD48877241}" destId="{D4697EC7-D114-4143-9FC9-D66BFC6F3A0F}" srcOrd="0" destOrd="0" presId="urn:microsoft.com/office/officeart/2005/8/layout/process1"/>
    <dgm:cxn modelId="{391C6E8F-A27A-422D-8B4A-77604724DFF9}" type="presOf" srcId="{9815B224-6784-45D5-B304-6AFB27A9657E}" destId="{1AD01375-7C12-4E1A-AA33-6B6323650D67}" srcOrd="0" destOrd="0" presId="urn:microsoft.com/office/officeart/2005/8/layout/process1"/>
    <dgm:cxn modelId="{C350E386-270B-4FF6-82AA-5CA42190725D}" type="presOf" srcId="{CC328D30-9FEF-4CBA-A63E-7902E8926A6F}" destId="{F8C2C4DB-3C52-4BD1-9A4F-296D555C3EF2}" srcOrd="0" destOrd="0" presId="urn:microsoft.com/office/officeart/2005/8/layout/process1"/>
    <dgm:cxn modelId="{A5FBC6F6-926E-4401-BE33-9A2EE1308D7A}" type="presOf" srcId="{AD4C8841-980D-4336-8A6D-5ADD48877241}" destId="{E7E92C42-70F8-4144-A0AB-2816CF78AB61}" srcOrd="1" destOrd="0" presId="urn:microsoft.com/office/officeart/2005/8/layout/process1"/>
    <dgm:cxn modelId="{49D59940-B1B4-4E07-8E15-D33F59D15535}" srcId="{71C5DCCC-42F7-4701-B398-A6631546EADE}" destId="{9815B224-6784-45D5-B304-6AFB27A9657E}" srcOrd="5" destOrd="0" parTransId="{9C8103CB-DB2E-4DBC-A49F-BCDD05625EAC}" sibTransId="{665656EA-FBD6-4BC0-B681-D6321908EE24}"/>
    <dgm:cxn modelId="{25910FAB-ED5F-4581-BFE1-59376A430A8B}" type="presOf" srcId="{5EE22FE4-6C66-44A1-8AFE-44873786516C}" destId="{070EBDE3-D45A-41CB-8FBA-5DC19E2E24C4}" srcOrd="0" destOrd="0" presId="urn:microsoft.com/office/officeart/2005/8/layout/process1"/>
    <dgm:cxn modelId="{3B403A19-D043-46EB-BF1D-ADBFDA5CE6F4}" type="presParOf" srcId="{96FABCE6-A297-43FB-8A14-A647A2D7B85A}" destId="{F8C2C4DB-3C52-4BD1-9A4F-296D555C3EF2}" srcOrd="0" destOrd="0" presId="urn:microsoft.com/office/officeart/2005/8/layout/process1"/>
    <dgm:cxn modelId="{FCADA2A0-4CD0-4969-9C65-061A7A0736C4}" type="presParOf" srcId="{96FABCE6-A297-43FB-8A14-A647A2D7B85A}" destId="{4624FD39-F6E7-40C8-A700-6DBC6A87ECB0}" srcOrd="1" destOrd="0" presId="urn:microsoft.com/office/officeart/2005/8/layout/process1"/>
    <dgm:cxn modelId="{DBF0D092-49DD-4410-82B2-7FA132E9FFC6}" type="presParOf" srcId="{4624FD39-F6E7-40C8-A700-6DBC6A87ECB0}" destId="{7BE945A8-37B5-4D46-86F4-2C09A5E695E0}" srcOrd="0" destOrd="0" presId="urn:microsoft.com/office/officeart/2005/8/layout/process1"/>
    <dgm:cxn modelId="{584D2A38-4FB7-43B6-A373-B75FBF512990}" type="presParOf" srcId="{96FABCE6-A297-43FB-8A14-A647A2D7B85A}" destId="{33C05326-DC9A-458A-886D-57776FF49408}" srcOrd="2" destOrd="0" presId="urn:microsoft.com/office/officeart/2005/8/layout/process1"/>
    <dgm:cxn modelId="{12CBA403-7DFF-470F-A3D5-B0C172792DDC}" type="presParOf" srcId="{96FABCE6-A297-43FB-8A14-A647A2D7B85A}" destId="{D4697EC7-D114-4143-9FC9-D66BFC6F3A0F}" srcOrd="3" destOrd="0" presId="urn:microsoft.com/office/officeart/2005/8/layout/process1"/>
    <dgm:cxn modelId="{1CDF7316-9662-47C5-B07B-4A3216EB7A81}" type="presParOf" srcId="{D4697EC7-D114-4143-9FC9-D66BFC6F3A0F}" destId="{E7E92C42-70F8-4144-A0AB-2816CF78AB61}" srcOrd="0" destOrd="0" presId="urn:microsoft.com/office/officeart/2005/8/layout/process1"/>
    <dgm:cxn modelId="{15698E4E-9F52-4E29-96BB-410219E8C685}" type="presParOf" srcId="{96FABCE6-A297-43FB-8A14-A647A2D7B85A}" destId="{45DAE87F-19C8-4EB7-B985-F83560F3D70B}" srcOrd="4" destOrd="0" presId="urn:microsoft.com/office/officeart/2005/8/layout/process1"/>
    <dgm:cxn modelId="{71CC61E2-BEB0-47E1-ABAC-0E1C2FDC81B6}" type="presParOf" srcId="{96FABCE6-A297-43FB-8A14-A647A2D7B85A}" destId="{2F76D9DA-AF1A-46EE-99C3-5CD827C94933}" srcOrd="5" destOrd="0" presId="urn:microsoft.com/office/officeart/2005/8/layout/process1"/>
    <dgm:cxn modelId="{686DE76A-B193-4A44-9C69-168DEE95FC14}" type="presParOf" srcId="{2F76D9DA-AF1A-46EE-99C3-5CD827C94933}" destId="{ED21A381-BA6B-4221-B26A-15439CF70F04}" srcOrd="0" destOrd="0" presId="urn:microsoft.com/office/officeart/2005/8/layout/process1"/>
    <dgm:cxn modelId="{6A9120C2-660A-47BF-99D2-F4EE1C31FD45}" type="presParOf" srcId="{96FABCE6-A297-43FB-8A14-A647A2D7B85A}" destId="{8A677197-83BE-4EA1-B1B8-3F46E475E408}" srcOrd="6" destOrd="0" presId="urn:microsoft.com/office/officeart/2005/8/layout/process1"/>
    <dgm:cxn modelId="{C98387C2-7E23-4211-AB45-B4FA1E5B074A}" type="presParOf" srcId="{96FABCE6-A297-43FB-8A14-A647A2D7B85A}" destId="{1B789629-4710-4814-9577-9BC567A62BB5}" srcOrd="7" destOrd="0" presId="urn:microsoft.com/office/officeart/2005/8/layout/process1"/>
    <dgm:cxn modelId="{E10B60E0-94AD-4C0E-89A3-C8A05F59F8F9}" type="presParOf" srcId="{1B789629-4710-4814-9577-9BC567A62BB5}" destId="{3FBD2DAC-3B45-414D-9C7B-A43DF5BFADA8}" srcOrd="0" destOrd="0" presId="urn:microsoft.com/office/officeart/2005/8/layout/process1"/>
    <dgm:cxn modelId="{CEAEEE19-D48C-447A-A25D-A4D181C9090B}" type="presParOf" srcId="{96FABCE6-A297-43FB-8A14-A647A2D7B85A}" destId="{070EBDE3-D45A-41CB-8FBA-5DC19E2E24C4}" srcOrd="8" destOrd="0" presId="urn:microsoft.com/office/officeart/2005/8/layout/process1"/>
    <dgm:cxn modelId="{BD4AE341-3526-47A5-BF73-5F3383A1A3F8}" type="presParOf" srcId="{96FABCE6-A297-43FB-8A14-A647A2D7B85A}" destId="{B7B3EDDD-1FAD-4DA4-84CD-8ADDDFE1180A}" srcOrd="9" destOrd="0" presId="urn:microsoft.com/office/officeart/2005/8/layout/process1"/>
    <dgm:cxn modelId="{FEAFE2F2-B7E6-4410-952D-01F24D1BC4A2}" type="presParOf" srcId="{B7B3EDDD-1FAD-4DA4-84CD-8ADDDFE1180A}" destId="{330A4B2E-992D-4CC7-A451-FCA9C6ACFC26}" srcOrd="0" destOrd="0" presId="urn:microsoft.com/office/officeart/2005/8/layout/process1"/>
    <dgm:cxn modelId="{919FA2F8-9FB1-4F22-ABFA-11CFE649C030}" type="presParOf" srcId="{96FABCE6-A297-43FB-8A14-A647A2D7B85A}" destId="{1AD01375-7C12-4E1A-AA33-6B6323650D67}" srcOrd="10" destOrd="0" presId="urn:microsoft.com/office/officeart/2005/8/layout/process1"/>
  </dgm:cxnLst>
  <dgm:bg/>
  <dgm:whole/>
  <dgm:extLst>
    <a:ext uri="http://schemas.microsoft.com/office/drawing/2008/diagram">
      <dsp:dataModelExt xmlns:dsp="http://schemas.microsoft.com/office/drawing/2008/diagram" xmlns=""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6A6990-574A-43F5-9648-7F9C21508A05}"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IN"/>
        </a:p>
      </dgm:t>
    </dgm:pt>
    <dgm:pt modelId="{214785DD-E38E-4BED-A994-0BE675261A0C}">
      <dgm:prSet custT="1"/>
      <dgm:spPr/>
      <dgm:t>
        <a:bodyPr/>
        <a:lstStyle/>
        <a:p>
          <a:r>
            <a:rPr lang="en-US" sz="2600" dirty="0">
              <a:latin typeface="Arial" panose="020B0604020202020204" pitchFamily="34" charset="0"/>
              <a:cs typeface="Arial" panose="020B0604020202020204" pitchFamily="34" charset="0"/>
            </a:rPr>
            <a:t>The overall number of knee and hip replacement surgery operations performed in England on an annual basis tended to grow during the given period of time prior to the COVID-19 pandemic (Stewart, 2022; Stewart, 2022).</a:t>
          </a:r>
          <a:endParaRPr lang="en-IN" sz="2600" dirty="0">
            <a:latin typeface="Arial" panose="020B0604020202020204" pitchFamily="34" charset="0"/>
            <a:cs typeface="Arial" panose="020B0604020202020204" pitchFamily="34" charset="0"/>
          </a:endParaRPr>
        </a:p>
      </dgm:t>
    </dgm:pt>
    <dgm:pt modelId="{46C5B164-EEAE-4251-89C8-7C203B82613F}" type="parTrans" cxnId="{40CA74B0-8E85-4933-A332-1EE5F91CBD4A}">
      <dgm:prSet/>
      <dgm:spPr/>
      <dgm:t>
        <a:bodyPr/>
        <a:lstStyle/>
        <a:p>
          <a:endParaRPr lang="en-IN"/>
        </a:p>
      </dgm:t>
    </dgm:pt>
    <dgm:pt modelId="{775B2800-7CA0-4B37-91FE-2DBFC6F61878}" type="sibTrans" cxnId="{40CA74B0-8E85-4933-A332-1EE5F91CBD4A}">
      <dgm:prSet/>
      <dgm:spPr/>
      <dgm:t>
        <a:bodyPr/>
        <a:lstStyle/>
        <a:p>
          <a:endParaRPr lang="en-IN"/>
        </a:p>
      </dgm:t>
    </dgm:pt>
    <dgm:pt modelId="{3899C781-B402-422D-B3F9-62D0FAE57FAA}">
      <dgm:prSet custT="1"/>
      <dgm:spPr/>
      <dgm:t>
        <a:bodyPr/>
        <a:lstStyle/>
        <a:p>
          <a:r>
            <a:rPr lang="en-US" sz="2600" dirty="0">
              <a:latin typeface="Arial" panose="020B0604020202020204" pitchFamily="34" charset="0"/>
              <a:cs typeface="Arial" panose="020B0604020202020204" pitchFamily="34" charset="0"/>
            </a:rPr>
            <a:t>Non-pharmacological: physiotherapy, exercise therapy, weight control, pharmacological options involve paracetamol, topical NSAIDs, oral NSAIDs and surgical procedures include hip replacement or knee replacement (</a:t>
          </a:r>
          <a:r>
            <a:rPr lang="en-GB" sz="2600" dirty="0">
              <a:latin typeface="Arial" panose="020B0604020202020204" pitchFamily="34" charset="0"/>
              <a:cs typeface="Arial" panose="020B0604020202020204" pitchFamily="34" charset="0"/>
            </a:rPr>
            <a:t>Niyonkuru </a:t>
          </a:r>
          <a:r>
            <a:rPr lang="en-GB" sz="2600" i="1" dirty="0">
              <a:latin typeface="Arial" panose="020B0604020202020204" pitchFamily="34" charset="0"/>
              <a:cs typeface="Arial" panose="020B0604020202020204" pitchFamily="34" charset="0"/>
            </a:rPr>
            <a:t>et al., </a:t>
          </a:r>
          <a:r>
            <a:rPr lang="en-GB" sz="2600" i="0" dirty="0">
              <a:latin typeface="Arial" panose="020B0604020202020204" pitchFamily="34" charset="0"/>
              <a:cs typeface="Arial" panose="020B0604020202020204" pitchFamily="34" charset="0"/>
            </a:rPr>
            <a:t>2025</a:t>
          </a:r>
          <a:r>
            <a:rPr lang="en-US" sz="2600" dirty="0">
              <a:latin typeface="Arial" panose="020B0604020202020204" pitchFamily="34" charset="0"/>
              <a:cs typeface="Arial" panose="020B0604020202020204" pitchFamily="34" charset="0"/>
            </a:rPr>
            <a:t>).</a:t>
          </a:r>
          <a:endParaRPr lang="en-IN" sz="2600" dirty="0">
            <a:latin typeface="Arial" panose="020B0604020202020204" pitchFamily="34" charset="0"/>
            <a:cs typeface="Arial" panose="020B0604020202020204" pitchFamily="34" charset="0"/>
          </a:endParaRPr>
        </a:p>
      </dgm:t>
    </dgm:pt>
    <dgm:pt modelId="{F3CB9246-356C-4410-973C-25264F815D25}" type="parTrans" cxnId="{308CA038-06BA-443C-9B8C-0CD4B8E84C9C}">
      <dgm:prSet/>
      <dgm:spPr/>
      <dgm:t>
        <a:bodyPr/>
        <a:lstStyle/>
        <a:p>
          <a:endParaRPr lang="en-IN"/>
        </a:p>
      </dgm:t>
    </dgm:pt>
    <dgm:pt modelId="{27FEDD31-228A-45DD-93F7-938F0DB283F2}" type="sibTrans" cxnId="{308CA038-06BA-443C-9B8C-0CD4B8E84C9C}">
      <dgm:prSet/>
      <dgm:spPr/>
      <dgm:t>
        <a:bodyPr/>
        <a:lstStyle/>
        <a:p>
          <a:endParaRPr lang="en-IN"/>
        </a:p>
      </dgm:t>
    </dgm:pt>
    <dgm:pt modelId="{E95F3FCF-A033-4EBC-886E-CC850066053C}" type="pres">
      <dgm:prSet presAssocID="{596A6990-574A-43F5-9648-7F9C21508A05}" presName="linear" presStyleCnt="0">
        <dgm:presLayoutVars>
          <dgm:animLvl val="lvl"/>
          <dgm:resizeHandles val="exact"/>
        </dgm:presLayoutVars>
      </dgm:prSet>
      <dgm:spPr/>
      <dgm:t>
        <a:bodyPr/>
        <a:lstStyle/>
        <a:p>
          <a:endParaRPr lang="en-US"/>
        </a:p>
      </dgm:t>
    </dgm:pt>
    <dgm:pt modelId="{AB39862B-EDB6-4F4C-9E96-478030932B9A}" type="pres">
      <dgm:prSet presAssocID="{214785DD-E38E-4BED-A994-0BE675261A0C}" presName="parentText" presStyleLbl="node1" presStyleIdx="0" presStyleCnt="2">
        <dgm:presLayoutVars>
          <dgm:chMax val="0"/>
          <dgm:bulletEnabled val="1"/>
        </dgm:presLayoutVars>
      </dgm:prSet>
      <dgm:spPr/>
      <dgm:t>
        <a:bodyPr/>
        <a:lstStyle/>
        <a:p>
          <a:endParaRPr lang="en-US"/>
        </a:p>
      </dgm:t>
    </dgm:pt>
    <dgm:pt modelId="{A239CB08-1E70-4208-AF82-193480470BF5}" type="pres">
      <dgm:prSet presAssocID="{775B2800-7CA0-4B37-91FE-2DBFC6F61878}" presName="spacer" presStyleCnt="0"/>
      <dgm:spPr/>
    </dgm:pt>
    <dgm:pt modelId="{93CC77B4-38D0-49EA-A13A-FA32A118219B}" type="pres">
      <dgm:prSet presAssocID="{3899C781-B402-422D-B3F9-62D0FAE57FAA}" presName="parentText" presStyleLbl="node1" presStyleIdx="1" presStyleCnt="2">
        <dgm:presLayoutVars>
          <dgm:chMax val="0"/>
          <dgm:bulletEnabled val="1"/>
        </dgm:presLayoutVars>
      </dgm:prSet>
      <dgm:spPr/>
      <dgm:t>
        <a:bodyPr/>
        <a:lstStyle/>
        <a:p>
          <a:endParaRPr lang="en-US"/>
        </a:p>
      </dgm:t>
    </dgm:pt>
  </dgm:ptLst>
  <dgm:cxnLst>
    <dgm:cxn modelId="{866BD615-E462-47A2-AEC8-A25A2D42DFD9}" type="presOf" srcId="{596A6990-574A-43F5-9648-7F9C21508A05}" destId="{E95F3FCF-A033-4EBC-886E-CC850066053C}" srcOrd="0" destOrd="0" presId="urn:microsoft.com/office/officeart/2005/8/layout/vList2"/>
    <dgm:cxn modelId="{4FD4E317-965A-49DC-98AB-77140FFB423B}" type="presOf" srcId="{3899C781-B402-422D-B3F9-62D0FAE57FAA}" destId="{93CC77B4-38D0-49EA-A13A-FA32A118219B}" srcOrd="0" destOrd="0" presId="urn:microsoft.com/office/officeart/2005/8/layout/vList2"/>
    <dgm:cxn modelId="{308CA038-06BA-443C-9B8C-0CD4B8E84C9C}" srcId="{596A6990-574A-43F5-9648-7F9C21508A05}" destId="{3899C781-B402-422D-B3F9-62D0FAE57FAA}" srcOrd="1" destOrd="0" parTransId="{F3CB9246-356C-4410-973C-25264F815D25}" sibTransId="{27FEDD31-228A-45DD-93F7-938F0DB283F2}"/>
    <dgm:cxn modelId="{7A4242F9-1969-4AE1-AABF-87B31718E846}" type="presOf" srcId="{214785DD-E38E-4BED-A994-0BE675261A0C}" destId="{AB39862B-EDB6-4F4C-9E96-478030932B9A}" srcOrd="0" destOrd="0" presId="urn:microsoft.com/office/officeart/2005/8/layout/vList2"/>
    <dgm:cxn modelId="{40CA74B0-8E85-4933-A332-1EE5F91CBD4A}" srcId="{596A6990-574A-43F5-9648-7F9C21508A05}" destId="{214785DD-E38E-4BED-A994-0BE675261A0C}" srcOrd="0" destOrd="0" parTransId="{46C5B164-EEAE-4251-89C8-7C203B82613F}" sibTransId="{775B2800-7CA0-4B37-91FE-2DBFC6F61878}"/>
    <dgm:cxn modelId="{5F0A3B03-79D1-49D8-ADB9-B1AE37E29B1A}" type="presParOf" srcId="{E95F3FCF-A033-4EBC-886E-CC850066053C}" destId="{AB39862B-EDB6-4F4C-9E96-478030932B9A}" srcOrd="0" destOrd="0" presId="urn:microsoft.com/office/officeart/2005/8/layout/vList2"/>
    <dgm:cxn modelId="{BC6443D3-CD89-4F6F-8FA5-F1DD751EFBE5}" type="presParOf" srcId="{E95F3FCF-A033-4EBC-886E-CC850066053C}" destId="{A239CB08-1E70-4208-AF82-193480470BF5}" srcOrd="1" destOrd="0" presId="urn:microsoft.com/office/officeart/2005/8/layout/vList2"/>
    <dgm:cxn modelId="{92A8CDBD-F09A-421A-958B-E3EEE9533A72}" type="presParOf" srcId="{E95F3FCF-A033-4EBC-886E-CC850066053C}" destId="{93CC77B4-38D0-49EA-A13A-FA32A118219B}" srcOrd="2" destOrd="0" presId="urn:microsoft.com/office/officeart/2005/8/layout/vList2"/>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F081B7-2681-4587-9F09-0F5055FE9B61}" type="doc">
      <dgm:prSet loTypeId="urn:microsoft.com/office/officeart/2005/8/layout/process4" loCatId="list" qsTypeId="urn:microsoft.com/office/officeart/2005/8/quickstyle/simple1" qsCatId="simple" csTypeId="urn:microsoft.com/office/officeart/2005/8/colors/accent0_2" csCatId="mainScheme" phldr="1"/>
      <dgm:spPr/>
      <dgm:t>
        <a:bodyPr/>
        <a:lstStyle/>
        <a:p>
          <a:endParaRPr lang="en-IN"/>
        </a:p>
      </dgm:t>
    </dgm:pt>
    <dgm:pt modelId="{E624947C-41FF-460F-B43D-F6AD90088045}">
      <dgm:prSet custT="1"/>
      <dgm:spPr/>
      <dgm:t>
        <a:bodyPr/>
        <a:lstStyle/>
        <a:p>
          <a:r>
            <a:rPr lang="en-IN" sz="2600" dirty="0">
              <a:latin typeface="Arial" panose="020B0604020202020204" pitchFamily="34" charset="0"/>
              <a:cs typeface="Arial" panose="020B0604020202020204" pitchFamily="34" charset="0"/>
            </a:rPr>
            <a:t>Obesity provokes stress and disease development of the joints (Massey, 2023).</a:t>
          </a:r>
        </a:p>
      </dgm:t>
    </dgm:pt>
    <dgm:pt modelId="{BFC6EC44-175E-4D62-8E6A-83752A5CA152}" type="parTrans" cxnId="{FCF43861-4B43-46C8-B8E8-48DA27EEB401}">
      <dgm:prSet/>
      <dgm:spPr/>
      <dgm:t>
        <a:bodyPr/>
        <a:lstStyle/>
        <a:p>
          <a:endParaRPr lang="en-IN"/>
        </a:p>
      </dgm:t>
    </dgm:pt>
    <dgm:pt modelId="{16DA8DC6-B0CA-4D43-A233-90FCE408ECEC}" type="sibTrans" cxnId="{FCF43861-4B43-46C8-B8E8-48DA27EEB401}">
      <dgm:prSet/>
      <dgm:spPr/>
      <dgm:t>
        <a:bodyPr/>
        <a:lstStyle/>
        <a:p>
          <a:endParaRPr lang="en-IN"/>
        </a:p>
      </dgm:t>
    </dgm:pt>
    <dgm:pt modelId="{898F605D-F0FD-44C5-84BD-D1A72FAF9A7B}">
      <dgm:prSet custT="1"/>
      <dgm:spPr/>
      <dgm:t>
        <a:bodyPr/>
        <a:lstStyle/>
        <a:p>
          <a:r>
            <a:rPr lang="en-IN" sz="2600" dirty="0">
              <a:latin typeface="Arial" panose="020B0604020202020204" pitchFamily="34" charset="0"/>
              <a:cs typeface="Arial" panose="020B0604020202020204" pitchFamily="34" charset="0"/>
            </a:rPr>
            <a:t>Cardiovascular disease, diabetes and metabolic syndrome are common comorbidities (</a:t>
          </a:r>
          <a:r>
            <a:rPr lang="en-GB" sz="2600" dirty="0" err="1">
              <a:latin typeface="Arial" panose="020B0604020202020204" pitchFamily="34" charset="0"/>
              <a:cs typeface="Arial" panose="020B0604020202020204" pitchFamily="34" charset="0"/>
            </a:rPr>
            <a:t>Alenazi</a:t>
          </a:r>
          <a:r>
            <a:rPr lang="en-GB" sz="2600" dirty="0">
              <a:latin typeface="Arial" panose="020B0604020202020204" pitchFamily="34" charset="0"/>
              <a:cs typeface="Arial" panose="020B0604020202020204" pitchFamily="34" charset="0"/>
            </a:rPr>
            <a:t> </a:t>
          </a:r>
          <a:r>
            <a:rPr lang="en-GB" sz="2600" i="1" dirty="0">
              <a:latin typeface="Arial" panose="020B0604020202020204" pitchFamily="34" charset="0"/>
              <a:cs typeface="Arial" panose="020B0604020202020204" pitchFamily="34" charset="0"/>
            </a:rPr>
            <a:t>et al., </a:t>
          </a:r>
          <a:r>
            <a:rPr lang="en-GB" sz="2600" i="0" dirty="0">
              <a:latin typeface="Arial" panose="020B0604020202020204" pitchFamily="34" charset="0"/>
              <a:cs typeface="Arial" panose="020B0604020202020204" pitchFamily="34" charset="0"/>
            </a:rPr>
            <a:t>2023</a:t>
          </a:r>
          <a:r>
            <a:rPr lang="en-IN" sz="2600" dirty="0">
              <a:latin typeface="Arial" panose="020B0604020202020204" pitchFamily="34" charset="0"/>
              <a:cs typeface="Arial" panose="020B0604020202020204" pitchFamily="34" charset="0"/>
            </a:rPr>
            <a:t>).</a:t>
          </a:r>
        </a:p>
      </dgm:t>
    </dgm:pt>
    <dgm:pt modelId="{E34958DF-2A76-42EA-BDA8-72F4F705A766}" type="parTrans" cxnId="{5FE57CCD-4D43-49A0-BCFB-05977A158E09}">
      <dgm:prSet/>
      <dgm:spPr/>
      <dgm:t>
        <a:bodyPr/>
        <a:lstStyle/>
        <a:p>
          <a:endParaRPr lang="en-IN"/>
        </a:p>
      </dgm:t>
    </dgm:pt>
    <dgm:pt modelId="{7D52B75E-1640-4A58-B8ED-917D75C9581B}" type="sibTrans" cxnId="{5FE57CCD-4D43-49A0-BCFB-05977A158E09}">
      <dgm:prSet/>
      <dgm:spPr/>
      <dgm:t>
        <a:bodyPr/>
        <a:lstStyle/>
        <a:p>
          <a:endParaRPr lang="en-IN"/>
        </a:p>
      </dgm:t>
    </dgm:pt>
    <dgm:pt modelId="{B3CE3691-06F7-4792-BCF1-AA5049A0A4A4}">
      <dgm:prSet custT="1"/>
      <dgm:spPr/>
      <dgm:t>
        <a:bodyPr/>
        <a:lstStyle/>
        <a:p>
          <a:r>
            <a:rPr lang="en-IN" sz="2600" dirty="0">
              <a:latin typeface="Arial" panose="020B0604020202020204" pitchFamily="34" charset="0"/>
              <a:cs typeface="Arial" panose="020B0604020202020204" pitchFamily="34" charset="0"/>
            </a:rPr>
            <a:t>Chronic-pain-related depression (</a:t>
          </a:r>
          <a:r>
            <a:rPr lang="en-GB" sz="2600" dirty="0">
              <a:latin typeface="Arial" panose="020B0604020202020204" pitchFamily="34" charset="0"/>
              <a:cs typeface="Arial" panose="020B0604020202020204" pitchFamily="34" charset="0"/>
            </a:rPr>
            <a:t>Liu </a:t>
          </a:r>
          <a:r>
            <a:rPr lang="en-GB" sz="2600" i="1" dirty="0">
              <a:latin typeface="Arial" panose="020B0604020202020204" pitchFamily="34" charset="0"/>
              <a:cs typeface="Arial" panose="020B0604020202020204" pitchFamily="34" charset="0"/>
            </a:rPr>
            <a:t>et al., </a:t>
          </a:r>
          <a:r>
            <a:rPr lang="en-GB" sz="2600" i="0" dirty="0">
              <a:latin typeface="Arial" panose="020B0604020202020204" pitchFamily="34" charset="0"/>
              <a:cs typeface="Arial" panose="020B0604020202020204" pitchFamily="34" charset="0"/>
            </a:rPr>
            <a:t>2026</a:t>
          </a:r>
          <a:r>
            <a:rPr lang="en-IN" sz="2600" dirty="0">
              <a:latin typeface="Arial" panose="020B0604020202020204" pitchFamily="34" charset="0"/>
              <a:cs typeface="Arial" panose="020B0604020202020204" pitchFamily="34" charset="0"/>
            </a:rPr>
            <a:t>).</a:t>
          </a:r>
        </a:p>
      </dgm:t>
    </dgm:pt>
    <dgm:pt modelId="{54ECFC40-780D-4490-9DC8-5C50A96FF9CB}" type="parTrans" cxnId="{746219BB-EAFE-4DC1-B08A-059FD6FFC45B}">
      <dgm:prSet/>
      <dgm:spPr/>
      <dgm:t>
        <a:bodyPr/>
        <a:lstStyle/>
        <a:p>
          <a:endParaRPr lang="en-IN"/>
        </a:p>
      </dgm:t>
    </dgm:pt>
    <dgm:pt modelId="{500988DD-2761-4612-8D2F-7F4505E13262}" type="sibTrans" cxnId="{746219BB-EAFE-4DC1-B08A-059FD6FFC45B}">
      <dgm:prSet/>
      <dgm:spPr/>
      <dgm:t>
        <a:bodyPr/>
        <a:lstStyle/>
        <a:p>
          <a:endParaRPr lang="en-IN"/>
        </a:p>
      </dgm:t>
    </dgm:pt>
    <dgm:pt modelId="{C03DC33D-FF30-47D3-A5CB-92F667AEC841}" type="pres">
      <dgm:prSet presAssocID="{10F081B7-2681-4587-9F09-0F5055FE9B61}" presName="Name0" presStyleCnt="0">
        <dgm:presLayoutVars>
          <dgm:dir/>
          <dgm:animLvl val="lvl"/>
          <dgm:resizeHandles val="exact"/>
        </dgm:presLayoutVars>
      </dgm:prSet>
      <dgm:spPr/>
      <dgm:t>
        <a:bodyPr/>
        <a:lstStyle/>
        <a:p>
          <a:endParaRPr lang="en-US"/>
        </a:p>
      </dgm:t>
    </dgm:pt>
    <dgm:pt modelId="{0C526A58-A6B3-4D6E-AD1D-EA0EFBBEAFC3}" type="pres">
      <dgm:prSet presAssocID="{B3CE3691-06F7-4792-BCF1-AA5049A0A4A4}" presName="boxAndChildren" presStyleCnt="0"/>
      <dgm:spPr/>
    </dgm:pt>
    <dgm:pt modelId="{9F00B046-7D3E-4947-9550-87F2516A5104}" type="pres">
      <dgm:prSet presAssocID="{B3CE3691-06F7-4792-BCF1-AA5049A0A4A4}" presName="parentTextBox" presStyleLbl="node1" presStyleIdx="0" presStyleCnt="3"/>
      <dgm:spPr/>
      <dgm:t>
        <a:bodyPr/>
        <a:lstStyle/>
        <a:p>
          <a:endParaRPr lang="en-US"/>
        </a:p>
      </dgm:t>
    </dgm:pt>
    <dgm:pt modelId="{E14662B1-FBCD-4CF9-8BA8-EE0623D82187}" type="pres">
      <dgm:prSet presAssocID="{7D52B75E-1640-4A58-B8ED-917D75C9581B}" presName="sp" presStyleCnt="0"/>
      <dgm:spPr/>
    </dgm:pt>
    <dgm:pt modelId="{7B823A8E-D373-48E4-866E-D6F01434992F}" type="pres">
      <dgm:prSet presAssocID="{898F605D-F0FD-44C5-84BD-D1A72FAF9A7B}" presName="arrowAndChildren" presStyleCnt="0"/>
      <dgm:spPr/>
    </dgm:pt>
    <dgm:pt modelId="{455B870F-03B0-4D2A-AECD-EDCF2559DA2D}" type="pres">
      <dgm:prSet presAssocID="{898F605D-F0FD-44C5-84BD-D1A72FAF9A7B}" presName="parentTextArrow" presStyleLbl="node1" presStyleIdx="1" presStyleCnt="3"/>
      <dgm:spPr/>
      <dgm:t>
        <a:bodyPr/>
        <a:lstStyle/>
        <a:p>
          <a:endParaRPr lang="en-US"/>
        </a:p>
      </dgm:t>
    </dgm:pt>
    <dgm:pt modelId="{E3F0D9A1-AA13-446A-AC4C-CF45C7A2413B}" type="pres">
      <dgm:prSet presAssocID="{16DA8DC6-B0CA-4D43-A233-90FCE408ECEC}" presName="sp" presStyleCnt="0"/>
      <dgm:spPr/>
    </dgm:pt>
    <dgm:pt modelId="{D676F031-E5E6-4A20-8DEB-BF33A410CDE5}" type="pres">
      <dgm:prSet presAssocID="{E624947C-41FF-460F-B43D-F6AD90088045}" presName="arrowAndChildren" presStyleCnt="0"/>
      <dgm:spPr/>
    </dgm:pt>
    <dgm:pt modelId="{A0CA1966-F338-4550-B5B2-BC23BC5165A4}" type="pres">
      <dgm:prSet presAssocID="{E624947C-41FF-460F-B43D-F6AD90088045}" presName="parentTextArrow" presStyleLbl="node1" presStyleIdx="2" presStyleCnt="3"/>
      <dgm:spPr/>
      <dgm:t>
        <a:bodyPr/>
        <a:lstStyle/>
        <a:p>
          <a:endParaRPr lang="en-US"/>
        </a:p>
      </dgm:t>
    </dgm:pt>
  </dgm:ptLst>
  <dgm:cxnLst>
    <dgm:cxn modelId="{5A61CCCA-DA13-4570-B519-85921F847BFC}" type="presOf" srcId="{898F605D-F0FD-44C5-84BD-D1A72FAF9A7B}" destId="{455B870F-03B0-4D2A-AECD-EDCF2559DA2D}" srcOrd="0" destOrd="0" presId="urn:microsoft.com/office/officeart/2005/8/layout/process4"/>
    <dgm:cxn modelId="{D1E00326-8C13-4325-A1AD-9AEF11D6CAAF}" type="presOf" srcId="{B3CE3691-06F7-4792-BCF1-AA5049A0A4A4}" destId="{9F00B046-7D3E-4947-9550-87F2516A5104}" srcOrd="0" destOrd="0" presId="urn:microsoft.com/office/officeart/2005/8/layout/process4"/>
    <dgm:cxn modelId="{5FE57CCD-4D43-49A0-BCFB-05977A158E09}" srcId="{10F081B7-2681-4587-9F09-0F5055FE9B61}" destId="{898F605D-F0FD-44C5-84BD-D1A72FAF9A7B}" srcOrd="1" destOrd="0" parTransId="{E34958DF-2A76-42EA-BDA8-72F4F705A766}" sibTransId="{7D52B75E-1640-4A58-B8ED-917D75C9581B}"/>
    <dgm:cxn modelId="{732D5ED8-AFDE-4F9E-9EBC-57AD2C63B1ED}" type="presOf" srcId="{E624947C-41FF-460F-B43D-F6AD90088045}" destId="{A0CA1966-F338-4550-B5B2-BC23BC5165A4}" srcOrd="0" destOrd="0" presId="urn:microsoft.com/office/officeart/2005/8/layout/process4"/>
    <dgm:cxn modelId="{3FECD049-117A-4064-9AF5-CABC1FFB39E0}" type="presOf" srcId="{10F081B7-2681-4587-9F09-0F5055FE9B61}" destId="{C03DC33D-FF30-47D3-A5CB-92F667AEC841}" srcOrd="0" destOrd="0" presId="urn:microsoft.com/office/officeart/2005/8/layout/process4"/>
    <dgm:cxn modelId="{FCF43861-4B43-46C8-B8E8-48DA27EEB401}" srcId="{10F081B7-2681-4587-9F09-0F5055FE9B61}" destId="{E624947C-41FF-460F-B43D-F6AD90088045}" srcOrd="0" destOrd="0" parTransId="{BFC6EC44-175E-4D62-8E6A-83752A5CA152}" sibTransId="{16DA8DC6-B0CA-4D43-A233-90FCE408ECEC}"/>
    <dgm:cxn modelId="{746219BB-EAFE-4DC1-B08A-059FD6FFC45B}" srcId="{10F081B7-2681-4587-9F09-0F5055FE9B61}" destId="{B3CE3691-06F7-4792-BCF1-AA5049A0A4A4}" srcOrd="2" destOrd="0" parTransId="{54ECFC40-780D-4490-9DC8-5C50A96FF9CB}" sibTransId="{500988DD-2761-4612-8D2F-7F4505E13262}"/>
    <dgm:cxn modelId="{352874DD-8338-4A1A-917D-D1782AE02EF3}" type="presParOf" srcId="{C03DC33D-FF30-47D3-A5CB-92F667AEC841}" destId="{0C526A58-A6B3-4D6E-AD1D-EA0EFBBEAFC3}" srcOrd="0" destOrd="0" presId="urn:microsoft.com/office/officeart/2005/8/layout/process4"/>
    <dgm:cxn modelId="{1B19B4B7-C12F-4E6E-9A77-55C8474147C7}" type="presParOf" srcId="{0C526A58-A6B3-4D6E-AD1D-EA0EFBBEAFC3}" destId="{9F00B046-7D3E-4947-9550-87F2516A5104}" srcOrd="0" destOrd="0" presId="urn:microsoft.com/office/officeart/2005/8/layout/process4"/>
    <dgm:cxn modelId="{434BB75D-2DE8-474C-AE84-1810E203A5F6}" type="presParOf" srcId="{C03DC33D-FF30-47D3-A5CB-92F667AEC841}" destId="{E14662B1-FBCD-4CF9-8BA8-EE0623D82187}" srcOrd="1" destOrd="0" presId="urn:microsoft.com/office/officeart/2005/8/layout/process4"/>
    <dgm:cxn modelId="{910A0131-8E29-4592-9DF9-B3638530AFBE}" type="presParOf" srcId="{C03DC33D-FF30-47D3-A5CB-92F667AEC841}" destId="{7B823A8E-D373-48E4-866E-D6F01434992F}" srcOrd="2" destOrd="0" presId="urn:microsoft.com/office/officeart/2005/8/layout/process4"/>
    <dgm:cxn modelId="{6972D7B6-DC5B-438E-B449-EAD3A0399944}" type="presParOf" srcId="{7B823A8E-D373-48E4-866E-D6F01434992F}" destId="{455B870F-03B0-4D2A-AECD-EDCF2559DA2D}" srcOrd="0" destOrd="0" presId="urn:microsoft.com/office/officeart/2005/8/layout/process4"/>
    <dgm:cxn modelId="{AF1CEB8D-CF7A-4790-9B73-8FF9F217B2BF}" type="presParOf" srcId="{C03DC33D-FF30-47D3-A5CB-92F667AEC841}" destId="{E3F0D9A1-AA13-446A-AC4C-CF45C7A2413B}" srcOrd="3" destOrd="0" presId="urn:microsoft.com/office/officeart/2005/8/layout/process4"/>
    <dgm:cxn modelId="{6EAC0021-5B38-49E1-8B21-45540D1860C7}" type="presParOf" srcId="{C03DC33D-FF30-47D3-A5CB-92F667AEC841}" destId="{D676F031-E5E6-4A20-8DEB-BF33A410CDE5}" srcOrd="4" destOrd="0" presId="urn:microsoft.com/office/officeart/2005/8/layout/process4"/>
    <dgm:cxn modelId="{AF144103-145C-4782-8CAF-08D89E29E31F}" type="presParOf" srcId="{D676F031-E5E6-4A20-8DEB-BF33A410CDE5}" destId="{A0CA1966-F338-4550-B5B2-BC23BC5165A4}" srcOrd="0" destOrd="0" presId="urn:microsoft.com/office/officeart/2005/8/layout/process4"/>
  </dgm:cxnLst>
  <dgm:bg/>
  <dgm:whole/>
  <dgm:extLst>
    <a:ext uri="http://schemas.microsoft.com/office/drawing/2008/diagram">
      <dsp:dataModelExt xmlns:dsp="http://schemas.microsoft.com/office/drawing/2008/diagram" xmlns=""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6A7618-826B-4038-9533-15F43CCA3A38}"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IN"/>
        </a:p>
      </dgm:t>
    </dgm:pt>
    <dgm:pt modelId="{6EC51A89-9C82-43CC-9AA1-8607DA7023BB}">
      <dgm:prSet custT="1"/>
      <dgm:spPr/>
      <dgm:t>
        <a:bodyPr/>
        <a:lstStyle/>
        <a:p>
          <a:r>
            <a:rPr lang="en-IN" sz="2600" dirty="0">
              <a:latin typeface="Arial" panose="020B0604020202020204" pitchFamily="34" charset="0"/>
              <a:cs typeface="Arial" panose="020B0604020202020204" pitchFamily="34" charset="0"/>
            </a:rPr>
            <a:t>Maintaining a normal weight and doing physical exercises frequently (</a:t>
          </a:r>
          <a:r>
            <a:rPr lang="en-GB" sz="2600" dirty="0">
              <a:latin typeface="Arial" panose="020B0604020202020204" pitchFamily="34" charset="0"/>
              <a:cs typeface="Arial" panose="020B0604020202020204" pitchFamily="34" charset="0"/>
            </a:rPr>
            <a:t>Huffman </a:t>
          </a:r>
          <a:r>
            <a:rPr lang="en-GB" sz="2600" i="1" dirty="0">
              <a:latin typeface="Arial" panose="020B0604020202020204" pitchFamily="34" charset="0"/>
              <a:cs typeface="Arial" panose="020B0604020202020204" pitchFamily="34" charset="0"/>
            </a:rPr>
            <a:t>et al., </a:t>
          </a:r>
          <a:r>
            <a:rPr lang="en-GB" sz="2600" i="0" dirty="0">
              <a:latin typeface="Arial" panose="020B0604020202020204" pitchFamily="34" charset="0"/>
              <a:cs typeface="Arial" panose="020B0604020202020204" pitchFamily="34" charset="0"/>
            </a:rPr>
            <a:t>2024</a:t>
          </a:r>
          <a:r>
            <a:rPr lang="en-IN" sz="2600" dirty="0">
              <a:latin typeface="Arial" panose="020B0604020202020204" pitchFamily="34" charset="0"/>
              <a:cs typeface="Arial" panose="020B0604020202020204" pitchFamily="34" charset="0"/>
            </a:rPr>
            <a:t>).</a:t>
          </a:r>
        </a:p>
      </dgm:t>
    </dgm:pt>
    <dgm:pt modelId="{033CD909-A9EE-42BD-88C6-CD3AB478A247}" type="parTrans" cxnId="{1DBDDDAF-8DAF-46A8-BD10-017E4C91D0F1}">
      <dgm:prSet/>
      <dgm:spPr/>
      <dgm:t>
        <a:bodyPr/>
        <a:lstStyle/>
        <a:p>
          <a:endParaRPr lang="en-IN"/>
        </a:p>
      </dgm:t>
    </dgm:pt>
    <dgm:pt modelId="{2918F5C6-6B7F-4230-BABB-E1C8EB8C7797}" type="sibTrans" cxnId="{1DBDDDAF-8DAF-46A8-BD10-017E4C91D0F1}">
      <dgm:prSet/>
      <dgm:spPr/>
      <dgm:t>
        <a:bodyPr/>
        <a:lstStyle/>
        <a:p>
          <a:endParaRPr lang="en-IN"/>
        </a:p>
      </dgm:t>
    </dgm:pt>
    <dgm:pt modelId="{5DF969D2-8A2F-4D1E-AE53-56F6D8000658}">
      <dgm:prSet custT="1"/>
      <dgm:spPr/>
      <dgm:t>
        <a:bodyPr/>
        <a:lstStyle/>
        <a:p>
          <a:r>
            <a:rPr lang="en-IN" sz="2600" dirty="0">
              <a:latin typeface="Arial" panose="020B0604020202020204" pitchFamily="34" charset="0"/>
              <a:cs typeface="Arial" panose="020B0604020202020204" pitchFamily="34" charset="0"/>
            </a:rPr>
            <a:t>Avoid injuries to joints with safe movement (</a:t>
          </a:r>
          <a:r>
            <a:rPr lang="en-GB" sz="2600" dirty="0">
              <a:latin typeface="Arial" panose="020B0604020202020204" pitchFamily="34" charset="0"/>
              <a:cs typeface="Arial" panose="020B0604020202020204" pitchFamily="34" charset="0"/>
            </a:rPr>
            <a:t>Marks, 2026</a:t>
          </a:r>
          <a:r>
            <a:rPr lang="en-IN" sz="2600" dirty="0">
              <a:latin typeface="Arial" panose="020B0604020202020204" pitchFamily="34" charset="0"/>
              <a:cs typeface="Arial" panose="020B0604020202020204" pitchFamily="34" charset="0"/>
            </a:rPr>
            <a:t>).</a:t>
          </a:r>
        </a:p>
      </dgm:t>
    </dgm:pt>
    <dgm:pt modelId="{9A7FB5ED-CDF6-4F2F-AA74-30EB7D52A7DC}" type="parTrans" cxnId="{07A49A4F-A507-4FDE-871A-D0313AD2087C}">
      <dgm:prSet/>
      <dgm:spPr/>
      <dgm:t>
        <a:bodyPr/>
        <a:lstStyle/>
        <a:p>
          <a:endParaRPr lang="en-IN"/>
        </a:p>
      </dgm:t>
    </dgm:pt>
    <dgm:pt modelId="{5C3D6879-50FD-40DC-BEA8-FEB8FD38FBB8}" type="sibTrans" cxnId="{07A49A4F-A507-4FDE-871A-D0313AD2087C}">
      <dgm:prSet/>
      <dgm:spPr/>
      <dgm:t>
        <a:bodyPr/>
        <a:lstStyle/>
        <a:p>
          <a:endParaRPr lang="en-IN"/>
        </a:p>
      </dgm:t>
    </dgm:pt>
    <dgm:pt modelId="{594D979C-4AE1-48E7-A1FB-D5EDB0EBA6E4}">
      <dgm:prSet custT="1"/>
      <dgm:spPr/>
      <dgm:t>
        <a:bodyPr/>
        <a:lstStyle/>
        <a:p>
          <a:r>
            <a:rPr lang="en-IN" sz="2600" dirty="0">
              <a:latin typeface="Arial" panose="020B0604020202020204" pitchFamily="34" charset="0"/>
              <a:cs typeface="Arial" panose="020B0604020202020204" pitchFamily="34" charset="0"/>
            </a:rPr>
            <a:t>Early detection promotes management of diseases (</a:t>
          </a:r>
          <a:r>
            <a:rPr lang="en-GB" sz="2600" dirty="0">
              <a:latin typeface="Arial" panose="020B0604020202020204" pitchFamily="34" charset="0"/>
              <a:cs typeface="Arial" panose="020B0604020202020204" pitchFamily="34" charset="0"/>
            </a:rPr>
            <a:t>Coleman </a:t>
          </a:r>
          <a:r>
            <a:rPr lang="en-GB" sz="2600" i="1" dirty="0">
              <a:latin typeface="Arial" panose="020B0604020202020204" pitchFamily="34" charset="0"/>
              <a:cs typeface="Arial" panose="020B0604020202020204" pitchFamily="34" charset="0"/>
            </a:rPr>
            <a:t>et al., </a:t>
          </a:r>
          <a:r>
            <a:rPr lang="en-GB" sz="2600" i="0" dirty="0">
              <a:latin typeface="Arial" panose="020B0604020202020204" pitchFamily="34" charset="0"/>
              <a:cs typeface="Arial" panose="020B0604020202020204" pitchFamily="34" charset="0"/>
            </a:rPr>
            <a:t>2025</a:t>
          </a:r>
          <a:r>
            <a:rPr lang="en-IN" sz="2600" dirty="0">
              <a:latin typeface="Arial" panose="020B0604020202020204" pitchFamily="34" charset="0"/>
              <a:cs typeface="Arial" panose="020B0604020202020204" pitchFamily="34" charset="0"/>
            </a:rPr>
            <a:t>).</a:t>
          </a:r>
        </a:p>
      </dgm:t>
    </dgm:pt>
    <dgm:pt modelId="{B71F4C8C-367B-4CC8-933F-36856E7DF47D}" type="parTrans" cxnId="{90F66C52-41C0-4E86-A18F-E7E6A733FB71}">
      <dgm:prSet/>
      <dgm:spPr/>
      <dgm:t>
        <a:bodyPr/>
        <a:lstStyle/>
        <a:p>
          <a:endParaRPr lang="en-IN"/>
        </a:p>
      </dgm:t>
    </dgm:pt>
    <dgm:pt modelId="{8F44A2D1-2610-4FBB-A563-0658209BD2AA}" type="sibTrans" cxnId="{90F66C52-41C0-4E86-A18F-E7E6A733FB71}">
      <dgm:prSet/>
      <dgm:spPr/>
      <dgm:t>
        <a:bodyPr/>
        <a:lstStyle/>
        <a:p>
          <a:endParaRPr lang="en-IN"/>
        </a:p>
      </dgm:t>
    </dgm:pt>
    <dgm:pt modelId="{D70FCF71-1D11-4860-BCE0-F86D976EE618}">
      <dgm:prSet custT="1"/>
      <dgm:spPr/>
      <dgm:t>
        <a:bodyPr/>
        <a:lstStyle/>
        <a:p>
          <a:r>
            <a:rPr lang="en-IN" sz="2600" dirty="0">
              <a:latin typeface="Arial" panose="020B0604020202020204" pitchFamily="34" charset="0"/>
              <a:cs typeface="Arial" panose="020B0604020202020204" pitchFamily="34" charset="0"/>
            </a:rPr>
            <a:t>Raise in the obesity rates is one of the major causes of increased cases of osteoarthritis in the world (</a:t>
          </a:r>
          <a:r>
            <a:rPr lang="en-GB" sz="2600" dirty="0">
              <a:latin typeface="Arial" panose="020B0604020202020204" pitchFamily="34" charset="0"/>
              <a:cs typeface="Arial" panose="020B0604020202020204" pitchFamily="34" charset="0"/>
            </a:rPr>
            <a:t>Xu </a:t>
          </a:r>
          <a:r>
            <a:rPr lang="en-GB" sz="2600" i="1" dirty="0">
              <a:latin typeface="Arial" panose="020B0604020202020204" pitchFamily="34" charset="0"/>
              <a:cs typeface="Arial" panose="020B0604020202020204" pitchFamily="34" charset="0"/>
            </a:rPr>
            <a:t>et al., </a:t>
          </a:r>
          <a:r>
            <a:rPr lang="en-GB" sz="2600" i="0" dirty="0">
              <a:latin typeface="Arial" panose="020B0604020202020204" pitchFamily="34" charset="0"/>
              <a:cs typeface="Arial" panose="020B0604020202020204" pitchFamily="34" charset="0"/>
            </a:rPr>
            <a:t>2025</a:t>
          </a:r>
          <a:r>
            <a:rPr lang="en-IN" sz="2600" dirty="0">
              <a:latin typeface="Arial" panose="020B0604020202020204" pitchFamily="34" charset="0"/>
              <a:cs typeface="Arial" panose="020B0604020202020204" pitchFamily="34" charset="0"/>
            </a:rPr>
            <a:t>).</a:t>
          </a:r>
        </a:p>
      </dgm:t>
    </dgm:pt>
    <dgm:pt modelId="{3286D37C-3E4A-4C78-8894-298A2BCA2EE4}" type="parTrans" cxnId="{DF3C7395-F016-4B34-B2B9-EE1BD02F6745}">
      <dgm:prSet/>
      <dgm:spPr/>
      <dgm:t>
        <a:bodyPr/>
        <a:lstStyle/>
        <a:p>
          <a:endParaRPr lang="en-IN"/>
        </a:p>
      </dgm:t>
    </dgm:pt>
    <dgm:pt modelId="{2677DB64-D46B-42C2-9111-CDC9098E47A2}" type="sibTrans" cxnId="{DF3C7395-F016-4B34-B2B9-EE1BD02F6745}">
      <dgm:prSet/>
      <dgm:spPr/>
      <dgm:t>
        <a:bodyPr/>
        <a:lstStyle/>
        <a:p>
          <a:endParaRPr lang="en-IN"/>
        </a:p>
      </dgm:t>
    </dgm:pt>
    <dgm:pt modelId="{08B9673F-0D69-4F74-928B-1373CBABD4DA}" type="pres">
      <dgm:prSet presAssocID="{B96A7618-826B-4038-9533-15F43CCA3A38}" presName="diagram" presStyleCnt="0">
        <dgm:presLayoutVars>
          <dgm:dir/>
          <dgm:resizeHandles val="exact"/>
        </dgm:presLayoutVars>
      </dgm:prSet>
      <dgm:spPr/>
      <dgm:t>
        <a:bodyPr/>
        <a:lstStyle/>
        <a:p>
          <a:endParaRPr lang="en-US"/>
        </a:p>
      </dgm:t>
    </dgm:pt>
    <dgm:pt modelId="{A7BA20AD-3E2D-4C08-8824-2F4D3DBF2905}" type="pres">
      <dgm:prSet presAssocID="{6EC51A89-9C82-43CC-9AA1-8607DA7023BB}" presName="node" presStyleLbl="node1" presStyleIdx="0" presStyleCnt="4">
        <dgm:presLayoutVars>
          <dgm:bulletEnabled val="1"/>
        </dgm:presLayoutVars>
      </dgm:prSet>
      <dgm:spPr/>
      <dgm:t>
        <a:bodyPr/>
        <a:lstStyle/>
        <a:p>
          <a:endParaRPr lang="en-US"/>
        </a:p>
      </dgm:t>
    </dgm:pt>
    <dgm:pt modelId="{D7C4DE81-2239-44B3-B76D-D1BE91650845}" type="pres">
      <dgm:prSet presAssocID="{2918F5C6-6B7F-4230-BABB-E1C8EB8C7797}" presName="sibTrans" presStyleLbl="sibTrans2D1" presStyleIdx="0" presStyleCnt="3"/>
      <dgm:spPr/>
      <dgm:t>
        <a:bodyPr/>
        <a:lstStyle/>
        <a:p>
          <a:endParaRPr lang="en-US"/>
        </a:p>
      </dgm:t>
    </dgm:pt>
    <dgm:pt modelId="{57683728-D29C-46B7-8780-30BA7DB36EDE}" type="pres">
      <dgm:prSet presAssocID="{2918F5C6-6B7F-4230-BABB-E1C8EB8C7797}" presName="connectorText" presStyleLbl="sibTrans2D1" presStyleIdx="0" presStyleCnt="3"/>
      <dgm:spPr/>
      <dgm:t>
        <a:bodyPr/>
        <a:lstStyle/>
        <a:p>
          <a:endParaRPr lang="en-US"/>
        </a:p>
      </dgm:t>
    </dgm:pt>
    <dgm:pt modelId="{87AF4FF9-C94D-46A8-A5EB-551D933F7AE1}" type="pres">
      <dgm:prSet presAssocID="{5DF969D2-8A2F-4D1E-AE53-56F6D8000658}" presName="node" presStyleLbl="node1" presStyleIdx="1" presStyleCnt="4">
        <dgm:presLayoutVars>
          <dgm:bulletEnabled val="1"/>
        </dgm:presLayoutVars>
      </dgm:prSet>
      <dgm:spPr/>
      <dgm:t>
        <a:bodyPr/>
        <a:lstStyle/>
        <a:p>
          <a:endParaRPr lang="en-US"/>
        </a:p>
      </dgm:t>
    </dgm:pt>
    <dgm:pt modelId="{D21E5CA2-E3CB-495E-B575-FC905778A558}" type="pres">
      <dgm:prSet presAssocID="{5C3D6879-50FD-40DC-BEA8-FEB8FD38FBB8}" presName="sibTrans" presStyleLbl="sibTrans2D1" presStyleIdx="1" presStyleCnt="3"/>
      <dgm:spPr/>
      <dgm:t>
        <a:bodyPr/>
        <a:lstStyle/>
        <a:p>
          <a:endParaRPr lang="en-US"/>
        </a:p>
      </dgm:t>
    </dgm:pt>
    <dgm:pt modelId="{65D376A5-CF93-49E2-8125-4E1211ACCDBF}" type="pres">
      <dgm:prSet presAssocID="{5C3D6879-50FD-40DC-BEA8-FEB8FD38FBB8}" presName="connectorText" presStyleLbl="sibTrans2D1" presStyleIdx="1" presStyleCnt="3"/>
      <dgm:spPr/>
      <dgm:t>
        <a:bodyPr/>
        <a:lstStyle/>
        <a:p>
          <a:endParaRPr lang="en-US"/>
        </a:p>
      </dgm:t>
    </dgm:pt>
    <dgm:pt modelId="{59B46141-F31A-49BF-A5DD-0D167FAA2BCA}" type="pres">
      <dgm:prSet presAssocID="{594D979C-4AE1-48E7-A1FB-D5EDB0EBA6E4}" presName="node" presStyleLbl="node1" presStyleIdx="2" presStyleCnt="4">
        <dgm:presLayoutVars>
          <dgm:bulletEnabled val="1"/>
        </dgm:presLayoutVars>
      </dgm:prSet>
      <dgm:spPr/>
      <dgm:t>
        <a:bodyPr/>
        <a:lstStyle/>
        <a:p>
          <a:endParaRPr lang="en-US"/>
        </a:p>
      </dgm:t>
    </dgm:pt>
    <dgm:pt modelId="{F4E93650-9621-4A8A-A89F-4CF83E757BEF}" type="pres">
      <dgm:prSet presAssocID="{8F44A2D1-2610-4FBB-A563-0658209BD2AA}" presName="sibTrans" presStyleLbl="sibTrans2D1" presStyleIdx="2" presStyleCnt="3"/>
      <dgm:spPr/>
      <dgm:t>
        <a:bodyPr/>
        <a:lstStyle/>
        <a:p>
          <a:endParaRPr lang="en-US"/>
        </a:p>
      </dgm:t>
    </dgm:pt>
    <dgm:pt modelId="{129643B7-636E-4CC3-B5F4-07151B67A983}" type="pres">
      <dgm:prSet presAssocID="{8F44A2D1-2610-4FBB-A563-0658209BD2AA}" presName="connectorText" presStyleLbl="sibTrans2D1" presStyleIdx="2" presStyleCnt="3"/>
      <dgm:spPr/>
      <dgm:t>
        <a:bodyPr/>
        <a:lstStyle/>
        <a:p>
          <a:endParaRPr lang="en-US"/>
        </a:p>
      </dgm:t>
    </dgm:pt>
    <dgm:pt modelId="{E9C488AD-8491-4196-991F-915D2D6EDC3A}" type="pres">
      <dgm:prSet presAssocID="{D70FCF71-1D11-4860-BCE0-F86D976EE618}" presName="node" presStyleLbl="node1" presStyleIdx="3" presStyleCnt="4">
        <dgm:presLayoutVars>
          <dgm:bulletEnabled val="1"/>
        </dgm:presLayoutVars>
      </dgm:prSet>
      <dgm:spPr/>
      <dgm:t>
        <a:bodyPr/>
        <a:lstStyle/>
        <a:p>
          <a:endParaRPr lang="en-US"/>
        </a:p>
      </dgm:t>
    </dgm:pt>
  </dgm:ptLst>
  <dgm:cxnLst>
    <dgm:cxn modelId="{2FC186A0-4A96-47A5-8695-5782F8972C65}" type="presOf" srcId="{B96A7618-826B-4038-9533-15F43CCA3A38}" destId="{08B9673F-0D69-4F74-928B-1373CBABD4DA}" srcOrd="0" destOrd="0" presId="urn:microsoft.com/office/officeart/2005/8/layout/process5"/>
    <dgm:cxn modelId="{B60BB947-557F-42AC-9BC1-A8EC63B9C769}" type="presOf" srcId="{5C3D6879-50FD-40DC-BEA8-FEB8FD38FBB8}" destId="{D21E5CA2-E3CB-495E-B575-FC905778A558}" srcOrd="0" destOrd="0" presId="urn:microsoft.com/office/officeart/2005/8/layout/process5"/>
    <dgm:cxn modelId="{1F6E81A4-38B5-44C7-BA29-09031F8E6B34}" type="presOf" srcId="{594D979C-4AE1-48E7-A1FB-D5EDB0EBA6E4}" destId="{59B46141-F31A-49BF-A5DD-0D167FAA2BCA}" srcOrd="0" destOrd="0" presId="urn:microsoft.com/office/officeart/2005/8/layout/process5"/>
    <dgm:cxn modelId="{1DBDDDAF-8DAF-46A8-BD10-017E4C91D0F1}" srcId="{B96A7618-826B-4038-9533-15F43CCA3A38}" destId="{6EC51A89-9C82-43CC-9AA1-8607DA7023BB}" srcOrd="0" destOrd="0" parTransId="{033CD909-A9EE-42BD-88C6-CD3AB478A247}" sibTransId="{2918F5C6-6B7F-4230-BABB-E1C8EB8C7797}"/>
    <dgm:cxn modelId="{BA35C17A-98F5-43DA-B937-2B34545BBD64}" type="presOf" srcId="{D70FCF71-1D11-4860-BCE0-F86D976EE618}" destId="{E9C488AD-8491-4196-991F-915D2D6EDC3A}" srcOrd="0" destOrd="0" presId="urn:microsoft.com/office/officeart/2005/8/layout/process5"/>
    <dgm:cxn modelId="{41B29087-2121-4E74-952F-DB65D2DBA216}" type="presOf" srcId="{6EC51A89-9C82-43CC-9AA1-8607DA7023BB}" destId="{A7BA20AD-3E2D-4C08-8824-2F4D3DBF2905}" srcOrd="0" destOrd="0" presId="urn:microsoft.com/office/officeart/2005/8/layout/process5"/>
    <dgm:cxn modelId="{00F34313-AA8A-460A-9265-C5327281929C}" type="presOf" srcId="{2918F5C6-6B7F-4230-BABB-E1C8EB8C7797}" destId="{57683728-D29C-46B7-8780-30BA7DB36EDE}" srcOrd="1" destOrd="0" presId="urn:microsoft.com/office/officeart/2005/8/layout/process5"/>
    <dgm:cxn modelId="{DF3C7395-F016-4B34-B2B9-EE1BD02F6745}" srcId="{B96A7618-826B-4038-9533-15F43CCA3A38}" destId="{D70FCF71-1D11-4860-BCE0-F86D976EE618}" srcOrd="3" destOrd="0" parTransId="{3286D37C-3E4A-4C78-8894-298A2BCA2EE4}" sibTransId="{2677DB64-D46B-42C2-9111-CDC9098E47A2}"/>
    <dgm:cxn modelId="{2A5B30DC-CED3-4243-A152-F215C934C78E}" type="presOf" srcId="{8F44A2D1-2610-4FBB-A563-0658209BD2AA}" destId="{F4E93650-9621-4A8A-A89F-4CF83E757BEF}" srcOrd="0" destOrd="0" presId="urn:microsoft.com/office/officeart/2005/8/layout/process5"/>
    <dgm:cxn modelId="{AC62EC9A-81EF-4AA5-91F6-A9097DFF3BB2}" type="presOf" srcId="{2918F5C6-6B7F-4230-BABB-E1C8EB8C7797}" destId="{D7C4DE81-2239-44B3-B76D-D1BE91650845}" srcOrd="0" destOrd="0" presId="urn:microsoft.com/office/officeart/2005/8/layout/process5"/>
    <dgm:cxn modelId="{BB6662AE-5A58-4450-845F-4DD82409D06E}" type="presOf" srcId="{5C3D6879-50FD-40DC-BEA8-FEB8FD38FBB8}" destId="{65D376A5-CF93-49E2-8125-4E1211ACCDBF}" srcOrd="1" destOrd="0" presId="urn:microsoft.com/office/officeart/2005/8/layout/process5"/>
    <dgm:cxn modelId="{4B108DD2-FBF9-40CA-9290-EFF913E8DDC5}" type="presOf" srcId="{8F44A2D1-2610-4FBB-A563-0658209BD2AA}" destId="{129643B7-636E-4CC3-B5F4-07151B67A983}" srcOrd="1" destOrd="0" presId="urn:microsoft.com/office/officeart/2005/8/layout/process5"/>
    <dgm:cxn modelId="{07A49A4F-A507-4FDE-871A-D0313AD2087C}" srcId="{B96A7618-826B-4038-9533-15F43CCA3A38}" destId="{5DF969D2-8A2F-4D1E-AE53-56F6D8000658}" srcOrd="1" destOrd="0" parTransId="{9A7FB5ED-CDF6-4F2F-AA74-30EB7D52A7DC}" sibTransId="{5C3D6879-50FD-40DC-BEA8-FEB8FD38FBB8}"/>
    <dgm:cxn modelId="{97F88A0E-7F81-4AF8-90B9-414B195B2BA8}" type="presOf" srcId="{5DF969D2-8A2F-4D1E-AE53-56F6D8000658}" destId="{87AF4FF9-C94D-46A8-A5EB-551D933F7AE1}" srcOrd="0" destOrd="0" presId="urn:microsoft.com/office/officeart/2005/8/layout/process5"/>
    <dgm:cxn modelId="{90F66C52-41C0-4E86-A18F-E7E6A733FB71}" srcId="{B96A7618-826B-4038-9533-15F43CCA3A38}" destId="{594D979C-4AE1-48E7-A1FB-D5EDB0EBA6E4}" srcOrd="2" destOrd="0" parTransId="{B71F4C8C-367B-4CC8-933F-36856E7DF47D}" sibTransId="{8F44A2D1-2610-4FBB-A563-0658209BD2AA}"/>
    <dgm:cxn modelId="{E72A06FA-BBCE-43DD-B976-DA4C373D1036}" type="presParOf" srcId="{08B9673F-0D69-4F74-928B-1373CBABD4DA}" destId="{A7BA20AD-3E2D-4C08-8824-2F4D3DBF2905}" srcOrd="0" destOrd="0" presId="urn:microsoft.com/office/officeart/2005/8/layout/process5"/>
    <dgm:cxn modelId="{16D3E838-787B-418E-AE54-99218963DCB4}" type="presParOf" srcId="{08B9673F-0D69-4F74-928B-1373CBABD4DA}" destId="{D7C4DE81-2239-44B3-B76D-D1BE91650845}" srcOrd="1" destOrd="0" presId="urn:microsoft.com/office/officeart/2005/8/layout/process5"/>
    <dgm:cxn modelId="{DC6CFA1A-3EB9-427C-A74F-BD3623237541}" type="presParOf" srcId="{D7C4DE81-2239-44B3-B76D-D1BE91650845}" destId="{57683728-D29C-46B7-8780-30BA7DB36EDE}" srcOrd="0" destOrd="0" presId="urn:microsoft.com/office/officeart/2005/8/layout/process5"/>
    <dgm:cxn modelId="{6A64042A-0323-4810-AEEE-D38F4C094ACB}" type="presParOf" srcId="{08B9673F-0D69-4F74-928B-1373CBABD4DA}" destId="{87AF4FF9-C94D-46A8-A5EB-551D933F7AE1}" srcOrd="2" destOrd="0" presId="urn:microsoft.com/office/officeart/2005/8/layout/process5"/>
    <dgm:cxn modelId="{07CF52A2-594A-4E56-84AB-6CDF048A2601}" type="presParOf" srcId="{08B9673F-0D69-4F74-928B-1373CBABD4DA}" destId="{D21E5CA2-E3CB-495E-B575-FC905778A558}" srcOrd="3" destOrd="0" presId="urn:microsoft.com/office/officeart/2005/8/layout/process5"/>
    <dgm:cxn modelId="{CF98A91C-6F42-4FC1-9371-0E7973F67DF6}" type="presParOf" srcId="{D21E5CA2-E3CB-495E-B575-FC905778A558}" destId="{65D376A5-CF93-49E2-8125-4E1211ACCDBF}" srcOrd="0" destOrd="0" presId="urn:microsoft.com/office/officeart/2005/8/layout/process5"/>
    <dgm:cxn modelId="{670B5F3C-4C09-4E41-B5D4-D23B61AD3BE8}" type="presParOf" srcId="{08B9673F-0D69-4F74-928B-1373CBABD4DA}" destId="{59B46141-F31A-49BF-A5DD-0D167FAA2BCA}" srcOrd="4" destOrd="0" presId="urn:microsoft.com/office/officeart/2005/8/layout/process5"/>
    <dgm:cxn modelId="{5699ED7A-D83F-4D7A-8B9C-0C9419DFED90}" type="presParOf" srcId="{08B9673F-0D69-4F74-928B-1373CBABD4DA}" destId="{F4E93650-9621-4A8A-A89F-4CF83E757BEF}" srcOrd="5" destOrd="0" presId="urn:microsoft.com/office/officeart/2005/8/layout/process5"/>
    <dgm:cxn modelId="{8B25E6EB-B144-472F-9804-03F1E6502F7D}" type="presParOf" srcId="{F4E93650-9621-4A8A-A89F-4CF83E757BEF}" destId="{129643B7-636E-4CC3-B5F4-07151B67A983}" srcOrd="0" destOrd="0" presId="urn:microsoft.com/office/officeart/2005/8/layout/process5"/>
    <dgm:cxn modelId="{3F6BB12D-5147-49A2-82BD-972AE23E3979}" type="presParOf" srcId="{08B9673F-0D69-4F74-928B-1373CBABD4DA}" destId="{E9C488AD-8491-4196-991F-915D2D6EDC3A}" srcOrd="6" destOrd="0" presId="urn:microsoft.com/office/officeart/2005/8/layout/process5"/>
  </dgm:cxnLst>
  <dgm:bg/>
  <dgm:whole/>
  <dgm:extLst>
    <a:ext uri="http://schemas.microsoft.com/office/drawing/2008/diagram">
      <dsp:dataModelExt xmlns:dsp="http://schemas.microsoft.com/office/drawing/2008/diagram" xmlns="" relId="rId14"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D4FF38-FCD5-4619-8994-B922466AF349}"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IN"/>
        </a:p>
      </dgm:t>
    </dgm:pt>
    <dgm:pt modelId="{2F7AE03E-B4EB-44F7-9CC3-7010E9287581}">
      <dgm:prSet custT="1"/>
      <dgm:spPr/>
      <dgm:t>
        <a:bodyPr/>
        <a:lstStyle/>
        <a:p>
          <a:r>
            <a:rPr lang="en-IN" sz="2800" dirty="0">
              <a:latin typeface="Arial" panose="020B0604020202020204" pitchFamily="34" charset="0"/>
              <a:cs typeface="Arial" panose="020B0604020202020204" pitchFamily="34" charset="0"/>
            </a:rPr>
            <a:t>Personalised care planning and combined decision making (</a:t>
          </a:r>
          <a:r>
            <a:rPr lang="en-GB" sz="2800" dirty="0">
              <a:latin typeface="Arial" panose="020B0604020202020204" pitchFamily="34" charset="0"/>
              <a:cs typeface="Arial" panose="020B0604020202020204" pitchFamily="34" charset="0"/>
            </a:rPr>
            <a:t>Cochrane </a:t>
          </a:r>
          <a:r>
            <a:rPr lang="en-GB" sz="2800" i="1" dirty="0">
              <a:latin typeface="Arial" panose="020B0604020202020204" pitchFamily="34" charset="0"/>
              <a:cs typeface="Arial" panose="020B0604020202020204" pitchFamily="34" charset="0"/>
            </a:rPr>
            <a:t>et al., </a:t>
          </a:r>
          <a:r>
            <a:rPr lang="en-GB" sz="2800" i="0" dirty="0">
              <a:latin typeface="Arial" panose="020B0604020202020204" pitchFamily="34" charset="0"/>
              <a:cs typeface="Arial" panose="020B0604020202020204" pitchFamily="34" charset="0"/>
            </a:rPr>
            <a:t>2026</a:t>
          </a:r>
          <a:r>
            <a:rPr lang="en-IN" sz="2800" dirty="0">
              <a:latin typeface="Arial" panose="020B0604020202020204" pitchFamily="34" charset="0"/>
              <a:cs typeface="Arial" panose="020B0604020202020204" pitchFamily="34" charset="0"/>
            </a:rPr>
            <a:t>).</a:t>
          </a:r>
        </a:p>
      </dgm:t>
    </dgm:pt>
    <dgm:pt modelId="{E3D67C1F-760A-4222-B9D0-5A3EC5938B5E}" type="parTrans" cxnId="{2CE89BBD-C0C3-4FC0-AB26-9BDFF62EA33C}">
      <dgm:prSet/>
      <dgm:spPr/>
      <dgm:t>
        <a:bodyPr/>
        <a:lstStyle/>
        <a:p>
          <a:endParaRPr lang="en-IN"/>
        </a:p>
      </dgm:t>
    </dgm:pt>
    <dgm:pt modelId="{72F2D004-7276-4281-8B99-4CFD17602251}" type="sibTrans" cxnId="{2CE89BBD-C0C3-4FC0-AB26-9BDFF62EA33C}">
      <dgm:prSet/>
      <dgm:spPr/>
      <dgm:t>
        <a:bodyPr/>
        <a:lstStyle/>
        <a:p>
          <a:endParaRPr lang="en-IN"/>
        </a:p>
      </dgm:t>
    </dgm:pt>
    <dgm:pt modelId="{A4E60EC5-8095-42AD-9791-FB818600FD50}">
      <dgm:prSet custT="1"/>
      <dgm:spPr/>
      <dgm:t>
        <a:bodyPr/>
        <a:lstStyle/>
        <a:p>
          <a:r>
            <a:rPr lang="en-IN" sz="2800" dirty="0">
              <a:latin typeface="Arial" panose="020B0604020202020204" pitchFamily="34" charset="0"/>
              <a:cs typeface="Arial" panose="020B0604020202020204" pitchFamily="34" charset="0"/>
            </a:rPr>
            <a:t>Assisted self-management programmes,  community support and social prescribing (</a:t>
          </a:r>
          <a:r>
            <a:rPr lang="en-GB" sz="2800" dirty="0">
              <a:latin typeface="Arial" panose="020B0604020202020204" pitchFamily="34" charset="0"/>
              <a:cs typeface="Arial" panose="020B0604020202020204" pitchFamily="34" charset="0"/>
            </a:rPr>
            <a:t>Åkesson </a:t>
          </a:r>
          <a:r>
            <a:rPr lang="en-GB" sz="2800" i="1" dirty="0">
              <a:latin typeface="Arial" panose="020B0604020202020204" pitchFamily="34" charset="0"/>
              <a:cs typeface="Arial" panose="020B0604020202020204" pitchFamily="34" charset="0"/>
            </a:rPr>
            <a:t>et al., </a:t>
          </a:r>
          <a:r>
            <a:rPr lang="en-GB" sz="2800" i="0" dirty="0">
              <a:latin typeface="Arial" panose="020B0604020202020204" pitchFamily="34" charset="0"/>
              <a:cs typeface="Arial" panose="020B0604020202020204" pitchFamily="34" charset="0"/>
            </a:rPr>
            <a:t>2022</a:t>
          </a:r>
          <a:r>
            <a:rPr lang="en-IN" sz="2800" dirty="0">
              <a:latin typeface="Arial" panose="020B0604020202020204" pitchFamily="34" charset="0"/>
              <a:cs typeface="Arial" panose="020B0604020202020204" pitchFamily="34" charset="0"/>
            </a:rPr>
            <a:t>).</a:t>
          </a:r>
        </a:p>
      </dgm:t>
    </dgm:pt>
    <dgm:pt modelId="{9AAF990B-B4E3-45F1-B1A2-E25849A0FE11}" type="parTrans" cxnId="{82AA49B1-77FA-446B-B8F8-08E9D4053585}">
      <dgm:prSet/>
      <dgm:spPr/>
      <dgm:t>
        <a:bodyPr/>
        <a:lstStyle/>
        <a:p>
          <a:endParaRPr lang="en-IN"/>
        </a:p>
      </dgm:t>
    </dgm:pt>
    <dgm:pt modelId="{1492BAB7-31E6-41BD-8325-78F32A256144}" type="sibTrans" cxnId="{82AA49B1-77FA-446B-B8F8-08E9D4053585}">
      <dgm:prSet/>
      <dgm:spPr/>
      <dgm:t>
        <a:bodyPr/>
        <a:lstStyle/>
        <a:p>
          <a:endParaRPr lang="en-IN"/>
        </a:p>
      </dgm:t>
    </dgm:pt>
    <dgm:pt modelId="{809A5A6E-2931-4453-897B-2363964503EF}" type="pres">
      <dgm:prSet presAssocID="{7AD4FF38-FCD5-4619-8994-B922466AF349}" presName="Name0" presStyleCnt="0">
        <dgm:presLayoutVars>
          <dgm:dir/>
          <dgm:resizeHandles val="exact"/>
        </dgm:presLayoutVars>
      </dgm:prSet>
      <dgm:spPr/>
      <dgm:t>
        <a:bodyPr/>
        <a:lstStyle/>
        <a:p>
          <a:endParaRPr lang="en-US"/>
        </a:p>
      </dgm:t>
    </dgm:pt>
    <dgm:pt modelId="{75DD05DA-E691-4FCD-925E-970CC91FAB42}" type="pres">
      <dgm:prSet presAssocID="{7AD4FF38-FCD5-4619-8994-B922466AF349}" presName="arrow" presStyleLbl="bgShp" presStyleIdx="0" presStyleCnt="1"/>
      <dgm:spPr/>
    </dgm:pt>
    <dgm:pt modelId="{E46E9C23-A425-43B9-8697-3AE73C181F5F}" type="pres">
      <dgm:prSet presAssocID="{7AD4FF38-FCD5-4619-8994-B922466AF349}" presName="points" presStyleCnt="0"/>
      <dgm:spPr/>
    </dgm:pt>
    <dgm:pt modelId="{27345A73-AF3C-4171-A256-570305697F54}" type="pres">
      <dgm:prSet presAssocID="{2F7AE03E-B4EB-44F7-9CC3-7010E9287581}" presName="compositeA" presStyleCnt="0"/>
      <dgm:spPr/>
    </dgm:pt>
    <dgm:pt modelId="{B2A6035E-E9E9-431C-B301-D82E9E5053B8}" type="pres">
      <dgm:prSet presAssocID="{2F7AE03E-B4EB-44F7-9CC3-7010E9287581}" presName="textA" presStyleLbl="revTx" presStyleIdx="0" presStyleCnt="2">
        <dgm:presLayoutVars>
          <dgm:bulletEnabled val="1"/>
        </dgm:presLayoutVars>
      </dgm:prSet>
      <dgm:spPr/>
      <dgm:t>
        <a:bodyPr/>
        <a:lstStyle/>
        <a:p>
          <a:endParaRPr lang="en-US"/>
        </a:p>
      </dgm:t>
    </dgm:pt>
    <dgm:pt modelId="{32233610-FFD9-4CA6-ADBF-3B82D9B780A4}" type="pres">
      <dgm:prSet presAssocID="{2F7AE03E-B4EB-44F7-9CC3-7010E9287581}" presName="circleA" presStyleLbl="node1" presStyleIdx="0" presStyleCnt="2"/>
      <dgm:spPr/>
    </dgm:pt>
    <dgm:pt modelId="{F27CCDD3-2B64-474C-9E1D-DC258D97D357}" type="pres">
      <dgm:prSet presAssocID="{2F7AE03E-B4EB-44F7-9CC3-7010E9287581}" presName="spaceA" presStyleCnt="0"/>
      <dgm:spPr/>
    </dgm:pt>
    <dgm:pt modelId="{4273EA70-DA8E-4BC8-8297-42069E73F693}" type="pres">
      <dgm:prSet presAssocID="{72F2D004-7276-4281-8B99-4CFD17602251}" presName="space" presStyleCnt="0"/>
      <dgm:spPr/>
    </dgm:pt>
    <dgm:pt modelId="{CCA86F2E-3F5E-48C1-952A-4D4759978FE4}" type="pres">
      <dgm:prSet presAssocID="{A4E60EC5-8095-42AD-9791-FB818600FD50}" presName="compositeB" presStyleCnt="0"/>
      <dgm:spPr/>
    </dgm:pt>
    <dgm:pt modelId="{E72ECA30-9A72-436C-AA7D-69FD56BA2BCA}" type="pres">
      <dgm:prSet presAssocID="{A4E60EC5-8095-42AD-9791-FB818600FD50}" presName="textB" presStyleLbl="revTx" presStyleIdx="1" presStyleCnt="2">
        <dgm:presLayoutVars>
          <dgm:bulletEnabled val="1"/>
        </dgm:presLayoutVars>
      </dgm:prSet>
      <dgm:spPr/>
      <dgm:t>
        <a:bodyPr/>
        <a:lstStyle/>
        <a:p>
          <a:endParaRPr lang="en-US"/>
        </a:p>
      </dgm:t>
    </dgm:pt>
    <dgm:pt modelId="{06C3EC67-C6B0-4837-A7F8-F0BD6D446C7F}" type="pres">
      <dgm:prSet presAssocID="{A4E60EC5-8095-42AD-9791-FB818600FD50}" presName="circleB" presStyleLbl="node1" presStyleIdx="1" presStyleCnt="2"/>
      <dgm:spPr/>
    </dgm:pt>
    <dgm:pt modelId="{33D947E1-4C6E-40F4-BA7F-B1B41212D4AC}" type="pres">
      <dgm:prSet presAssocID="{A4E60EC5-8095-42AD-9791-FB818600FD50}" presName="spaceB" presStyleCnt="0"/>
      <dgm:spPr/>
    </dgm:pt>
  </dgm:ptLst>
  <dgm:cxnLst>
    <dgm:cxn modelId="{82AA49B1-77FA-446B-B8F8-08E9D4053585}" srcId="{7AD4FF38-FCD5-4619-8994-B922466AF349}" destId="{A4E60EC5-8095-42AD-9791-FB818600FD50}" srcOrd="1" destOrd="0" parTransId="{9AAF990B-B4E3-45F1-B1A2-E25849A0FE11}" sibTransId="{1492BAB7-31E6-41BD-8325-78F32A256144}"/>
    <dgm:cxn modelId="{4595AEF1-48FA-43DA-9493-CF851231BED9}" type="presOf" srcId="{7AD4FF38-FCD5-4619-8994-B922466AF349}" destId="{809A5A6E-2931-4453-897B-2363964503EF}" srcOrd="0" destOrd="0" presId="urn:microsoft.com/office/officeart/2005/8/layout/hProcess11"/>
    <dgm:cxn modelId="{CE6445DB-2287-48DF-ADAF-A747858B2F79}" type="presOf" srcId="{2F7AE03E-B4EB-44F7-9CC3-7010E9287581}" destId="{B2A6035E-E9E9-431C-B301-D82E9E5053B8}" srcOrd="0" destOrd="0" presId="urn:microsoft.com/office/officeart/2005/8/layout/hProcess11"/>
    <dgm:cxn modelId="{C5A12919-FC12-4B58-8189-AEE24DD7B1DD}" type="presOf" srcId="{A4E60EC5-8095-42AD-9791-FB818600FD50}" destId="{E72ECA30-9A72-436C-AA7D-69FD56BA2BCA}" srcOrd="0" destOrd="0" presId="urn:microsoft.com/office/officeart/2005/8/layout/hProcess11"/>
    <dgm:cxn modelId="{2CE89BBD-C0C3-4FC0-AB26-9BDFF62EA33C}" srcId="{7AD4FF38-FCD5-4619-8994-B922466AF349}" destId="{2F7AE03E-B4EB-44F7-9CC3-7010E9287581}" srcOrd="0" destOrd="0" parTransId="{E3D67C1F-760A-4222-B9D0-5A3EC5938B5E}" sibTransId="{72F2D004-7276-4281-8B99-4CFD17602251}"/>
    <dgm:cxn modelId="{B700FD04-5ECE-4F83-AC88-BCB5504C21C6}" type="presParOf" srcId="{809A5A6E-2931-4453-897B-2363964503EF}" destId="{75DD05DA-E691-4FCD-925E-970CC91FAB42}" srcOrd="0" destOrd="0" presId="urn:microsoft.com/office/officeart/2005/8/layout/hProcess11"/>
    <dgm:cxn modelId="{A9A22049-C270-4E1B-8972-646DB524EAD3}" type="presParOf" srcId="{809A5A6E-2931-4453-897B-2363964503EF}" destId="{E46E9C23-A425-43B9-8697-3AE73C181F5F}" srcOrd="1" destOrd="0" presId="urn:microsoft.com/office/officeart/2005/8/layout/hProcess11"/>
    <dgm:cxn modelId="{E3898A8B-46D9-4337-A81A-22C84E467BE5}" type="presParOf" srcId="{E46E9C23-A425-43B9-8697-3AE73C181F5F}" destId="{27345A73-AF3C-4171-A256-570305697F54}" srcOrd="0" destOrd="0" presId="urn:microsoft.com/office/officeart/2005/8/layout/hProcess11"/>
    <dgm:cxn modelId="{E49EA0A2-B423-4715-B4EB-AB233F1CF4EB}" type="presParOf" srcId="{27345A73-AF3C-4171-A256-570305697F54}" destId="{B2A6035E-E9E9-431C-B301-D82E9E5053B8}" srcOrd="0" destOrd="0" presId="urn:microsoft.com/office/officeart/2005/8/layout/hProcess11"/>
    <dgm:cxn modelId="{50D44029-0DA8-4DDF-975D-88990028FF5D}" type="presParOf" srcId="{27345A73-AF3C-4171-A256-570305697F54}" destId="{32233610-FFD9-4CA6-ADBF-3B82D9B780A4}" srcOrd="1" destOrd="0" presId="urn:microsoft.com/office/officeart/2005/8/layout/hProcess11"/>
    <dgm:cxn modelId="{88930271-C647-4CE7-8CAD-B0970187328F}" type="presParOf" srcId="{27345A73-AF3C-4171-A256-570305697F54}" destId="{F27CCDD3-2B64-474C-9E1D-DC258D97D357}" srcOrd="2" destOrd="0" presId="urn:microsoft.com/office/officeart/2005/8/layout/hProcess11"/>
    <dgm:cxn modelId="{D3C5B760-FB20-4678-BAAE-881EFFACD865}" type="presParOf" srcId="{E46E9C23-A425-43B9-8697-3AE73C181F5F}" destId="{4273EA70-DA8E-4BC8-8297-42069E73F693}" srcOrd="1" destOrd="0" presId="urn:microsoft.com/office/officeart/2005/8/layout/hProcess11"/>
    <dgm:cxn modelId="{0E440081-2783-46B0-B024-7113680D607A}" type="presParOf" srcId="{E46E9C23-A425-43B9-8697-3AE73C181F5F}" destId="{CCA86F2E-3F5E-48C1-952A-4D4759978FE4}" srcOrd="2" destOrd="0" presId="urn:microsoft.com/office/officeart/2005/8/layout/hProcess11"/>
    <dgm:cxn modelId="{85628653-5CA8-40A3-A41B-6A71DCB31BE5}" type="presParOf" srcId="{CCA86F2E-3F5E-48C1-952A-4D4759978FE4}" destId="{E72ECA30-9A72-436C-AA7D-69FD56BA2BCA}" srcOrd="0" destOrd="0" presId="urn:microsoft.com/office/officeart/2005/8/layout/hProcess11"/>
    <dgm:cxn modelId="{29417F5F-1339-4E70-BBD3-9B56D65C71BF}" type="presParOf" srcId="{CCA86F2E-3F5E-48C1-952A-4D4759978FE4}" destId="{06C3EC67-C6B0-4837-A7F8-F0BD6D446C7F}" srcOrd="1" destOrd="0" presId="urn:microsoft.com/office/officeart/2005/8/layout/hProcess11"/>
    <dgm:cxn modelId="{46955EBA-EE54-4A2C-96D3-565342E00320}" type="presParOf" srcId="{CCA86F2E-3F5E-48C1-952A-4D4759978FE4}" destId="{33D947E1-4C6E-40F4-BA7F-B1B41212D4AC}" srcOrd="2" destOrd="0" presId="urn:microsoft.com/office/officeart/2005/8/layout/hProcess11"/>
  </dgm:cxnLst>
  <dgm:bg/>
  <dgm:whole/>
  <dgm:extLst>
    <a:ext uri="http://schemas.microsoft.com/office/drawing/2008/diagram">
      <dsp:dataModelExt xmlns:dsp="http://schemas.microsoft.com/office/drawing/2008/diagram" xmlns=""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321EE-16CB-43F8-A33C-3172767193CC}">
      <dsp:nvSpPr>
        <dsp:cNvPr id="0" name=""/>
        <dsp:cNvSpPr/>
      </dsp:nvSpPr>
      <dsp:spPr>
        <a:xfrm>
          <a:off x="0" y="56511"/>
          <a:ext cx="8632217" cy="1380307"/>
        </a:xfrm>
        <a:prstGeom prst="round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latin typeface="Arial" panose="020B0604020202020204" pitchFamily="34" charset="0"/>
              <a:cs typeface="Arial" panose="020B0604020202020204" pitchFamily="34" charset="0"/>
            </a:rPr>
            <a:t>There are more than 528 million people affected across the globe (World Health </a:t>
          </a:r>
          <a:r>
            <a:rPr lang="en-US" sz="2600" kern="1200" dirty="0" err="1">
              <a:latin typeface="Arial" panose="020B0604020202020204" pitchFamily="34" charset="0"/>
              <a:cs typeface="Arial" panose="020B0604020202020204" pitchFamily="34" charset="0"/>
            </a:rPr>
            <a:t>Organisation</a:t>
          </a:r>
          <a:r>
            <a:rPr lang="en-US" sz="2600" kern="1200" dirty="0">
              <a:latin typeface="Arial" panose="020B0604020202020204" pitchFamily="34" charset="0"/>
              <a:cs typeface="Arial" panose="020B0604020202020204" pitchFamily="34" charset="0"/>
            </a:rPr>
            <a:t>, 2023).</a:t>
          </a:r>
          <a:endParaRPr lang="en-IN" sz="2600" kern="1200" dirty="0">
            <a:latin typeface="Arial" panose="020B0604020202020204" pitchFamily="34" charset="0"/>
            <a:cs typeface="Arial" panose="020B0604020202020204" pitchFamily="34" charset="0"/>
          </a:endParaRPr>
        </a:p>
      </dsp:txBody>
      <dsp:txXfrm>
        <a:off x="67381" y="123892"/>
        <a:ext cx="8497455" cy="1245545"/>
      </dsp:txXfrm>
    </dsp:sp>
    <dsp:sp modelId="{A54D036D-967C-4691-B9C2-11D536ABE36D}">
      <dsp:nvSpPr>
        <dsp:cNvPr id="0" name=""/>
        <dsp:cNvSpPr/>
      </dsp:nvSpPr>
      <dsp:spPr>
        <a:xfrm>
          <a:off x="0" y="1511698"/>
          <a:ext cx="8632217" cy="1380307"/>
        </a:xfrm>
        <a:prstGeom prst="round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latin typeface="Arial" panose="020B0604020202020204" pitchFamily="34" charset="0"/>
              <a:cs typeface="Arial" panose="020B0604020202020204" pitchFamily="34" charset="0"/>
            </a:rPr>
            <a:t>In the year 2019, more than 364 million prevalent cases of knee osteoarthritis were recorded (Stewart, 2019).</a:t>
          </a:r>
          <a:endParaRPr lang="en-IN" sz="2600" kern="1200" dirty="0">
            <a:latin typeface="Arial" panose="020B0604020202020204" pitchFamily="34" charset="0"/>
            <a:cs typeface="Arial" panose="020B0604020202020204" pitchFamily="34" charset="0"/>
          </a:endParaRPr>
        </a:p>
      </dsp:txBody>
      <dsp:txXfrm>
        <a:off x="67381" y="1579079"/>
        <a:ext cx="8497455" cy="1245545"/>
      </dsp:txXfrm>
    </dsp:sp>
    <dsp:sp modelId="{28124CD5-6A06-4363-ADB6-47993083D2FC}">
      <dsp:nvSpPr>
        <dsp:cNvPr id="0" name=""/>
        <dsp:cNvSpPr/>
      </dsp:nvSpPr>
      <dsp:spPr>
        <a:xfrm>
          <a:off x="0" y="2966886"/>
          <a:ext cx="8632217" cy="1380307"/>
        </a:xfrm>
        <a:prstGeom prst="round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latin typeface="Arial" panose="020B0604020202020204" pitchFamily="34" charset="0"/>
              <a:cs typeface="Arial" panose="020B0604020202020204" pitchFamily="34" charset="0"/>
            </a:rPr>
            <a:t>Approximately one out of every 10 million adults in the UK have osteoarthritis (Arthritis UK, 2024).</a:t>
          </a:r>
          <a:endParaRPr lang="en-IN" sz="2600" kern="1200">
            <a:latin typeface="Arial" panose="020B0604020202020204" pitchFamily="34" charset="0"/>
            <a:cs typeface="Arial" panose="020B0604020202020204" pitchFamily="34" charset="0"/>
          </a:endParaRPr>
        </a:p>
      </dsp:txBody>
      <dsp:txXfrm>
        <a:off x="67381" y="3034267"/>
        <a:ext cx="8497455" cy="1245545"/>
      </dsp:txXfrm>
    </dsp:sp>
    <dsp:sp modelId="{FCE9C25F-2D9E-4054-9C5F-A7BA1E9FEE3F}">
      <dsp:nvSpPr>
        <dsp:cNvPr id="0" name=""/>
        <dsp:cNvSpPr/>
      </dsp:nvSpPr>
      <dsp:spPr>
        <a:xfrm>
          <a:off x="0" y="4422074"/>
          <a:ext cx="8632217" cy="1380307"/>
        </a:xfrm>
        <a:prstGeom prst="roundRect">
          <a:avLst/>
        </a:prstGeom>
        <a:solidFill>
          <a:schemeClr val="lt1">
            <a:hueOff val="0"/>
            <a:satOff val="0"/>
            <a:lumOff val="0"/>
            <a:alphaOff val="0"/>
          </a:schemeClr>
        </a:solidFill>
        <a:ln w="38100" cap="flat" cmpd="sng" algn="ctr">
          <a:solidFill>
            <a:schemeClr val="dk2">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latin typeface="Arial" panose="020B0604020202020204" pitchFamily="34" charset="0"/>
              <a:cs typeface="Arial" panose="020B0604020202020204" pitchFamily="34" charset="0"/>
            </a:rPr>
            <a:t>Hip osteoarthritis affects 3.2 million individuals, and symptomatic osteoarthritis occurs in approximately 1 one in every 10 UK adults (Arthritis UK, 2024).</a:t>
          </a:r>
          <a:endParaRPr lang="en-IN" sz="2600" kern="1200" dirty="0">
            <a:latin typeface="Arial" panose="020B0604020202020204" pitchFamily="34" charset="0"/>
            <a:cs typeface="Arial" panose="020B0604020202020204" pitchFamily="34" charset="0"/>
          </a:endParaRPr>
        </a:p>
      </dsp:txBody>
      <dsp:txXfrm>
        <a:off x="67381" y="4489455"/>
        <a:ext cx="8497455" cy="12455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2C4DB-3C52-4BD1-9A4F-296D555C3EF2}">
      <dsp:nvSpPr>
        <dsp:cNvPr id="0" name=""/>
        <dsp:cNvSpPr/>
      </dsp:nvSpPr>
      <dsp:spPr>
        <a:xfrm>
          <a:off x="7776" y="0"/>
          <a:ext cx="1988780" cy="433137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Osteoarthritis causes a great expense of healthcare in the NHS (Lalande et al., 2024).</a:t>
          </a:r>
          <a:endParaRPr lang="en-IN" sz="2400" kern="1200" dirty="0">
            <a:latin typeface="Arial" panose="020B0604020202020204" pitchFamily="34" charset="0"/>
            <a:cs typeface="Arial" panose="020B0604020202020204" pitchFamily="34" charset="0"/>
          </a:endParaRPr>
        </a:p>
      </dsp:txBody>
      <dsp:txXfrm>
        <a:off x="66025" y="58249"/>
        <a:ext cx="1872282" cy="4214881"/>
      </dsp:txXfrm>
    </dsp:sp>
    <dsp:sp modelId="{4624FD39-F6E7-40C8-A700-6DBC6A87ECB0}">
      <dsp:nvSpPr>
        <dsp:cNvPr id="0" name=""/>
        <dsp:cNvSpPr/>
      </dsp:nvSpPr>
      <dsp:spPr>
        <a:xfrm>
          <a:off x="2195435" y="1919080"/>
          <a:ext cx="421621" cy="4932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IN" sz="2100" kern="1200"/>
        </a:p>
      </dsp:txBody>
      <dsp:txXfrm>
        <a:off x="2195435" y="2017723"/>
        <a:ext cx="295135" cy="295931"/>
      </dsp:txXfrm>
    </dsp:sp>
    <dsp:sp modelId="{33C05326-DC9A-458A-886D-57776FF49408}">
      <dsp:nvSpPr>
        <dsp:cNvPr id="0" name=""/>
        <dsp:cNvSpPr/>
      </dsp:nvSpPr>
      <dsp:spPr>
        <a:xfrm>
          <a:off x="2792069" y="0"/>
          <a:ext cx="1988780" cy="433137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Growth in the need for joint replacement surgeries (</a:t>
          </a:r>
          <a:r>
            <a:rPr lang="en-GB" sz="2400" kern="1200" dirty="0">
              <a:latin typeface="Arial" panose="020B0604020202020204" pitchFamily="34" charset="0"/>
              <a:cs typeface="Arial" panose="020B0604020202020204" pitchFamily="34" charset="0"/>
            </a:rPr>
            <a:t>Gems, 2025</a:t>
          </a:r>
          <a:r>
            <a:rPr lang="en-US" sz="2400" kern="1200" dirty="0">
              <a:latin typeface="Arial" panose="020B0604020202020204" pitchFamily="34" charset="0"/>
              <a:cs typeface="Arial" panose="020B0604020202020204" pitchFamily="34" charset="0"/>
            </a:rPr>
            <a:t>).</a:t>
          </a:r>
          <a:endParaRPr lang="en-IN" sz="2400" kern="1200" dirty="0">
            <a:latin typeface="Arial" panose="020B0604020202020204" pitchFamily="34" charset="0"/>
            <a:cs typeface="Arial" panose="020B0604020202020204" pitchFamily="34" charset="0"/>
          </a:endParaRPr>
        </a:p>
      </dsp:txBody>
      <dsp:txXfrm>
        <a:off x="2850318" y="58249"/>
        <a:ext cx="1872282" cy="4214881"/>
      </dsp:txXfrm>
    </dsp:sp>
    <dsp:sp modelId="{D4697EC7-D114-4143-9FC9-D66BFC6F3A0F}">
      <dsp:nvSpPr>
        <dsp:cNvPr id="0" name=""/>
        <dsp:cNvSpPr/>
      </dsp:nvSpPr>
      <dsp:spPr>
        <a:xfrm>
          <a:off x="4979728" y="1919080"/>
          <a:ext cx="421621" cy="4932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IN" sz="2100" kern="1200"/>
        </a:p>
      </dsp:txBody>
      <dsp:txXfrm>
        <a:off x="4979728" y="2017723"/>
        <a:ext cx="295135" cy="295931"/>
      </dsp:txXfrm>
    </dsp:sp>
    <dsp:sp modelId="{45DAE87F-19C8-4EB7-B985-F83560F3D70B}">
      <dsp:nvSpPr>
        <dsp:cNvPr id="0" name=""/>
        <dsp:cNvSpPr/>
      </dsp:nvSpPr>
      <dsp:spPr>
        <a:xfrm>
          <a:off x="5576362" y="0"/>
          <a:ext cx="1988780" cy="433137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Poor productivity and absenteeism at work (</a:t>
          </a:r>
          <a:r>
            <a:rPr lang="en-GB" sz="2400" kern="1200" dirty="0">
              <a:latin typeface="Arial" panose="020B0604020202020204" pitchFamily="34" charset="0"/>
              <a:cs typeface="Arial" panose="020B0604020202020204" pitchFamily="34" charset="0"/>
            </a:rPr>
            <a:t>Li </a:t>
          </a:r>
          <a:r>
            <a:rPr lang="en-GB" sz="2400" i="1" kern="1200" dirty="0">
              <a:latin typeface="Arial" panose="020B0604020202020204" pitchFamily="34" charset="0"/>
              <a:cs typeface="Arial" panose="020B0604020202020204" pitchFamily="34" charset="0"/>
            </a:rPr>
            <a:t>et al., </a:t>
          </a:r>
          <a:r>
            <a:rPr lang="en-GB" sz="2400" i="0" kern="1200" dirty="0">
              <a:latin typeface="Arial" panose="020B0604020202020204" pitchFamily="34" charset="0"/>
              <a:cs typeface="Arial" panose="020B0604020202020204" pitchFamily="34" charset="0"/>
            </a:rPr>
            <a:t>2024</a:t>
          </a:r>
          <a:r>
            <a:rPr lang="en-US" sz="2400" kern="1200" dirty="0">
              <a:latin typeface="Arial" panose="020B0604020202020204" pitchFamily="34" charset="0"/>
              <a:cs typeface="Arial" panose="020B0604020202020204" pitchFamily="34" charset="0"/>
            </a:rPr>
            <a:t>).</a:t>
          </a:r>
          <a:endParaRPr lang="en-IN" sz="2400" kern="1200" dirty="0">
            <a:latin typeface="Arial" panose="020B0604020202020204" pitchFamily="34" charset="0"/>
            <a:cs typeface="Arial" panose="020B0604020202020204" pitchFamily="34" charset="0"/>
          </a:endParaRPr>
        </a:p>
      </dsp:txBody>
      <dsp:txXfrm>
        <a:off x="5634611" y="58249"/>
        <a:ext cx="1872282" cy="4214881"/>
      </dsp:txXfrm>
    </dsp:sp>
    <dsp:sp modelId="{2F76D9DA-AF1A-46EE-99C3-5CD827C94933}">
      <dsp:nvSpPr>
        <dsp:cNvPr id="0" name=""/>
        <dsp:cNvSpPr/>
      </dsp:nvSpPr>
      <dsp:spPr>
        <a:xfrm>
          <a:off x="7764021" y="1919080"/>
          <a:ext cx="421621" cy="4932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IN" sz="2100" kern="1200"/>
        </a:p>
      </dsp:txBody>
      <dsp:txXfrm>
        <a:off x="7764021" y="2017723"/>
        <a:ext cx="295135" cy="295931"/>
      </dsp:txXfrm>
    </dsp:sp>
    <dsp:sp modelId="{8A677197-83BE-4EA1-B1B8-3F46E475E408}">
      <dsp:nvSpPr>
        <dsp:cNvPr id="0" name=""/>
        <dsp:cNvSpPr/>
      </dsp:nvSpPr>
      <dsp:spPr>
        <a:xfrm>
          <a:off x="8360656" y="0"/>
          <a:ext cx="1988780" cy="433137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Psychological suffering, disability, poor quality of life (Ouyang et al., 2023).</a:t>
          </a:r>
          <a:endParaRPr lang="en-IN" sz="2400" kern="1200">
            <a:latin typeface="Arial" panose="020B0604020202020204" pitchFamily="34" charset="0"/>
            <a:cs typeface="Arial" panose="020B0604020202020204" pitchFamily="34" charset="0"/>
          </a:endParaRPr>
        </a:p>
      </dsp:txBody>
      <dsp:txXfrm>
        <a:off x="8418905" y="58249"/>
        <a:ext cx="1872282" cy="4214881"/>
      </dsp:txXfrm>
    </dsp:sp>
    <dsp:sp modelId="{1B789629-4710-4814-9577-9BC567A62BB5}">
      <dsp:nvSpPr>
        <dsp:cNvPr id="0" name=""/>
        <dsp:cNvSpPr/>
      </dsp:nvSpPr>
      <dsp:spPr>
        <a:xfrm>
          <a:off x="10548315" y="1919080"/>
          <a:ext cx="421621" cy="4932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IN" sz="2100" kern="1200"/>
        </a:p>
      </dsp:txBody>
      <dsp:txXfrm>
        <a:off x="10548315" y="2017723"/>
        <a:ext cx="295135" cy="295931"/>
      </dsp:txXfrm>
    </dsp:sp>
    <dsp:sp modelId="{070EBDE3-D45A-41CB-8FBA-5DC19E2E24C4}">
      <dsp:nvSpPr>
        <dsp:cNvPr id="0" name=""/>
        <dsp:cNvSpPr/>
      </dsp:nvSpPr>
      <dsp:spPr>
        <a:xfrm>
          <a:off x="11144949" y="0"/>
          <a:ext cx="1988780" cy="433137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In the UK, one out of every 20 million individuals is affected by musculoskeletal conditions (Arthritis UK, 2024).</a:t>
          </a:r>
          <a:endParaRPr lang="en-IN" sz="2400" kern="1200" dirty="0">
            <a:latin typeface="Arial" panose="020B0604020202020204" pitchFamily="34" charset="0"/>
            <a:cs typeface="Arial" panose="020B0604020202020204" pitchFamily="34" charset="0"/>
          </a:endParaRPr>
        </a:p>
      </dsp:txBody>
      <dsp:txXfrm>
        <a:off x="11203198" y="58249"/>
        <a:ext cx="1872282" cy="4214881"/>
      </dsp:txXfrm>
    </dsp:sp>
    <dsp:sp modelId="{B7B3EDDD-1FAD-4DA4-84CD-8ADDDFE1180A}">
      <dsp:nvSpPr>
        <dsp:cNvPr id="0" name=""/>
        <dsp:cNvSpPr/>
      </dsp:nvSpPr>
      <dsp:spPr>
        <a:xfrm>
          <a:off x="13332608" y="1919080"/>
          <a:ext cx="421621" cy="4932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IN" sz="2100" kern="1200"/>
        </a:p>
      </dsp:txBody>
      <dsp:txXfrm>
        <a:off x="13332608" y="2017723"/>
        <a:ext cx="295135" cy="295931"/>
      </dsp:txXfrm>
    </dsp:sp>
    <dsp:sp modelId="{1AD01375-7C12-4E1A-AA33-6B6323650D67}">
      <dsp:nvSpPr>
        <dsp:cNvPr id="0" name=""/>
        <dsp:cNvSpPr/>
      </dsp:nvSpPr>
      <dsp:spPr>
        <a:xfrm>
          <a:off x="13929242" y="0"/>
          <a:ext cx="1988780" cy="433137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The incidence of osteoarthritis is expected to reach almost 1 billion around the world by the </a:t>
          </a:r>
          <a:r>
            <a:rPr lang="en-US" sz="2400" kern="1200" dirty="0">
              <a:solidFill>
                <a:schemeClr val="bg1"/>
              </a:solidFill>
              <a:latin typeface="Arial" panose="020B0604020202020204" pitchFamily="34" charset="0"/>
              <a:cs typeface="Arial" panose="020B0604020202020204" pitchFamily="34" charset="0"/>
            </a:rPr>
            <a:t>year 2050 (</a:t>
          </a:r>
          <a:r>
            <a:rPr lang="en-US" sz="2400" kern="1200" spc="107" dirty="0">
              <a:solidFill>
                <a:schemeClr val="bg1"/>
              </a:solidFill>
              <a:latin typeface="Arial" panose="020B0604020202020204" pitchFamily="34" charset="0"/>
              <a:ea typeface="Gordita Light"/>
              <a:cs typeface="Arial" panose="020B0604020202020204" pitchFamily="34" charset="0"/>
              <a:sym typeface="Gordita Light"/>
            </a:rPr>
            <a:t>Swain et al., 2020</a:t>
          </a:r>
          <a:r>
            <a:rPr lang="en-US" sz="2400" kern="1200" dirty="0">
              <a:solidFill>
                <a:schemeClr val="bg1"/>
              </a:solidFill>
              <a:latin typeface="Arial" panose="020B0604020202020204" pitchFamily="34" charset="0"/>
              <a:cs typeface="Arial" panose="020B0604020202020204" pitchFamily="34" charset="0"/>
            </a:rPr>
            <a:t>).</a:t>
          </a:r>
          <a:endParaRPr lang="en-IN" sz="2400" kern="1200" dirty="0">
            <a:solidFill>
              <a:schemeClr val="bg1"/>
            </a:solidFill>
            <a:latin typeface="Arial" panose="020B0604020202020204" pitchFamily="34" charset="0"/>
            <a:cs typeface="Arial" panose="020B0604020202020204" pitchFamily="34" charset="0"/>
          </a:endParaRPr>
        </a:p>
      </dsp:txBody>
      <dsp:txXfrm>
        <a:off x="13987491" y="58249"/>
        <a:ext cx="1872282" cy="42148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9862B-EDB6-4F4C-9E96-478030932B9A}">
      <dsp:nvSpPr>
        <dsp:cNvPr id="0" name=""/>
        <dsp:cNvSpPr/>
      </dsp:nvSpPr>
      <dsp:spPr>
        <a:xfrm>
          <a:off x="0" y="1411531"/>
          <a:ext cx="8229600" cy="212940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latin typeface="Arial" panose="020B0604020202020204" pitchFamily="34" charset="0"/>
              <a:cs typeface="Arial" panose="020B0604020202020204" pitchFamily="34" charset="0"/>
            </a:rPr>
            <a:t>The overall number of knee and hip replacement surgery operations performed in England on an annual basis tended to grow during the given period of time prior to the COVID-19 pandemic (Stewart, 2022; Stewart, 2022).</a:t>
          </a:r>
          <a:endParaRPr lang="en-IN" sz="2600" kern="1200" dirty="0">
            <a:latin typeface="Arial" panose="020B0604020202020204" pitchFamily="34" charset="0"/>
            <a:cs typeface="Arial" panose="020B0604020202020204" pitchFamily="34" charset="0"/>
          </a:endParaRPr>
        </a:p>
      </dsp:txBody>
      <dsp:txXfrm>
        <a:off x="103949" y="1515480"/>
        <a:ext cx="8021702" cy="1921502"/>
      </dsp:txXfrm>
    </dsp:sp>
    <dsp:sp modelId="{93CC77B4-38D0-49EA-A13A-FA32A118219B}">
      <dsp:nvSpPr>
        <dsp:cNvPr id="0" name=""/>
        <dsp:cNvSpPr/>
      </dsp:nvSpPr>
      <dsp:spPr>
        <a:xfrm>
          <a:off x="0" y="3728132"/>
          <a:ext cx="8229600" cy="212940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latin typeface="Arial" panose="020B0604020202020204" pitchFamily="34" charset="0"/>
              <a:cs typeface="Arial" panose="020B0604020202020204" pitchFamily="34" charset="0"/>
            </a:rPr>
            <a:t>Non-pharmacological: physiotherapy, exercise therapy, weight control, pharmacological options involve paracetamol, topical NSAIDs, oral NSAIDs and surgical procedures include hip replacement or knee replacement (</a:t>
          </a:r>
          <a:r>
            <a:rPr lang="en-GB" sz="2600" kern="1200" dirty="0">
              <a:latin typeface="Arial" panose="020B0604020202020204" pitchFamily="34" charset="0"/>
              <a:cs typeface="Arial" panose="020B0604020202020204" pitchFamily="34" charset="0"/>
            </a:rPr>
            <a:t>Niyonkuru </a:t>
          </a:r>
          <a:r>
            <a:rPr lang="en-GB" sz="2600" i="1" kern="1200" dirty="0">
              <a:latin typeface="Arial" panose="020B0604020202020204" pitchFamily="34" charset="0"/>
              <a:cs typeface="Arial" panose="020B0604020202020204" pitchFamily="34" charset="0"/>
            </a:rPr>
            <a:t>et al., </a:t>
          </a:r>
          <a:r>
            <a:rPr lang="en-GB" sz="2600" i="0" kern="1200" dirty="0">
              <a:latin typeface="Arial" panose="020B0604020202020204" pitchFamily="34" charset="0"/>
              <a:cs typeface="Arial" panose="020B0604020202020204" pitchFamily="34" charset="0"/>
            </a:rPr>
            <a:t>2025</a:t>
          </a:r>
          <a:r>
            <a:rPr lang="en-US" sz="2600" kern="1200" dirty="0">
              <a:latin typeface="Arial" panose="020B0604020202020204" pitchFamily="34" charset="0"/>
              <a:cs typeface="Arial" panose="020B0604020202020204" pitchFamily="34" charset="0"/>
            </a:rPr>
            <a:t>).</a:t>
          </a:r>
          <a:endParaRPr lang="en-IN" sz="2600" kern="1200" dirty="0">
            <a:latin typeface="Arial" panose="020B0604020202020204" pitchFamily="34" charset="0"/>
            <a:cs typeface="Arial" panose="020B0604020202020204" pitchFamily="34" charset="0"/>
          </a:endParaRPr>
        </a:p>
      </dsp:txBody>
      <dsp:txXfrm>
        <a:off x="103949" y="3832081"/>
        <a:ext cx="8021702" cy="1921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0B046-7D3E-4947-9550-87F2516A5104}">
      <dsp:nvSpPr>
        <dsp:cNvPr id="0" name=""/>
        <dsp:cNvSpPr/>
      </dsp:nvSpPr>
      <dsp:spPr>
        <a:xfrm>
          <a:off x="0" y="3728385"/>
          <a:ext cx="7406991" cy="122373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Chronic-pain-related depression (</a:t>
          </a:r>
          <a:r>
            <a:rPr lang="en-GB" sz="2600" kern="1200" dirty="0">
              <a:latin typeface="Arial" panose="020B0604020202020204" pitchFamily="34" charset="0"/>
              <a:cs typeface="Arial" panose="020B0604020202020204" pitchFamily="34" charset="0"/>
            </a:rPr>
            <a:t>Liu </a:t>
          </a:r>
          <a:r>
            <a:rPr lang="en-GB" sz="2600" i="1" kern="1200" dirty="0">
              <a:latin typeface="Arial" panose="020B0604020202020204" pitchFamily="34" charset="0"/>
              <a:cs typeface="Arial" panose="020B0604020202020204" pitchFamily="34" charset="0"/>
            </a:rPr>
            <a:t>et al., </a:t>
          </a:r>
          <a:r>
            <a:rPr lang="en-GB" sz="2600" i="0" kern="1200" dirty="0">
              <a:latin typeface="Arial" panose="020B0604020202020204" pitchFamily="34" charset="0"/>
              <a:cs typeface="Arial" panose="020B0604020202020204" pitchFamily="34" charset="0"/>
            </a:rPr>
            <a:t>2026</a:t>
          </a:r>
          <a:r>
            <a:rPr lang="en-IN" sz="2600" kern="1200" dirty="0">
              <a:latin typeface="Arial" panose="020B0604020202020204" pitchFamily="34" charset="0"/>
              <a:cs typeface="Arial" panose="020B0604020202020204" pitchFamily="34" charset="0"/>
            </a:rPr>
            <a:t>).</a:t>
          </a:r>
        </a:p>
      </dsp:txBody>
      <dsp:txXfrm>
        <a:off x="0" y="3728385"/>
        <a:ext cx="7406991" cy="1223739"/>
      </dsp:txXfrm>
    </dsp:sp>
    <dsp:sp modelId="{455B870F-03B0-4D2A-AECD-EDCF2559DA2D}">
      <dsp:nvSpPr>
        <dsp:cNvPr id="0" name=""/>
        <dsp:cNvSpPr/>
      </dsp:nvSpPr>
      <dsp:spPr>
        <a:xfrm rot="10800000">
          <a:off x="0" y="1864630"/>
          <a:ext cx="7406991" cy="1882110"/>
        </a:xfrm>
        <a:prstGeom prst="upArrowCallou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Cardiovascular disease, diabetes and metabolic syndrome are common comorbidities (</a:t>
          </a:r>
          <a:r>
            <a:rPr lang="en-GB" sz="2600" kern="1200" dirty="0" err="1">
              <a:latin typeface="Arial" panose="020B0604020202020204" pitchFamily="34" charset="0"/>
              <a:cs typeface="Arial" panose="020B0604020202020204" pitchFamily="34" charset="0"/>
            </a:rPr>
            <a:t>Alenazi</a:t>
          </a:r>
          <a:r>
            <a:rPr lang="en-GB" sz="2600" kern="1200" dirty="0">
              <a:latin typeface="Arial" panose="020B0604020202020204" pitchFamily="34" charset="0"/>
              <a:cs typeface="Arial" panose="020B0604020202020204" pitchFamily="34" charset="0"/>
            </a:rPr>
            <a:t> </a:t>
          </a:r>
          <a:r>
            <a:rPr lang="en-GB" sz="2600" i="1" kern="1200" dirty="0">
              <a:latin typeface="Arial" panose="020B0604020202020204" pitchFamily="34" charset="0"/>
              <a:cs typeface="Arial" panose="020B0604020202020204" pitchFamily="34" charset="0"/>
            </a:rPr>
            <a:t>et al., </a:t>
          </a:r>
          <a:r>
            <a:rPr lang="en-GB" sz="2600" i="0" kern="1200" dirty="0">
              <a:latin typeface="Arial" panose="020B0604020202020204" pitchFamily="34" charset="0"/>
              <a:cs typeface="Arial" panose="020B0604020202020204" pitchFamily="34" charset="0"/>
            </a:rPr>
            <a:t>2023</a:t>
          </a:r>
          <a:r>
            <a:rPr lang="en-IN" sz="2600" kern="1200" dirty="0">
              <a:latin typeface="Arial" panose="020B0604020202020204" pitchFamily="34" charset="0"/>
              <a:cs typeface="Arial" panose="020B0604020202020204" pitchFamily="34" charset="0"/>
            </a:rPr>
            <a:t>).</a:t>
          </a:r>
        </a:p>
      </dsp:txBody>
      <dsp:txXfrm rot="10800000">
        <a:off x="0" y="1864630"/>
        <a:ext cx="7406991" cy="1222939"/>
      </dsp:txXfrm>
    </dsp:sp>
    <dsp:sp modelId="{A0CA1966-F338-4550-B5B2-BC23BC5165A4}">
      <dsp:nvSpPr>
        <dsp:cNvPr id="0" name=""/>
        <dsp:cNvSpPr/>
      </dsp:nvSpPr>
      <dsp:spPr>
        <a:xfrm rot="10800000">
          <a:off x="0" y="875"/>
          <a:ext cx="7406991" cy="1882110"/>
        </a:xfrm>
        <a:prstGeom prst="upArrowCallou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Obesity provokes stress and disease development of the joints (Massey, 2023).</a:t>
          </a:r>
        </a:p>
      </dsp:txBody>
      <dsp:txXfrm rot="10800000">
        <a:off x="0" y="875"/>
        <a:ext cx="7406991" cy="12229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A20AD-3E2D-4C08-8824-2F4D3DBF2905}">
      <dsp:nvSpPr>
        <dsp:cNvPr id="0" name=""/>
        <dsp:cNvSpPr/>
      </dsp:nvSpPr>
      <dsp:spPr>
        <a:xfrm>
          <a:off x="1756" y="311806"/>
          <a:ext cx="3745818" cy="224749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Maintaining a normal weight and doing physical exercises frequently (</a:t>
          </a:r>
          <a:r>
            <a:rPr lang="en-GB" sz="2600" kern="1200" dirty="0">
              <a:latin typeface="Arial" panose="020B0604020202020204" pitchFamily="34" charset="0"/>
              <a:cs typeface="Arial" panose="020B0604020202020204" pitchFamily="34" charset="0"/>
            </a:rPr>
            <a:t>Huffman </a:t>
          </a:r>
          <a:r>
            <a:rPr lang="en-GB" sz="2600" i="1" kern="1200" dirty="0">
              <a:latin typeface="Arial" panose="020B0604020202020204" pitchFamily="34" charset="0"/>
              <a:cs typeface="Arial" panose="020B0604020202020204" pitchFamily="34" charset="0"/>
            </a:rPr>
            <a:t>et al., </a:t>
          </a:r>
          <a:r>
            <a:rPr lang="en-GB" sz="2600" i="0" kern="1200" dirty="0">
              <a:latin typeface="Arial" panose="020B0604020202020204" pitchFamily="34" charset="0"/>
              <a:cs typeface="Arial" panose="020B0604020202020204" pitchFamily="34" charset="0"/>
            </a:rPr>
            <a:t>2024</a:t>
          </a:r>
          <a:r>
            <a:rPr lang="en-IN" sz="2600" kern="1200" dirty="0">
              <a:latin typeface="Arial" panose="020B0604020202020204" pitchFamily="34" charset="0"/>
              <a:cs typeface="Arial" panose="020B0604020202020204" pitchFamily="34" charset="0"/>
            </a:rPr>
            <a:t>).</a:t>
          </a:r>
        </a:p>
      </dsp:txBody>
      <dsp:txXfrm>
        <a:off x="67583" y="377633"/>
        <a:ext cx="3614164" cy="2115837"/>
      </dsp:txXfrm>
    </dsp:sp>
    <dsp:sp modelId="{D7C4DE81-2239-44B3-B76D-D1BE91650845}">
      <dsp:nvSpPr>
        <dsp:cNvPr id="0" name=""/>
        <dsp:cNvSpPr/>
      </dsp:nvSpPr>
      <dsp:spPr>
        <a:xfrm>
          <a:off x="4077207" y="971070"/>
          <a:ext cx="794113" cy="9289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33550">
            <a:lnSpc>
              <a:spcPct val="90000"/>
            </a:lnSpc>
            <a:spcBef>
              <a:spcPct val="0"/>
            </a:spcBef>
            <a:spcAft>
              <a:spcPct val="35000"/>
            </a:spcAft>
            <a:buNone/>
          </a:pPr>
          <a:endParaRPr lang="en-IN" sz="3900" kern="1200"/>
        </a:p>
      </dsp:txBody>
      <dsp:txXfrm>
        <a:off x="4077207" y="1156863"/>
        <a:ext cx="555879" cy="557377"/>
      </dsp:txXfrm>
    </dsp:sp>
    <dsp:sp modelId="{87AF4FF9-C94D-46A8-A5EB-551D933F7AE1}">
      <dsp:nvSpPr>
        <dsp:cNvPr id="0" name=""/>
        <dsp:cNvSpPr/>
      </dsp:nvSpPr>
      <dsp:spPr>
        <a:xfrm>
          <a:off x="5245902" y="311806"/>
          <a:ext cx="3745818" cy="224749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Avoid injuries to joints with safe movement (</a:t>
          </a:r>
          <a:r>
            <a:rPr lang="en-GB" sz="2600" kern="1200" dirty="0">
              <a:latin typeface="Arial" panose="020B0604020202020204" pitchFamily="34" charset="0"/>
              <a:cs typeface="Arial" panose="020B0604020202020204" pitchFamily="34" charset="0"/>
            </a:rPr>
            <a:t>Marks, 2026</a:t>
          </a:r>
          <a:r>
            <a:rPr lang="en-IN" sz="2600" kern="1200" dirty="0">
              <a:latin typeface="Arial" panose="020B0604020202020204" pitchFamily="34" charset="0"/>
              <a:cs typeface="Arial" panose="020B0604020202020204" pitchFamily="34" charset="0"/>
            </a:rPr>
            <a:t>).</a:t>
          </a:r>
        </a:p>
      </dsp:txBody>
      <dsp:txXfrm>
        <a:off x="5311729" y="377633"/>
        <a:ext cx="3614164" cy="2115837"/>
      </dsp:txXfrm>
    </dsp:sp>
    <dsp:sp modelId="{D21E5CA2-E3CB-495E-B575-FC905778A558}">
      <dsp:nvSpPr>
        <dsp:cNvPr id="0" name=""/>
        <dsp:cNvSpPr/>
      </dsp:nvSpPr>
      <dsp:spPr>
        <a:xfrm rot="5400000">
          <a:off x="6721755" y="2821505"/>
          <a:ext cx="794113" cy="9289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33550">
            <a:lnSpc>
              <a:spcPct val="90000"/>
            </a:lnSpc>
            <a:spcBef>
              <a:spcPct val="0"/>
            </a:spcBef>
            <a:spcAft>
              <a:spcPct val="35000"/>
            </a:spcAft>
            <a:buNone/>
          </a:pPr>
          <a:endParaRPr lang="en-IN" sz="3900" kern="1200"/>
        </a:p>
      </dsp:txBody>
      <dsp:txXfrm rot="-5400000">
        <a:off x="6840123" y="2888930"/>
        <a:ext cx="557377" cy="555879"/>
      </dsp:txXfrm>
    </dsp:sp>
    <dsp:sp modelId="{59B46141-F31A-49BF-A5DD-0D167FAA2BCA}">
      <dsp:nvSpPr>
        <dsp:cNvPr id="0" name=""/>
        <dsp:cNvSpPr/>
      </dsp:nvSpPr>
      <dsp:spPr>
        <a:xfrm>
          <a:off x="5245902" y="4057625"/>
          <a:ext cx="3745818" cy="224749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Early detection promotes management of diseases (</a:t>
          </a:r>
          <a:r>
            <a:rPr lang="en-GB" sz="2600" kern="1200" dirty="0">
              <a:latin typeface="Arial" panose="020B0604020202020204" pitchFamily="34" charset="0"/>
              <a:cs typeface="Arial" panose="020B0604020202020204" pitchFamily="34" charset="0"/>
            </a:rPr>
            <a:t>Coleman </a:t>
          </a:r>
          <a:r>
            <a:rPr lang="en-GB" sz="2600" i="1" kern="1200" dirty="0">
              <a:latin typeface="Arial" panose="020B0604020202020204" pitchFamily="34" charset="0"/>
              <a:cs typeface="Arial" panose="020B0604020202020204" pitchFamily="34" charset="0"/>
            </a:rPr>
            <a:t>et al., </a:t>
          </a:r>
          <a:r>
            <a:rPr lang="en-GB" sz="2600" i="0" kern="1200" dirty="0">
              <a:latin typeface="Arial" panose="020B0604020202020204" pitchFamily="34" charset="0"/>
              <a:cs typeface="Arial" panose="020B0604020202020204" pitchFamily="34" charset="0"/>
            </a:rPr>
            <a:t>2025</a:t>
          </a:r>
          <a:r>
            <a:rPr lang="en-IN" sz="2600" kern="1200" dirty="0">
              <a:latin typeface="Arial" panose="020B0604020202020204" pitchFamily="34" charset="0"/>
              <a:cs typeface="Arial" panose="020B0604020202020204" pitchFamily="34" charset="0"/>
            </a:rPr>
            <a:t>).</a:t>
          </a:r>
        </a:p>
      </dsp:txBody>
      <dsp:txXfrm>
        <a:off x="5311729" y="4123452"/>
        <a:ext cx="3614164" cy="2115837"/>
      </dsp:txXfrm>
    </dsp:sp>
    <dsp:sp modelId="{F4E93650-9621-4A8A-A89F-4CF83E757BEF}">
      <dsp:nvSpPr>
        <dsp:cNvPr id="0" name=""/>
        <dsp:cNvSpPr/>
      </dsp:nvSpPr>
      <dsp:spPr>
        <a:xfrm rot="10800000">
          <a:off x="4122157" y="4716889"/>
          <a:ext cx="794113" cy="92896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33550">
            <a:lnSpc>
              <a:spcPct val="90000"/>
            </a:lnSpc>
            <a:spcBef>
              <a:spcPct val="0"/>
            </a:spcBef>
            <a:spcAft>
              <a:spcPct val="35000"/>
            </a:spcAft>
            <a:buNone/>
          </a:pPr>
          <a:endParaRPr lang="en-IN" sz="3900" kern="1200"/>
        </a:p>
      </dsp:txBody>
      <dsp:txXfrm rot="10800000">
        <a:off x="4360391" y="4902682"/>
        <a:ext cx="555879" cy="557377"/>
      </dsp:txXfrm>
    </dsp:sp>
    <dsp:sp modelId="{E9C488AD-8491-4196-991F-915D2D6EDC3A}">
      <dsp:nvSpPr>
        <dsp:cNvPr id="0" name=""/>
        <dsp:cNvSpPr/>
      </dsp:nvSpPr>
      <dsp:spPr>
        <a:xfrm>
          <a:off x="1756" y="4057625"/>
          <a:ext cx="3745818" cy="224749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Raise in the obesity rates is one of the major causes of increased cases of osteoarthritis in the world (</a:t>
          </a:r>
          <a:r>
            <a:rPr lang="en-GB" sz="2600" kern="1200" dirty="0">
              <a:latin typeface="Arial" panose="020B0604020202020204" pitchFamily="34" charset="0"/>
              <a:cs typeface="Arial" panose="020B0604020202020204" pitchFamily="34" charset="0"/>
            </a:rPr>
            <a:t>Xu </a:t>
          </a:r>
          <a:r>
            <a:rPr lang="en-GB" sz="2600" i="1" kern="1200" dirty="0">
              <a:latin typeface="Arial" panose="020B0604020202020204" pitchFamily="34" charset="0"/>
              <a:cs typeface="Arial" panose="020B0604020202020204" pitchFamily="34" charset="0"/>
            </a:rPr>
            <a:t>et al., </a:t>
          </a:r>
          <a:r>
            <a:rPr lang="en-GB" sz="2600" i="0" kern="1200" dirty="0">
              <a:latin typeface="Arial" panose="020B0604020202020204" pitchFamily="34" charset="0"/>
              <a:cs typeface="Arial" panose="020B0604020202020204" pitchFamily="34" charset="0"/>
            </a:rPr>
            <a:t>2025</a:t>
          </a:r>
          <a:r>
            <a:rPr lang="en-IN" sz="2600" kern="1200" dirty="0">
              <a:latin typeface="Arial" panose="020B0604020202020204" pitchFamily="34" charset="0"/>
              <a:cs typeface="Arial" panose="020B0604020202020204" pitchFamily="34" charset="0"/>
            </a:rPr>
            <a:t>).</a:t>
          </a:r>
        </a:p>
      </dsp:txBody>
      <dsp:txXfrm>
        <a:off x="67583" y="4123452"/>
        <a:ext cx="3614164" cy="21158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D05DA-E691-4FCD-925E-970CC91FAB42}">
      <dsp:nvSpPr>
        <dsp:cNvPr id="0" name=""/>
        <dsp:cNvSpPr/>
      </dsp:nvSpPr>
      <dsp:spPr>
        <a:xfrm>
          <a:off x="0" y="1182485"/>
          <a:ext cx="15906750" cy="1576647"/>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6035E-E9E9-431C-B301-D82E9E5053B8}">
      <dsp:nvSpPr>
        <dsp:cNvPr id="0" name=""/>
        <dsp:cNvSpPr/>
      </dsp:nvSpPr>
      <dsp:spPr>
        <a:xfrm>
          <a:off x="174" y="0"/>
          <a:ext cx="6983280" cy="1576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b" anchorCtr="0">
          <a:noAutofit/>
        </a:bodyPr>
        <a:lstStyle/>
        <a:p>
          <a:pPr marL="0" lvl="0" indent="0" algn="ctr" defTabSz="1244600">
            <a:lnSpc>
              <a:spcPct val="90000"/>
            </a:lnSpc>
            <a:spcBef>
              <a:spcPct val="0"/>
            </a:spcBef>
            <a:spcAft>
              <a:spcPct val="35000"/>
            </a:spcAft>
            <a:buNone/>
          </a:pPr>
          <a:r>
            <a:rPr lang="en-IN" sz="2800" kern="1200" dirty="0">
              <a:latin typeface="Arial" panose="020B0604020202020204" pitchFamily="34" charset="0"/>
              <a:cs typeface="Arial" panose="020B0604020202020204" pitchFamily="34" charset="0"/>
            </a:rPr>
            <a:t>Personalised care planning and combined decision making (</a:t>
          </a:r>
          <a:r>
            <a:rPr lang="en-GB" sz="2800" kern="1200" dirty="0">
              <a:latin typeface="Arial" panose="020B0604020202020204" pitchFamily="34" charset="0"/>
              <a:cs typeface="Arial" panose="020B0604020202020204" pitchFamily="34" charset="0"/>
            </a:rPr>
            <a:t>Cochrane </a:t>
          </a:r>
          <a:r>
            <a:rPr lang="en-GB" sz="2800" i="1" kern="1200" dirty="0">
              <a:latin typeface="Arial" panose="020B0604020202020204" pitchFamily="34" charset="0"/>
              <a:cs typeface="Arial" panose="020B0604020202020204" pitchFamily="34" charset="0"/>
            </a:rPr>
            <a:t>et al., </a:t>
          </a:r>
          <a:r>
            <a:rPr lang="en-GB" sz="2800" i="0" kern="1200" dirty="0">
              <a:latin typeface="Arial" panose="020B0604020202020204" pitchFamily="34" charset="0"/>
              <a:cs typeface="Arial" panose="020B0604020202020204" pitchFamily="34" charset="0"/>
            </a:rPr>
            <a:t>2026</a:t>
          </a:r>
          <a:r>
            <a:rPr lang="en-IN" sz="2800" kern="1200" dirty="0">
              <a:latin typeface="Arial" panose="020B0604020202020204" pitchFamily="34" charset="0"/>
              <a:cs typeface="Arial" panose="020B0604020202020204" pitchFamily="34" charset="0"/>
            </a:rPr>
            <a:t>).</a:t>
          </a:r>
        </a:p>
      </dsp:txBody>
      <dsp:txXfrm>
        <a:off x="174" y="0"/>
        <a:ext cx="6983280" cy="1576647"/>
      </dsp:txXfrm>
    </dsp:sp>
    <dsp:sp modelId="{32233610-FFD9-4CA6-ADBF-3B82D9B780A4}">
      <dsp:nvSpPr>
        <dsp:cNvPr id="0" name=""/>
        <dsp:cNvSpPr/>
      </dsp:nvSpPr>
      <dsp:spPr>
        <a:xfrm>
          <a:off x="3294734" y="1773728"/>
          <a:ext cx="394161" cy="39416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2ECA30-9A72-436C-AA7D-69FD56BA2BCA}">
      <dsp:nvSpPr>
        <dsp:cNvPr id="0" name=""/>
        <dsp:cNvSpPr/>
      </dsp:nvSpPr>
      <dsp:spPr>
        <a:xfrm>
          <a:off x="7332619" y="2364971"/>
          <a:ext cx="6983280" cy="1576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IN" sz="2800" kern="1200" dirty="0">
              <a:latin typeface="Arial" panose="020B0604020202020204" pitchFamily="34" charset="0"/>
              <a:cs typeface="Arial" panose="020B0604020202020204" pitchFamily="34" charset="0"/>
            </a:rPr>
            <a:t>Assisted self-management programmes,  community support and social prescribing (</a:t>
          </a:r>
          <a:r>
            <a:rPr lang="en-GB" sz="2800" kern="1200" dirty="0">
              <a:latin typeface="Arial" panose="020B0604020202020204" pitchFamily="34" charset="0"/>
              <a:cs typeface="Arial" panose="020B0604020202020204" pitchFamily="34" charset="0"/>
            </a:rPr>
            <a:t>Åkesson </a:t>
          </a:r>
          <a:r>
            <a:rPr lang="en-GB" sz="2800" i="1" kern="1200" dirty="0">
              <a:latin typeface="Arial" panose="020B0604020202020204" pitchFamily="34" charset="0"/>
              <a:cs typeface="Arial" panose="020B0604020202020204" pitchFamily="34" charset="0"/>
            </a:rPr>
            <a:t>et al., </a:t>
          </a:r>
          <a:r>
            <a:rPr lang="en-GB" sz="2800" i="0" kern="1200" dirty="0">
              <a:latin typeface="Arial" panose="020B0604020202020204" pitchFamily="34" charset="0"/>
              <a:cs typeface="Arial" panose="020B0604020202020204" pitchFamily="34" charset="0"/>
            </a:rPr>
            <a:t>2022</a:t>
          </a:r>
          <a:r>
            <a:rPr lang="en-IN" sz="2800" kern="1200" dirty="0">
              <a:latin typeface="Arial" panose="020B0604020202020204" pitchFamily="34" charset="0"/>
              <a:cs typeface="Arial" panose="020B0604020202020204" pitchFamily="34" charset="0"/>
            </a:rPr>
            <a:t>).</a:t>
          </a:r>
        </a:p>
      </dsp:txBody>
      <dsp:txXfrm>
        <a:off x="7332619" y="2364971"/>
        <a:ext cx="6983280" cy="1576647"/>
      </dsp:txXfrm>
    </dsp:sp>
    <dsp:sp modelId="{06C3EC67-C6B0-4837-A7F8-F0BD6D446C7F}">
      <dsp:nvSpPr>
        <dsp:cNvPr id="0" name=""/>
        <dsp:cNvSpPr/>
      </dsp:nvSpPr>
      <dsp:spPr>
        <a:xfrm>
          <a:off x="10627178" y="1773728"/>
          <a:ext cx="394161" cy="39416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F062C-BFC3-42F7-B470-EC1DE00BAE35}" type="datetimeFigureOut">
              <a:rPr lang="en-IN" smtClean="0"/>
              <a:pPr/>
              <a:t>15-03-2026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1E51A0-352F-4D98-A7B5-7A6995AE5A0D}" type="slidenum">
              <a:rPr lang="en-IN" smtClean="0"/>
              <a:pPr/>
              <a:t>‹#›</a:t>
            </a:fld>
            <a:endParaRPr lang="en-IN"/>
          </a:p>
        </p:txBody>
      </p:sp>
    </p:spTree>
    <p:extLst>
      <p:ext uri="{BB962C8B-B14F-4D97-AF65-F5344CB8AC3E}">
        <p14:creationId xmlns:p14="http://schemas.microsoft.com/office/powerpoint/2010/main" xmlns="" val="1814535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Osteoarthritis is a degenerative chronic musculoskeletal disorder which is involved in joint cartilage and the surrounding tissues. It usually attacks knees, hips, the spine and hands, resulting in pain, stiffness, and limitations of movement. These risk factors are ageing, obesity, joint injury and genetics. The condition gradually leads to diminished physical activity and quality of life and is a major health issue of concern among the population in the UK and other countries across the world. </a:t>
            </a:r>
          </a:p>
        </p:txBody>
      </p:sp>
      <p:sp>
        <p:nvSpPr>
          <p:cNvPr id="4" name="Slide Number Placeholder 3"/>
          <p:cNvSpPr>
            <a:spLocks noGrp="1"/>
          </p:cNvSpPr>
          <p:nvPr>
            <p:ph type="sldNum" sz="quarter" idx="5"/>
          </p:nvPr>
        </p:nvSpPr>
        <p:spPr/>
        <p:txBody>
          <a:bodyPr/>
          <a:lstStyle/>
          <a:p>
            <a:fld id="{671E51A0-352F-4D98-A7B5-7A6995AE5A0D}" type="slidenum">
              <a:rPr lang="en-IN" smtClean="0"/>
              <a:pPr/>
              <a:t>2</a:t>
            </a:fld>
            <a:endParaRPr lang="en-IN"/>
          </a:p>
        </p:txBody>
      </p:sp>
    </p:spTree>
    <p:extLst>
      <p:ext uri="{BB962C8B-B14F-4D97-AF65-F5344CB8AC3E}">
        <p14:creationId xmlns:p14="http://schemas.microsoft.com/office/powerpoint/2010/main" xmlns="" val="195590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Osteoarthritis is considered among the most prevalent chronic musculoskeletal disorders in the world, with an estimated 528 million people living with osteoarthritis. Osteoarthritis is common in an estimated 10 million individuals in the UK, and 9 million individuals of this experience it in the knee and hip joints. </a:t>
            </a:r>
          </a:p>
        </p:txBody>
      </p:sp>
      <p:sp>
        <p:nvSpPr>
          <p:cNvPr id="4" name="Slide Number Placeholder 3"/>
          <p:cNvSpPr>
            <a:spLocks noGrp="1"/>
          </p:cNvSpPr>
          <p:nvPr>
            <p:ph type="sldNum" sz="quarter" idx="5"/>
          </p:nvPr>
        </p:nvSpPr>
        <p:spPr/>
        <p:txBody>
          <a:bodyPr/>
          <a:lstStyle/>
          <a:p>
            <a:fld id="{671E51A0-352F-4D98-A7B5-7A6995AE5A0D}" type="slidenum">
              <a:rPr lang="en-IN" smtClean="0"/>
              <a:pPr/>
              <a:t>3</a:t>
            </a:fld>
            <a:endParaRPr lang="en-IN"/>
          </a:p>
        </p:txBody>
      </p:sp>
    </p:spTree>
    <p:extLst>
      <p:ext uri="{BB962C8B-B14F-4D97-AF65-F5344CB8AC3E}">
        <p14:creationId xmlns:p14="http://schemas.microsoft.com/office/powerpoint/2010/main" xmlns="" val="3794977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Osteoarthritis imposes high social and economic costs on the healthcare systems and societies. Long term management, rehabilitation and joint replacement surgeries are other procedures that are finding more funding in NHS resources. The problem with chronic pain and issues with mobility worsens mental health, social engagement, and general quality of life. </a:t>
            </a:r>
          </a:p>
        </p:txBody>
      </p:sp>
      <p:sp>
        <p:nvSpPr>
          <p:cNvPr id="4" name="Slide Number Placeholder 3"/>
          <p:cNvSpPr>
            <a:spLocks noGrp="1"/>
          </p:cNvSpPr>
          <p:nvPr>
            <p:ph type="sldNum" sz="quarter" idx="5"/>
          </p:nvPr>
        </p:nvSpPr>
        <p:spPr/>
        <p:txBody>
          <a:bodyPr/>
          <a:lstStyle/>
          <a:p>
            <a:fld id="{671E51A0-352F-4D98-A7B5-7A6995AE5A0D}" type="slidenum">
              <a:rPr lang="en-IN" smtClean="0"/>
              <a:pPr/>
              <a:t>4</a:t>
            </a:fld>
            <a:endParaRPr lang="en-IN"/>
          </a:p>
        </p:txBody>
      </p:sp>
    </p:spTree>
    <p:extLst>
      <p:ext uri="{BB962C8B-B14F-4D97-AF65-F5344CB8AC3E}">
        <p14:creationId xmlns:p14="http://schemas.microsoft.com/office/powerpoint/2010/main" xmlns="" val="3947194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Management of osteoarthritis in the UK is based on NICE guidelines, which insist on patient-centred and multidisciplinary management approaches. Non-pharmacological measures like physical exercise, management and education of patients have been given a high priority. The integrated long-term care is supported by models such as the Chronic Care Model and the biopsychosocial framework. </a:t>
            </a:r>
          </a:p>
        </p:txBody>
      </p:sp>
      <p:sp>
        <p:nvSpPr>
          <p:cNvPr id="4" name="Slide Number Placeholder 3"/>
          <p:cNvSpPr>
            <a:spLocks noGrp="1"/>
          </p:cNvSpPr>
          <p:nvPr>
            <p:ph type="sldNum" sz="quarter" idx="5"/>
          </p:nvPr>
        </p:nvSpPr>
        <p:spPr/>
        <p:txBody>
          <a:bodyPr/>
          <a:lstStyle/>
          <a:p>
            <a:fld id="{671E51A0-352F-4D98-A7B5-7A6995AE5A0D}" type="slidenum">
              <a:rPr lang="en-IN" smtClean="0"/>
              <a:pPr/>
              <a:t>5</a:t>
            </a:fld>
            <a:endParaRPr lang="en-IN"/>
          </a:p>
        </p:txBody>
      </p:sp>
    </p:spTree>
    <p:extLst>
      <p:ext uri="{BB962C8B-B14F-4D97-AF65-F5344CB8AC3E}">
        <p14:creationId xmlns:p14="http://schemas.microsoft.com/office/powerpoint/2010/main" xmlns="" val="3262097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Osteoarthritis diagnosis is usually done in the primary care setting, where clinical evaluation is done. Medical workers assess the history of patients, their symptoms, tenderness of joints, and limitations of movement. Classification of imaging methods includes the use of X-rays to ascertain degeneration of cartilage and structural alterations of the joints. Primary evaluation also determines the severity of pain and functional status to inform future treatment planning and long-term management of people with osteoarthritis. </a:t>
            </a:r>
          </a:p>
        </p:txBody>
      </p:sp>
      <p:sp>
        <p:nvSpPr>
          <p:cNvPr id="4" name="Slide Number Placeholder 3"/>
          <p:cNvSpPr>
            <a:spLocks noGrp="1"/>
          </p:cNvSpPr>
          <p:nvPr>
            <p:ph type="sldNum" sz="quarter" idx="5"/>
          </p:nvPr>
        </p:nvSpPr>
        <p:spPr/>
        <p:txBody>
          <a:bodyPr/>
          <a:lstStyle/>
          <a:p>
            <a:fld id="{671E51A0-352F-4D98-A7B5-7A6995AE5A0D}" type="slidenum">
              <a:rPr lang="en-IN" smtClean="0"/>
              <a:pPr/>
              <a:t>6</a:t>
            </a:fld>
            <a:endParaRPr lang="en-IN"/>
          </a:p>
        </p:txBody>
      </p:sp>
    </p:spTree>
    <p:extLst>
      <p:ext uri="{BB962C8B-B14F-4D97-AF65-F5344CB8AC3E}">
        <p14:creationId xmlns:p14="http://schemas.microsoft.com/office/powerpoint/2010/main" xmlns="" val="2089348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Osteoarthritis management in the UK is done through combined non-pharmacological, pharmacological, and surgical approaches. Pain is decreased with the help of analgesics like paracetamol and non-steroidal anti-inflammatory medications. In extreme cases, surgical treatment such as replacing hips or knees improves the function of joints and greatly enhances the quality of life. </a:t>
            </a:r>
          </a:p>
        </p:txBody>
      </p:sp>
      <p:sp>
        <p:nvSpPr>
          <p:cNvPr id="4" name="Slide Number Placeholder 3"/>
          <p:cNvSpPr>
            <a:spLocks noGrp="1"/>
          </p:cNvSpPr>
          <p:nvPr>
            <p:ph type="sldNum" sz="quarter" idx="5"/>
          </p:nvPr>
        </p:nvSpPr>
        <p:spPr/>
        <p:txBody>
          <a:bodyPr/>
          <a:lstStyle/>
          <a:p>
            <a:fld id="{671E51A0-352F-4D98-A7B5-7A6995AE5A0D}" type="slidenum">
              <a:rPr lang="en-IN" smtClean="0"/>
              <a:pPr/>
              <a:t>7</a:t>
            </a:fld>
            <a:endParaRPr lang="en-IN"/>
          </a:p>
        </p:txBody>
      </p:sp>
    </p:spTree>
    <p:extLst>
      <p:ext uri="{BB962C8B-B14F-4D97-AF65-F5344CB8AC3E}">
        <p14:creationId xmlns:p14="http://schemas.microsoft.com/office/powerpoint/2010/main" xmlns="" val="880084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Osteoarthritis is a very common comorbidity of other chronic health conditions. Obesity predisposes and exerts a lot of mechanical stress on joints, leading to the rapid progression of diseases. Osteoarthritis patients usually develop cardiovascular disease, diabetes and metabolic syndrome because of physical inactivity, along with causing psychological issues. </a:t>
            </a:r>
          </a:p>
        </p:txBody>
      </p:sp>
      <p:sp>
        <p:nvSpPr>
          <p:cNvPr id="4" name="Slide Number Placeholder 3"/>
          <p:cNvSpPr>
            <a:spLocks noGrp="1"/>
          </p:cNvSpPr>
          <p:nvPr>
            <p:ph type="sldNum" sz="quarter" idx="5"/>
          </p:nvPr>
        </p:nvSpPr>
        <p:spPr/>
        <p:txBody>
          <a:bodyPr/>
          <a:lstStyle/>
          <a:p>
            <a:fld id="{671E51A0-352F-4D98-A7B5-7A6995AE5A0D}" type="slidenum">
              <a:rPr lang="en-IN" smtClean="0"/>
              <a:pPr/>
              <a:t>8</a:t>
            </a:fld>
            <a:endParaRPr lang="en-IN"/>
          </a:p>
        </p:txBody>
      </p:sp>
    </p:spTree>
    <p:extLst>
      <p:ext uri="{BB962C8B-B14F-4D97-AF65-F5344CB8AC3E}">
        <p14:creationId xmlns:p14="http://schemas.microsoft.com/office/powerpoint/2010/main" xmlns="" val="2464807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prevention of osteoarthritis needs lifestyle and population health measures. A healthy body weight decreases the mechanical pressure on the joints. Physical exercise makes the muscles that hold the joints more active and increases their flexibility. </a:t>
            </a:r>
          </a:p>
        </p:txBody>
      </p:sp>
      <p:sp>
        <p:nvSpPr>
          <p:cNvPr id="4" name="Slide Number Placeholder 3"/>
          <p:cNvSpPr>
            <a:spLocks noGrp="1"/>
          </p:cNvSpPr>
          <p:nvPr>
            <p:ph type="sldNum" sz="quarter" idx="5"/>
          </p:nvPr>
        </p:nvSpPr>
        <p:spPr/>
        <p:txBody>
          <a:bodyPr/>
          <a:lstStyle/>
          <a:p>
            <a:fld id="{671E51A0-352F-4D98-A7B5-7A6995AE5A0D}" type="slidenum">
              <a:rPr lang="en-IN" smtClean="0"/>
              <a:pPr/>
              <a:t>9</a:t>
            </a:fld>
            <a:endParaRPr lang="en-IN"/>
          </a:p>
        </p:txBody>
      </p:sp>
    </p:spTree>
    <p:extLst>
      <p:ext uri="{BB962C8B-B14F-4D97-AF65-F5344CB8AC3E}">
        <p14:creationId xmlns:p14="http://schemas.microsoft.com/office/powerpoint/2010/main" xmlns="" val="2951150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Co-productive care involves medical practitioners collaborating with the patients to manage their long-term illnesses. Team activities involving physiotherapists and community care, as well as general practitioners, are needed to guarantee holistic management and better patient outcomes. </a:t>
            </a:r>
          </a:p>
        </p:txBody>
      </p:sp>
      <p:sp>
        <p:nvSpPr>
          <p:cNvPr id="4" name="Slide Number Placeholder 3"/>
          <p:cNvSpPr>
            <a:spLocks noGrp="1"/>
          </p:cNvSpPr>
          <p:nvPr>
            <p:ph type="sldNum" sz="quarter" idx="5"/>
          </p:nvPr>
        </p:nvSpPr>
        <p:spPr/>
        <p:txBody>
          <a:bodyPr/>
          <a:lstStyle/>
          <a:p>
            <a:fld id="{671E51A0-352F-4D98-A7B5-7A6995AE5A0D}" type="slidenum">
              <a:rPr lang="en-IN" smtClean="0"/>
              <a:pPr/>
              <a:t>10</a:t>
            </a:fld>
            <a:endParaRPr lang="en-IN"/>
          </a:p>
        </p:txBody>
      </p:sp>
    </p:spTree>
    <p:extLst>
      <p:ext uri="{BB962C8B-B14F-4D97-AF65-F5344CB8AC3E}">
        <p14:creationId xmlns:p14="http://schemas.microsoft.com/office/powerpoint/2010/main" xmlns="" val="861194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NHS model of comprehensive personalised care aims at enhancing outcomes of those who have long-term conditions such as osteoarthritis. The main elements are shared decision making, individual care planning, social prescribing and facilitated self-management. Enhancing multidisciplinary coordination and community support would also have a greater benefit in improving disease management in the long term and decreasing the burden in a healthcare system.</a:t>
            </a:r>
          </a:p>
        </p:txBody>
      </p:sp>
      <p:sp>
        <p:nvSpPr>
          <p:cNvPr id="4" name="Slide Number Placeholder 3"/>
          <p:cNvSpPr>
            <a:spLocks noGrp="1"/>
          </p:cNvSpPr>
          <p:nvPr>
            <p:ph type="sldNum" sz="quarter" idx="5"/>
          </p:nvPr>
        </p:nvSpPr>
        <p:spPr/>
        <p:txBody>
          <a:bodyPr/>
          <a:lstStyle/>
          <a:p>
            <a:fld id="{671E51A0-352F-4D98-A7B5-7A6995AE5A0D}" type="slidenum">
              <a:rPr lang="en-IN" smtClean="0"/>
              <a:pPr/>
              <a:t>11</a:t>
            </a:fld>
            <a:endParaRPr lang="en-IN"/>
          </a:p>
        </p:txBody>
      </p:sp>
    </p:spTree>
    <p:extLst>
      <p:ext uri="{BB962C8B-B14F-4D97-AF65-F5344CB8AC3E}">
        <p14:creationId xmlns:p14="http://schemas.microsoft.com/office/powerpoint/2010/main" xmlns="" val="107932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7.png"/><Relationship Id="rId7" Type="http://schemas.openxmlformats.org/officeDocument/2006/relationships/diagramData" Target="../diagrams/data1.xml"/><Relationship Id="rId12"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8.png"/><Relationship Id="rId5" Type="http://schemas.openxmlformats.org/officeDocument/2006/relationships/image" Target="../media/image1.png"/><Relationship Id="rId10" Type="http://schemas.openxmlformats.org/officeDocument/2006/relationships/diagramColors" Target="../diagrams/colors1.xml"/><Relationship Id="rId4" Type="http://schemas.openxmlformats.org/officeDocument/2006/relationships/image" Target="../media/image10.svg"/><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9.png"/><Relationship Id="rId7" Type="http://schemas.openxmlformats.org/officeDocument/2006/relationships/image" Target="../media/image6.svg"/><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diagramColors" Target="../diagrams/colors2.xml"/><Relationship Id="rId5" Type="http://schemas.openxmlformats.org/officeDocument/2006/relationships/image" Target="../media/image10.jpeg"/><Relationship Id="rId10" Type="http://schemas.openxmlformats.org/officeDocument/2006/relationships/diagramQuickStyle" Target="../diagrams/quickStyle2.xml"/><Relationship Id="rId4" Type="http://schemas.openxmlformats.org/officeDocument/2006/relationships/image" Target="../media/image13.svg"/><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1.pn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7.png"/><Relationship Id="rId7"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10" Type="http://schemas.openxmlformats.org/officeDocument/2006/relationships/image" Target="../media/image2.svg"/><Relationship Id="rId4" Type="http://schemas.openxmlformats.org/officeDocument/2006/relationships/image" Target="../media/image10.svg"/><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3.xml"/><Relationship Id="rId13"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Data" Target="../diagrams/data3.xml"/><Relationship Id="rId12"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svg"/><Relationship Id="rId11" Type="http://schemas.openxmlformats.org/officeDocument/2006/relationships/image" Target="../media/image18.png"/><Relationship Id="rId5" Type="http://schemas.openxmlformats.org/officeDocument/2006/relationships/image" Target="../media/image7.png"/><Relationship Id="rId10" Type="http://schemas.openxmlformats.org/officeDocument/2006/relationships/diagramColors" Target="../diagrams/colors3.xml"/><Relationship Id="rId4" Type="http://schemas.openxmlformats.org/officeDocument/2006/relationships/image" Target="../media/image8.svg"/><Relationship Id="rId9"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diagramColors" Target="../diagrams/colors4.xml"/><Relationship Id="rId3" Type="http://schemas.openxmlformats.org/officeDocument/2006/relationships/image" Target="../media/image5.png"/><Relationship Id="rId7" Type="http://schemas.openxmlformats.org/officeDocument/2006/relationships/image" Target="../media/image10.svg"/><Relationship Id="rId12"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diagramLayout" Target="../diagrams/layout4.xml"/><Relationship Id="rId5" Type="http://schemas.openxmlformats.org/officeDocument/2006/relationships/image" Target="../media/image20.jpeg"/><Relationship Id="rId10" Type="http://schemas.openxmlformats.org/officeDocument/2006/relationships/diagramData" Target="../diagrams/data4.xml"/><Relationship Id="rId4" Type="http://schemas.openxmlformats.org/officeDocument/2006/relationships/image" Target="../media/image6.svg"/><Relationship Id="rId9" Type="http://schemas.openxmlformats.org/officeDocument/2006/relationships/image" Target="../media/image22.jpeg"/><Relationship Id="rId14"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diagramColors" Target="../diagrams/colors5.xml"/><Relationship Id="rId3" Type="http://schemas.openxmlformats.org/officeDocument/2006/relationships/image" Target="../media/image23.jpeg"/><Relationship Id="rId7" Type="http://schemas.openxmlformats.org/officeDocument/2006/relationships/image" Target="../media/image25.jpeg"/><Relationship Id="rId12" Type="http://schemas.openxmlformats.org/officeDocument/2006/relationships/diagramQuickStyle" Target="../diagrams/quickStyle5.xml"/><Relationship Id="rId17" Type="http://schemas.microsoft.com/office/2007/relationships/diagramDrawing" Target="../diagrams/drawing5.xml"/><Relationship Id="rId2" Type="http://schemas.openxmlformats.org/officeDocument/2006/relationships/notesSlide" Target="../notesSlides/notesSlide8.xml"/><Relationship Id="rId16" Type="http://schemas.openxmlformats.org/officeDocument/2006/relationships/image" Target="../media/image32.sv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diagramLayout" Target="../diagrams/layout5.xml"/><Relationship Id="rId5" Type="http://schemas.openxmlformats.org/officeDocument/2006/relationships/image" Target="../media/image9.png"/><Relationship Id="rId10" Type="http://schemas.openxmlformats.org/officeDocument/2006/relationships/diagramData" Target="../diagrams/data5.xml"/><Relationship Id="rId4" Type="http://schemas.openxmlformats.org/officeDocument/2006/relationships/image" Target="../media/image24.jpeg"/><Relationship Id="rId9" Type="http://schemas.openxmlformats.org/officeDocument/2006/relationships/image" Target="../media/image10.svg"/><Relationship Id="rId14" Type="http://schemas.openxmlformats.org/officeDocument/2006/relationships/image" Target="../media/image26.png"/></Relationships>
</file>

<file path=ppt/slides/_rels/slide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27.png"/><Relationship Id="rId7"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26.png"/><Relationship Id="rId4" Type="http://schemas.openxmlformats.org/officeDocument/2006/relationships/image" Target="../media/image34.svg"/></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image" Target="../media/image9.png"/><Relationship Id="rId7" Type="http://schemas.openxmlformats.org/officeDocument/2006/relationships/image" Target="../media/image6.svg"/><Relationship Id="rId12"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diagramColors" Target="../diagrams/colors6.xml"/><Relationship Id="rId5" Type="http://schemas.openxmlformats.org/officeDocument/2006/relationships/image" Target="../media/image10.jpeg"/><Relationship Id="rId10" Type="http://schemas.openxmlformats.org/officeDocument/2006/relationships/diagramQuickStyle" Target="../diagrams/quickStyle6.xml"/><Relationship Id="rId4" Type="http://schemas.openxmlformats.org/officeDocument/2006/relationships/image" Target="../media/image13.svg"/><Relationship Id="rId9"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www.mdpi.com/2075-4418/13/8/1386" TargetMode="External"/><Relationship Id="rId13" Type="http://schemas.openxmlformats.org/officeDocument/2006/relationships/hyperlink" Target="https://www.sciencedirect.com/science/article/pii/S1063458425010246" TargetMode="External"/><Relationship Id="rId18" Type="http://schemas.openxmlformats.org/officeDocument/2006/relationships/hyperlink" Target="https://www.mdpi.com/2227-9032/11/9/1280" TargetMode="External"/><Relationship Id="rId26" Type="http://schemas.openxmlformats.org/officeDocument/2006/relationships/hyperlink" Target="https://link.springer.com/article/10.1007/s40122-024-00688-1" TargetMode="External"/><Relationship Id="rId3" Type="http://schemas.openxmlformats.org/officeDocument/2006/relationships/image" Target="../media/image6.svg"/><Relationship Id="rId21" Type="http://schemas.openxmlformats.org/officeDocument/2006/relationships/hyperlink" Target="https://www.frontiersin.org/journals/endocrinology/articles/10.3389/fendo.2024.1352671/full" TargetMode="External"/><Relationship Id="rId34" Type="http://schemas.openxmlformats.org/officeDocument/2006/relationships/hyperlink" Target="https://www.who.int/news-room/fact-sheets/detail/osteoarthritis" TargetMode="External"/><Relationship Id="rId7" Type="http://schemas.openxmlformats.org/officeDocument/2006/relationships/hyperlink" Target="https://link.springer.com/article/10.1186/s12891-022-05457-9" TargetMode="External"/><Relationship Id="rId12" Type="http://schemas.openxmlformats.org/officeDocument/2006/relationships/hyperlink" Target="https://www.mdpi.com/2673-8449/5/3/27" TargetMode="External"/><Relationship Id="rId17" Type="http://schemas.openxmlformats.org/officeDocument/2006/relationships/hyperlink" Target="https://www.jrheum.org/content/51/3/224" TargetMode="External"/><Relationship Id="rId25" Type="http://schemas.openxmlformats.org/officeDocument/2006/relationships/hyperlink" Target="https://www.sciencedirect.com/science/article/pii/S2665913123000031" TargetMode="External"/><Relationship Id="rId33" Type="http://schemas.openxmlformats.org/officeDocument/2006/relationships/hyperlink" Target="https://www.sciencedirect.com/science/article/pii/S1063458420309183" TargetMode="External"/><Relationship Id="rId2" Type="http://schemas.openxmlformats.org/officeDocument/2006/relationships/image" Target="../media/image5.png"/><Relationship Id="rId16" Type="http://schemas.openxmlformats.org/officeDocument/2006/relationships/hyperlink" Target="https://bjsm.bmj.com/content/58/24/1539.abstract" TargetMode="External"/><Relationship Id="rId20" Type="http://schemas.openxmlformats.org/officeDocument/2006/relationships/hyperlink" Target="https://onlinelibrary.wiley.com/doi/abs/10.1002/msc.1917" TargetMode="External"/><Relationship Id="rId29" Type="http://schemas.openxmlformats.org/officeDocument/2006/relationships/hyperlink" Target="https://www.mdpi.com/2075-1729/13/8/1650" TargetMode="External"/><Relationship Id="rId1" Type="http://schemas.openxmlformats.org/officeDocument/2006/relationships/slideLayout" Target="../slideLayouts/slideLayout7.xml"/><Relationship Id="rId6" Type="http://schemas.openxmlformats.org/officeDocument/2006/relationships/hyperlink" Target="https://www.oarsijournal.com/article/S1063-4584(24)00830-6/fulltext" TargetMode="External"/><Relationship Id="rId11" Type="http://schemas.openxmlformats.org/officeDocument/2006/relationships/hyperlink" Target="https://journals.sagepub.com/doi/abs/10.1177/1759720X251407070" TargetMode="External"/><Relationship Id="rId24" Type="http://schemas.openxmlformats.org/officeDocument/2006/relationships/hyperlink" Target="https://www.standard.co.uk/news/science/obesity-university-of-british-columbia-b1102085.html" TargetMode="External"/><Relationship Id="rId32" Type="http://schemas.openxmlformats.org/officeDocument/2006/relationships/hyperlink" Target="https://www.statista.com/statistics/1099116/knee-replacement-procedures-in-england/?srsltid=AfmBOoobi-DZa__VQwUcw8uZN_Fvt3svQyZce7qOuClJ2thesJP7qFgK" TargetMode="External"/><Relationship Id="rId5" Type="http://schemas.openxmlformats.org/officeDocument/2006/relationships/image" Target="../media/image10.svg"/><Relationship Id="rId15" Type="http://schemas.openxmlformats.org/officeDocument/2006/relationships/hyperlink" Target="https://www.sciencedirect.com/science/article/pii/S106345842400935X" TargetMode="External"/><Relationship Id="rId23" Type="http://schemas.openxmlformats.org/officeDocument/2006/relationships/hyperlink" Target="https://athenaeumpub.com/wp-content/uploads/Osteoarthritis-Falls-Origins-Risks-and-Implications-2020-2025.pdf" TargetMode="External"/><Relationship Id="rId28" Type="http://schemas.openxmlformats.org/officeDocument/2006/relationships/hyperlink" Target="https://pmc.ncbi.nlm.nih.gov/articles/PMC10644136/" TargetMode="External"/><Relationship Id="rId10" Type="http://schemas.openxmlformats.org/officeDocument/2006/relationships/hyperlink" Target="https://onlinelibrary.wiley.com/doi/abs/10.1111/hex.13468" TargetMode="External"/><Relationship Id="rId19" Type="http://schemas.openxmlformats.org/officeDocument/2006/relationships/hyperlink" Target="https://www.sciencedirect.com/science/article/pii/S1063458421009705" TargetMode="External"/><Relationship Id="rId31" Type="http://schemas.openxmlformats.org/officeDocument/2006/relationships/hyperlink" Target="https://www.statista.com/statistics/1099162/hip-replacement-procedures-in-england/?srsltid=AfmBOorU6m3TwiftpCQDNCXSKFms8_4xABvT_4rnd8Lmdtw2ZLUL1Oey" TargetMode="External"/><Relationship Id="rId4" Type="http://schemas.openxmlformats.org/officeDocument/2006/relationships/image" Target="../media/image7.png"/><Relationship Id="rId9" Type="http://schemas.openxmlformats.org/officeDocument/2006/relationships/hyperlink" Target="https://www.arthritis-uk.org/policy-and-data/health-intelligence/the-state-of-musculoskeletal-health/" TargetMode="External"/><Relationship Id="rId14" Type="http://schemas.openxmlformats.org/officeDocument/2006/relationships/hyperlink" Target="https://www.sciencedirect.com/science/article/pii/S1063458423008324" TargetMode="External"/><Relationship Id="rId22" Type="http://schemas.openxmlformats.org/officeDocument/2006/relationships/hyperlink" Target="https://pmc.ncbi.nlm.nih.gov/articles/PMC12836229/" TargetMode="External"/><Relationship Id="rId27" Type="http://schemas.openxmlformats.org/officeDocument/2006/relationships/hyperlink" Target="https://www.mdpi.com/1422-0067/24/12/9841" TargetMode="External"/><Relationship Id="rId30" Type="http://schemas.openxmlformats.org/officeDocument/2006/relationships/hyperlink" Target="https://www.statista.com/statistics/1330622/prevalent-cases-osteoarthritis-worldwide-by-site/?srsltid=AfmBOoo-m0c-5KXBg1t0Q7Fjw_cHCKTgsmTs20OoFKvWe5UXwMbTy_Jp" TargetMode="External"/><Relationship Id="rId35" Type="http://schemas.openxmlformats.org/officeDocument/2006/relationships/hyperlink" Target="https://www.frontiersin.org/journals/public-health/articles/10.3389/fpubh.2025.1668257/full"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10.svg"/><Relationship Id="rId7" Type="http://schemas.openxmlformats.org/officeDocument/2006/relationships/image" Target="../media/image26.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BDEF1"/>
        </a:solidFill>
        <a:effectLst/>
      </p:bgPr>
    </p:bg>
    <p:spTree>
      <p:nvGrpSpPr>
        <p:cNvPr id="1" name=""/>
        <p:cNvGrpSpPr/>
        <p:nvPr/>
      </p:nvGrpSpPr>
      <p:grpSpPr>
        <a:xfrm>
          <a:off x="0" y="0"/>
          <a:ext cx="0" cy="0"/>
          <a:chOff x="0" y="0"/>
          <a:chExt cx="0" cy="0"/>
        </a:xfrm>
      </p:grpSpPr>
      <p:sp>
        <p:nvSpPr>
          <p:cNvPr id="2" name="Freeform 2"/>
          <p:cNvSpPr/>
          <p:nvPr/>
        </p:nvSpPr>
        <p:spPr>
          <a:xfrm rot="-5400000">
            <a:off x="8382174" y="-356474"/>
            <a:ext cx="2285088" cy="2285088"/>
          </a:xfrm>
          <a:custGeom>
            <a:avLst/>
            <a:gdLst/>
            <a:ahLst/>
            <a:cxnLst/>
            <a:rect l="l" t="t" r="r" b="b"/>
            <a:pathLst>
              <a:path w="2285088" h="2285088">
                <a:moveTo>
                  <a:pt x="0" y="0"/>
                </a:moveTo>
                <a:lnTo>
                  <a:pt x="2285088" y="0"/>
                </a:lnTo>
                <a:lnTo>
                  <a:pt x="2285088" y="2285088"/>
                </a:lnTo>
                <a:lnTo>
                  <a:pt x="0" y="2285088"/>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3" name="Freeform 3"/>
          <p:cNvSpPr/>
          <p:nvPr/>
        </p:nvSpPr>
        <p:spPr>
          <a:xfrm rot="5400000">
            <a:off x="-165917" y="9232900"/>
            <a:ext cx="1356617" cy="1356617"/>
          </a:xfrm>
          <a:custGeom>
            <a:avLst/>
            <a:gdLst/>
            <a:ahLst/>
            <a:cxnLst/>
            <a:rect l="l" t="t" r="r" b="b"/>
            <a:pathLst>
              <a:path w="1356617" h="1356617">
                <a:moveTo>
                  <a:pt x="0" y="0"/>
                </a:moveTo>
                <a:lnTo>
                  <a:pt x="1356617" y="0"/>
                </a:lnTo>
                <a:lnTo>
                  <a:pt x="1356617" y="1356617"/>
                </a:lnTo>
                <a:lnTo>
                  <a:pt x="0" y="1356617"/>
                </a:lnTo>
                <a:lnTo>
                  <a:pt x="0" y="0"/>
                </a:lnTo>
                <a:close/>
              </a:path>
            </a:pathLst>
          </a:custGeom>
          <a:blipFill>
            <a:blip r:embed="rId4" cstate="print">
              <a:extLst>
                <a:ext uri="{96DAC541-7B7A-43D3-8B79-37D633B846F1}">
                  <asvg:svgBlip xmlns:asvg="http://schemas.microsoft.com/office/drawing/2016/SVG/main" xmlns="" r:embed="rId3"/>
                </a:ext>
              </a:extLst>
            </a:blip>
            <a:stretch>
              <a:fillRect/>
            </a:stretch>
          </a:blipFill>
        </p:spPr>
        <p:txBody>
          <a:bodyPr/>
          <a:lstStyle/>
          <a:p>
            <a:endParaRPr lang="en-IN"/>
          </a:p>
        </p:txBody>
      </p:sp>
      <p:grpSp>
        <p:nvGrpSpPr>
          <p:cNvPr id="4" name="Group 4"/>
          <p:cNvGrpSpPr/>
          <p:nvPr/>
        </p:nvGrpSpPr>
        <p:grpSpPr>
          <a:xfrm>
            <a:off x="10230876" y="-817176"/>
            <a:ext cx="9413882" cy="9756071"/>
            <a:chOff x="0" y="0"/>
            <a:chExt cx="1308399" cy="1355958"/>
          </a:xfrm>
        </p:grpSpPr>
        <p:sp>
          <p:nvSpPr>
            <p:cNvPr id="5" name="Freeform 5"/>
            <p:cNvSpPr/>
            <p:nvPr/>
          </p:nvSpPr>
          <p:spPr>
            <a:xfrm>
              <a:off x="0" y="0"/>
              <a:ext cx="1308399" cy="1355958"/>
            </a:xfrm>
            <a:custGeom>
              <a:avLst/>
              <a:gdLst/>
              <a:ahLst/>
              <a:cxnLst/>
              <a:rect l="l" t="t" r="r" b="b"/>
              <a:pathLst>
                <a:path w="1308399" h="1355958">
                  <a:moveTo>
                    <a:pt x="82239" y="0"/>
                  </a:moveTo>
                  <a:lnTo>
                    <a:pt x="1226159" y="0"/>
                  </a:lnTo>
                  <a:cubicBezTo>
                    <a:pt x="1271579" y="0"/>
                    <a:pt x="1308399" y="36820"/>
                    <a:pt x="1308399" y="82239"/>
                  </a:cubicBezTo>
                  <a:lnTo>
                    <a:pt x="1308399" y="1273719"/>
                  </a:lnTo>
                  <a:cubicBezTo>
                    <a:pt x="1308399" y="1295530"/>
                    <a:pt x="1299734" y="1316448"/>
                    <a:pt x="1284311" y="1331871"/>
                  </a:cubicBezTo>
                  <a:cubicBezTo>
                    <a:pt x="1268888" y="1347294"/>
                    <a:pt x="1247970" y="1355958"/>
                    <a:pt x="1226159" y="1355958"/>
                  </a:cubicBezTo>
                  <a:lnTo>
                    <a:pt x="82239" y="1355958"/>
                  </a:lnTo>
                  <a:cubicBezTo>
                    <a:pt x="60428" y="1355958"/>
                    <a:pt x="39510" y="1347294"/>
                    <a:pt x="24087" y="1331871"/>
                  </a:cubicBezTo>
                  <a:cubicBezTo>
                    <a:pt x="8664" y="1316448"/>
                    <a:pt x="0" y="1295530"/>
                    <a:pt x="0" y="1273719"/>
                  </a:cubicBezTo>
                  <a:lnTo>
                    <a:pt x="0" y="82239"/>
                  </a:lnTo>
                  <a:cubicBezTo>
                    <a:pt x="0" y="60428"/>
                    <a:pt x="8664" y="39510"/>
                    <a:pt x="24087" y="24087"/>
                  </a:cubicBezTo>
                  <a:cubicBezTo>
                    <a:pt x="39510" y="8664"/>
                    <a:pt x="60428" y="0"/>
                    <a:pt x="82239" y="0"/>
                  </a:cubicBezTo>
                  <a:close/>
                </a:path>
              </a:pathLst>
            </a:custGeom>
            <a:blipFill>
              <a:blip r:embed="rId5"/>
              <a:stretch>
                <a:fillRect l="-30824" r="-24725"/>
              </a:stretch>
            </a:blipFill>
          </p:spPr>
          <p:txBody>
            <a:bodyPr/>
            <a:lstStyle/>
            <a:p>
              <a:endParaRPr lang="en-IN"/>
            </a:p>
          </p:txBody>
        </p:sp>
      </p:grpSp>
      <p:sp>
        <p:nvSpPr>
          <p:cNvPr id="6" name="TextBox 6"/>
          <p:cNvSpPr txBox="1"/>
          <p:nvPr/>
        </p:nvSpPr>
        <p:spPr>
          <a:xfrm>
            <a:off x="642878" y="2252863"/>
            <a:ext cx="8603384" cy="1661993"/>
          </a:xfrm>
          <a:prstGeom prst="rect">
            <a:avLst/>
          </a:prstGeom>
        </p:spPr>
        <p:txBody>
          <a:bodyPr wrap="square" lIns="0" tIns="0" rIns="0" bIns="0" rtlCol="0" anchor="t">
            <a:spAutoFit/>
          </a:bodyPr>
          <a:lstStyle/>
          <a:p>
            <a:pPr algn="ctr">
              <a:lnSpc>
                <a:spcPct val="150000"/>
              </a:lnSpc>
              <a:spcBef>
                <a:spcPct val="0"/>
              </a:spcBef>
            </a:pPr>
            <a:r>
              <a:rPr lang="en-US" sz="7200" b="1" i="1" dirty="0" smtClean="0">
                <a:solidFill>
                  <a:srgbClr val="600B20"/>
                </a:solidFill>
                <a:latin typeface="Arial" panose="020B0604020202020204" pitchFamily="34" charset="0"/>
                <a:ea typeface="Playfair Display Italics"/>
                <a:cs typeface="Arial" panose="020B0604020202020204" pitchFamily="34" charset="0"/>
                <a:sym typeface="Playfair Display Italics"/>
              </a:rPr>
              <a:t>OSTEOARTHRITIS</a:t>
            </a:r>
            <a:endParaRPr lang="en-US" sz="7200" b="1" i="1" dirty="0">
              <a:solidFill>
                <a:srgbClr val="600B20"/>
              </a:solidFill>
              <a:latin typeface="Arial" panose="020B0604020202020204" pitchFamily="34" charset="0"/>
              <a:ea typeface="Playfair Display Italics"/>
              <a:cs typeface="Arial" panose="020B0604020202020204" pitchFamily="34" charset="0"/>
              <a:sym typeface="Playfair Display Italics"/>
            </a:endParaRPr>
          </a:p>
        </p:txBody>
      </p:sp>
      <p:sp>
        <p:nvSpPr>
          <p:cNvPr id="7" name="TextBox 7"/>
          <p:cNvSpPr txBox="1"/>
          <p:nvPr/>
        </p:nvSpPr>
        <p:spPr>
          <a:xfrm>
            <a:off x="928630" y="3786179"/>
            <a:ext cx="8103472" cy="1384995"/>
          </a:xfrm>
          <a:prstGeom prst="rect">
            <a:avLst/>
          </a:prstGeom>
        </p:spPr>
        <p:txBody>
          <a:bodyPr wrap="square" lIns="0" tIns="0" rIns="0" bIns="0" rtlCol="0" anchor="t">
            <a:spAutoFit/>
          </a:bodyPr>
          <a:lstStyle/>
          <a:p>
            <a:pPr algn="ctr">
              <a:lnSpc>
                <a:spcPts val="5398"/>
              </a:lnSpc>
              <a:spcBef>
                <a:spcPct val="0"/>
              </a:spcBef>
            </a:pPr>
            <a:r>
              <a:rPr lang="en-US" sz="3200" b="1" dirty="0">
                <a:solidFill>
                  <a:srgbClr val="600B20"/>
                </a:solidFill>
                <a:latin typeface="Arial" panose="020B0604020202020204" pitchFamily="34" charset="0"/>
                <a:ea typeface="Playfair Display"/>
                <a:cs typeface="Arial" panose="020B0604020202020204" pitchFamily="34" charset="0"/>
                <a:sym typeface="Playfair Display"/>
              </a:rPr>
              <a:t>Module: Community Care and Management of Longer-term Conditions </a:t>
            </a:r>
          </a:p>
        </p:txBody>
      </p:sp>
      <p:sp>
        <p:nvSpPr>
          <p:cNvPr id="8" name="TextBox 8"/>
          <p:cNvSpPr txBox="1"/>
          <p:nvPr/>
        </p:nvSpPr>
        <p:spPr>
          <a:xfrm>
            <a:off x="2057580" y="1211393"/>
            <a:ext cx="6497995" cy="765722"/>
          </a:xfrm>
          <a:prstGeom prst="rect">
            <a:avLst/>
          </a:prstGeom>
        </p:spPr>
        <p:txBody>
          <a:bodyPr wrap="square" lIns="0" tIns="0" rIns="0" bIns="0" rtlCol="0" anchor="t">
            <a:spAutoFit/>
          </a:bodyPr>
          <a:lstStyle/>
          <a:p>
            <a:pPr marL="0" lvl="0" indent="0" algn="ctr">
              <a:lnSpc>
                <a:spcPts val="3080"/>
              </a:lnSpc>
              <a:spcBef>
                <a:spcPct val="0"/>
              </a:spcBef>
            </a:pPr>
            <a:r>
              <a:rPr lang="en-US" sz="2400" b="1" u="none" strike="noStrike" spc="442" dirty="0">
                <a:solidFill>
                  <a:srgbClr val="600B20"/>
                </a:solidFill>
                <a:latin typeface="Arial" panose="020B0604020202020204" pitchFamily="34" charset="0"/>
                <a:ea typeface="Gordita"/>
                <a:cs typeface="Arial" panose="020B0604020202020204" pitchFamily="34" charset="0"/>
                <a:sym typeface="Gordita"/>
              </a:rPr>
              <a:t>Assignment Title:Component 2 </a:t>
            </a:r>
          </a:p>
          <a:p>
            <a:pPr marL="0" lvl="0" indent="0" algn="ctr">
              <a:lnSpc>
                <a:spcPts val="3080"/>
              </a:lnSpc>
              <a:spcBef>
                <a:spcPct val="0"/>
              </a:spcBef>
            </a:pPr>
            <a:r>
              <a:rPr lang="en-US" sz="2400" b="1" u="none" strike="noStrike" spc="442" dirty="0">
                <a:solidFill>
                  <a:srgbClr val="600B20"/>
                </a:solidFill>
                <a:latin typeface="Arial" panose="020B0604020202020204" pitchFamily="34" charset="0"/>
                <a:ea typeface="Gordita"/>
                <a:cs typeface="Arial" panose="020B0604020202020204" pitchFamily="34" charset="0"/>
                <a:sym typeface="Gordita"/>
              </a:rPr>
              <a:t>Individual Presentation</a:t>
            </a:r>
          </a:p>
        </p:txBody>
      </p:sp>
      <p:sp>
        <p:nvSpPr>
          <p:cNvPr id="9" name="TextBox 9"/>
          <p:cNvSpPr txBox="1"/>
          <p:nvPr/>
        </p:nvSpPr>
        <p:spPr>
          <a:xfrm>
            <a:off x="2357390" y="5572128"/>
            <a:ext cx="5377525" cy="397545"/>
          </a:xfrm>
          <a:prstGeom prst="rect">
            <a:avLst/>
          </a:prstGeom>
        </p:spPr>
        <p:txBody>
          <a:bodyPr lIns="0" tIns="0" rIns="0" bIns="0" rtlCol="0" anchor="t">
            <a:spAutoFit/>
          </a:bodyPr>
          <a:lstStyle/>
          <a:p>
            <a:pPr marL="0" lvl="0" indent="0" algn="just">
              <a:lnSpc>
                <a:spcPts val="3080"/>
              </a:lnSpc>
              <a:spcBef>
                <a:spcPct val="0"/>
              </a:spcBef>
            </a:pPr>
            <a:r>
              <a:rPr lang="en-US" sz="2800" b="1" u="none" strike="noStrike" spc="-44" dirty="0">
                <a:solidFill>
                  <a:srgbClr val="600B20"/>
                </a:solidFill>
                <a:latin typeface="Arial" panose="020B0604020202020204" pitchFamily="34" charset="0"/>
                <a:ea typeface="Gordita"/>
                <a:cs typeface="Arial" panose="020B0604020202020204" pitchFamily="34" charset="0"/>
                <a:sym typeface="Gordita"/>
              </a:rPr>
              <a:t>Module code: LCHS7003</a:t>
            </a:r>
          </a:p>
        </p:txBody>
      </p:sp>
      <p:sp>
        <p:nvSpPr>
          <p:cNvPr id="10" name="Title 9"/>
          <p:cNvSpPr>
            <a:spLocks noGrp="1"/>
          </p:cNvSpPr>
          <p:nvPr>
            <p:ph type="title"/>
          </p:nvPr>
        </p:nvSpPr>
        <p:spPr>
          <a:xfrm>
            <a:off x="571440" y="6715136"/>
            <a:ext cx="9001188" cy="1571628"/>
          </a:xfrm>
        </p:spPr>
        <p:txBody>
          <a:bodyPr>
            <a:noAutofit/>
          </a:bodyPr>
          <a:lstStyle/>
          <a:p>
            <a:r>
              <a:rPr lang="en-IN" sz="2800" b="1" spc="-44" dirty="0" smtClean="0">
                <a:solidFill>
                  <a:srgbClr val="600B20"/>
                </a:solidFill>
                <a:latin typeface="Arial" panose="020B0604020202020204" pitchFamily="34" charset="0"/>
                <a:ea typeface="Gordita"/>
                <a:cs typeface="Arial" panose="020B0604020202020204" pitchFamily="34" charset="0"/>
                <a:sym typeface="Gordita"/>
              </a:rPr>
              <a:t>Student Name: </a:t>
            </a:r>
            <a:r>
              <a:rPr lang="en-IN" sz="2800" b="1" spc="-44" dirty="0" err="1" smtClean="0">
                <a:solidFill>
                  <a:srgbClr val="600B20"/>
                </a:solidFill>
                <a:latin typeface="Arial" panose="020B0604020202020204" pitchFamily="34" charset="0"/>
                <a:ea typeface="Gordita"/>
                <a:cs typeface="Arial" panose="020B0604020202020204" pitchFamily="34" charset="0"/>
                <a:sym typeface="Gordita"/>
              </a:rPr>
              <a:t>Ramani</a:t>
            </a:r>
            <a:r>
              <a:rPr lang="en-IN" sz="2800" b="1" spc="-44" dirty="0" smtClean="0">
                <a:solidFill>
                  <a:srgbClr val="600B20"/>
                </a:solidFill>
                <a:latin typeface="Arial" panose="020B0604020202020204" pitchFamily="34" charset="0"/>
                <a:ea typeface="Gordita"/>
                <a:cs typeface="Arial" panose="020B0604020202020204" pitchFamily="34" charset="0"/>
                <a:sym typeface="Gordita"/>
              </a:rPr>
              <a:t> </a:t>
            </a:r>
            <a:r>
              <a:rPr lang="en-IN" sz="2800" b="1" spc="-44" dirty="0" err="1" smtClean="0">
                <a:solidFill>
                  <a:srgbClr val="600B20"/>
                </a:solidFill>
                <a:latin typeface="Arial" panose="020B0604020202020204" pitchFamily="34" charset="0"/>
                <a:ea typeface="Gordita"/>
                <a:cs typeface="Arial" panose="020B0604020202020204" pitchFamily="34" charset="0"/>
                <a:sym typeface="Gordita"/>
              </a:rPr>
              <a:t>Krupali</a:t>
            </a:r>
            <a:r>
              <a:rPr lang="en-IN" sz="2800" b="1" spc="-44" dirty="0" smtClean="0">
                <a:solidFill>
                  <a:srgbClr val="600B20"/>
                </a:solidFill>
                <a:latin typeface="Arial" panose="020B0604020202020204" pitchFamily="34" charset="0"/>
                <a:ea typeface="Gordita"/>
                <a:cs typeface="Arial" panose="020B0604020202020204" pitchFamily="34" charset="0"/>
                <a:sym typeface="Gordita"/>
              </a:rPr>
              <a:t> </a:t>
            </a:r>
            <a:r>
              <a:rPr lang="en-IN" sz="2800" b="1" spc="-44" dirty="0" err="1" smtClean="0">
                <a:solidFill>
                  <a:srgbClr val="600B20"/>
                </a:solidFill>
                <a:latin typeface="Arial" panose="020B0604020202020204" pitchFamily="34" charset="0"/>
                <a:ea typeface="Gordita"/>
                <a:cs typeface="Arial" panose="020B0604020202020204" pitchFamily="34" charset="0"/>
                <a:sym typeface="Gordita"/>
              </a:rPr>
              <a:t>Hasmukhbhai</a:t>
            </a:r>
            <a:r>
              <a:rPr lang="en-IN" sz="2800" b="1" spc="-44" dirty="0" smtClean="0">
                <a:solidFill>
                  <a:srgbClr val="600B20"/>
                </a:solidFill>
                <a:latin typeface="Arial" panose="020B0604020202020204" pitchFamily="34" charset="0"/>
                <a:ea typeface="Gordita"/>
                <a:cs typeface="Arial" panose="020B0604020202020204" pitchFamily="34" charset="0"/>
                <a:sym typeface="Gordita"/>
              </a:rPr>
              <a:t/>
            </a:r>
            <a:br>
              <a:rPr lang="en-IN" sz="2800" b="1" spc="-44" dirty="0" smtClean="0">
                <a:solidFill>
                  <a:srgbClr val="600B20"/>
                </a:solidFill>
                <a:latin typeface="Arial" panose="020B0604020202020204" pitchFamily="34" charset="0"/>
                <a:ea typeface="Gordita"/>
                <a:cs typeface="Arial" panose="020B0604020202020204" pitchFamily="34" charset="0"/>
                <a:sym typeface="Gordita"/>
              </a:rPr>
            </a:br>
            <a:r>
              <a:rPr lang="en-IN" sz="2800" b="1" spc="-44" dirty="0" smtClean="0">
                <a:solidFill>
                  <a:srgbClr val="600B20"/>
                </a:solidFill>
                <a:latin typeface="Arial" panose="020B0604020202020204" pitchFamily="34" charset="0"/>
                <a:ea typeface="Gordita"/>
                <a:cs typeface="Arial" panose="020B0604020202020204" pitchFamily="34" charset="0"/>
                <a:sym typeface="Gordita"/>
              </a:rPr>
              <a:t>Student Id: 2520812</a:t>
            </a:r>
            <a:br>
              <a:rPr lang="en-IN" sz="2800" b="1" spc="-44" dirty="0" smtClean="0">
                <a:solidFill>
                  <a:srgbClr val="600B20"/>
                </a:solidFill>
                <a:latin typeface="Arial" panose="020B0604020202020204" pitchFamily="34" charset="0"/>
                <a:ea typeface="Gordita"/>
                <a:cs typeface="Arial" panose="020B0604020202020204" pitchFamily="34" charset="0"/>
                <a:sym typeface="Gordita"/>
              </a:rPr>
            </a:br>
            <a:r>
              <a:rPr lang="en-IN" sz="2800" b="1" spc="-44" dirty="0" smtClean="0">
                <a:solidFill>
                  <a:srgbClr val="600B20"/>
                </a:solidFill>
                <a:latin typeface="Arial" panose="020B0604020202020204" pitchFamily="34" charset="0"/>
                <a:ea typeface="Gordita"/>
                <a:cs typeface="Arial" panose="020B0604020202020204" pitchFamily="34" charset="0"/>
                <a:sym typeface="Gordita"/>
              </a:rPr>
              <a:t>Lecturer Name: Dr. </a:t>
            </a:r>
            <a:r>
              <a:rPr lang="en-IN" sz="2800" b="1" spc="-44" dirty="0" err="1" smtClean="0">
                <a:solidFill>
                  <a:srgbClr val="600B20"/>
                </a:solidFill>
                <a:latin typeface="Arial" panose="020B0604020202020204" pitchFamily="34" charset="0"/>
                <a:ea typeface="Gordita"/>
                <a:cs typeface="Arial" panose="020B0604020202020204" pitchFamily="34" charset="0"/>
                <a:sym typeface="Gordita"/>
              </a:rPr>
              <a:t>Raheela</a:t>
            </a:r>
            <a:r>
              <a:rPr lang="en-IN" sz="2800" b="1" spc="-44" dirty="0" smtClean="0">
                <a:solidFill>
                  <a:srgbClr val="600B20"/>
                </a:solidFill>
                <a:latin typeface="Arial" panose="020B0604020202020204" pitchFamily="34" charset="0"/>
                <a:ea typeface="Gordita"/>
                <a:cs typeface="Arial" panose="020B0604020202020204" pitchFamily="34" charset="0"/>
                <a:sym typeface="Gordita"/>
              </a:rPr>
              <a:t> </a:t>
            </a:r>
            <a:r>
              <a:rPr lang="en-IN" sz="2800" b="1" spc="-44" dirty="0" err="1" smtClean="0">
                <a:solidFill>
                  <a:srgbClr val="600B20"/>
                </a:solidFill>
                <a:latin typeface="Arial" panose="020B0604020202020204" pitchFamily="34" charset="0"/>
                <a:ea typeface="Gordita"/>
                <a:cs typeface="Arial" panose="020B0604020202020204" pitchFamily="34" charset="0"/>
                <a:sym typeface="Gordita"/>
              </a:rPr>
              <a:t>Shaikh</a:t>
            </a:r>
            <a:endParaRPr lang="en-US" sz="2800" b="1" spc="-44" dirty="0">
              <a:solidFill>
                <a:srgbClr val="600B20"/>
              </a:solidFill>
              <a:latin typeface="Arial" panose="020B0604020202020204" pitchFamily="34" charset="0"/>
              <a:ea typeface="Gordita"/>
              <a:cs typeface="Arial" panose="020B0604020202020204" pitchFamily="34" charset="0"/>
              <a:sym typeface="Gordit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DADA"/>
        </a:solidFill>
        <a:effectLst/>
      </p:bgPr>
    </p:bg>
    <p:spTree>
      <p:nvGrpSpPr>
        <p:cNvPr id="1" name=""/>
        <p:cNvGrpSpPr/>
        <p:nvPr/>
      </p:nvGrpSpPr>
      <p:grpSpPr>
        <a:xfrm>
          <a:off x="0" y="0"/>
          <a:ext cx="0" cy="0"/>
          <a:chOff x="0" y="0"/>
          <a:chExt cx="0" cy="0"/>
        </a:xfrm>
      </p:grpSpPr>
      <p:grpSp>
        <p:nvGrpSpPr>
          <p:cNvPr id="2" name="Group 2"/>
          <p:cNvGrpSpPr/>
          <p:nvPr/>
        </p:nvGrpSpPr>
        <p:grpSpPr>
          <a:xfrm>
            <a:off x="779038" y="1115618"/>
            <a:ext cx="7262469" cy="8142682"/>
            <a:chOff x="0" y="0"/>
            <a:chExt cx="5663574" cy="6350000"/>
          </a:xfrm>
        </p:grpSpPr>
        <p:sp>
          <p:nvSpPr>
            <p:cNvPr id="3" name="Freeform 3"/>
            <p:cNvSpPr/>
            <p:nvPr/>
          </p:nvSpPr>
          <p:spPr>
            <a:xfrm>
              <a:off x="0" y="0"/>
              <a:ext cx="5663574" cy="6350000"/>
            </a:xfrm>
            <a:custGeom>
              <a:avLst/>
              <a:gdLst/>
              <a:ahLst/>
              <a:cxnLst/>
              <a:rect l="l" t="t" r="r" b="b"/>
              <a:pathLst>
                <a:path w="5663574" h="6350000">
                  <a:moveTo>
                    <a:pt x="5661299" y="2887980"/>
                  </a:moveTo>
                  <a:lnTo>
                    <a:pt x="5661299" y="1596390"/>
                  </a:lnTo>
                  <a:cubicBezTo>
                    <a:pt x="5661299" y="715010"/>
                    <a:pt x="5020890" y="0"/>
                    <a:pt x="4231471" y="0"/>
                  </a:cubicBezTo>
                  <a:cubicBezTo>
                    <a:pt x="3553525" y="0"/>
                    <a:pt x="2968855" y="530860"/>
                    <a:pt x="2831218" y="1271270"/>
                  </a:cubicBezTo>
                  <a:cubicBezTo>
                    <a:pt x="2692444" y="530860"/>
                    <a:pt x="2107773" y="0"/>
                    <a:pt x="1429828" y="0"/>
                  </a:cubicBezTo>
                  <a:cubicBezTo>
                    <a:pt x="640408" y="0"/>
                    <a:pt x="0" y="715010"/>
                    <a:pt x="0" y="1596390"/>
                  </a:cubicBezTo>
                  <a:lnTo>
                    <a:pt x="0" y="3462020"/>
                  </a:lnTo>
                  <a:lnTo>
                    <a:pt x="2275" y="3462020"/>
                  </a:lnTo>
                  <a:lnTo>
                    <a:pt x="2275" y="4752340"/>
                  </a:lnTo>
                  <a:cubicBezTo>
                    <a:pt x="2275" y="5634990"/>
                    <a:pt x="642683" y="6350000"/>
                    <a:pt x="1432103" y="6350000"/>
                  </a:cubicBezTo>
                  <a:cubicBezTo>
                    <a:pt x="2108911" y="6350000"/>
                    <a:pt x="2693582" y="5819140"/>
                    <a:pt x="2832356" y="5078730"/>
                  </a:cubicBezTo>
                  <a:cubicBezTo>
                    <a:pt x="2971130" y="5819140"/>
                    <a:pt x="3555801" y="6350000"/>
                    <a:pt x="4233746" y="6350000"/>
                  </a:cubicBezTo>
                  <a:cubicBezTo>
                    <a:pt x="5023165" y="6350000"/>
                    <a:pt x="5663574" y="5634990"/>
                    <a:pt x="5663574" y="4753610"/>
                  </a:cubicBezTo>
                  <a:lnTo>
                    <a:pt x="5663574" y="2887980"/>
                  </a:lnTo>
                  <a:lnTo>
                    <a:pt x="5661299" y="2887980"/>
                  </a:lnTo>
                  <a:close/>
                </a:path>
              </a:pathLst>
            </a:custGeom>
            <a:blipFill>
              <a:blip r:embed="rId3"/>
              <a:stretch>
                <a:fillRect l="-57280" r="-10746"/>
              </a:stretch>
            </a:blipFill>
          </p:spPr>
          <p:txBody>
            <a:bodyPr/>
            <a:lstStyle/>
            <a:p>
              <a:endParaRPr lang="en-IN"/>
            </a:p>
          </p:txBody>
        </p:sp>
      </p:grpSp>
      <p:sp>
        <p:nvSpPr>
          <p:cNvPr id="4" name="Freeform 4"/>
          <p:cNvSpPr/>
          <p:nvPr/>
        </p:nvSpPr>
        <p:spPr>
          <a:xfrm rot="-5400000">
            <a:off x="15613380" y="-1676425"/>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6" name="TextBox 6"/>
          <p:cNvSpPr txBox="1"/>
          <p:nvPr/>
        </p:nvSpPr>
        <p:spPr>
          <a:xfrm>
            <a:off x="8587910" y="679315"/>
            <a:ext cx="8414752" cy="2858731"/>
          </a:xfrm>
          <a:prstGeom prst="rect">
            <a:avLst/>
          </a:prstGeom>
        </p:spPr>
        <p:txBody>
          <a:bodyPr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Overview of Osteoarthritis</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sp>
        <p:nvSpPr>
          <p:cNvPr id="7" name="TextBox 7"/>
          <p:cNvSpPr txBox="1"/>
          <p:nvPr/>
        </p:nvSpPr>
        <p:spPr>
          <a:xfrm>
            <a:off x="8836294" y="3837194"/>
            <a:ext cx="8166368" cy="4833054"/>
          </a:xfrm>
          <a:prstGeom prst="rect">
            <a:avLst/>
          </a:prstGeom>
        </p:spPr>
        <p:txBody>
          <a:bodyPr wrap="square" lIns="0" tIns="0" rIns="0" bIns="0" rtlCol="0" anchor="t">
            <a:spAutoFit/>
          </a:bodyPr>
          <a:lstStyle/>
          <a:p>
            <a:pPr marL="539746" lvl="1" indent="-269873" algn="l">
              <a:lnSpc>
                <a:spcPts val="3824"/>
              </a:lnSpc>
              <a:buFont typeface="Arial"/>
              <a:buChar char="•"/>
            </a:pPr>
            <a:r>
              <a:rPr lang="en-US" sz="2800" spc="107" dirty="0">
                <a:solidFill>
                  <a:srgbClr val="600B20"/>
                </a:solidFill>
                <a:latin typeface="Arial" panose="020B0604020202020204" pitchFamily="34" charset="0"/>
                <a:ea typeface="Gordita Light"/>
                <a:cs typeface="Arial" panose="020B0604020202020204" pitchFamily="34" charset="0"/>
                <a:sym typeface="Gordita Light"/>
              </a:rPr>
              <a:t>Osteoarthritis refers to a degenerative joint disease which annihilates cartilage and surrounding tissue (Ouyang et al., 2023).</a:t>
            </a:r>
          </a:p>
          <a:p>
            <a:pPr marL="539746" lvl="1" indent="-269873" algn="l">
              <a:lnSpc>
                <a:spcPts val="3824"/>
              </a:lnSpc>
              <a:buFont typeface="Arial"/>
              <a:buChar char="•"/>
            </a:pPr>
            <a:r>
              <a:rPr lang="en-US" sz="2800" spc="107" dirty="0">
                <a:solidFill>
                  <a:srgbClr val="600B20"/>
                </a:solidFill>
                <a:latin typeface="Arial" panose="020B0604020202020204" pitchFamily="34" charset="0"/>
                <a:ea typeface="Gordita Light"/>
                <a:cs typeface="Arial" panose="020B0604020202020204" pitchFamily="34" charset="0"/>
                <a:sym typeface="Gordita Light"/>
              </a:rPr>
              <a:t>The symptoms are pain, stiffness, swelling, and loss of mobility (Han </a:t>
            </a:r>
            <a:r>
              <a:rPr lang="en-US" sz="2800" i="1" spc="107" dirty="0">
                <a:solidFill>
                  <a:srgbClr val="600B20"/>
                </a:solidFill>
                <a:latin typeface="Arial" panose="020B0604020202020204" pitchFamily="34" charset="0"/>
                <a:ea typeface="Gordita Light"/>
                <a:cs typeface="Arial" panose="020B0604020202020204" pitchFamily="34" charset="0"/>
                <a:sym typeface="Gordita Light"/>
              </a:rPr>
              <a:t>et al., </a:t>
            </a:r>
            <a:r>
              <a:rPr lang="en-US" sz="2800" spc="107" dirty="0">
                <a:solidFill>
                  <a:srgbClr val="600B20"/>
                </a:solidFill>
                <a:latin typeface="Arial" panose="020B0604020202020204" pitchFamily="34" charset="0"/>
                <a:ea typeface="Gordita Light"/>
                <a:cs typeface="Arial" panose="020B0604020202020204" pitchFamily="34" charset="0"/>
                <a:sym typeface="Gordita Light"/>
              </a:rPr>
              <a:t>2024).</a:t>
            </a:r>
          </a:p>
          <a:p>
            <a:pPr marL="539746" lvl="1" indent="-269873" algn="l">
              <a:lnSpc>
                <a:spcPts val="3824"/>
              </a:lnSpc>
              <a:buFont typeface="Arial"/>
              <a:buChar char="•"/>
            </a:pPr>
            <a:r>
              <a:rPr lang="en-US" sz="2800" spc="107" dirty="0">
                <a:solidFill>
                  <a:srgbClr val="600B20"/>
                </a:solidFill>
                <a:latin typeface="Arial" panose="020B0604020202020204" pitchFamily="34" charset="0"/>
                <a:ea typeface="Gordita Light"/>
                <a:cs typeface="Arial" panose="020B0604020202020204" pitchFamily="34" charset="0"/>
                <a:sym typeface="Gordita Light"/>
              </a:rPr>
              <a:t>Reasons are ageing, obesity, injuries of the joints, and genetics (</a:t>
            </a:r>
            <a:r>
              <a:rPr lang="en-US" sz="2800" spc="107" dirty="0" err="1">
                <a:solidFill>
                  <a:srgbClr val="600B20"/>
                </a:solidFill>
                <a:latin typeface="Arial" panose="020B0604020202020204" pitchFamily="34" charset="0"/>
                <a:ea typeface="Gordita Light"/>
                <a:cs typeface="Arial" panose="020B0604020202020204" pitchFamily="34" charset="0"/>
                <a:sym typeface="Gordita Light"/>
              </a:rPr>
              <a:t>Shumnalieva</a:t>
            </a:r>
            <a:r>
              <a:rPr lang="en-US" sz="2800" spc="107" dirty="0">
                <a:solidFill>
                  <a:srgbClr val="600B20"/>
                </a:solidFill>
                <a:latin typeface="Arial" panose="020B0604020202020204" pitchFamily="34" charset="0"/>
                <a:ea typeface="Gordita Light"/>
                <a:cs typeface="Arial" panose="020B0604020202020204" pitchFamily="34" charset="0"/>
                <a:sym typeface="Gordita Light"/>
              </a:rPr>
              <a:t> </a:t>
            </a:r>
            <a:r>
              <a:rPr lang="en-US" sz="2800" i="1" spc="107" dirty="0">
                <a:solidFill>
                  <a:srgbClr val="600B20"/>
                </a:solidFill>
                <a:latin typeface="Arial" panose="020B0604020202020204" pitchFamily="34" charset="0"/>
                <a:ea typeface="Gordita Light"/>
                <a:cs typeface="Arial" panose="020B0604020202020204" pitchFamily="34" charset="0"/>
                <a:sym typeface="Gordita Light"/>
              </a:rPr>
              <a:t>et al., </a:t>
            </a:r>
            <a:r>
              <a:rPr lang="en-US" sz="2800" spc="107" dirty="0">
                <a:solidFill>
                  <a:srgbClr val="600B20"/>
                </a:solidFill>
                <a:latin typeface="Arial" panose="020B0604020202020204" pitchFamily="34" charset="0"/>
                <a:ea typeface="Gordita Light"/>
                <a:cs typeface="Arial" panose="020B0604020202020204" pitchFamily="34" charset="0"/>
                <a:sym typeface="Gordita Light"/>
              </a:rPr>
              <a:t>2023).</a:t>
            </a:r>
          </a:p>
          <a:p>
            <a:pPr marL="539746" lvl="1" indent="-269873" algn="l">
              <a:lnSpc>
                <a:spcPts val="3824"/>
              </a:lnSpc>
              <a:buFont typeface="Arial"/>
              <a:buChar char="•"/>
            </a:pPr>
            <a:r>
              <a:rPr lang="en-US" sz="2800" spc="107" dirty="0">
                <a:solidFill>
                  <a:srgbClr val="600B20"/>
                </a:solidFill>
                <a:latin typeface="Arial" panose="020B0604020202020204" pitchFamily="34" charset="0"/>
                <a:ea typeface="Gordita Light"/>
                <a:cs typeface="Arial" panose="020B0604020202020204" pitchFamily="34" charset="0"/>
                <a:sym typeface="Gordita Light"/>
              </a:rPr>
              <a:t>Usually it affects knees, hips, hands, and spine (Jiang, 2022).</a:t>
            </a:r>
          </a:p>
        </p:txBody>
      </p:sp>
      <p:sp>
        <p:nvSpPr>
          <p:cNvPr id="8" name="Freeform 8"/>
          <p:cNvSpPr/>
          <p:nvPr/>
        </p:nvSpPr>
        <p:spPr>
          <a:xfrm>
            <a:off x="17002662" y="6714900"/>
            <a:ext cx="2921508" cy="4114800"/>
          </a:xfrm>
          <a:custGeom>
            <a:avLst/>
            <a:gdLst/>
            <a:ahLst/>
            <a:cxnLst/>
            <a:rect l="l" t="t" r="r" b="b"/>
            <a:pathLst>
              <a:path w="2921508" h="4114800">
                <a:moveTo>
                  <a:pt x="0" y="0"/>
                </a:moveTo>
                <a:lnTo>
                  <a:pt x="2921508" y="0"/>
                </a:lnTo>
                <a:lnTo>
                  <a:pt x="2921508" y="4114800"/>
                </a:lnTo>
                <a:lnTo>
                  <a:pt x="0" y="411480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BBDEF1"/>
        </a:solidFill>
        <a:effectLst/>
      </p:bgPr>
    </p:bg>
    <p:spTree>
      <p:nvGrpSpPr>
        <p:cNvPr id="1" name=""/>
        <p:cNvGrpSpPr/>
        <p:nvPr/>
      </p:nvGrpSpPr>
      <p:grpSpPr>
        <a:xfrm>
          <a:off x="0" y="0"/>
          <a:ext cx="0" cy="0"/>
          <a:chOff x="0" y="0"/>
          <a:chExt cx="0" cy="0"/>
        </a:xfrm>
      </p:grpSpPr>
      <p:sp>
        <p:nvSpPr>
          <p:cNvPr id="2" name="Freeform 2"/>
          <p:cNvSpPr/>
          <p:nvPr/>
        </p:nvSpPr>
        <p:spPr>
          <a:xfrm>
            <a:off x="16197398" y="7277100"/>
            <a:ext cx="3789052" cy="3789052"/>
          </a:xfrm>
          <a:custGeom>
            <a:avLst/>
            <a:gdLst/>
            <a:ahLst/>
            <a:cxnLst/>
            <a:rect l="l" t="t" r="r" b="b"/>
            <a:pathLst>
              <a:path w="3789052" h="3789052">
                <a:moveTo>
                  <a:pt x="0" y="0"/>
                </a:moveTo>
                <a:lnTo>
                  <a:pt x="3789052" y="0"/>
                </a:lnTo>
                <a:lnTo>
                  <a:pt x="3789052" y="3789052"/>
                </a:lnTo>
                <a:lnTo>
                  <a:pt x="0" y="3789052"/>
                </a:lnTo>
                <a:lnTo>
                  <a:pt x="0" y="0"/>
                </a:lnTo>
                <a:close/>
              </a:path>
            </a:pathLst>
          </a:custGeom>
          <a:blipFill>
            <a:blip r:embed="rId3">
              <a:alphaModFix amt="30000"/>
              <a:extLst>
                <a:ext uri="{96DAC541-7B7A-43D3-8B79-37D633B846F1}">
                  <asvg:svgBlip xmlns:asvg="http://schemas.microsoft.com/office/drawing/2016/SVG/main" xmlns="" r:embed="rId4"/>
                </a:ext>
              </a:extLst>
            </a:blip>
            <a:stretch>
              <a:fillRect/>
            </a:stretch>
          </a:blipFill>
        </p:spPr>
        <p:txBody>
          <a:bodyPr/>
          <a:lstStyle/>
          <a:p>
            <a:endParaRPr lang="en-IN"/>
          </a:p>
        </p:txBody>
      </p:sp>
      <p:sp>
        <p:nvSpPr>
          <p:cNvPr id="3" name="Freeform 3"/>
          <p:cNvSpPr/>
          <p:nvPr/>
        </p:nvSpPr>
        <p:spPr>
          <a:xfrm>
            <a:off x="-2061625" y="3887431"/>
            <a:ext cx="3789052" cy="3789052"/>
          </a:xfrm>
          <a:custGeom>
            <a:avLst/>
            <a:gdLst/>
            <a:ahLst/>
            <a:cxnLst/>
            <a:rect l="l" t="t" r="r" b="b"/>
            <a:pathLst>
              <a:path w="3789052" h="3789052">
                <a:moveTo>
                  <a:pt x="0" y="0"/>
                </a:moveTo>
                <a:lnTo>
                  <a:pt x="3789051" y="0"/>
                </a:lnTo>
                <a:lnTo>
                  <a:pt x="3789051" y="3789052"/>
                </a:lnTo>
                <a:lnTo>
                  <a:pt x="0" y="3789052"/>
                </a:lnTo>
                <a:lnTo>
                  <a:pt x="0" y="0"/>
                </a:lnTo>
                <a:close/>
              </a:path>
            </a:pathLst>
          </a:custGeom>
          <a:blipFill>
            <a:blip r:embed="rId3">
              <a:alphaModFix amt="30000"/>
              <a:extLst>
                <a:ext uri="{96DAC541-7B7A-43D3-8B79-37D633B846F1}">
                  <asvg:svgBlip xmlns:asvg="http://schemas.microsoft.com/office/drawing/2016/SVG/main" xmlns="" r:embed="rId4"/>
                </a:ext>
              </a:extLst>
            </a:blip>
            <a:stretch>
              <a:fillRect/>
            </a:stretch>
          </a:blipFill>
        </p:spPr>
        <p:txBody>
          <a:bodyPr/>
          <a:lstStyle/>
          <a:p>
            <a:endParaRPr lang="en-IN"/>
          </a:p>
        </p:txBody>
      </p:sp>
      <p:sp>
        <p:nvSpPr>
          <p:cNvPr id="12" name="Freeform 12"/>
          <p:cNvSpPr/>
          <p:nvPr/>
        </p:nvSpPr>
        <p:spPr>
          <a:xfrm rot="-5400000">
            <a:off x="15818249" y="-159544"/>
            <a:ext cx="2776877" cy="2776877"/>
          </a:xfrm>
          <a:custGeom>
            <a:avLst/>
            <a:gdLst/>
            <a:ahLst/>
            <a:cxnLst/>
            <a:rect l="l" t="t" r="r" b="b"/>
            <a:pathLst>
              <a:path w="2776877" h="2776877">
                <a:moveTo>
                  <a:pt x="0" y="0"/>
                </a:moveTo>
                <a:lnTo>
                  <a:pt x="2776876" y="0"/>
                </a:lnTo>
                <a:lnTo>
                  <a:pt x="2776876" y="2776877"/>
                </a:lnTo>
                <a:lnTo>
                  <a:pt x="0" y="2776877"/>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IN"/>
          </a:p>
        </p:txBody>
      </p:sp>
      <p:sp>
        <p:nvSpPr>
          <p:cNvPr id="13" name="TextBox 13"/>
          <p:cNvSpPr txBox="1"/>
          <p:nvPr/>
        </p:nvSpPr>
        <p:spPr>
          <a:xfrm>
            <a:off x="762000" y="954009"/>
            <a:ext cx="16212936" cy="1335237"/>
          </a:xfrm>
          <a:prstGeom prst="rect">
            <a:avLst/>
          </a:prstGeom>
        </p:spPr>
        <p:txBody>
          <a:bodyPr wrap="square"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Prevalence in the UK and Worldwide</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graphicFrame>
        <p:nvGraphicFramePr>
          <p:cNvPr id="25" name="Diagram 24">
            <a:extLst>
              <a:ext uri="{FF2B5EF4-FFF2-40B4-BE49-F238E27FC236}">
                <a16:creationId xmlns:a16="http://schemas.microsoft.com/office/drawing/2014/main" xmlns="" id="{96669B7A-CB5A-DF45-1C0D-FFC35086E4AE}"/>
              </a:ext>
            </a:extLst>
          </p:cNvPr>
          <p:cNvGraphicFramePr/>
          <p:nvPr>
            <p:extLst>
              <p:ext uri="{D42A27DB-BD31-4B8C-83A1-F6EECF244321}">
                <p14:modId xmlns:p14="http://schemas.microsoft.com/office/powerpoint/2010/main" xmlns="" val="1575611503"/>
              </p:ext>
            </p:extLst>
          </p:nvPr>
        </p:nvGraphicFramePr>
        <p:xfrm>
          <a:off x="1828800" y="3009900"/>
          <a:ext cx="8632217" cy="58588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 name="image1.png">
            <a:extLst>
              <a:ext uri="{FF2B5EF4-FFF2-40B4-BE49-F238E27FC236}">
                <a16:creationId xmlns:a16="http://schemas.microsoft.com/office/drawing/2014/main" xmlns="" id="{D0EAD424-D9FB-BA66-6C7F-DE5C32520CF9}"/>
              </a:ext>
            </a:extLst>
          </p:cNvPr>
          <p:cNvPicPr/>
          <p:nvPr/>
        </p:nvPicPr>
        <p:blipFill>
          <a:blip r:embed="rId11"/>
          <a:stretch>
            <a:fillRect/>
          </a:stretch>
        </p:blipFill>
        <p:spPr>
          <a:xfrm>
            <a:off x="10972800" y="3162300"/>
            <a:ext cx="6476999" cy="4628873"/>
          </a:xfrm>
          <a:prstGeom prst="rect">
            <a:avLst/>
          </a:prstGeom>
        </p:spPr>
      </p:pic>
      <p:sp>
        <p:nvSpPr>
          <p:cNvPr id="24" name="TextBox 23">
            <a:extLst>
              <a:ext uri="{FF2B5EF4-FFF2-40B4-BE49-F238E27FC236}">
                <a16:creationId xmlns:a16="http://schemas.microsoft.com/office/drawing/2014/main" xmlns="" id="{D69E3F0D-BA70-901F-5236-3060EFF83637}"/>
              </a:ext>
            </a:extLst>
          </p:cNvPr>
          <p:cNvSpPr txBox="1"/>
          <p:nvPr/>
        </p:nvSpPr>
        <p:spPr>
          <a:xfrm>
            <a:off x="12458021" y="8119261"/>
            <a:ext cx="3551663" cy="369332"/>
          </a:xfrm>
          <a:prstGeom prst="rect">
            <a:avLst/>
          </a:prstGeom>
          <a:noFill/>
        </p:spPr>
        <p:txBody>
          <a:bodyPr wrap="square">
            <a:spAutoFit/>
          </a:bodyPr>
          <a:lstStyle/>
          <a:p>
            <a:pPr algn="ctr"/>
            <a:r>
              <a:rPr lang="en-IN" dirty="0">
                <a:latin typeface="Arial" panose="020B0604020202020204" pitchFamily="34" charset="0"/>
                <a:cs typeface="Arial" panose="020B0604020202020204" pitchFamily="34" charset="0"/>
              </a:rPr>
              <a:t>(Source: Stewart, 2019)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DADA"/>
        </a:solidFill>
        <a:effectLst/>
      </p:bgPr>
    </p:bg>
    <p:spTree>
      <p:nvGrpSpPr>
        <p:cNvPr id="1" name=""/>
        <p:cNvGrpSpPr/>
        <p:nvPr/>
      </p:nvGrpSpPr>
      <p:grpSpPr>
        <a:xfrm>
          <a:off x="0" y="0"/>
          <a:ext cx="0" cy="0"/>
          <a:chOff x="0" y="0"/>
          <a:chExt cx="0" cy="0"/>
        </a:xfrm>
      </p:grpSpPr>
      <p:sp>
        <p:nvSpPr>
          <p:cNvPr id="2" name="Freeform 2"/>
          <p:cNvSpPr/>
          <p:nvPr/>
        </p:nvSpPr>
        <p:spPr>
          <a:xfrm rot="-5400000">
            <a:off x="13693963" y="-1346293"/>
            <a:ext cx="6616922" cy="8081736"/>
          </a:xfrm>
          <a:custGeom>
            <a:avLst/>
            <a:gdLst/>
            <a:ahLst/>
            <a:cxnLst/>
            <a:rect l="l" t="t" r="r" b="b"/>
            <a:pathLst>
              <a:path w="6616922" h="8081736">
                <a:moveTo>
                  <a:pt x="0" y="0"/>
                </a:moveTo>
                <a:lnTo>
                  <a:pt x="6616922" y="0"/>
                </a:lnTo>
                <a:lnTo>
                  <a:pt x="6616922" y="8081736"/>
                </a:lnTo>
                <a:lnTo>
                  <a:pt x="0" y="808173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IN"/>
          </a:p>
        </p:txBody>
      </p:sp>
      <p:grpSp>
        <p:nvGrpSpPr>
          <p:cNvPr id="3" name="Group 3"/>
          <p:cNvGrpSpPr/>
          <p:nvPr/>
        </p:nvGrpSpPr>
        <p:grpSpPr>
          <a:xfrm>
            <a:off x="1295400" y="1836068"/>
            <a:ext cx="16230600" cy="3307432"/>
            <a:chOff x="0" y="0"/>
            <a:chExt cx="1994331" cy="406400"/>
          </a:xfrm>
        </p:grpSpPr>
        <p:sp>
          <p:nvSpPr>
            <p:cNvPr id="4" name="Freeform 4"/>
            <p:cNvSpPr/>
            <p:nvPr/>
          </p:nvSpPr>
          <p:spPr>
            <a:xfrm>
              <a:off x="0" y="0"/>
              <a:ext cx="1994331" cy="406400"/>
            </a:xfrm>
            <a:custGeom>
              <a:avLst/>
              <a:gdLst/>
              <a:ahLst/>
              <a:cxnLst/>
              <a:rect l="l" t="t" r="r" b="b"/>
              <a:pathLst>
                <a:path w="1994331" h="406400">
                  <a:moveTo>
                    <a:pt x="1791131" y="0"/>
                  </a:moveTo>
                  <a:cubicBezTo>
                    <a:pt x="1903361" y="0"/>
                    <a:pt x="1994331" y="90970"/>
                    <a:pt x="1994331" y="203200"/>
                  </a:cubicBezTo>
                  <a:cubicBezTo>
                    <a:pt x="1994331" y="315430"/>
                    <a:pt x="1903361" y="406400"/>
                    <a:pt x="1791131" y="406400"/>
                  </a:cubicBezTo>
                  <a:lnTo>
                    <a:pt x="203200" y="406400"/>
                  </a:lnTo>
                  <a:cubicBezTo>
                    <a:pt x="90970" y="406400"/>
                    <a:pt x="0" y="315430"/>
                    <a:pt x="0" y="203200"/>
                  </a:cubicBezTo>
                  <a:cubicBezTo>
                    <a:pt x="0" y="90970"/>
                    <a:pt x="90970" y="0"/>
                    <a:pt x="203200" y="0"/>
                  </a:cubicBezTo>
                  <a:lnTo>
                    <a:pt x="1791131" y="0"/>
                  </a:lnTo>
                </a:path>
              </a:pathLst>
            </a:custGeom>
            <a:blipFill>
              <a:blip r:embed="rId5" cstate="print"/>
              <a:stretch>
                <a:fillRect t="-142965" b="-84188"/>
              </a:stretch>
            </a:blipFill>
          </p:spPr>
          <p:txBody>
            <a:bodyPr/>
            <a:lstStyle/>
            <a:p>
              <a:endParaRPr lang="en-IN"/>
            </a:p>
          </p:txBody>
        </p:sp>
      </p:grpSp>
      <p:sp>
        <p:nvSpPr>
          <p:cNvPr id="5" name="Freeform 5"/>
          <p:cNvSpPr/>
          <p:nvPr/>
        </p:nvSpPr>
        <p:spPr>
          <a:xfrm rot="-5400000">
            <a:off x="-92519" y="7891041"/>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6" name="TextBox 6"/>
          <p:cNvSpPr txBox="1"/>
          <p:nvPr/>
        </p:nvSpPr>
        <p:spPr>
          <a:xfrm>
            <a:off x="3444272" y="549071"/>
            <a:ext cx="11932856" cy="884858"/>
          </a:xfrm>
          <a:prstGeom prst="rect">
            <a:avLst/>
          </a:prstGeom>
        </p:spPr>
        <p:txBody>
          <a:bodyPr lIns="0" tIns="0" rIns="0" bIns="0" rtlCol="0" anchor="t">
            <a:spAutoFit/>
          </a:bodyPr>
          <a:lstStyle/>
          <a:p>
            <a:pPr algn="ctr">
              <a:lnSpc>
                <a:spcPts val="6858"/>
              </a:lnSpc>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Economic and Social Burden</a:t>
            </a:r>
          </a:p>
        </p:txBody>
      </p:sp>
      <p:graphicFrame>
        <p:nvGraphicFramePr>
          <p:cNvPr id="8" name="Diagram 7">
            <a:extLst>
              <a:ext uri="{FF2B5EF4-FFF2-40B4-BE49-F238E27FC236}">
                <a16:creationId xmlns:a16="http://schemas.microsoft.com/office/drawing/2014/main" xmlns="" id="{EDF61FD3-8AD7-7F5D-5464-EE276249DDB7}"/>
              </a:ext>
            </a:extLst>
          </p:cNvPr>
          <p:cNvGraphicFramePr/>
          <p:nvPr>
            <p:extLst>
              <p:ext uri="{D42A27DB-BD31-4B8C-83A1-F6EECF244321}">
                <p14:modId xmlns:p14="http://schemas.microsoft.com/office/powerpoint/2010/main" xmlns="" val="2947858844"/>
              </p:ext>
            </p:extLst>
          </p:nvPr>
        </p:nvGraphicFramePr>
        <p:xfrm>
          <a:off x="1752600" y="5545639"/>
          <a:ext cx="15925800" cy="43313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6414034" y="3560599"/>
            <a:ext cx="2593910" cy="2593910"/>
          </a:xfrm>
          <a:custGeom>
            <a:avLst/>
            <a:gdLst/>
            <a:ahLst/>
            <a:cxnLst/>
            <a:rect l="l" t="t" r="r" b="b"/>
            <a:pathLst>
              <a:path w="2593910" h="2593910">
                <a:moveTo>
                  <a:pt x="0" y="0"/>
                </a:moveTo>
                <a:lnTo>
                  <a:pt x="2593909" y="0"/>
                </a:lnTo>
                <a:lnTo>
                  <a:pt x="2593909" y="2593909"/>
                </a:lnTo>
                <a:lnTo>
                  <a:pt x="0" y="259390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IN"/>
          </a:p>
        </p:txBody>
      </p:sp>
      <p:grpSp>
        <p:nvGrpSpPr>
          <p:cNvPr id="3" name="Group 3"/>
          <p:cNvGrpSpPr/>
          <p:nvPr/>
        </p:nvGrpSpPr>
        <p:grpSpPr>
          <a:xfrm>
            <a:off x="685800" y="2921846"/>
            <a:ext cx="7261065" cy="6106257"/>
            <a:chOff x="0" y="0"/>
            <a:chExt cx="4543659" cy="3821030"/>
          </a:xfrm>
        </p:grpSpPr>
        <p:sp>
          <p:nvSpPr>
            <p:cNvPr id="4" name="Freeform 4"/>
            <p:cNvSpPr/>
            <p:nvPr/>
          </p:nvSpPr>
          <p:spPr>
            <a:xfrm>
              <a:off x="0" y="0"/>
              <a:ext cx="4543659" cy="3821030"/>
            </a:xfrm>
            <a:custGeom>
              <a:avLst/>
              <a:gdLst/>
              <a:ahLst/>
              <a:cxnLst/>
              <a:rect l="l" t="t" r="r" b="b"/>
              <a:pathLst>
                <a:path w="4543659" h="3821030">
                  <a:moveTo>
                    <a:pt x="0" y="0"/>
                  </a:moveTo>
                  <a:lnTo>
                    <a:pt x="3504857" y="0"/>
                  </a:lnTo>
                  <a:cubicBezTo>
                    <a:pt x="4077868" y="0"/>
                    <a:pt x="4543659" y="391711"/>
                    <a:pt x="4543659" y="873589"/>
                  </a:cubicBezTo>
                  <a:lnTo>
                    <a:pt x="4543659" y="3821030"/>
                  </a:lnTo>
                  <a:lnTo>
                    <a:pt x="0" y="3821030"/>
                  </a:lnTo>
                  <a:lnTo>
                    <a:pt x="0" y="0"/>
                  </a:lnTo>
                  <a:close/>
                </a:path>
              </a:pathLst>
            </a:custGeom>
            <a:blipFill>
              <a:blip r:embed="rId5" cstate="print"/>
              <a:stretch>
                <a:fillRect l="-12993" r="-12993"/>
              </a:stretch>
            </a:blipFill>
          </p:spPr>
          <p:txBody>
            <a:bodyPr/>
            <a:lstStyle/>
            <a:p>
              <a:endParaRPr lang="en-IN"/>
            </a:p>
          </p:txBody>
        </p:sp>
      </p:grpSp>
      <p:grpSp>
        <p:nvGrpSpPr>
          <p:cNvPr id="5" name="Group 5"/>
          <p:cNvGrpSpPr/>
          <p:nvPr/>
        </p:nvGrpSpPr>
        <p:grpSpPr>
          <a:xfrm>
            <a:off x="9937337" y="5008577"/>
            <a:ext cx="5373053" cy="218493"/>
            <a:chOff x="0" y="0"/>
            <a:chExt cx="7164071" cy="291323"/>
          </a:xfrm>
        </p:grpSpPr>
        <p:sp>
          <p:nvSpPr>
            <p:cNvPr id="6" name="Freeform 6"/>
            <p:cNvSpPr/>
            <p:nvPr/>
          </p:nvSpPr>
          <p:spPr>
            <a:xfrm>
              <a:off x="0" y="0"/>
              <a:ext cx="3751010" cy="291323"/>
            </a:xfrm>
            <a:custGeom>
              <a:avLst/>
              <a:gdLst/>
              <a:ahLst/>
              <a:cxnLst/>
              <a:rect l="l" t="t" r="r" b="b"/>
              <a:pathLst>
                <a:path w="3751010" h="291323">
                  <a:moveTo>
                    <a:pt x="0" y="0"/>
                  </a:moveTo>
                  <a:lnTo>
                    <a:pt x="3751010" y="0"/>
                  </a:lnTo>
                  <a:lnTo>
                    <a:pt x="3751010" y="291323"/>
                  </a:lnTo>
                  <a:lnTo>
                    <a:pt x="0" y="291323"/>
                  </a:lnTo>
                  <a:lnTo>
                    <a:pt x="0" y="0"/>
                  </a:lnTo>
                  <a:close/>
                </a:path>
              </a:pathLst>
            </a:custGeom>
            <a:blipFill>
              <a:blip r:embed="rId6" cstate="print"/>
              <a:stretch>
                <a:fillRect b="-1039504"/>
              </a:stretch>
            </a:blipFill>
          </p:spPr>
          <p:txBody>
            <a:bodyPr/>
            <a:lstStyle/>
            <a:p>
              <a:endParaRPr lang="en-IN"/>
            </a:p>
          </p:txBody>
        </p:sp>
        <p:sp>
          <p:nvSpPr>
            <p:cNvPr id="7" name="Freeform 7"/>
            <p:cNvSpPr/>
            <p:nvPr/>
          </p:nvSpPr>
          <p:spPr>
            <a:xfrm>
              <a:off x="3413061" y="0"/>
              <a:ext cx="3751010" cy="291323"/>
            </a:xfrm>
            <a:custGeom>
              <a:avLst/>
              <a:gdLst/>
              <a:ahLst/>
              <a:cxnLst/>
              <a:rect l="l" t="t" r="r" b="b"/>
              <a:pathLst>
                <a:path w="3751010" h="291323">
                  <a:moveTo>
                    <a:pt x="0" y="0"/>
                  </a:moveTo>
                  <a:lnTo>
                    <a:pt x="3751010" y="0"/>
                  </a:lnTo>
                  <a:lnTo>
                    <a:pt x="3751010" y="291323"/>
                  </a:lnTo>
                  <a:lnTo>
                    <a:pt x="0" y="291323"/>
                  </a:lnTo>
                  <a:lnTo>
                    <a:pt x="0" y="0"/>
                  </a:lnTo>
                  <a:close/>
                </a:path>
              </a:pathLst>
            </a:custGeom>
            <a:blipFill>
              <a:blip r:embed="rId6" cstate="print"/>
              <a:stretch>
                <a:fillRect b="-1039504"/>
              </a:stretch>
            </a:blipFill>
          </p:spPr>
          <p:txBody>
            <a:bodyPr/>
            <a:lstStyle/>
            <a:p>
              <a:endParaRPr lang="en-IN"/>
            </a:p>
          </p:txBody>
        </p:sp>
      </p:grpSp>
      <p:grpSp>
        <p:nvGrpSpPr>
          <p:cNvPr id="8" name="Group 8"/>
          <p:cNvGrpSpPr/>
          <p:nvPr/>
        </p:nvGrpSpPr>
        <p:grpSpPr>
          <a:xfrm>
            <a:off x="9957781" y="6982407"/>
            <a:ext cx="5373053" cy="218493"/>
            <a:chOff x="0" y="0"/>
            <a:chExt cx="7164071" cy="291323"/>
          </a:xfrm>
        </p:grpSpPr>
        <p:sp>
          <p:nvSpPr>
            <p:cNvPr id="9" name="Freeform 9"/>
            <p:cNvSpPr/>
            <p:nvPr/>
          </p:nvSpPr>
          <p:spPr>
            <a:xfrm>
              <a:off x="0" y="0"/>
              <a:ext cx="3751010" cy="291323"/>
            </a:xfrm>
            <a:custGeom>
              <a:avLst/>
              <a:gdLst/>
              <a:ahLst/>
              <a:cxnLst/>
              <a:rect l="l" t="t" r="r" b="b"/>
              <a:pathLst>
                <a:path w="3751010" h="291323">
                  <a:moveTo>
                    <a:pt x="0" y="0"/>
                  </a:moveTo>
                  <a:lnTo>
                    <a:pt x="3751010" y="0"/>
                  </a:lnTo>
                  <a:lnTo>
                    <a:pt x="3751010" y="291323"/>
                  </a:lnTo>
                  <a:lnTo>
                    <a:pt x="0" y="291323"/>
                  </a:lnTo>
                  <a:lnTo>
                    <a:pt x="0" y="0"/>
                  </a:lnTo>
                  <a:close/>
                </a:path>
              </a:pathLst>
            </a:custGeom>
            <a:blipFill>
              <a:blip r:embed="rId6" cstate="print"/>
              <a:stretch>
                <a:fillRect b="-1039504"/>
              </a:stretch>
            </a:blipFill>
          </p:spPr>
          <p:txBody>
            <a:bodyPr/>
            <a:lstStyle/>
            <a:p>
              <a:endParaRPr lang="en-IN"/>
            </a:p>
          </p:txBody>
        </p:sp>
        <p:sp>
          <p:nvSpPr>
            <p:cNvPr id="10" name="Freeform 10"/>
            <p:cNvSpPr/>
            <p:nvPr/>
          </p:nvSpPr>
          <p:spPr>
            <a:xfrm>
              <a:off x="3413061" y="0"/>
              <a:ext cx="3751010" cy="291323"/>
            </a:xfrm>
            <a:custGeom>
              <a:avLst/>
              <a:gdLst/>
              <a:ahLst/>
              <a:cxnLst/>
              <a:rect l="l" t="t" r="r" b="b"/>
              <a:pathLst>
                <a:path w="3751010" h="291323">
                  <a:moveTo>
                    <a:pt x="0" y="0"/>
                  </a:moveTo>
                  <a:lnTo>
                    <a:pt x="3751010" y="0"/>
                  </a:lnTo>
                  <a:lnTo>
                    <a:pt x="3751010" y="291323"/>
                  </a:lnTo>
                  <a:lnTo>
                    <a:pt x="0" y="291323"/>
                  </a:lnTo>
                  <a:lnTo>
                    <a:pt x="0" y="0"/>
                  </a:lnTo>
                  <a:close/>
                </a:path>
              </a:pathLst>
            </a:custGeom>
            <a:blipFill>
              <a:blip r:embed="rId6" cstate="print"/>
              <a:stretch>
                <a:fillRect b="-1039504"/>
              </a:stretch>
            </a:blipFill>
          </p:spPr>
          <p:txBody>
            <a:bodyPr/>
            <a:lstStyle/>
            <a:p>
              <a:endParaRPr lang="en-IN"/>
            </a:p>
          </p:txBody>
        </p:sp>
      </p:grpSp>
      <p:grpSp>
        <p:nvGrpSpPr>
          <p:cNvPr id="11" name="Group 11"/>
          <p:cNvGrpSpPr/>
          <p:nvPr/>
        </p:nvGrpSpPr>
        <p:grpSpPr>
          <a:xfrm>
            <a:off x="9927561" y="9245410"/>
            <a:ext cx="5373053" cy="218493"/>
            <a:chOff x="0" y="0"/>
            <a:chExt cx="7164071" cy="291323"/>
          </a:xfrm>
        </p:grpSpPr>
        <p:sp>
          <p:nvSpPr>
            <p:cNvPr id="12" name="Freeform 12"/>
            <p:cNvSpPr/>
            <p:nvPr/>
          </p:nvSpPr>
          <p:spPr>
            <a:xfrm>
              <a:off x="0" y="0"/>
              <a:ext cx="3751010" cy="291323"/>
            </a:xfrm>
            <a:custGeom>
              <a:avLst/>
              <a:gdLst/>
              <a:ahLst/>
              <a:cxnLst/>
              <a:rect l="l" t="t" r="r" b="b"/>
              <a:pathLst>
                <a:path w="3751010" h="291323">
                  <a:moveTo>
                    <a:pt x="0" y="0"/>
                  </a:moveTo>
                  <a:lnTo>
                    <a:pt x="3751010" y="0"/>
                  </a:lnTo>
                  <a:lnTo>
                    <a:pt x="3751010" y="291323"/>
                  </a:lnTo>
                  <a:lnTo>
                    <a:pt x="0" y="291323"/>
                  </a:lnTo>
                  <a:lnTo>
                    <a:pt x="0" y="0"/>
                  </a:lnTo>
                  <a:close/>
                </a:path>
              </a:pathLst>
            </a:custGeom>
            <a:blipFill>
              <a:blip r:embed="rId6" cstate="print"/>
              <a:stretch>
                <a:fillRect b="-1039504"/>
              </a:stretch>
            </a:blipFill>
          </p:spPr>
          <p:txBody>
            <a:bodyPr/>
            <a:lstStyle/>
            <a:p>
              <a:endParaRPr lang="en-IN"/>
            </a:p>
          </p:txBody>
        </p:sp>
        <p:sp>
          <p:nvSpPr>
            <p:cNvPr id="13" name="Freeform 13"/>
            <p:cNvSpPr/>
            <p:nvPr/>
          </p:nvSpPr>
          <p:spPr>
            <a:xfrm>
              <a:off x="3413061" y="0"/>
              <a:ext cx="3751010" cy="291323"/>
            </a:xfrm>
            <a:custGeom>
              <a:avLst/>
              <a:gdLst/>
              <a:ahLst/>
              <a:cxnLst/>
              <a:rect l="l" t="t" r="r" b="b"/>
              <a:pathLst>
                <a:path w="3751010" h="291323">
                  <a:moveTo>
                    <a:pt x="0" y="0"/>
                  </a:moveTo>
                  <a:lnTo>
                    <a:pt x="3751010" y="0"/>
                  </a:lnTo>
                  <a:lnTo>
                    <a:pt x="3751010" y="291323"/>
                  </a:lnTo>
                  <a:lnTo>
                    <a:pt x="0" y="291323"/>
                  </a:lnTo>
                  <a:lnTo>
                    <a:pt x="0" y="0"/>
                  </a:lnTo>
                  <a:close/>
                </a:path>
              </a:pathLst>
            </a:custGeom>
            <a:blipFill>
              <a:blip r:embed="rId6" cstate="print"/>
              <a:stretch>
                <a:fillRect b="-1039504"/>
              </a:stretch>
            </a:blipFill>
          </p:spPr>
          <p:txBody>
            <a:bodyPr/>
            <a:lstStyle/>
            <a:p>
              <a:endParaRPr lang="en-IN"/>
            </a:p>
          </p:txBody>
        </p:sp>
      </p:grpSp>
      <p:sp>
        <p:nvSpPr>
          <p:cNvPr id="14" name="Freeform 14"/>
          <p:cNvSpPr/>
          <p:nvPr/>
        </p:nvSpPr>
        <p:spPr>
          <a:xfrm rot="-5400000">
            <a:off x="15648223" y="-1242365"/>
            <a:ext cx="1987785" cy="2484731"/>
          </a:xfrm>
          <a:custGeom>
            <a:avLst/>
            <a:gdLst/>
            <a:ahLst/>
            <a:cxnLst/>
            <a:rect l="l" t="t" r="r" b="b"/>
            <a:pathLst>
              <a:path w="1987785" h="2484731">
                <a:moveTo>
                  <a:pt x="0" y="0"/>
                </a:moveTo>
                <a:lnTo>
                  <a:pt x="1987785" y="0"/>
                </a:lnTo>
                <a:lnTo>
                  <a:pt x="1987785" y="2484730"/>
                </a:lnTo>
                <a:lnTo>
                  <a:pt x="0" y="2484730"/>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endParaRPr lang="en-IN"/>
          </a:p>
        </p:txBody>
      </p:sp>
      <p:sp>
        <p:nvSpPr>
          <p:cNvPr id="15" name="TextBox 15"/>
          <p:cNvSpPr txBox="1"/>
          <p:nvPr/>
        </p:nvSpPr>
        <p:spPr>
          <a:xfrm>
            <a:off x="438113" y="688449"/>
            <a:ext cx="15979031" cy="1335237"/>
          </a:xfrm>
          <a:prstGeom prst="rect">
            <a:avLst/>
          </a:prstGeom>
        </p:spPr>
        <p:txBody>
          <a:bodyPr wrap="square" lIns="0" tIns="0" rIns="0" bIns="0" rtlCol="0" anchor="t">
            <a:spAutoFit/>
          </a:bodyPr>
          <a:lstStyle/>
          <a:p>
            <a:pPr marL="0" lvl="0" indent="0" algn="ctr">
              <a:lnSpc>
                <a:spcPct val="150000"/>
              </a:lnSpc>
              <a:spcBef>
                <a:spcPct val="0"/>
              </a:spcBef>
            </a:pPr>
            <a:r>
              <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rPr>
              <a:t>Management Following UK Guidance</a:t>
            </a:r>
          </a:p>
        </p:txBody>
      </p:sp>
      <p:sp>
        <p:nvSpPr>
          <p:cNvPr id="18" name="TextBox 18"/>
          <p:cNvSpPr txBox="1"/>
          <p:nvPr/>
        </p:nvSpPr>
        <p:spPr>
          <a:xfrm>
            <a:off x="9903401" y="2225376"/>
            <a:ext cx="6421534" cy="2147511"/>
          </a:xfrm>
          <a:prstGeom prst="rect">
            <a:avLst/>
          </a:prstGeom>
        </p:spPr>
        <p:txBody>
          <a:bodyPr lIns="0" tIns="0" rIns="0" bIns="0" rtlCol="0" anchor="t">
            <a:spAutoFit/>
          </a:bodyPr>
          <a:lstStyle/>
          <a:p>
            <a:pPr marL="0" lvl="0" indent="0" algn="l">
              <a:lnSpc>
                <a:spcPct val="150000"/>
              </a:lnSpc>
              <a:spcBef>
                <a:spcPct val="0"/>
              </a:spcBef>
            </a:pPr>
            <a:r>
              <a:rPr lang="en-US" sz="2400" spc="94" dirty="0">
                <a:solidFill>
                  <a:srgbClr val="600B20"/>
                </a:solidFill>
                <a:latin typeface="Arial" panose="020B0604020202020204" pitchFamily="34" charset="0"/>
                <a:ea typeface="Gordita Light"/>
                <a:cs typeface="Arial" panose="020B0604020202020204" pitchFamily="34" charset="0"/>
                <a:sym typeface="Gordita Light"/>
              </a:rPr>
              <a:t>NICE recommendations propose multidisciplinary care by focusing on training, physical activity, and weight control (Gray </a:t>
            </a:r>
            <a:r>
              <a:rPr lang="en-US" sz="2400" i="1" spc="94" dirty="0">
                <a:solidFill>
                  <a:srgbClr val="600B20"/>
                </a:solidFill>
                <a:latin typeface="Arial" panose="020B0604020202020204" pitchFamily="34" charset="0"/>
                <a:ea typeface="Gordita Light"/>
                <a:cs typeface="Arial" panose="020B0604020202020204" pitchFamily="34" charset="0"/>
                <a:sym typeface="Gordita Light"/>
              </a:rPr>
              <a:t>et al., </a:t>
            </a:r>
            <a:r>
              <a:rPr lang="en-US" sz="2400" spc="94" dirty="0">
                <a:solidFill>
                  <a:srgbClr val="600B20"/>
                </a:solidFill>
                <a:latin typeface="Arial" panose="020B0604020202020204" pitchFamily="34" charset="0"/>
                <a:ea typeface="Gordita Light"/>
                <a:cs typeface="Arial" panose="020B0604020202020204" pitchFamily="34" charset="0"/>
                <a:sym typeface="Gordita Light"/>
              </a:rPr>
              <a:t>2024).</a:t>
            </a:r>
            <a:endParaRPr lang="en-US" sz="2400" u="none" strike="noStrike" spc="94" dirty="0">
              <a:solidFill>
                <a:srgbClr val="600B20"/>
              </a:solidFill>
              <a:latin typeface="Arial" panose="020B0604020202020204" pitchFamily="34" charset="0"/>
              <a:ea typeface="Gordita Light"/>
              <a:cs typeface="Arial" panose="020B0604020202020204" pitchFamily="34" charset="0"/>
              <a:sym typeface="Gordita Light"/>
            </a:endParaRPr>
          </a:p>
        </p:txBody>
      </p:sp>
      <p:sp>
        <p:nvSpPr>
          <p:cNvPr id="19" name="TextBox 19"/>
          <p:cNvSpPr txBox="1"/>
          <p:nvPr/>
        </p:nvSpPr>
        <p:spPr>
          <a:xfrm>
            <a:off x="9910833" y="5455218"/>
            <a:ext cx="6714555" cy="1039515"/>
          </a:xfrm>
          <a:prstGeom prst="rect">
            <a:avLst/>
          </a:prstGeom>
        </p:spPr>
        <p:txBody>
          <a:bodyPr lIns="0" tIns="0" rIns="0" bIns="0" rtlCol="0" anchor="t">
            <a:spAutoFit/>
          </a:bodyPr>
          <a:lstStyle/>
          <a:p>
            <a:pPr marL="0" lvl="0" indent="0" algn="l">
              <a:lnSpc>
                <a:spcPct val="150000"/>
              </a:lnSpc>
              <a:spcBef>
                <a:spcPct val="0"/>
              </a:spcBef>
            </a:pPr>
            <a:r>
              <a:rPr lang="en-US" sz="2400" spc="94" dirty="0">
                <a:solidFill>
                  <a:srgbClr val="600B20"/>
                </a:solidFill>
                <a:latin typeface="Arial" panose="020B0604020202020204" pitchFamily="34" charset="0"/>
                <a:ea typeface="Gordita Light"/>
                <a:cs typeface="Arial" panose="020B0604020202020204" pitchFamily="34" charset="0"/>
                <a:sym typeface="Gordita Light"/>
              </a:rPr>
              <a:t>The Chronic Care Model helps in long-term conditions management (Gibbs et al., 2023).</a:t>
            </a:r>
            <a:endParaRPr lang="en-US" sz="2400" u="none" strike="noStrike" spc="94" dirty="0">
              <a:solidFill>
                <a:srgbClr val="600B20"/>
              </a:solidFill>
              <a:latin typeface="Arial" panose="020B0604020202020204" pitchFamily="34" charset="0"/>
              <a:ea typeface="Gordita Light"/>
              <a:cs typeface="Arial" panose="020B0604020202020204" pitchFamily="34" charset="0"/>
              <a:sym typeface="Gordita Light"/>
            </a:endParaRPr>
          </a:p>
        </p:txBody>
      </p:sp>
      <p:sp>
        <p:nvSpPr>
          <p:cNvPr id="21" name="TextBox 21"/>
          <p:cNvSpPr txBox="1"/>
          <p:nvPr/>
        </p:nvSpPr>
        <p:spPr>
          <a:xfrm>
            <a:off x="9927562" y="7631530"/>
            <a:ext cx="6421534" cy="1126206"/>
          </a:xfrm>
          <a:prstGeom prst="rect">
            <a:avLst/>
          </a:prstGeom>
        </p:spPr>
        <p:txBody>
          <a:bodyPr wrap="square" lIns="0" tIns="0" rIns="0" bIns="0" rtlCol="0" anchor="t">
            <a:spAutoFit/>
          </a:bodyPr>
          <a:lstStyle/>
          <a:p>
            <a:pPr marL="0" lvl="0" indent="0" algn="l">
              <a:lnSpc>
                <a:spcPct val="150000"/>
              </a:lnSpc>
              <a:spcBef>
                <a:spcPct val="0"/>
              </a:spcBef>
            </a:pPr>
            <a:r>
              <a:rPr lang="en-US" sz="2600" spc="94" dirty="0">
                <a:solidFill>
                  <a:srgbClr val="600B20"/>
                </a:solidFill>
                <a:latin typeface="Arial" panose="020B0604020202020204" pitchFamily="34" charset="0"/>
                <a:ea typeface="Gordita Light"/>
                <a:cs typeface="Arial" panose="020B0604020202020204" pitchFamily="34" charset="0"/>
                <a:sym typeface="Gordita Light"/>
              </a:rPr>
              <a:t>Multispecialty care enhances patient outcomes (Molyneux </a:t>
            </a:r>
            <a:r>
              <a:rPr lang="en-US" sz="2600" i="1" spc="94" dirty="0">
                <a:solidFill>
                  <a:srgbClr val="600B20"/>
                </a:solidFill>
                <a:latin typeface="Arial" panose="020B0604020202020204" pitchFamily="34" charset="0"/>
                <a:ea typeface="Gordita Light"/>
                <a:cs typeface="Arial" panose="020B0604020202020204" pitchFamily="34" charset="0"/>
                <a:sym typeface="Gordita Light"/>
              </a:rPr>
              <a:t>et al., 2023</a:t>
            </a:r>
            <a:r>
              <a:rPr lang="en-US" sz="2600" spc="94" dirty="0">
                <a:solidFill>
                  <a:srgbClr val="600B20"/>
                </a:solidFill>
                <a:latin typeface="Arial" panose="020B0604020202020204" pitchFamily="34" charset="0"/>
                <a:ea typeface="Gordita Light"/>
                <a:cs typeface="Arial" panose="020B0604020202020204" pitchFamily="34" charset="0"/>
                <a:sym typeface="Gordita Light"/>
              </a:rPr>
              <a:t>).</a:t>
            </a:r>
            <a:endParaRPr lang="en-US" sz="2600" u="none" strike="noStrike" spc="94" dirty="0">
              <a:solidFill>
                <a:srgbClr val="600B20"/>
              </a:solidFill>
              <a:latin typeface="Arial" panose="020B0604020202020204" pitchFamily="34" charset="0"/>
              <a:ea typeface="Gordita Light"/>
              <a:cs typeface="Arial" panose="020B0604020202020204" pitchFamily="34" charset="0"/>
              <a:sym typeface="Gordita Ligh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xmlns="" id="{B4F9BF02-982A-6962-4840-4241BBA6B45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9D564430-6D12-386D-E64E-534F17F10692}"/>
              </a:ext>
            </a:extLst>
          </p:cNvPr>
          <p:cNvSpPr/>
          <p:nvPr/>
        </p:nvSpPr>
        <p:spPr>
          <a:xfrm>
            <a:off x="16505515" y="1028700"/>
            <a:ext cx="3789052" cy="3789052"/>
          </a:xfrm>
          <a:custGeom>
            <a:avLst/>
            <a:gdLst/>
            <a:ahLst/>
            <a:cxnLst/>
            <a:rect l="l" t="t" r="r" b="b"/>
            <a:pathLst>
              <a:path w="3789052" h="3789052">
                <a:moveTo>
                  <a:pt x="0" y="0"/>
                </a:moveTo>
                <a:lnTo>
                  <a:pt x="3789052" y="0"/>
                </a:lnTo>
                <a:lnTo>
                  <a:pt x="3789052" y="3789052"/>
                </a:lnTo>
                <a:lnTo>
                  <a:pt x="0" y="3789052"/>
                </a:lnTo>
                <a:lnTo>
                  <a:pt x="0" y="0"/>
                </a:lnTo>
                <a:close/>
              </a:path>
            </a:pathLst>
          </a:custGeom>
          <a:blipFill>
            <a:blip r:embed="rId3">
              <a:alphaModFix amt="30000"/>
              <a:extLst>
                <a:ext uri="{96DAC541-7B7A-43D3-8B79-37D633B846F1}">
                  <asvg:svgBlip xmlns:asvg="http://schemas.microsoft.com/office/drawing/2016/SVG/main" xmlns="" r:embed="rId4"/>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xmlns="" id="{C03759B8-EDE6-628B-1E32-96F76D0BBC0B}"/>
              </a:ext>
            </a:extLst>
          </p:cNvPr>
          <p:cNvSpPr/>
          <p:nvPr/>
        </p:nvSpPr>
        <p:spPr>
          <a:xfrm>
            <a:off x="-2061625" y="3887431"/>
            <a:ext cx="3789052" cy="3789052"/>
          </a:xfrm>
          <a:custGeom>
            <a:avLst/>
            <a:gdLst/>
            <a:ahLst/>
            <a:cxnLst/>
            <a:rect l="l" t="t" r="r" b="b"/>
            <a:pathLst>
              <a:path w="3789052" h="3789052">
                <a:moveTo>
                  <a:pt x="0" y="0"/>
                </a:moveTo>
                <a:lnTo>
                  <a:pt x="3789051" y="0"/>
                </a:lnTo>
                <a:lnTo>
                  <a:pt x="3789051" y="3789052"/>
                </a:lnTo>
                <a:lnTo>
                  <a:pt x="0" y="3789052"/>
                </a:lnTo>
                <a:lnTo>
                  <a:pt x="0" y="0"/>
                </a:lnTo>
                <a:close/>
              </a:path>
            </a:pathLst>
          </a:custGeom>
          <a:blipFill>
            <a:blip r:embed="rId3">
              <a:alphaModFix amt="30000"/>
              <a:extLst>
                <a:ext uri="{96DAC541-7B7A-43D3-8B79-37D633B846F1}">
                  <asvg:svgBlip xmlns:asvg="http://schemas.microsoft.com/office/drawing/2016/SVG/main" xmlns="" r:embed="rId4"/>
                </a:ext>
              </a:extLst>
            </a:blip>
            <a:stretch>
              <a:fillRect/>
            </a:stretch>
          </a:blipFill>
        </p:spPr>
        <p:txBody>
          <a:bodyPr/>
          <a:lstStyle/>
          <a:p>
            <a:endParaRPr lang="en-IN"/>
          </a:p>
        </p:txBody>
      </p:sp>
      <p:grpSp>
        <p:nvGrpSpPr>
          <p:cNvPr id="4" name="Group 4">
            <a:extLst>
              <a:ext uri="{FF2B5EF4-FFF2-40B4-BE49-F238E27FC236}">
                <a16:creationId xmlns:a16="http://schemas.microsoft.com/office/drawing/2014/main" xmlns="" id="{7F7E1DEB-96D9-6FAE-0BBE-BA13461C8DC2}"/>
              </a:ext>
            </a:extLst>
          </p:cNvPr>
          <p:cNvGrpSpPr/>
          <p:nvPr/>
        </p:nvGrpSpPr>
        <p:grpSpPr>
          <a:xfrm>
            <a:off x="1028700" y="5143500"/>
            <a:ext cx="3766233" cy="3376925"/>
            <a:chOff x="0" y="0"/>
            <a:chExt cx="583488" cy="523174"/>
          </a:xfrm>
        </p:grpSpPr>
        <p:sp>
          <p:nvSpPr>
            <p:cNvPr id="5" name="Freeform 5">
              <a:extLst>
                <a:ext uri="{FF2B5EF4-FFF2-40B4-BE49-F238E27FC236}">
                  <a16:creationId xmlns:a16="http://schemas.microsoft.com/office/drawing/2014/main" xmlns="" id="{EBBB6F9B-3C89-ED0A-6E72-E5C01B8F654F}"/>
                </a:ext>
              </a:extLst>
            </p:cNvPr>
            <p:cNvSpPr/>
            <p:nvPr/>
          </p:nvSpPr>
          <p:spPr>
            <a:xfrm>
              <a:off x="0" y="0"/>
              <a:ext cx="583488" cy="523174"/>
            </a:xfrm>
            <a:custGeom>
              <a:avLst/>
              <a:gdLst/>
              <a:ahLst/>
              <a:cxnLst/>
              <a:rect l="l" t="t" r="r" b="b"/>
              <a:pathLst>
                <a:path w="583488" h="523174">
                  <a:moveTo>
                    <a:pt x="47279" y="0"/>
                  </a:moveTo>
                  <a:lnTo>
                    <a:pt x="536209" y="0"/>
                  </a:lnTo>
                  <a:cubicBezTo>
                    <a:pt x="562320" y="0"/>
                    <a:pt x="583488" y="21168"/>
                    <a:pt x="583488" y="47279"/>
                  </a:cubicBezTo>
                  <a:lnTo>
                    <a:pt x="583488" y="475895"/>
                  </a:lnTo>
                  <a:cubicBezTo>
                    <a:pt x="583488" y="488434"/>
                    <a:pt x="578507" y="500460"/>
                    <a:pt x="569640" y="509326"/>
                  </a:cubicBezTo>
                  <a:cubicBezTo>
                    <a:pt x="560774" y="518193"/>
                    <a:pt x="548748" y="523174"/>
                    <a:pt x="536209" y="523174"/>
                  </a:cubicBezTo>
                  <a:lnTo>
                    <a:pt x="47279" y="523174"/>
                  </a:lnTo>
                  <a:cubicBezTo>
                    <a:pt x="34740" y="523174"/>
                    <a:pt x="22714" y="518193"/>
                    <a:pt x="13848" y="509326"/>
                  </a:cubicBezTo>
                  <a:cubicBezTo>
                    <a:pt x="4981" y="500460"/>
                    <a:pt x="0" y="488434"/>
                    <a:pt x="0" y="475895"/>
                  </a:cubicBezTo>
                  <a:lnTo>
                    <a:pt x="0" y="47279"/>
                  </a:lnTo>
                  <a:cubicBezTo>
                    <a:pt x="0" y="34740"/>
                    <a:pt x="4981" y="22714"/>
                    <a:pt x="13848" y="13848"/>
                  </a:cubicBezTo>
                  <a:cubicBezTo>
                    <a:pt x="22714" y="4981"/>
                    <a:pt x="34740" y="0"/>
                    <a:pt x="47279" y="0"/>
                  </a:cubicBezTo>
                  <a:close/>
                </a:path>
              </a:pathLst>
            </a:custGeom>
            <a:blipFill>
              <a:blip r:embed="rId5" cstate="print"/>
              <a:stretch>
                <a:fillRect l="-17289" r="-17289"/>
              </a:stretch>
            </a:blipFill>
          </p:spPr>
          <p:txBody>
            <a:bodyPr/>
            <a:lstStyle/>
            <a:p>
              <a:endParaRPr lang="en-IN"/>
            </a:p>
          </p:txBody>
        </p:sp>
      </p:grpSp>
      <p:grpSp>
        <p:nvGrpSpPr>
          <p:cNvPr id="6" name="Group 6">
            <a:extLst>
              <a:ext uri="{FF2B5EF4-FFF2-40B4-BE49-F238E27FC236}">
                <a16:creationId xmlns:a16="http://schemas.microsoft.com/office/drawing/2014/main" xmlns="" id="{7AF9703B-F572-56CD-AF20-A5469D6340B2}"/>
              </a:ext>
            </a:extLst>
          </p:cNvPr>
          <p:cNvGrpSpPr/>
          <p:nvPr/>
        </p:nvGrpSpPr>
        <p:grpSpPr>
          <a:xfrm>
            <a:off x="5165951" y="5143500"/>
            <a:ext cx="3766233" cy="3376925"/>
            <a:chOff x="0" y="0"/>
            <a:chExt cx="583488" cy="523174"/>
          </a:xfrm>
        </p:grpSpPr>
        <p:sp>
          <p:nvSpPr>
            <p:cNvPr id="7" name="Freeform 7">
              <a:extLst>
                <a:ext uri="{FF2B5EF4-FFF2-40B4-BE49-F238E27FC236}">
                  <a16:creationId xmlns:a16="http://schemas.microsoft.com/office/drawing/2014/main" xmlns="" id="{120F5989-71F7-DBE5-80B0-BC53A24807BC}"/>
                </a:ext>
              </a:extLst>
            </p:cNvPr>
            <p:cNvSpPr/>
            <p:nvPr/>
          </p:nvSpPr>
          <p:spPr>
            <a:xfrm>
              <a:off x="0" y="0"/>
              <a:ext cx="583488" cy="523174"/>
            </a:xfrm>
            <a:custGeom>
              <a:avLst/>
              <a:gdLst/>
              <a:ahLst/>
              <a:cxnLst/>
              <a:rect l="l" t="t" r="r" b="b"/>
              <a:pathLst>
                <a:path w="583488" h="523174">
                  <a:moveTo>
                    <a:pt x="47279" y="0"/>
                  </a:moveTo>
                  <a:lnTo>
                    <a:pt x="536209" y="0"/>
                  </a:lnTo>
                  <a:cubicBezTo>
                    <a:pt x="562320" y="0"/>
                    <a:pt x="583488" y="21168"/>
                    <a:pt x="583488" y="47279"/>
                  </a:cubicBezTo>
                  <a:lnTo>
                    <a:pt x="583488" y="475895"/>
                  </a:lnTo>
                  <a:cubicBezTo>
                    <a:pt x="583488" y="488434"/>
                    <a:pt x="578507" y="500460"/>
                    <a:pt x="569640" y="509326"/>
                  </a:cubicBezTo>
                  <a:cubicBezTo>
                    <a:pt x="560774" y="518193"/>
                    <a:pt x="548748" y="523174"/>
                    <a:pt x="536209" y="523174"/>
                  </a:cubicBezTo>
                  <a:lnTo>
                    <a:pt x="47279" y="523174"/>
                  </a:lnTo>
                  <a:cubicBezTo>
                    <a:pt x="34740" y="523174"/>
                    <a:pt x="22714" y="518193"/>
                    <a:pt x="13848" y="509326"/>
                  </a:cubicBezTo>
                  <a:cubicBezTo>
                    <a:pt x="4981" y="500460"/>
                    <a:pt x="0" y="488434"/>
                    <a:pt x="0" y="475895"/>
                  </a:cubicBezTo>
                  <a:lnTo>
                    <a:pt x="0" y="47279"/>
                  </a:lnTo>
                  <a:cubicBezTo>
                    <a:pt x="0" y="34740"/>
                    <a:pt x="4981" y="22714"/>
                    <a:pt x="13848" y="13848"/>
                  </a:cubicBezTo>
                  <a:cubicBezTo>
                    <a:pt x="22714" y="4981"/>
                    <a:pt x="34740" y="0"/>
                    <a:pt x="47279" y="0"/>
                  </a:cubicBezTo>
                  <a:close/>
                </a:path>
              </a:pathLst>
            </a:custGeom>
            <a:blipFill>
              <a:blip r:embed="rId6"/>
              <a:stretch>
                <a:fillRect l="-17289" r="-17289"/>
              </a:stretch>
            </a:blipFill>
          </p:spPr>
          <p:txBody>
            <a:bodyPr/>
            <a:lstStyle/>
            <a:p>
              <a:endParaRPr lang="en-IN"/>
            </a:p>
          </p:txBody>
        </p:sp>
      </p:grpSp>
      <p:grpSp>
        <p:nvGrpSpPr>
          <p:cNvPr id="8" name="Group 8">
            <a:extLst>
              <a:ext uri="{FF2B5EF4-FFF2-40B4-BE49-F238E27FC236}">
                <a16:creationId xmlns:a16="http://schemas.microsoft.com/office/drawing/2014/main" xmlns="" id="{ADA11401-C0C1-195A-43F4-226433DE0604}"/>
              </a:ext>
            </a:extLst>
          </p:cNvPr>
          <p:cNvGrpSpPr/>
          <p:nvPr/>
        </p:nvGrpSpPr>
        <p:grpSpPr>
          <a:xfrm>
            <a:off x="9303203" y="5143500"/>
            <a:ext cx="3766233" cy="3376925"/>
            <a:chOff x="0" y="0"/>
            <a:chExt cx="583488" cy="523174"/>
          </a:xfrm>
        </p:grpSpPr>
        <p:sp>
          <p:nvSpPr>
            <p:cNvPr id="9" name="Freeform 9">
              <a:extLst>
                <a:ext uri="{FF2B5EF4-FFF2-40B4-BE49-F238E27FC236}">
                  <a16:creationId xmlns:a16="http://schemas.microsoft.com/office/drawing/2014/main" xmlns="" id="{A9250479-E919-08A9-018F-F7B6BA3A5379}"/>
                </a:ext>
              </a:extLst>
            </p:cNvPr>
            <p:cNvSpPr/>
            <p:nvPr/>
          </p:nvSpPr>
          <p:spPr>
            <a:xfrm>
              <a:off x="0" y="0"/>
              <a:ext cx="583488" cy="523174"/>
            </a:xfrm>
            <a:custGeom>
              <a:avLst/>
              <a:gdLst/>
              <a:ahLst/>
              <a:cxnLst/>
              <a:rect l="l" t="t" r="r" b="b"/>
              <a:pathLst>
                <a:path w="583488" h="523174">
                  <a:moveTo>
                    <a:pt x="47279" y="0"/>
                  </a:moveTo>
                  <a:lnTo>
                    <a:pt x="536209" y="0"/>
                  </a:lnTo>
                  <a:cubicBezTo>
                    <a:pt x="562320" y="0"/>
                    <a:pt x="583488" y="21168"/>
                    <a:pt x="583488" y="47279"/>
                  </a:cubicBezTo>
                  <a:lnTo>
                    <a:pt x="583488" y="475895"/>
                  </a:lnTo>
                  <a:cubicBezTo>
                    <a:pt x="583488" y="488434"/>
                    <a:pt x="578507" y="500460"/>
                    <a:pt x="569640" y="509326"/>
                  </a:cubicBezTo>
                  <a:cubicBezTo>
                    <a:pt x="560774" y="518193"/>
                    <a:pt x="548748" y="523174"/>
                    <a:pt x="536209" y="523174"/>
                  </a:cubicBezTo>
                  <a:lnTo>
                    <a:pt x="47279" y="523174"/>
                  </a:lnTo>
                  <a:cubicBezTo>
                    <a:pt x="34740" y="523174"/>
                    <a:pt x="22714" y="518193"/>
                    <a:pt x="13848" y="509326"/>
                  </a:cubicBezTo>
                  <a:cubicBezTo>
                    <a:pt x="4981" y="500460"/>
                    <a:pt x="0" y="488434"/>
                    <a:pt x="0" y="475895"/>
                  </a:cubicBezTo>
                  <a:lnTo>
                    <a:pt x="0" y="47279"/>
                  </a:lnTo>
                  <a:cubicBezTo>
                    <a:pt x="0" y="34740"/>
                    <a:pt x="4981" y="22714"/>
                    <a:pt x="13848" y="13848"/>
                  </a:cubicBezTo>
                  <a:cubicBezTo>
                    <a:pt x="22714" y="4981"/>
                    <a:pt x="34740" y="0"/>
                    <a:pt x="47279" y="0"/>
                  </a:cubicBezTo>
                  <a:close/>
                </a:path>
              </a:pathLst>
            </a:custGeom>
            <a:blipFill>
              <a:blip r:embed="rId7"/>
              <a:stretch>
                <a:fillRect l="-35393" r="-35393"/>
              </a:stretch>
            </a:blipFill>
          </p:spPr>
          <p:txBody>
            <a:bodyPr/>
            <a:lstStyle/>
            <a:p>
              <a:endParaRPr lang="en-IN"/>
            </a:p>
          </p:txBody>
        </p:sp>
      </p:grpSp>
      <p:grpSp>
        <p:nvGrpSpPr>
          <p:cNvPr id="10" name="Group 10">
            <a:extLst>
              <a:ext uri="{FF2B5EF4-FFF2-40B4-BE49-F238E27FC236}">
                <a16:creationId xmlns:a16="http://schemas.microsoft.com/office/drawing/2014/main" xmlns="" id="{497AB5C7-976B-9C4E-0507-B993EEBCD01E}"/>
              </a:ext>
            </a:extLst>
          </p:cNvPr>
          <p:cNvGrpSpPr/>
          <p:nvPr/>
        </p:nvGrpSpPr>
        <p:grpSpPr>
          <a:xfrm>
            <a:off x="13440454" y="5143500"/>
            <a:ext cx="3766233" cy="3376925"/>
            <a:chOff x="0" y="0"/>
            <a:chExt cx="583488" cy="523174"/>
          </a:xfrm>
        </p:grpSpPr>
        <p:sp>
          <p:nvSpPr>
            <p:cNvPr id="11" name="Freeform 11">
              <a:extLst>
                <a:ext uri="{FF2B5EF4-FFF2-40B4-BE49-F238E27FC236}">
                  <a16:creationId xmlns:a16="http://schemas.microsoft.com/office/drawing/2014/main" xmlns="" id="{CE2FA3A0-EACB-6553-A111-06F8FC129233}"/>
                </a:ext>
              </a:extLst>
            </p:cNvPr>
            <p:cNvSpPr/>
            <p:nvPr/>
          </p:nvSpPr>
          <p:spPr>
            <a:xfrm>
              <a:off x="0" y="0"/>
              <a:ext cx="583488" cy="523174"/>
            </a:xfrm>
            <a:custGeom>
              <a:avLst/>
              <a:gdLst/>
              <a:ahLst/>
              <a:cxnLst/>
              <a:rect l="l" t="t" r="r" b="b"/>
              <a:pathLst>
                <a:path w="583488" h="523174">
                  <a:moveTo>
                    <a:pt x="47279" y="0"/>
                  </a:moveTo>
                  <a:lnTo>
                    <a:pt x="536209" y="0"/>
                  </a:lnTo>
                  <a:cubicBezTo>
                    <a:pt x="562320" y="0"/>
                    <a:pt x="583488" y="21168"/>
                    <a:pt x="583488" y="47279"/>
                  </a:cubicBezTo>
                  <a:lnTo>
                    <a:pt x="583488" y="475895"/>
                  </a:lnTo>
                  <a:cubicBezTo>
                    <a:pt x="583488" y="488434"/>
                    <a:pt x="578507" y="500460"/>
                    <a:pt x="569640" y="509326"/>
                  </a:cubicBezTo>
                  <a:cubicBezTo>
                    <a:pt x="560774" y="518193"/>
                    <a:pt x="548748" y="523174"/>
                    <a:pt x="536209" y="523174"/>
                  </a:cubicBezTo>
                  <a:lnTo>
                    <a:pt x="47279" y="523174"/>
                  </a:lnTo>
                  <a:cubicBezTo>
                    <a:pt x="34740" y="523174"/>
                    <a:pt x="22714" y="518193"/>
                    <a:pt x="13848" y="509326"/>
                  </a:cubicBezTo>
                  <a:cubicBezTo>
                    <a:pt x="4981" y="500460"/>
                    <a:pt x="0" y="488434"/>
                    <a:pt x="0" y="475895"/>
                  </a:cubicBezTo>
                  <a:lnTo>
                    <a:pt x="0" y="47279"/>
                  </a:lnTo>
                  <a:cubicBezTo>
                    <a:pt x="0" y="34740"/>
                    <a:pt x="4981" y="22714"/>
                    <a:pt x="13848" y="13848"/>
                  </a:cubicBezTo>
                  <a:cubicBezTo>
                    <a:pt x="22714" y="4981"/>
                    <a:pt x="34740" y="0"/>
                    <a:pt x="47279" y="0"/>
                  </a:cubicBezTo>
                  <a:close/>
                </a:path>
              </a:pathLst>
            </a:custGeom>
            <a:blipFill>
              <a:blip r:embed="rId8"/>
              <a:stretch>
                <a:fillRect l="-17289" r="-17289"/>
              </a:stretch>
            </a:blipFill>
          </p:spPr>
          <p:txBody>
            <a:bodyPr/>
            <a:lstStyle/>
            <a:p>
              <a:endParaRPr lang="en-IN"/>
            </a:p>
          </p:txBody>
        </p:sp>
      </p:grpSp>
      <p:sp>
        <p:nvSpPr>
          <p:cNvPr id="12" name="Freeform 12">
            <a:extLst>
              <a:ext uri="{FF2B5EF4-FFF2-40B4-BE49-F238E27FC236}">
                <a16:creationId xmlns:a16="http://schemas.microsoft.com/office/drawing/2014/main" xmlns="" id="{3132E734-0AD8-E47C-78D4-ECE8EF15D6A7}"/>
              </a:ext>
            </a:extLst>
          </p:cNvPr>
          <p:cNvSpPr/>
          <p:nvPr/>
        </p:nvSpPr>
        <p:spPr>
          <a:xfrm rot="-5400000">
            <a:off x="15818249" y="-159544"/>
            <a:ext cx="2776877" cy="2776877"/>
          </a:xfrm>
          <a:custGeom>
            <a:avLst/>
            <a:gdLst/>
            <a:ahLst/>
            <a:cxnLst/>
            <a:rect l="l" t="t" r="r" b="b"/>
            <a:pathLst>
              <a:path w="2776877" h="2776877">
                <a:moveTo>
                  <a:pt x="0" y="0"/>
                </a:moveTo>
                <a:lnTo>
                  <a:pt x="2776876" y="0"/>
                </a:lnTo>
                <a:lnTo>
                  <a:pt x="2776876" y="2776877"/>
                </a:lnTo>
                <a:lnTo>
                  <a:pt x="0" y="277687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txBody>
          <a:bodyPr/>
          <a:lstStyle/>
          <a:p>
            <a:endParaRPr lang="en-IN"/>
          </a:p>
        </p:txBody>
      </p:sp>
      <p:sp>
        <p:nvSpPr>
          <p:cNvPr id="13" name="TextBox 13">
            <a:extLst>
              <a:ext uri="{FF2B5EF4-FFF2-40B4-BE49-F238E27FC236}">
                <a16:creationId xmlns:a16="http://schemas.microsoft.com/office/drawing/2014/main" xmlns="" id="{E4EFCD8E-354C-00DC-BDEF-B2BC59D3E476}"/>
              </a:ext>
            </a:extLst>
          </p:cNvPr>
          <p:cNvSpPr txBox="1"/>
          <p:nvPr/>
        </p:nvSpPr>
        <p:spPr>
          <a:xfrm>
            <a:off x="575765" y="583147"/>
            <a:ext cx="6178254" cy="4382225"/>
          </a:xfrm>
          <a:prstGeom prst="rect">
            <a:avLst/>
          </a:prstGeom>
        </p:spPr>
        <p:txBody>
          <a:bodyPr wrap="square"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Diagnosis and Initial Assessment</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sp>
        <p:nvSpPr>
          <p:cNvPr id="14" name="TextBox 14">
            <a:extLst>
              <a:ext uri="{FF2B5EF4-FFF2-40B4-BE49-F238E27FC236}">
                <a16:creationId xmlns:a16="http://schemas.microsoft.com/office/drawing/2014/main" xmlns="" id="{9088956B-9648-5B2D-A4D0-83FA091EA285}"/>
              </a:ext>
            </a:extLst>
          </p:cNvPr>
          <p:cNvSpPr txBox="1"/>
          <p:nvPr/>
        </p:nvSpPr>
        <p:spPr>
          <a:xfrm>
            <a:off x="1028700" y="8876680"/>
            <a:ext cx="3766233" cy="377825"/>
          </a:xfrm>
          <a:prstGeom prst="rect">
            <a:avLst/>
          </a:prstGeom>
        </p:spPr>
        <p:txBody>
          <a:bodyPr lIns="0" tIns="0" rIns="0" bIns="0" rtlCol="0" anchor="t">
            <a:spAutoFit/>
          </a:bodyPr>
          <a:lstStyle/>
          <a:p>
            <a:pPr algn="l">
              <a:lnSpc>
                <a:spcPts val="3024"/>
              </a:lnSpc>
            </a:pPr>
            <a:r>
              <a:rPr lang="en-US" sz="2499">
                <a:solidFill>
                  <a:srgbClr val="600B20"/>
                </a:solidFill>
                <a:latin typeface="Playfair Display"/>
                <a:ea typeface="Playfair Display"/>
                <a:cs typeface="Playfair Display"/>
                <a:sym typeface="Playfair Display"/>
              </a:rPr>
              <a:t>Joint Pain </a:t>
            </a:r>
          </a:p>
        </p:txBody>
      </p:sp>
      <p:sp>
        <p:nvSpPr>
          <p:cNvPr id="15" name="TextBox 15">
            <a:extLst>
              <a:ext uri="{FF2B5EF4-FFF2-40B4-BE49-F238E27FC236}">
                <a16:creationId xmlns:a16="http://schemas.microsoft.com/office/drawing/2014/main" xmlns="" id="{56F4EA4E-F992-77F6-5559-424E1DAF0C6B}"/>
              </a:ext>
            </a:extLst>
          </p:cNvPr>
          <p:cNvSpPr txBox="1"/>
          <p:nvPr/>
        </p:nvSpPr>
        <p:spPr>
          <a:xfrm>
            <a:off x="5165951" y="8876680"/>
            <a:ext cx="3766233" cy="377825"/>
          </a:xfrm>
          <a:prstGeom prst="rect">
            <a:avLst/>
          </a:prstGeom>
        </p:spPr>
        <p:txBody>
          <a:bodyPr lIns="0" tIns="0" rIns="0" bIns="0" rtlCol="0" anchor="t">
            <a:spAutoFit/>
          </a:bodyPr>
          <a:lstStyle/>
          <a:p>
            <a:pPr algn="l">
              <a:lnSpc>
                <a:spcPts val="3024"/>
              </a:lnSpc>
            </a:pPr>
            <a:r>
              <a:rPr lang="en-US" sz="2499">
                <a:solidFill>
                  <a:srgbClr val="600B20"/>
                </a:solidFill>
                <a:latin typeface="Playfair Display"/>
                <a:ea typeface="Playfair Display"/>
                <a:cs typeface="Playfair Display"/>
                <a:sym typeface="Playfair Display"/>
              </a:rPr>
              <a:t>Stiffness</a:t>
            </a:r>
          </a:p>
        </p:txBody>
      </p:sp>
      <p:sp>
        <p:nvSpPr>
          <p:cNvPr id="16" name="TextBox 16">
            <a:extLst>
              <a:ext uri="{FF2B5EF4-FFF2-40B4-BE49-F238E27FC236}">
                <a16:creationId xmlns:a16="http://schemas.microsoft.com/office/drawing/2014/main" xmlns="" id="{12C30714-F6E0-F63F-5666-D0A0B056BB86}"/>
              </a:ext>
            </a:extLst>
          </p:cNvPr>
          <p:cNvSpPr txBox="1"/>
          <p:nvPr/>
        </p:nvSpPr>
        <p:spPr>
          <a:xfrm>
            <a:off x="9303659" y="8876680"/>
            <a:ext cx="3766233" cy="377825"/>
          </a:xfrm>
          <a:prstGeom prst="rect">
            <a:avLst/>
          </a:prstGeom>
        </p:spPr>
        <p:txBody>
          <a:bodyPr lIns="0" tIns="0" rIns="0" bIns="0" rtlCol="0" anchor="t">
            <a:spAutoFit/>
          </a:bodyPr>
          <a:lstStyle/>
          <a:p>
            <a:pPr algn="l">
              <a:lnSpc>
                <a:spcPts val="3024"/>
              </a:lnSpc>
            </a:pPr>
            <a:r>
              <a:rPr lang="en-US" sz="2499">
                <a:solidFill>
                  <a:srgbClr val="600B20"/>
                </a:solidFill>
                <a:latin typeface="Playfair Display"/>
                <a:ea typeface="Playfair Display"/>
                <a:cs typeface="Playfair Display"/>
                <a:sym typeface="Playfair Display"/>
              </a:rPr>
              <a:t>Swelling &amp; Warmth</a:t>
            </a:r>
          </a:p>
        </p:txBody>
      </p:sp>
      <p:sp>
        <p:nvSpPr>
          <p:cNvPr id="17" name="TextBox 17">
            <a:extLst>
              <a:ext uri="{FF2B5EF4-FFF2-40B4-BE49-F238E27FC236}">
                <a16:creationId xmlns:a16="http://schemas.microsoft.com/office/drawing/2014/main" xmlns="" id="{14580648-3F1E-8217-3BDA-610E52D02463}"/>
              </a:ext>
            </a:extLst>
          </p:cNvPr>
          <p:cNvSpPr txBox="1"/>
          <p:nvPr/>
        </p:nvSpPr>
        <p:spPr>
          <a:xfrm>
            <a:off x="13493067" y="8876680"/>
            <a:ext cx="3766233" cy="377825"/>
          </a:xfrm>
          <a:prstGeom prst="rect">
            <a:avLst/>
          </a:prstGeom>
        </p:spPr>
        <p:txBody>
          <a:bodyPr lIns="0" tIns="0" rIns="0" bIns="0" rtlCol="0" anchor="t">
            <a:spAutoFit/>
          </a:bodyPr>
          <a:lstStyle/>
          <a:p>
            <a:pPr algn="l">
              <a:lnSpc>
                <a:spcPts val="3024"/>
              </a:lnSpc>
            </a:pPr>
            <a:r>
              <a:rPr lang="en-US" sz="2499">
                <a:solidFill>
                  <a:srgbClr val="600B20"/>
                </a:solidFill>
                <a:latin typeface="Playfair Display"/>
                <a:ea typeface="Playfair Display"/>
                <a:cs typeface="Playfair Display"/>
                <a:sym typeface="Playfair Display"/>
              </a:rPr>
              <a:t>Reduced Mobility</a:t>
            </a:r>
          </a:p>
        </p:txBody>
      </p:sp>
      <p:sp>
        <p:nvSpPr>
          <p:cNvPr id="18" name="TextBox 18">
            <a:extLst>
              <a:ext uri="{FF2B5EF4-FFF2-40B4-BE49-F238E27FC236}">
                <a16:creationId xmlns:a16="http://schemas.microsoft.com/office/drawing/2014/main" xmlns="" id="{F76543AE-6A7F-94F7-2619-551A8C8671B4}"/>
              </a:ext>
            </a:extLst>
          </p:cNvPr>
          <p:cNvSpPr txBox="1"/>
          <p:nvPr/>
        </p:nvSpPr>
        <p:spPr>
          <a:xfrm>
            <a:off x="7049067" y="1228894"/>
            <a:ext cx="11125200" cy="3258777"/>
          </a:xfrm>
          <a:prstGeom prst="rect">
            <a:avLst/>
          </a:prstGeom>
        </p:spPr>
        <p:txBody>
          <a:bodyPr wrap="square" lIns="0" tIns="0" rIns="0" bIns="0" rtlCol="0" anchor="t">
            <a:spAutoFit/>
          </a:bodyPr>
          <a:lstStyle/>
          <a:p>
            <a:pPr marL="518160" lvl="1" indent="-259080" algn="l">
              <a:lnSpc>
                <a:spcPct val="150000"/>
              </a:lnSpc>
              <a:buFont typeface="Arial"/>
              <a:buChar char="•"/>
            </a:pPr>
            <a:r>
              <a:rPr lang="en-US" sz="2400" spc="103" dirty="0">
                <a:solidFill>
                  <a:srgbClr val="600B20"/>
                </a:solidFill>
                <a:latin typeface="Arial" panose="020B0604020202020204" pitchFamily="34" charset="0"/>
                <a:ea typeface="Gordita Light"/>
                <a:cs typeface="Arial" panose="020B0604020202020204" pitchFamily="34" charset="0"/>
                <a:sym typeface="Gordita Light"/>
              </a:rPr>
              <a:t>In the UK, the incidence rate is around 6.8 cases per 1000 person-years (Swain et al., 2020).</a:t>
            </a:r>
          </a:p>
          <a:p>
            <a:pPr marL="518160" lvl="1" indent="-259080" algn="l">
              <a:lnSpc>
                <a:spcPct val="150000"/>
              </a:lnSpc>
              <a:buFont typeface="Arial"/>
              <a:buChar char="•"/>
            </a:pPr>
            <a:r>
              <a:rPr lang="en-US" sz="2400" spc="103" dirty="0">
                <a:solidFill>
                  <a:srgbClr val="600B20"/>
                </a:solidFill>
                <a:latin typeface="Arial" panose="020B0604020202020204" pitchFamily="34" charset="0"/>
                <a:ea typeface="Gordita Light"/>
                <a:cs typeface="Arial" panose="020B0604020202020204" pitchFamily="34" charset="0"/>
                <a:sym typeface="Gordita Light"/>
              </a:rPr>
              <a:t>Primary care diagnosis is mostly clinical (Abbott </a:t>
            </a:r>
            <a:r>
              <a:rPr lang="en-US" sz="2400" i="1" spc="103" dirty="0">
                <a:solidFill>
                  <a:srgbClr val="600B20"/>
                </a:solidFill>
                <a:latin typeface="Arial" panose="020B0604020202020204" pitchFamily="34" charset="0"/>
                <a:ea typeface="Gordita Light"/>
                <a:cs typeface="Arial" panose="020B0604020202020204" pitchFamily="34" charset="0"/>
                <a:sym typeface="Gordita Light"/>
              </a:rPr>
              <a:t>et al., </a:t>
            </a:r>
            <a:r>
              <a:rPr lang="en-US" sz="2400" spc="103" dirty="0">
                <a:solidFill>
                  <a:srgbClr val="600B20"/>
                </a:solidFill>
                <a:latin typeface="Arial" panose="020B0604020202020204" pitchFamily="34" charset="0"/>
                <a:ea typeface="Gordita Light"/>
                <a:cs typeface="Arial" panose="020B0604020202020204" pitchFamily="34" charset="0"/>
                <a:sym typeface="Gordita Light"/>
              </a:rPr>
              <a:t>2024). </a:t>
            </a:r>
          </a:p>
          <a:p>
            <a:pPr marL="518160" lvl="1" indent="-259080" algn="l">
              <a:lnSpc>
                <a:spcPct val="150000"/>
              </a:lnSpc>
              <a:buFont typeface="Arial"/>
              <a:buChar char="•"/>
            </a:pPr>
            <a:r>
              <a:rPr lang="en-US" sz="2400" spc="103" dirty="0">
                <a:solidFill>
                  <a:srgbClr val="600B20"/>
                </a:solidFill>
                <a:latin typeface="Arial" panose="020B0604020202020204" pitchFamily="34" charset="0"/>
                <a:ea typeface="Gordita Light"/>
                <a:cs typeface="Arial" panose="020B0604020202020204" pitchFamily="34" charset="0"/>
                <a:sym typeface="Gordita Light"/>
              </a:rPr>
              <a:t>Evaluation involves a medical history examination, and joint damage is verified through imaging, including X-ray (Piccolo </a:t>
            </a:r>
            <a:r>
              <a:rPr lang="en-US" sz="2400" i="1" spc="103" dirty="0">
                <a:solidFill>
                  <a:srgbClr val="600B20"/>
                </a:solidFill>
                <a:latin typeface="Arial" panose="020B0604020202020204" pitchFamily="34" charset="0"/>
                <a:ea typeface="Gordita Light"/>
                <a:cs typeface="Arial" panose="020B0604020202020204" pitchFamily="34" charset="0"/>
                <a:sym typeface="Gordita Light"/>
              </a:rPr>
              <a:t>et al., </a:t>
            </a:r>
            <a:r>
              <a:rPr lang="en-US" sz="2400" spc="103" dirty="0">
                <a:solidFill>
                  <a:srgbClr val="600B20"/>
                </a:solidFill>
                <a:latin typeface="Arial" panose="020B0604020202020204" pitchFamily="34" charset="0"/>
                <a:ea typeface="Gordita Light"/>
                <a:cs typeface="Arial" panose="020B0604020202020204" pitchFamily="34" charset="0"/>
                <a:sym typeface="Gordita Light"/>
              </a:rPr>
              <a:t>2023).</a:t>
            </a:r>
          </a:p>
          <a:p>
            <a:pPr marL="518160" lvl="1" indent="-259080" algn="l">
              <a:lnSpc>
                <a:spcPct val="150000"/>
              </a:lnSpc>
              <a:buFont typeface="Arial"/>
              <a:buChar char="•"/>
            </a:pPr>
            <a:r>
              <a:rPr lang="en-US" sz="2400" spc="103" dirty="0">
                <a:solidFill>
                  <a:srgbClr val="600B20"/>
                </a:solidFill>
                <a:latin typeface="Arial" panose="020B0604020202020204" pitchFamily="34" charset="0"/>
                <a:ea typeface="Gordita Light"/>
                <a:cs typeface="Arial" panose="020B0604020202020204" pitchFamily="34" charset="0"/>
                <a:sym typeface="Gordita Light"/>
              </a:rPr>
              <a:t>Functional mobility assessed pain severity (Ouyang et al., 2023).</a:t>
            </a:r>
          </a:p>
        </p:txBody>
      </p:sp>
    </p:spTree>
    <p:extLst>
      <p:ext uri="{BB962C8B-B14F-4D97-AF65-F5344CB8AC3E}">
        <p14:creationId xmlns:p14="http://schemas.microsoft.com/office/powerpoint/2010/main" xmlns="" val="1891438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Freeform 7"/>
          <p:cNvSpPr/>
          <p:nvPr/>
        </p:nvSpPr>
        <p:spPr>
          <a:xfrm>
            <a:off x="-716088" y="6706195"/>
            <a:ext cx="2921508" cy="4114800"/>
          </a:xfrm>
          <a:custGeom>
            <a:avLst/>
            <a:gdLst/>
            <a:ahLst/>
            <a:cxnLst/>
            <a:rect l="l" t="t" r="r" b="b"/>
            <a:pathLst>
              <a:path w="2921508" h="4114800">
                <a:moveTo>
                  <a:pt x="0" y="0"/>
                </a:moveTo>
                <a:lnTo>
                  <a:pt x="2921508" y="0"/>
                </a:lnTo>
                <a:lnTo>
                  <a:pt x="2921508"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IN"/>
          </a:p>
        </p:txBody>
      </p:sp>
      <p:sp>
        <p:nvSpPr>
          <p:cNvPr id="8" name="Freeform 8"/>
          <p:cNvSpPr/>
          <p:nvPr/>
        </p:nvSpPr>
        <p:spPr>
          <a:xfrm>
            <a:off x="14920988" y="-3211157"/>
            <a:ext cx="6422314" cy="6422314"/>
          </a:xfrm>
          <a:custGeom>
            <a:avLst/>
            <a:gdLst/>
            <a:ahLst/>
            <a:cxnLst/>
            <a:rect l="l" t="t" r="r" b="b"/>
            <a:pathLst>
              <a:path w="6422314" h="6422314">
                <a:moveTo>
                  <a:pt x="0" y="0"/>
                </a:moveTo>
                <a:lnTo>
                  <a:pt x="6422313" y="0"/>
                </a:lnTo>
                <a:lnTo>
                  <a:pt x="6422313" y="6422314"/>
                </a:lnTo>
                <a:lnTo>
                  <a:pt x="0" y="6422314"/>
                </a:lnTo>
                <a:lnTo>
                  <a:pt x="0" y="0"/>
                </a:lnTo>
                <a:close/>
              </a:path>
            </a:pathLst>
          </a:custGeom>
          <a:blipFill>
            <a:blip r:embed="rId5">
              <a:alphaModFix amt="30000"/>
              <a:extLst>
                <a:ext uri="{96DAC541-7B7A-43D3-8B79-37D633B846F1}">
                  <asvg:svgBlip xmlns:asvg="http://schemas.microsoft.com/office/drawing/2016/SVG/main" xmlns="" r:embed="rId6"/>
                </a:ext>
              </a:extLst>
            </a:blip>
            <a:stretch>
              <a:fillRect/>
            </a:stretch>
          </a:blipFill>
        </p:spPr>
        <p:txBody>
          <a:bodyPr/>
          <a:lstStyle/>
          <a:p>
            <a:endParaRPr lang="en-IN"/>
          </a:p>
        </p:txBody>
      </p:sp>
      <p:sp>
        <p:nvSpPr>
          <p:cNvPr id="9" name="TextBox 9"/>
          <p:cNvSpPr txBox="1"/>
          <p:nvPr/>
        </p:nvSpPr>
        <p:spPr>
          <a:xfrm>
            <a:off x="1752600" y="371475"/>
            <a:ext cx="13864003" cy="1335237"/>
          </a:xfrm>
          <a:prstGeom prst="rect">
            <a:avLst/>
          </a:prstGeom>
        </p:spPr>
        <p:txBody>
          <a:bodyPr wrap="square"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Treatment Options in the UK</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graphicFrame>
        <p:nvGraphicFramePr>
          <p:cNvPr id="13" name="Diagram 12">
            <a:extLst>
              <a:ext uri="{FF2B5EF4-FFF2-40B4-BE49-F238E27FC236}">
                <a16:creationId xmlns:a16="http://schemas.microsoft.com/office/drawing/2014/main" xmlns="" id="{9E9B0DC4-94DB-2A9B-F701-53189D217683}"/>
              </a:ext>
            </a:extLst>
          </p:cNvPr>
          <p:cNvGraphicFramePr/>
          <p:nvPr>
            <p:extLst>
              <p:ext uri="{D42A27DB-BD31-4B8C-83A1-F6EECF244321}">
                <p14:modId xmlns:p14="http://schemas.microsoft.com/office/powerpoint/2010/main" xmlns="" val="2394393080"/>
              </p:ext>
            </p:extLst>
          </p:nvPr>
        </p:nvGraphicFramePr>
        <p:xfrm>
          <a:off x="2355555" y="2191843"/>
          <a:ext cx="8229600" cy="72690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4" name="Picture 13">
            <a:extLst>
              <a:ext uri="{FF2B5EF4-FFF2-40B4-BE49-F238E27FC236}">
                <a16:creationId xmlns:a16="http://schemas.microsoft.com/office/drawing/2014/main" xmlns="" id="{C560E8EB-3657-A35B-C02B-3358F5C5DF19}"/>
              </a:ext>
            </a:extLst>
          </p:cNvPr>
          <p:cNvPicPr>
            <a:picLocks noChangeAspect="1"/>
          </p:cNvPicPr>
          <p:nvPr/>
        </p:nvPicPr>
        <p:blipFill>
          <a:blip r:embed="rId11"/>
          <a:stretch>
            <a:fillRect/>
          </a:stretch>
        </p:blipFill>
        <p:spPr>
          <a:xfrm>
            <a:off x="11515549" y="2191843"/>
            <a:ext cx="6165384" cy="2918204"/>
          </a:xfrm>
          <a:prstGeom prst="rect">
            <a:avLst/>
          </a:prstGeom>
        </p:spPr>
      </p:pic>
      <p:pic>
        <p:nvPicPr>
          <p:cNvPr id="15" name="Picture 14">
            <a:extLst>
              <a:ext uri="{FF2B5EF4-FFF2-40B4-BE49-F238E27FC236}">
                <a16:creationId xmlns:a16="http://schemas.microsoft.com/office/drawing/2014/main" xmlns="" id="{0B1DD92C-78CE-F79C-1CA4-E73475EFBD40}"/>
              </a:ext>
            </a:extLst>
          </p:cNvPr>
          <p:cNvPicPr>
            <a:picLocks noChangeAspect="1"/>
          </p:cNvPicPr>
          <p:nvPr/>
        </p:nvPicPr>
        <p:blipFill>
          <a:blip r:embed="rId12"/>
          <a:stretch>
            <a:fillRect/>
          </a:stretch>
        </p:blipFill>
        <p:spPr>
          <a:xfrm>
            <a:off x="11515548" y="5826374"/>
            <a:ext cx="5890925" cy="2788297"/>
          </a:xfrm>
          <a:prstGeom prst="rect">
            <a:avLst/>
          </a:prstGeom>
        </p:spPr>
      </p:pic>
      <p:sp>
        <p:nvSpPr>
          <p:cNvPr id="19" name="TextBox 18">
            <a:extLst>
              <a:ext uri="{FF2B5EF4-FFF2-40B4-BE49-F238E27FC236}">
                <a16:creationId xmlns:a16="http://schemas.microsoft.com/office/drawing/2014/main" xmlns="" id="{CDC358A3-6147-43BA-579E-CA197AFDD594}"/>
              </a:ext>
            </a:extLst>
          </p:cNvPr>
          <p:cNvSpPr txBox="1"/>
          <p:nvPr/>
        </p:nvSpPr>
        <p:spPr>
          <a:xfrm>
            <a:off x="11557479" y="5211337"/>
            <a:ext cx="5701994"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Number of knee replacement procedures in England 2009/10-2021/22</a:t>
            </a:r>
          </a:p>
          <a:p>
            <a:pPr algn="ctr"/>
            <a:r>
              <a:rPr lang="en-US" sz="1200" dirty="0">
                <a:latin typeface="Arial" panose="020B0604020202020204" pitchFamily="34" charset="0"/>
                <a:cs typeface="Arial" panose="020B0604020202020204" pitchFamily="34" charset="0"/>
              </a:rPr>
              <a:t>(Source: Stewart, 2022)</a:t>
            </a:r>
          </a:p>
        </p:txBody>
      </p:sp>
      <p:sp>
        <p:nvSpPr>
          <p:cNvPr id="20" name="TextBox 19">
            <a:extLst>
              <a:ext uri="{FF2B5EF4-FFF2-40B4-BE49-F238E27FC236}">
                <a16:creationId xmlns:a16="http://schemas.microsoft.com/office/drawing/2014/main" xmlns="" id="{B6819310-30CF-CD32-298C-0BCE937EBD4F}"/>
              </a:ext>
            </a:extLst>
          </p:cNvPr>
          <p:cNvSpPr txBox="1"/>
          <p:nvPr/>
        </p:nvSpPr>
        <p:spPr>
          <a:xfrm>
            <a:off x="11722136" y="8946794"/>
            <a:ext cx="5522589" cy="461665"/>
          </a:xfrm>
          <a:prstGeom prst="rect">
            <a:avLst/>
          </a:prstGeom>
          <a:noFill/>
        </p:spPr>
        <p:txBody>
          <a:bodyPr wrap="square">
            <a:spAutoFit/>
          </a:bodyPr>
          <a:lstStyle/>
          <a:p>
            <a:pPr algn="ctr"/>
            <a:r>
              <a:rPr lang="en-US" sz="1200" dirty="0">
                <a:latin typeface="Arial" panose="020B0604020202020204" pitchFamily="34" charset="0"/>
                <a:cs typeface="Arial" panose="020B0604020202020204" pitchFamily="34" charset="0"/>
              </a:rPr>
              <a:t>Number of knee replacement procedures in England 2009/10-2021/22</a:t>
            </a:r>
          </a:p>
          <a:p>
            <a:pPr algn="ctr"/>
            <a:r>
              <a:rPr lang="en-US" sz="1200" dirty="0">
                <a:latin typeface="Arial" panose="020B0604020202020204" pitchFamily="34" charset="0"/>
                <a:cs typeface="Arial" panose="020B0604020202020204" pitchFamily="34" charset="0"/>
              </a:rPr>
              <a:t>(Source: Stewart,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Freeform 2"/>
          <p:cNvSpPr/>
          <p:nvPr/>
        </p:nvSpPr>
        <p:spPr>
          <a:xfrm rot="-5400000">
            <a:off x="6165599" y="-1409936"/>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IN"/>
          </a:p>
        </p:txBody>
      </p:sp>
      <p:grpSp>
        <p:nvGrpSpPr>
          <p:cNvPr id="3" name="Group 3"/>
          <p:cNvGrpSpPr/>
          <p:nvPr/>
        </p:nvGrpSpPr>
        <p:grpSpPr>
          <a:xfrm>
            <a:off x="7501964" y="948383"/>
            <a:ext cx="2554814" cy="8309917"/>
            <a:chOff x="0" y="0"/>
            <a:chExt cx="2847340" cy="9261404"/>
          </a:xfrm>
        </p:grpSpPr>
        <p:sp>
          <p:nvSpPr>
            <p:cNvPr id="4" name="Freeform 4"/>
            <p:cNvSpPr/>
            <p:nvPr/>
          </p:nvSpPr>
          <p:spPr>
            <a:xfrm>
              <a:off x="0" y="0"/>
              <a:ext cx="2847340" cy="9261404"/>
            </a:xfrm>
            <a:custGeom>
              <a:avLst/>
              <a:gdLst/>
              <a:ahLst/>
              <a:cxnLst/>
              <a:rect l="l" t="t" r="r" b="b"/>
              <a:pathLst>
                <a:path w="2847340" h="9261404">
                  <a:moveTo>
                    <a:pt x="2847340" y="9261404"/>
                  </a:moveTo>
                  <a:lnTo>
                    <a:pt x="0" y="9261404"/>
                  </a:lnTo>
                  <a:lnTo>
                    <a:pt x="0" y="0"/>
                  </a:lnTo>
                  <a:lnTo>
                    <a:pt x="1280160" y="0"/>
                  </a:lnTo>
                  <a:cubicBezTo>
                    <a:pt x="2146300" y="0"/>
                    <a:pt x="2847340" y="1112414"/>
                    <a:pt x="2847340" y="2482314"/>
                  </a:cubicBezTo>
                  <a:lnTo>
                    <a:pt x="2847340" y="9261404"/>
                  </a:lnTo>
                  <a:close/>
                </a:path>
              </a:pathLst>
            </a:custGeom>
            <a:blipFill>
              <a:blip r:embed="rId5" cstate="print"/>
              <a:stretch>
                <a:fillRect l="-242264" r="-145938"/>
              </a:stretch>
            </a:blipFill>
          </p:spPr>
          <p:txBody>
            <a:bodyPr/>
            <a:lstStyle/>
            <a:p>
              <a:endParaRPr lang="en-IN"/>
            </a:p>
          </p:txBody>
        </p:sp>
      </p:grpSp>
      <p:sp>
        <p:nvSpPr>
          <p:cNvPr id="5" name="Freeform 5"/>
          <p:cNvSpPr/>
          <p:nvPr/>
        </p:nvSpPr>
        <p:spPr>
          <a:xfrm>
            <a:off x="-2182457" y="6047143"/>
            <a:ext cx="6422314" cy="6422314"/>
          </a:xfrm>
          <a:custGeom>
            <a:avLst/>
            <a:gdLst/>
            <a:ahLst/>
            <a:cxnLst/>
            <a:rect l="l" t="t" r="r" b="b"/>
            <a:pathLst>
              <a:path w="6422314" h="6422314">
                <a:moveTo>
                  <a:pt x="0" y="0"/>
                </a:moveTo>
                <a:lnTo>
                  <a:pt x="6422314" y="0"/>
                </a:lnTo>
                <a:lnTo>
                  <a:pt x="6422314" y="6422314"/>
                </a:lnTo>
                <a:lnTo>
                  <a:pt x="0" y="6422314"/>
                </a:lnTo>
                <a:lnTo>
                  <a:pt x="0" y="0"/>
                </a:lnTo>
                <a:close/>
              </a:path>
            </a:pathLst>
          </a:custGeom>
          <a:blipFill>
            <a:blip r:embed="rId6">
              <a:alphaModFix amt="30000"/>
              <a:extLst>
                <a:ext uri="{96DAC541-7B7A-43D3-8B79-37D633B846F1}">
                  <asvg:svgBlip xmlns:asvg="http://schemas.microsoft.com/office/drawing/2016/SVG/main" xmlns="" r:embed="rId7"/>
                </a:ext>
              </a:extLst>
            </a:blip>
            <a:stretch>
              <a:fillRect/>
            </a:stretch>
          </a:blipFill>
        </p:spPr>
        <p:txBody>
          <a:bodyPr/>
          <a:lstStyle/>
          <a:p>
            <a:endParaRPr lang="en-IN"/>
          </a:p>
        </p:txBody>
      </p:sp>
      <p:grpSp>
        <p:nvGrpSpPr>
          <p:cNvPr id="6" name="Group 6"/>
          <p:cNvGrpSpPr/>
          <p:nvPr/>
        </p:nvGrpSpPr>
        <p:grpSpPr>
          <a:xfrm>
            <a:off x="3593062" y="948383"/>
            <a:ext cx="3744120" cy="8309917"/>
            <a:chOff x="0" y="0"/>
            <a:chExt cx="2858770" cy="6344920"/>
          </a:xfrm>
        </p:grpSpPr>
        <p:sp>
          <p:nvSpPr>
            <p:cNvPr id="7" name="Freeform 7"/>
            <p:cNvSpPr/>
            <p:nvPr/>
          </p:nvSpPr>
          <p:spPr>
            <a:xfrm>
              <a:off x="0" y="0"/>
              <a:ext cx="2858770" cy="6344920"/>
            </a:xfrm>
            <a:custGeom>
              <a:avLst/>
              <a:gdLst/>
              <a:ahLst/>
              <a:cxnLst/>
              <a:rect l="l" t="t" r="r" b="b"/>
              <a:pathLst>
                <a:path w="2858770" h="6344920">
                  <a:moveTo>
                    <a:pt x="1827530" y="6344920"/>
                  </a:moveTo>
                  <a:lnTo>
                    <a:pt x="0" y="6344920"/>
                  </a:lnTo>
                  <a:lnTo>
                    <a:pt x="0" y="1031240"/>
                  </a:lnTo>
                  <a:cubicBezTo>
                    <a:pt x="0" y="461010"/>
                    <a:pt x="461010" y="0"/>
                    <a:pt x="1031240" y="0"/>
                  </a:cubicBezTo>
                  <a:lnTo>
                    <a:pt x="2858770" y="0"/>
                  </a:lnTo>
                  <a:lnTo>
                    <a:pt x="2858770" y="5313680"/>
                  </a:lnTo>
                  <a:cubicBezTo>
                    <a:pt x="2858770" y="5883910"/>
                    <a:pt x="2397760" y="6344920"/>
                    <a:pt x="1827530" y="6344920"/>
                  </a:cubicBezTo>
                  <a:close/>
                </a:path>
              </a:pathLst>
            </a:custGeom>
            <a:blipFill>
              <a:blip r:embed="rId8"/>
              <a:stretch>
                <a:fillRect l="-85349" r="-147267"/>
              </a:stretch>
            </a:blipFill>
          </p:spPr>
          <p:txBody>
            <a:bodyPr/>
            <a:lstStyle/>
            <a:p>
              <a:endParaRPr lang="en-IN"/>
            </a:p>
          </p:txBody>
        </p:sp>
      </p:grpSp>
      <p:grpSp>
        <p:nvGrpSpPr>
          <p:cNvPr id="8" name="Group 8"/>
          <p:cNvGrpSpPr/>
          <p:nvPr/>
        </p:nvGrpSpPr>
        <p:grpSpPr>
          <a:xfrm>
            <a:off x="1028700" y="1028700"/>
            <a:ext cx="2407272" cy="8229600"/>
            <a:chOff x="0" y="0"/>
            <a:chExt cx="669788" cy="2289764"/>
          </a:xfrm>
        </p:grpSpPr>
        <p:sp>
          <p:nvSpPr>
            <p:cNvPr id="9" name="Freeform 9"/>
            <p:cNvSpPr/>
            <p:nvPr/>
          </p:nvSpPr>
          <p:spPr>
            <a:xfrm>
              <a:off x="0" y="0"/>
              <a:ext cx="669788" cy="2289764"/>
            </a:xfrm>
            <a:custGeom>
              <a:avLst/>
              <a:gdLst/>
              <a:ahLst/>
              <a:cxnLst/>
              <a:rect l="l" t="t" r="r" b="b"/>
              <a:pathLst>
                <a:path w="669788" h="2289764">
                  <a:moveTo>
                    <a:pt x="223383" y="19070"/>
                  </a:moveTo>
                  <a:cubicBezTo>
                    <a:pt x="257611" y="7556"/>
                    <a:pt x="296760" y="0"/>
                    <a:pt x="335074" y="0"/>
                  </a:cubicBezTo>
                  <a:cubicBezTo>
                    <a:pt x="373390" y="0"/>
                    <a:pt x="410259" y="6476"/>
                    <a:pt x="444235" y="17990"/>
                  </a:cubicBezTo>
                  <a:cubicBezTo>
                    <a:pt x="444959" y="18350"/>
                    <a:pt x="445682" y="18350"/>
                    <a:pt x="446405" y="18710"/>
                  </a:cubicBezTo>
                  <a:cubicBezTo>
                    <a:pt x="574000" y="64765"/>
                    <a:pt x="667981" y="186379"/>
                    <a:pt x="669788" y="361310"/>
                  </a:cubicBezTo>
                  <a:lnTo>
                    <a:pt x="669788" y="2289764"/>
                  </a:lnTo>
                  <a:lnTo>
                    <a:pt x="0" y="2289764"/>
                  </a:lnTo>
                  <a:lnTo>
                    <a:pt x="0" y="362741"/>
                  </a:lnTo>
                  <a:cubicBezTo>
                    <a:pt x="1807" y="185660"/>
                    <a:pt x="94341" y="64045"/>
                    <a:pt x="223383" y="19070"/>
                  </a:cubicBezTo>
                  <a:close/>
                </a:path>
              </a:pathLst>
            </a:custGeom>
            <a:blipFill>
              <a:blip r:embed="rId9" cstate="print"/>
              <a:stretch>
                <a:fillRect l="-286564" r="-126552"/>
              </a:stretch>
            </a:blipFill>
          </p:spPr>
          <p:txBody>
            <a:bodyPr/>
            <a:lstStyle/>
            <a:p>
              <a:endParaRPr lang="en-IN"/>
            </a:p>
          </p:txBody>
        </p:sp>
      </p:grpSp>
      <p:sp>
        <p:nvSpPr>
          <p:cNvPr id="12" name="TextBox 12"/>
          <p:cNvSpPr txBox="1"/>
          <p:nvPr/>
        </p:nvSpPr>
        <p:spPr>
          <a:xfrm>
            <a:off x="8741219" y="-387327"/>
            <a:ext cx="10199303" cy="4382225"/>
          </a:xfrm>
          <a:prstGeom prst="rect">
            <a:avLst/>
          </a:prstGeom>
        </p:spPr>
        <p:txBody>
          <a:bodyPr wrap="square"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Comorbidities Associated with Osteoarthritis</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graphicFrame>
        <p:nvGraphicFramePr>
          <p:cNvPr id="18" name="Diagram 17">
            <a:extLst>
              <a:ext uri="{FF2B5EF4-FFF2-40B4-BE49-F238E27FC236}">
                <a16:creationId xmlns:a16="http://schemas.microsoft.com/office/drawing/2014/main" xmlns="" id="{56F5D3BF-3703-1FF2-0D0E-D6794A41E9B6}"/>
              </a:ext>
            </a:extLst>
          </p:cNvPr>
          <p:cNvGraphicFramePr/>
          <p:nvPr>
            <p:extLst>
              <p:ext uri="{D42A27DB-BD31-4B8C-83A1-F6EECF244321}">
                <p14:modId xmlns:p14="http://schemas.microsoft.com/office/powerpoint/2010/main" xmlns="" val="216200491"/>
              </p:ext>
            </p:extLst>
          </p:nvPr>
        </p:nvGraphicFramePr>
        <p:xfrm>
          <a:off x="10439400" y="4305300"/>
          <a:ext cx="7406991" cy="495300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12345788" y="1028700"/>
            <a:ext cx="5713612" cy="4014368"/>
            <a:chOff x="0" y="0"/>
            <a:chExt cx="851296" cy="598118"/>
          </a:xfrm>
        </p:grpSpPr>
        <p:sp>
          <p:nvSpPr>
            <p:cNvPr id="3" name="Freeform 3"/>
            <p:cNvSpPr/>
            <p:nvPr/>
          </p:nvSpPr>
          <p:spPr>
            <a:xfrm>
              <a:off x="0" y="0"/>
              <a:ext cx="851296" cy="598118"/>
            </a:xfrm>
            <a:custGeom>
              <a:avLst/>
              <a:gdLst/>
              <a:ahLst/>
              <a:cxnLst/>
              <a:rect l="l" t="t" r="r" b="b"/>
              <a:pathLst>
                <a:path w="851296" h="598118">
                  <a:moveTo>
                    <a:pt x="0" y="0"/>
                  </a:moveTo>
                  <a:lnTo>
                    <a:pt x="851296" y="0"/>
                  </a:lnTo>
                  <a:lnTo>
                    <a:pt x="851296" y="598118"/>
                  </a:lnTo>
                  <a:lnTo>
                    <a:pt x="0" y="598118"/>
                  </a:lnTo>
                  <a:close/>
                </a:path>
              </a:pathLst>
            </a:custGeom>
            <a:blipFill>
              <a:blip r:embed="rId3" cstate="print"/>
              <a:stretch>
                <a:fillRect t="-3373" b="-3373"/>
              </a:stretch>
            </a:blipFill>
          </p:spPr>
          <p:txBody>
            <a:bodyPr/>
            <a:lstStyle/>
            <a:p>
              <a:endParaRPr lang="en-IN"/>
            </a:p>
          </p:txBody>
        </p:sp>
      </p:grpSp>
      <p:grpSp>
        <p:nvGrpSpPr>
          <p:cNvPr id="4" name="Group 4"/>
          <p:cNvGrpSpPr/>
          <p:nvPr/>
        </p:nvGrpSpPr>
        <p:grpSpPr>
          <a:xfrm>
            <a:off x="9507528" y="1028700"/>
            <a:ext cx="2760672" cy="8229600"/>
            <a:chOff x="0" y="0"/>
            <a:chExt cx="411325" cy="1226164"/>
          </a:xfrm>
        </p:grpSpPr>
        <p:sp>
          <p:nvSpPr>
            <p:cNvPr id="5" name="Freeform 5"/>
            <p:cNvSpPr/>
            <p:nvPr/>
          </p:nvSpPr>
          <p:spPr>
            <a:xfrm>
              <a:off x="0" y="0"/>
              <a:ext cx="411325" cy="1226164"/>
            </a:xfrm>
            <a:custGeom>
              <a:avLst/>
              <a:gdLst/>
              <a:ahLst/>
              <a:cxnLst/>
              <a:rect l="l" t="t" r="r" b="b"/>
              <a:pathLst>
                <a:path w="411325" h="1226164">
                  <a:moveTo>
                    <a:pt x="0" y="0"/>
                  </a:moveTo>
                  <a:lnTo>
                    <a:pt x="411325" y="0"/>
                  </a:lnTo>
                  <a:lnTo>
                    <a:pt x="411325" y="1226164"/>
                  </a:lnTo>
                  <a:lnTo>
                    <a:pt x="0" y="1226164"/>
                  </a:lnTo>
                  <a:close/>
                </a:path>
              </a:pathLst>
            </a:custGeom>
            <a:blipFill>
              <a:blip r:embed="rId4" cstate="print"/>
              <a:stretch>
                <a:fillRect l="-33468" r="-33468"/>
              </a:stretch>
            </a:blipFill>
          </p:spPr>
          <p:txBody>
            <a:bodyPr/>
            <a:lstStyle/>
            <a:p>
              <a:endParaRPr lang="en-IN"/>
            </a:p>
          </p:txBody>
        </p:sp>
      </p:grpSp>
      <p:sp>
        <p:nvSpPr>
          <p:cNvPr id="6" name="Freeform 6"/>
          <p:cNvSpPr/>
          <p:nvPr/>
        </p:nvSpPr>
        <p:spPr>
          <a:xfrm rot="-5400000">
            <a:off x="11455478" y="7269763"/>
            <a:ext cx="6616922" cy="8081736"/>
          </a:xfrm>
          <a:custGeom>
            <a:avLst/>
            <a:gdLst/>
            <a:ahLst/>
            <a:cxnLst/>
            <a:rect l="l" t="t" r="r" b="b"/>
            <a:pathLst>
              <a:path w="6616922" h="8081736">
                <a:moveTo>
                  <a:pt x="0" y="0"/>
                </a:moveTo>
                <a:lnTo>
                  <a:pt x="6616922" y="0"/>
                </a:lnTo>
                <a:lnTo>
                  <a:pt x="6616922" y="8081736"/>
                </a:lnTo>
                <a:lnTo>
                  <a:pt x="0" y="808173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IN"/>
          </a:p>
        </p:txBody>
      </p:sp>
      <p:grpSp>
        <p:nvGrpSpPr>
          <p:cNvPr id="7" name="Group 7"/>
          <p:cNvGrpSpPr/>
          <p:nvPr/>
        </p:nvGrpSpPr>
        <p:grpSpPr>
          <a:xfrm>
            <a:off x="12345788" y="5158813"/>
            <a:ext cx="5713612" cy="4099487"/>
            <a:chOff x="0" y="0"/>
            <a:chExt cx="851296" cy="610800"/>
          </a:xfrm>
        </p:grpSpPr>
        <p:sp>
          <p:nvSpPr>
            <p:cNvPr id="8" name="Freeform 8"/>
            <p:cNvSpPr/>
            <p:nvPr/>
          </p:nvSpPr>
          <p:spPr>
            <a:xfrm>
              <a:off x="0" y="0"/>
              <a:ext cx="851296" cy="610800"/>
            </a:xfrm>
            <a:custGeom>
              <a:avLst/>
              <a:gdLst/>
              <a:ahLst/>
              <a:cxnLst/>
              <a:rect l="l" t="t" r="r" b="b"/>
              <a:pathLst>
                <a:path w="851296" h="610800">
                  <a:moveTo>
                    <a:pt x="0" y="0"/>
                  </a:moveTo>
                  <a:lnTo>
                    <a:pt x="851296" y="0"/>
                  </a:lnTo>
                  <a:lnTo>
                    <a:pt x="851296" y="610800"/>
                  </a:lnTo>
                  <a:lnTo>
                    <a:pt x="0" y="610800"/>
                  </a:lnTo>
                  <a:close/>
                </a:path>
              </a:pathLst>
            </a:custGeom>
            <a:blipFill>
              <a:blip r:embed="rId7" cstate="print"/>
              <a:stretch>
                <a:fillRect l="-3845" r="-3845"/>
              </a:stretch>
            </a:blipFill>
          </p:spPr>
          <p:txBody>
            <a:bodyPr/>
            <a:lstStyle/>
            <a:p>
              <a:endParaRPr lang="en-IN"/>
            </a:p>
          </p:txBody>
        </p:sp>
      </p:grpSp>
      <p:sp>
        <p:nvSpPr>
          <p:cNvPr id="9" name="Freeform 9"/>
          <p:cNvSpPr/>
          <p:nvPr/>
        </p:nvSpPr>
        <p:spPr>
          <a:xfrm>
            <a:off x="-2415819" y="-2415819"/>
            <a:ext cx="4831639" cy="4831639"/>
          </a:xfrm>
          <a:custGeom>
            <a:avLst/>
            <a:gdLst/>
            <a:ahLst/>
            <a:cxnLst/>
            <a:rect l="l" t="t" r="r" b="b"/>
            <a:pathLst>
              <a:path w="4831639" h="4831639">
                <a:moveTo>
                  <a:pt x="0" y="0"/>
                </a:moveTo>
                <a:lnTo>
                  <a:pt x="4831638" y="0"/>
                </a:lnTo>
                <a:lnTo>
                  <a:pt x="4831638" y="4831638"/>
                </a:lnTo>
                <a:lnTo>
                  <a:pt x="0" y="4831638"/>
                </a:lnTo>
                <a:lnTo>
                  <a:pt x="0" y="0"/>
                </a:lnTo>
                <a:close/>
              </a:path>
            </a:pathLst>
          </a:custGeom>
          <a:blipFill>
            <a:blip r:embed="rId8">
              <a:alphaModFix amt="30000"/>
              <a:extLst>
                <a:ext uri="{96DAC541-7B7A-43D3-8B79-37D633B846F1}">
                  <asvg:svgBlip xmlns:asvg="http://schemas.microsoft.com/office/drawing/2016/SVG/main" xmlns="" r:embed="rId9"/>
                </a:ext>
              </a:extLst>
            </a:blip>
            <a:stretch>
              <a:fillRect/>
            </a:stretch>
          </a:blipFill>
        </p:spPr>
        <p:txBody>
          <a:bodyPr/>
          <a:lstStyle/>
          <a:p>
            <a:endParaRPr lang="en-IN"/>
          </a:p>
        </p:txBody>
      </p:sp>
      <p:sp>
        <p:nvSpPr>
          <p:cNvPr id="10" name="TextBox 10"/>
          <p:cNvSpPr txBox="1"/>
          <p:nvPr/>
        </p:nvSpPr>
        <p:spPr>
          <a:xfrm>
            <a:off x="-228600" y="-55735"/>
            <a:ext cx="6357385" cy="2858731"/>
          </a:xfrm>
          <a:prstGeom prst="rect">
            <a:avLst/>
          </a:prstGeom>
        </p:spPr>
        <p:txBody>
          <a:bodyPr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Prevention of Osteoarthritis</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graphicFrame>
        <p:nvGraphicFramePr>
          <p:cNvPr id="14" name="Diagram 13">
            <a:extLst>
              <a:ext uri="{FF2B5EF4-FFF2-40B4-BE49-F238E27FC236}">
                <a16:creationId xmlns:a16="http://schemas.microsoft.com/office/drawing/2014/main" xmlns="" id="{37FC48F7-E068-E723-7325-EC255B3EECE8}"/>
              </a:ext>
            </a:extLst>
          </p:cNvPr>
          <p:cNvGraphicFramePr/>
          <p:nvPr>
            <p:extLst>
              <p:ext uri="{D42A27DB-BD31-4B8C-83A1-F6EECF244321}">
                <p14:modId xmlns:p14="http://schemas.microsoft.com/office/powerpoint/2010/main" xmlns="" val="3711746751"/>
              </p:ext>
            </p:extLst>
          </p:nvPr>
        </p:nvGraphicFramePr>
        <p:xfrm>
          <a:off x="150522" y="3035884"/>
          <a:ext cx="8993478" cy="661692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3" name="Freeform 13"/>
          <p:cNvSpPr/>
          <p:nvPr/>
        </p:nvSpPr>
        <p:spPr>
          <a:xfrm>
            <a:off x="5778374" y="750280"/>
            <a:ext cx="2757355" cy="1665540"/>
          </a:xfrm>
          <a:custGeom>
            <a:avLst/>
            <a:gdLst/>
            <a:ahLst/>
            <a:cxnLst/>
            <a:rect l="l" t="t" r="r" b="b"/>
            <a:pathLst>
              <a:path w="2757355" h="1665540">
                <a:moveTo>
                  <a:pt x="0" y="0"/>
                </a:moveTo>
                <a:lnTo>
                  <a:pt x="2757355" y="0"/>
                </a:lnTo>
                <a:lnTo>
                  <a:pt x="2757355" y="1665540"/>
                </a:lnTo>
                <a:lnTo>
                  <a:pt x="0" y="1665540"/>
                </a:lnTo>
                <a:lnTo>
                  <a:pt x="0" y="0"/>
                </a:lnTo>
                <a:close/>
              </a:path>
            </a:pathLst>
          </a:custGeom>
          <a:blipFill>
            <a:blip r:embed="rId14" cstate="print">
              <a:extLst>
                <a:ext uri="{96DAC541-7B7A-43D3-8B79-37D633B846F1}">
                  <asvg:svgBlip xmlns:asvg="http://schemas.microsoft.com/office/drawing/2016/SVG/main" xmlns="" r:embed="rId16"/>
                </a:ext>
              </a:extLst>
            </a:blip>
            <a:stretch>
              <a:fillRect/>
            </a:stretch>
          </a:blipFill>
        </p:spPr>
        <p:txBody>
          <a:bodyPr/>
          <a:lstStyle/>
          <a:p>
            <a:endParaRPr lang="en-I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Freeform 2"/>
          <p:cNvSpPr/>
          <p:nvPr/>
        </p:nvSpPr>
        <p:spPr>
          <a:xfrm rot="-10800000">
            <a:off x="15787974" y="-2600212"/>
            <a:ext cx="2580710" cy="5200424"/>
          </a:xfrm>
          <a:custGeom>
            <a:avLst/>
            <a:gdLst/>
            <a:ahLst/>
            <a:cxnLst/>
            <a:rect l="l" t="t" r="r" b="b"/>
            <a:pathLst>
              <a:path w="2580710" h="5200424">
                <a:moveTo>
                  <a:pt x="0" y="0"/>
                </a:moveTo>
                <a:lnTo>
                  <a:pt x="2580710" y="0"/>
                </a:lnTo>
                <a:lnTo>
                  <a:pt x="2580710" y="5200424"/>
                </a:lnTo>
                <a:lnTo>
                  <a:pt x="0" y="5200424"/>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IN"/>
          </a:p>
        </p:txBody>
      </p:sp>
      <p:sp>
        <p:nvSpPr>
          <p:cNvPr id="3" name="Freeform 3"/>
          <p:cNvSpPr/>
          <p:nvPr/>
        </p:nvSpPr>
        <p:spPr>
          <a:xfrm>
            <a:off x="14501945" y="2890589"/>
            <a:ext cx="2757355" cy="1665540"/>
          </a:xfrm>
          <a:custGeom>
            <a:avLst/>
            <a:gdLst/>
            <a:ahLst/>
            <a:cxnLst/>
            <a:rect l="l" t="t" r="r" b="b"/>
            <a:pathLst>
              <a:path w="2757355" h="1665540">
                <a:moveTo>
                  <a:pt x="0" y="0"/>
                </a:moveTo>
                <a:lnTo>
                  <a:pt x="2757355" y="0"/>
                </a:lnTo>
                <a:lnTo>
                  <a:pt x="2757355" y="1665540"/>
                </a:lnTo>
                <a:lnTo>
                  <a:pt x="0" y="1665540"/>
                </a:lnTo>
                <a:lnTo>
                  <a:pt x="0" y="0"/>
                </a:lnTo>
                <a:close/>
              </a:path>
            </a:pathLst>
          </a:custGeom>
          <a:blipFill>
            <a:blip r:embed="rId5" cstate="print">
              <a:extLst>
                <a:ext uri="{96DAC541-7B7A-43D3-8B79-37D633B846F1}">
                  <asvg:svgBlip xmlns:asvg="http://schemas.microsoft.com/office/drawing/2016/SVG/main" xmlns="" r:embed="rId6"/>
                </a:ext>
              </a:extLst>
            </a:blip>
            <a:stretch>
              <a:fillRect/>
            </a:stretch>
          </a:blipFill>
        </p:spPr>
        <p:txBody>
          <a:bodyPr/>
          <a:lstStyle/>
          <a:p>
            <a:endParaRPr lang="en-IN"/>
          </a:p>
        </p:txBody>
      </p:sp>
      <p:sp>
        <p:nvSpPr>
          <p:cNvPr id="4" name="Freeform 4"/>
          <p:cNvSpPr/>
          <p:nvPr/>
        </p:nvSpPr>
        <p:spPr>
          <a:xfrm>
            <a:off x="1028700" y="8256671"/>
            <a:ext cx="5031093" cy="1001629"/>
          </a:xfrm>
          <a:custGeom>
            <a:avLst/>
            <a:gdLst/>
            <a:ahLst/>
            <a:cxnLst/>
            <a:rect l="l" t="t" r="r" b="b"/>
            <a:pathLst>
              <a:path w="5031093" h="1001629">
                <a:moveTo>
                  <a:pt x="0" y="0"/>
                </a:moveTo>
                <a:lnTo>
                  <a:pt x="5031093" y="0"/>
                </a:lnTo>
                <a:lnTo>
                  <a:pt x="5031093" y="1001629"/>
                </a:lnTo>
                <a:lnTo>
                  <a:pt x="0" y="1001629"/>
                </a:lnTo>
                <a:lnTo>
                  <a:pt x="0" y="0"/>
                </a:lnTo>
                <a:close/>
              </a:path>
            </a:pathLst>
          </a:custGeom>
          <a:blipFill>
            <a:blip r:embed="rId7">
              <a:extLst>
                <a:ext uri="{96DAC541-7B7A-43D3-8B79-37D633B846F1}">
                  <asvg:svgBlip xmlns:asvg="http://schemas.microsoft.com/office/drawing/2016/SVG/main" xmlns="" r:embed="rId8"/>
                </a:ext>
              </a:extLst>
            </a:blip>
            <a:stretch>
              <a:fillRect b="-88359"/>
            </a:stretch>
          </a:blipFill>
        </p:spPr>
        <p:txBody>
          <a:bodyPr/>
          <a:lstStyle/>
          <a:p>
            <a:endParaRPr lang="en-IN"/>
          </a:p>
        </p:txBody>
      </p:sp>
      <p:sp>
        <p:nvSpPr>
          <p:cNvPr id="5" name="TextBox 5"/>
          <p:cNvSpPr txBox="1"/>
          <p:nvPr/>
        </p:nvSpPr>
        <p:spPr>
          <a:xfrm>
            <a:off x="2952750" y="31858"/>
            <a:ext cx="12382500" cy="2858731"/>
          </a:xfrm>
          <a:prstGeom prst="rect">
            <a:avLst/>
          </a:prstGeom>
        </p:spPr>
        <p:txBody>
          <a:bodyPr wrap="square"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Skills, Values and </a:t>
            </a:r>
            <a:r>
              <a:rPr lang="en-US" sz="6600" b="1" dirty="0" err="1">
                <a:solidFill>
                  <a:srgbClr val="600B20"/>
                </a:solidFill>
                <a:latin typeface="Arial" panose="020B0604020202020204" pitchFamily="34" charset="0"/>
                <a:ea typeface="Playfair Display"/>
                <a:cs typeface="Arial" panose="020B0604020202020204" pitchFamily="34" charset="0"/>
                <a:sym typeface="Playfair Display"/>
              </a:rPr>
              <a:t>Behaviours</a:t>
            </a: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 for Co-productive Care</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sp>
        <p:nvSpPr>
          <p:cNvPr id="6" name="TextBox 6"/>
          <p:cNvSpPr txBox="1"/>
          <p:nvPr/>
        </p:nvSpPr>
        <p:spPr>
          <a:xfrm>
            <a:off x="1905579" y="4546604"/>
            <a:ext cx="4474020" cy="2822889"/>
          </a:xfrm>
          <a:prstGeom prst="rect">
            <a:avLst/>
          </a:prstGeom>
        </p:spPr>
        <p:txBody>
          <a:bodyPr lIns="0" tIns="0" rIns="0" bIns="0" rtlCol="0" anchor="t">
            <a:spAutoFit/>
          </a:bodyPr>
          <a:lstStyle/>
          <a:p>
            <a:pPr algn="l">
              <a:lnSpc>
                <a:spcPts val="5687"/>
              </a:lnSpc>
            </a:pPr>
            <a:r>
              <a:rPr lang="en-US" sz="2800" b="1" i="1" dirty="0">
                <a:solidFill>
                  <a:srgbClr val="600B20"/>
                </a:solidFill>
                <a:latin typeface="Arial" panose="020B0604020202020204" pitchFamily="34" charset="0"/>
                <a:ea typeface="Playfair Display Bold Italics"/>
                <a:cs typeface="Arial" panose="020B0604020202020204" pitchFamily="34" charset="0"/>
                <a:sym typeface="Playfair Display Bold Italics"/>
              </a:rPr>
              <a:t>Good interaction with patients and shared decision-making (Ouyang et al., 2023).</a:t>
            </a:r>
          </a:p>
        </p:txBody>
      </p:sp>
      <p:sp>
        <p:nvSpPr>
          <p:cNvPr id="7" name="TextBox 7"/>
          <p:cNvSpPr txBox="1"/>
          <p:nvPr/>
        </p:nvSpPr>
        <p:spPr>
          <a:xfrm>
            <a:off x="7254944" y="5952213"/>
            <a:ext cx="4474020" cy="2822889"/>
          </a:xfrm>
          <a:prstGeom prst="rect">
            <a:avLst/>
          </a:prstGeom>
        </p:spPr>
        <p:txBody>
          <a:bodyPr lIns="0" tIns="0" rIns="0" bIns="0" rtlCol="0" anchor="t">
            <a:spAutoFit/>
          </a:bodyPr>
          <a:lstStyle/>
          <a:p>
            <a:pPr marL="0" lvl="0" indent="0" algn="l">
              <a:lnSpc>
                <a:spcPts val="5687"/>
              </a:lnSpc>
              <a:spcBef>
                <a:spcPct val="0"/>
              </a:spcBef>
            </a:pPr>
            <a:r>
              <a:rPr lang="en-US" sz="2800" b="1" i="1" u="none" strike="noStrike" dirty="0">
                <a:solidFill>
                  <a:srgbClr val="600B20"/>
                </a:solidFill>
                <a:latin typeface="Arial" panose="020B0604020202020204" pitchFamily="34" charset="0"/>
                <a:ea typeface="Playfair Display Bold Italics"/>
                <a:cs typeface="Arial" panose="020B0604020202020204" pitchFamily="34" charset="0"/>
                <a:sym typeface="Playfair Display Bold Italics"/>
              </a:rPr>
              <a:t>Care and compassion towards the patient's autonomy (Battista et al., 2022).</a:t>
            </a:r>
          </a:p>
        </p:txBody>
      </p:sp>
      <p:sp>
        <p:nvSpPr>
          <p:cNvPr id="11" name="TextBox 11"/>
          <p:cNvSpPr txBox="1"/>
          <p:nvPr/>
        </p:nvSpPr>
        <p:spPr>
          <a:xfrm>
            <a:off x="12604309" y="4699466"/>
            <a:ext cx="4474020" cy="2505494"/>
          </a:xfrm>
          <a:prstGeom prst="rect">
            <a:avLst/>
          </a:prstGeom>
        </p:spPr>
        <p:txBody>
          <a:bodyPr lIns="0" tIns="0" rIns="0" bIns="0" rtlCol="0" anchor="t">
            <a:spAutoFit/>
          </a:bodyPr>
          <a:lstStyle/>
          <a:p>
            <a:pPr marL="0" lvl="0" indent="0" algn="l">
              <a:lnSpc>
                <a:spcPct val="150000"/>
              </a:lnSpc>
              <a:spcBef>
                <a:spcPct val="0"/>
              </a:spcBef>
            </a:pPr>
            <a:r>
              <a:rPr lang="en-US" sz="2800" b="1" i="1" u="none" strike="noStrike" dirty="0">
                <a:solidFill>
                  <a:srgbClr val="600B20"/>
                </a:solidFill>
                <a:latin typeface="Arial" panose="020B0604020202020204" pitchFamily="34" charset="0"/>
                <a:ea typeface="Playfair Display Bold Italics"/>
                <a:cs typeface="Arial" panose="020B0604020202020204" pitchFamily="34" charset="0"/>
                <a:sym typeface="Playfair Display Bold Italics"/>
              </a:rPr>
              <a:t>Interprofessional cooperation within healthcare personnel (Hussein et al.,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Freeform 2"/>
          <p:cNvSpPr/>
          <p:nvPr/>
        </p:nvSpPr>
        <p:spPr>
          <a:xfrm rot="-5400000">
            <a:off x="13950839" y="-2970832"/>
            <a:ext cx="6616922" cy="8081736"/>
          </a:xfrm>
          <a:custGeom>
            <a:avLst/>
            <a:gdLst/>
            <a:ahLst/>
            <a:cxnLst/>
            <a:rect l="l" t="t" r="r" b="b"/>
            <a:pathLst>
              <a:path w="6616922" h="8081736">
                <a:moveTo>
                  <a:pt x="0" y="0"/>
                </a:moveTo>
                <a:lnTo>
                  <a:pt x="6616922" y="0"/>
                </a:lnTo>
                <a:lnTo>
                  <a:pt x="6616922" y="8081736"/>
                </a:lnTo>
                <a:lnTo>
                  <a:pt x="0" y="808173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IN"/>
          </a:p>
        </p:txBody>
      </p:sp>
      <p:grpSp>
        <p:nvGrpSpPr>
          <p:cNvPr id="3" name="Group 3"/>
          <p:cNvGrpSpPr/>
          <p:nvPr/>
        </p:nvGrpSpPr>
        <p:grpSpPr>
          <a:xfrm>
            <a:off x="1028700" y="1028700"/>
            <a:ext cx="16230600" cy="3307432"/>
            <a:chOff x="0" y="0"/>
            <a:chExt cx="1994331" cy="406400"/>
          </a:xfrm>
        </p:grpSpPr>
        <p:sp>
          <p:nvSpPr>
            <p:cNvPr id="4" name="Freeform 4"/>
            <p:cNvSpPr/>
            <p:nvPr/>
          </p:nvSpPr>
          <p:spPr>
            <a:xfrm>
              <a:off x="0" y="0"/>
              <a:ext cx="1994331" cy="406400"/>
            </a:xfrm>
            <a:custGeom>
              <a:avLst/>
              <a:gdLst/>
              <a:ahLst/>
              <a:cxnLst/>
              <a:rect l="l" t="t" r="r" b="b"/>
              <a:pathLst>
                <a:path w="1994331" h="406400">
                  <a:moveTo>
                    <a:pt x="1791131" y="0"/>
                  </a:moveTo>
                  <a:cubicBezTo>
                    <a:pt x="1903361" y="0"/>
                    <a:pt x="1994331" y="90970"/>
                    <a:pt x="1994331" y="203200"/>
                  </a:cubicBezTo>
                  <a:cubicBezTo>
                    <a:pt x="1994331" y="315430"/>
                    <a:pt x="1903361" y="406400"/>
                    <a:pt x="1791131" y="406400"/>
                  </a:cubicBezTo>
                  <a:lnTo>
                    <a:pt x="203200" y="406400"/>
                  </a:lnTo>
                  <a:cubicBezTo>
                    <a:pt x="90970" y="406400"/>
                    <a:pt x="0" y="315430"/>
                    <a:pt x="0" y="203200"/>
                  </a:cubicBezTo>
                  <a:cubicBezTo>
                    <a:pt x="0" y="90970"/>
                    <a:pt x="90970" y="0"/>
                    <a:pt x="203200" y="0"/>
                  </a:cubicBezTo>
                  <a:lnTo>
                    <a:pt x="1791131" y="0"/>
                  </a:lnTo>
                </a:path>
              </a:pathLst>
            </a:custGeom>
            <a:blipFill>
              <a:blip r:embed="rId5" cstate="print"/>
              <a:stretch>
                <a:fillRect t="-142965" b="-84188"/>
              </a:stretch>
            </a:blipFill>
          </p:spPr>
          <p:txBody>
            <a:bodyPr/>
            <a:lstStyle/>
            <a:p>
              <a:endParaRPr lang="en-IN"/>
            </a:p>
          </p:txBody>
        </p:sp>
      </p:grpSp>
      <p:sp>
        <p:nvSpPr>
          <p:cNvPr id="5" name="Freeform 5"/>
          <p:cNvSpPr/>
          <p:nvPr/>
        </p:nvSpPr>
        <p:spPr>
          <a:xfrm rot="-5400000">
            <a:off x="-92519" y="7891041"/>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6" name="TextBox 6"/>
          <p:cNvSpPr txBox="1"/>
          <p:nvPr/>
        </p:nvSpPr>
        <p:spPr>
          <a:xfrm>
            <a:off x="-18585" y="4283164"/>
            <a:ext cx="18973800" cy="1213922"/>
          </a:xfrm>
          <a:prstGeom prst="rect">
            <a:avLst/>
          </a:prstGeom>
        </p:spPr>
        <p:txBody>
          <a:bodyPr wrap="square" lIns="0" tIns="0" rIns="0" bIns="0" rtlCol="0" anchor="t">
            <a:spAutoFit/>
          </a:bodyPr>
          <a:lstStyle/>
          <a:p>
            <a:pPr algn="ctr">
              <a:lnSpc>
                <a:spcPct val="150000"/>
              </a:lnSpc>
            </a:pPr>
            <a:r>
              <a:rPr lang="en-US" sz="6000" b="1" dirty="0" err="1">
                <a:solidFill>
                  <a:srgbClr val="600B20"/>
                </a:solidFill>
                <a:latin typeface="Arial" panose="020B0604020202020204" pitchFamily="34" charset="0"/>
                <a:ea typeface="Playfair Display"/>
                <a:cs typeface="Arial" panose="020B0604020202020204" pitchFamily="34" charset="0"/>
                <a:sym typeface="Playfair Display"/>
              </a:rPr>
              <a:t>Personalised</a:t>
            </a:r>
            <a:r>
              <a:rPr lang="en-US" sz="6000" b="1" dirty="0">
                <a:solidFill>
                  <a:srgbClr val="600B20"/>
                </a:solidFill>
                <a:latin typeface="Arial" panose="020B0604020202020204" pitchFamily="34" charset="0"/>
                <a:ea typeface="Playfair Display"/>
                <a:cs typeface="Arial" panose="020B0604020202020204" pitchFamily="34" charset="0"/>
                <a:sym typeface="Playfair Display"/>
              </a:rPr>
              <a:t> Care Model and Recommendations</a:t>
            </a:r>
          </a:p>
        </p:txBody>
      </p:sp>
      <p:graphicFrame>
        <p:nvGraphicFramePr>
          <p:cNvPr id="8" name="Diagram 7">
            <a:extLst>
              <a:ext uri="{FF2B5EF4-FFF2-40B4-BE49-F238E27FC236}">
                <a16:creationId xmlns:a16="http://schemas.microsoft.com/office/drawing/2014/main" xmlns="" id="{50BF0B6F-38DB-E396-60CF-D40A24E0F4DE}"/>
              </a:ext>
            </a:extLst>
          </p:cNvPr>
          <p:cNvGraphicFramePr/>
          <p:nvPr>
            <p:extLst>
              <p:ext uri="{D42A27DB-BD31-4B8C-83A1-F6EECF244321}">
                <p14:modId xmlns:p14="http://schemas.microsoft.com/office/powerpoint/2010/main" xmlns="" val="3135156929"/>
              </p:ext>
            </p:extLst>
          </p:nvPr>
        </p:nvGraphicFramePr>
        <p:xfrm>
          <a:off x="1352550" y="6006822"/>
          <a:ext cx="15906750" cy="394161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Freeform 2"/>
          <p:cNvSpPr/>
          <p:nvPr/>
        </p:nvSpPr>
        <p:spPr>
          <a:xfrm rot="-5400000">
            <a:off x="536537" y="-756257"/>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5" name="Freeform 5"/>
          <p:cNvSpPr/>
          <p:nvPr/>
        </p:nvSpPr>
        <p:spPr>
          <a:xfrm>
            <a:off x="-2182457" y="6047143"/>
            <a:ext cx="6422314" cy="6422314"/>
          </a:xfrm>
          <a:custGeom>
            <a:avLst/>
            <a:gdLst/>
            <a:ahLst/>
            <a:cxnLst/>
            <a:rect l="l" t="t" r="r" b="b"/>
            <a:pathLst>
              <a:path w="6422314" h="6422314">
                <a:moveTo>
                  <a:pt x="0" y="0"/>
                </a:moveTo>
                <a:lnTo>
                  <a:pt x="6422314" y="0"/>
                </a:lnTo>
                <a:lnTo>
                  <a:pt x="6422314" y="6422314"/>
                </a:lnTo>
                <a:lnTo>
                  <a:pt x="0" y="6422314"/>
                </a:lnTo>
                <a:lnTo>
                  <a:pt x="0" y="0"/>
                </a:lnTo>
                <a:close/>
              </a:path>
            </a:pathLst>
          </a:custGeom>
          <a:blipFill>
            <a:blip r:embed="rId4">
              <a:alphaModFix amt="30000"/>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2" name="TextBox 12"/>
          <p:cNvSpPr txBox="1"/>
          <p:nvPr/>
        </p:nvSpPr>
        <p:spPr>
          <a:xfrm>
            <a:off x="8191147" y="633524"/>
            <a:ext cx="6249105" cy="1335237"/>
          </a:xfrm>
          <a:prstGeom prst="rect">
            <a:avLst/>
          </a:prstGeom>
        </p:spPr>
        <p:txBody>
          <a:bodyPr lIns="0" tIns="0" rIns="0" bIns="0" rtlCol="0" anchor="t">
            <a:spAutoFit/>
          </a:bodyPr>
          <a:lstStyle/>
          <a:p>
            <a:pPr marL="0" lvl="0" indent="0" algn="ctr">
              <a:lnSpc>
                <a:spcPct val="150000"/>
              </a:lnSpc>
              <a:spcBef>
                <a:spcPct val="0"/>
              </a:spcBef>
            </a:pPr>
            <a:r>
              <a:rPr lang="en-US" sz="6600" b="1" dirty="0">
                <a:solidFill>
                  <a:srgbClr val="600B20"/>
                </a:solidFill>
                <a:latin typeface="Arial" panose="020B0604020202020204" pitchFamily="34" charset="0"/>
                <a:ea typeface="Playfair Display"/>
                <a:cs typeface="Arial" panose="020B0604020202020204" pitchFamily="34" charset="0"/>
                <a:sym typeface="Playfair Display"/>
              </a:rPr>
              <a:t>Reference List</a:t>
            </a:r>
            <a:endParaRPr lang="en-US" sz="6600" b="1" u="none" strike="noStrike" dirty="0">
              <a:solidFill>
                <a:srgbClr val="600B20"/>
              </a:solidFill>
              <a:latin typeface="Arial" panose="020B0604020202020204" pitchFamily="34" charset="0"/>
              <a:ea typeface="Playfair Display"/>
              <a:cs typeface="Arial" panose="020B0604020202020204" pitchFamily="34" charset="0"/>
              <a:sym typeface="Playfair Display"/>
            </a:endParaRPr>
          </a:p>
        </p:txBody>
      </p:sp>
      <p:sp>
        <p:nvSpPr>
          <p:cNvPr id="14" name="TextBox 14"/>
          <p:cNvSpPr txBox="1"/>
          <p:nvPr/>
        </p:nvSpPr>
        <p:spPr>
          <a:xfrm>
            <a:off x="4533899" y="2046047"/>
            <a:ext cx="13563600" cy="8002191"/>
          </a:xfrm>
          <a:prstGeom prst="rect">
            <a:avLst/>
          </a:prstGeom>
        </p:spPr>
        <p:txBody>
          <a:bodyPr wrap="square" lIns="0" tIns="0" rIns="0" bIns="0" rtlCol="0" anchor="t">
            <a:spAutoFit/>
          </a:bodyPr>
          <a:lstStyle/>
          <a:p>
            <a:r>
              <a:rPr lang="en-GB" sz="1000" dirty="0">
                <a:latin typeface="Arial" panose="020B0604020202020204" pitchFamily="34" charset="0"/>
                <a:cs typeface="Arial" panose="020B0604020202020204" pitchFamily="34" charset="0"/>
              </a:rPr>
              <a:t>Abbott, J.H., Dowell, T., MacRae, J., Wilson, R., Stephenson, C., </a:t>
            </a:r>
            <a:r>
              <a:rPr lang="en-GB" sz="1000" dirty="0" err="1">
                <a:latin typeface="Arial" panose="020B0604020202020204" pitchFamily="34" charset="0"/>
                <a:cs typeface="Arial" panose="020B0604020202020204" pitchFamily="34" charset="0"/>
              </a:rPr>
              <a:t>Oscroft</a:t>
            </a:r>
            <a:r>
              <a:rPr lang="en-GB" sz="1000" dirty="0">
                <a:latin typeface="Arial" panose="020B0604020202020204" pitchFamily="34" charset="0"/>
                <a:cs typeface="Arial" panose="020B0604020202020204" pitchFamily="34" charset="0"/>
              </a:rPr>
              <a:t>, N. and Darlow, B., (2024). The primary care diagnosis and management of osteoarthritis. </a:t>
            </a:r>
            <a:r>
              <a:rPr lang="en-GB" sz="1000" i="1" dirty="0">
                <a:latin typeface="Arial" panose="020B0604020202020204" pitchFamily="34" charset="0"/>
                <a:cs typeface="Arial" panose="020B0604020202020204" pitchFamily="34" charset="0"/>
              </a:rPr>
              <a:t>Osteoarthritis and cartilage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32</a:t>
            </a:r>
            <a:r>
              <a:rPr lang="en-GB" sz="1000" dirty="0">
                <a:latin typeface="Arial" panose="020B0604020202020204" pitchFamily="34" charset="0"/>
                <a:cs typeface="Arial" panose="020B0604020202020204" pitchFamily="34" charset="0"/>
              </a:rPr>
              <a:t>, p.S529. </a:t>
            </a:r>
            <a:r>
              <a:rPr lang="en-GB" sz="1000" u="sng" dirty="0">
                <a:latin typeface="Arial" panose="020B0604020202020204" pitchFamily="34" charset="0"/>
                <a:cs typeface="Arial" panose="020B0604020202020204" pitchFamily="34" charset="0"/>
                <a:hlinkClick r:id="rId6"/>
              </a:rPr>
              <a:t>https://www.oarsijournal.com/article/S1063-4584(24)00830-6/fulltext</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Åkesson, K.S., </a:t>
            </a:r>
            <a:r>
              <a:rPr lang="en-GB" sz="1000" dirty="0" err="1">
                <a:latin typeface="Arial" panose="020B0604020202020204" pitchFamily="34" charset="0"/>
                <a:cs typeface="Arial" panose="020B0604020202020204" pitchFamily="34" charset="0"/>
              </a:rPr>
              <a:t>Sundén</a:t>
            </a:r>
            <a:r>
              <a:rPr lang="en-GB" sz="1000" dirty="0">
                <a:latin typeface="Arial" panose="020B0604020202020204" pitchFamily="34" charset="0"/>
                <a:cs typeface="Arial" panose="020B0604020202020204" pitchFamily="34" charset="0"/>
              </a:rPr>
              <a:t>, A., </a:t>
            </a:r>
            <a:r>
              <a:rPr lang="en-GB" sz="1000" dirty="0" err="1">
                <a:latin typeface="Arial" panose="020B0604020202020204" pitchFamily="34" charset="0"/>
                <a:cs typeface="Arial" panose="020B0604020202020204" pitchFamily="34" charset="0"/>
              </a:rPr>
              <a:t>Stigmar</a:t>
            </a:r>
            <a:r>
              <a:rPr lang="en-GB" sz="1000" dirty="0">
                <a:latin typeface="Arial" panose="020B0604020202020204" pitchFamily="34" charset="0"/>
                <a:cs typeface="Arial" panose="020B0604020202020204" pitchFamily="34" charset="0"/>
              </a:rPr>
              <a:t>, K., Fagerström, C., Pawlikowska, T. and Ekvall Hansson, E., (2022). Enablement and empowerment among patients participating in a supported osteoarthritis self-management programme–a prospective observational study. </a:t>
            </a:r>
            <a:r>
              <a:rPr lang="en-GB" sz="1000" i="1" dirty="0">
                <a:latin typeface="Arial" panose="020B0604020202020204" pitchFamily="34" charset="0"/>
                <a:cs typeface="Arial" panose="020B0604020202020204" pitchFamily="34" charset="0"/>
              </a:rPr>
              <a:t>BMC Musculoskeletal Disorders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23</a:t>
            </a:r>
            <a:r>
              <a:rPr lang="en-GB" sz="1000" dirty="0">
                <a:latin typeface="Arial" panose="020B0604020202020204" pitchFamily="34" charset="0"/>
                <a:cs typeface="Arial" panose="020B0604020202020204" pitchFamily="34" charset="0"/>
              </a:rPr>
              <a:t>(1), p.555. </a:t>
            </a:r>
            <a:r>
              <a:rPr lang="en-GB" sz="1000" u="sng" dirty="0">
                <a:latin typeface="Arial" panose="020B0604020202020204" pitchFamily="34" charset="0"/>
                <a:cs typeface="Arial" panose="020B0604020202020204" pitchFamily="34" charset="0"/>
                <a:hlinkClick r:id="rId7"/>
              </a:rPr>
              <a:t>https://link.springer.com/article/10.1186/s12891-022-05457-9</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Alenazi</a:t>
            </a:r>
            <a:r>
              <a:rPr lang="en-GB" sz="1000" dirty="0">
                <a:latin typeface="Arial" panose="020B0604020202020204" pitchFamily="34" charset="0"/>
                <a:cs typeface="Arial" panose="020B0604020202020204" pitchFamily="34" charset="0"/>
              </a:rPr>
              <a:t>, A.M., </a:t>
            </a:r>
            <a:r>
              <a:rPr lang="en-GB" sz="1000" dirty="0" err="1">
                <a:latin typeface="Arial" panose="020B0604020202020204" pitchFamily="34" charset="0"/>
                <a:cs typeface="Arial" panose="020B0604020202020204" pitchFamily="34" charset="0"/>
              </a:rPr>
              <a:t>Alhowimel</a:t>
            </a:r>
            <a:r>
              <a:rPr lang="en-GB" sz="1000" dirty="0">
                <a:latin typeface="Arial" panose="020B0604020202020204" pitchFamily="34" charset="0"/>
                <a:cs typeface="Arial" panose="020B0604020202020204" pitchFamily="34" charset="0"/>
              </a:rPr>
              <a:t>, A.S., Alshehri, M.M., Alqahtani, B.A., </a:t>
            </a:r>
            <a:r>
              <a:rPr lang="en-GB" sz="1000" dirty="0" err="1">
                <a:latin typeface="Arial" panose="020B0604020202020204" pitchFamily="34" charset="0"/>
                <a:cs typeface="Arial" panose="020B0604020202020204" pitchFamily="34" charset="0"/>
              </a:rPr>
              <a:t>Alhwoaimel</a:t>
            </a:r>
            <a:r>
              <a:rPr lang="en-GB" sz="1000" dirty="0">
                <a:latin typeface="Arial" panose="020B0604020202020204" pitchFamily="34" charset="0"/>
                <a:cs typeface="Arial" panose="020B0604020202020204" pitchFamily="34" charset="0"/>
              </a:rPr>
              <a:t>, N.A., Segal, N.A. and Kluding, P.M., (2023). Osteoarthritis and diabetes: where are we and where should we go?. </a:t>
            </a:r>
            <a:r>
              <a:rPr lang="en-GB" sz="1000" i="1" dirty="0">
                <a:latin typeface="Arial" panose="020B0604020202020204" pitchFamily="34" charset="0"/>
                <a:cs typeface="Arial" panose="020B0604020202020204" pitchFamily="34" charset="0"/>
              </a:rPr>
              <a:t>Diagnostics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13</a:t>
            </a:r>
            <a:r>
              <a:rPr lang="en-GB" sz="1000" dirty="0">
                <a:latin typeface="Arial" panose="020B0604020202020204" pitchFamily="34" charset="0"/>
                <a:cs typeface="Arial" panose="020B0604020202020204" pitchFamily="34" charset="0"/>
              </a:rPr>
              <a:t>(8), p.1386. </a:t>
            </a:r>
            <a:r>
              <a:rPr lang="en-GB" sz="1000" u="sng" dirty="0">
                <a:latin typeface="Arial" panose="020B0604020202020204" pitchFamily="34" charset="0"/>
                <a:cs typeface="Arial" panose="020B0604020202020204" pitchFamily="34" charset="0"/>
                <a:hlinkClick r:id="rId8"/>
              </a:rPr>
              <a:t>https://www.mdpi.com/2075-4418/13/8/1386</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Arthritis UK, (2024). </a:t>
            </a:r>
            <a:r>
              <a:rPr lang="en-GB" sz="1000" i="1" dirty="0">
                <a:latin typeface="Arial" panose="020B0604020202020204" pitchFamily="34" charset="0"/>
                <a:cs typeface="Arial" panose="020B0604020202020204" pitchFamily="34" charset="0"/>
              </a:rPr>
              <a:t>The State of Musculoskeletal Health</a:t>
            </a:r>
            <a:r>
              <a:rPr lang="en-GB" sz="1000" dirty="0">
                <a:latin typeface="Arial" panose="020B0604020202020204" pitchFamily="34" charset="0"/>
                <a:cs typeface="Arial" panose="020B0604020202020204" pitchFamily="34" charset="0"/>
              </a:rPr>
              <a:t>. [online] Arthritis UK. Available at: </a:t>
            </a:r>
            <a:r>
              <a:rPr lang="en-GB" sz="1000" u="sng" dirty="0">
                <a:latin typeface="Arial" panose="020B0604020202020204" pitchFamily="34" charset="0"/>
                <a:cs typeface="Arial" panose="020B0604020202020204" pitchFamily="34" charset="0"/>
                <a:hlinkClick r:id="rId9"/>
              </a:rPr>
              <a:t>https://www.arthritis-uk.org/policy-and-data/health-intelligence/the-state-of-musculoskeletal-health/</a:t>
            </a:r>
            <a:r>
              <a:rPr lang="en-GB" sz="1000" dirty="0">
                <a:latin typeface="Arial" panose="020B0604020202020204" pitchFamily="34" charset="0"/>
                <a:cs typeface="Arial" panose="020B0604020202020204" pitchFamily="34" charset="0"/>
              </a:rPr>
              <a:t> [Accessed 12 Mar. 2026].</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Battista, S., Manoni, M., </a:t>
            </a:r>
            <a:r>
              <a:rPr lang="en-GB" sz="1000" dirty="0" err="1">
                <a:latin typeface="Arial" panose="020B0604020202020204" pitchFamily="34" charset="0"/>
                <a:cs typeface="Arial" panose="020B0604020202020204" pitchFamily="34" charset="0"/>
              </a:rPr>
              <a:t>Dell'Isola</a:t>
            </a:r>
            <a:r>
              <a:rPr lang="en-GB" sz="1000" dirty="0">
                <a:latin typeface="Arial" panose="020B0604020202020204" pitchFamily="34" charset="0"/>
                <a:cs typeface="Arial" panose="020B0604020202020204" pitchFamily="34" charset="0"/>
              </a:rPr>
              <a:t>, A., Englund, M., Palese, A. and Testa, M., (2022). Giving an account of patients' experience: A qualitative study on the care process of hip and knee osteoarthritis. </a:t>
            </a:r>
            <a:r>
              <a:rPr lang="en-GB" sz="1000" i="1" dirty="0">
                <a:latin typeface="Arial" panose="020B0604020202020204" pitchFamily="34" charset="0"/>
                <a:cs typeface="Arial" panose="020B0604020202020204" pitchFamily="34" charset="0"/>
              </a:rPr>
              <a:t>Health Expectations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25</a:t>
            </a:r>
            <a:r>
              <a:rPr lang="en-GB" sz="1000" dirty="0">
                <a:latin typeface="Arial" panose="020B0604020202020204" pitchFamily="34" charset="0"/>
                <a:cs typeface="Arial" panose="020B0604020202020204" pitchFamily="34" charset="0"/>
              </a:rPr>
              <a:t>(3), pp.1140-1156. </a:t>
            </a:r>
            <a:r>
              <a:rPr lang="en-GB" sz="1000" u="sng" dirty="0">
                <a:latin typeface="Arial" panose="020B0604020202020204" pitchFamily="34" charset="0"/>
                <a:cs typeface="Arial" panose="020B0604020202020204" pitchFamily="34" charset="0"/>
                <a:hlinkClick r:id="rId10"/>
              </a:rPr>
              <a:t>https://onlinelibrary.wiley.com/doi/abs/10.1111/hex.13468</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Cochrane, J.A., Roberts, O., Ribbons, K., Clark, R., Pua, Y.H., Tan, T.L., Thwin, L., Leung, Y.Y., Liow, M.H.L., Tan, B.Y. and Nilsson, M., (2026). Implementation of clinical decision support tools for treatment selection in knee osteoarthritis: a scoping review. </a:t>
            </a:r>
            <a:r>
              <a:rPr lang="en-GB" sz="1000" i="1" dirty="0">
                <a:latin typeface="Arial" panose="020B0604020202020204" pitchFamily="34" charset="0"/>
                <a:cs typeface="Arial" panose="020B0604020202020204" pitchFamily="34" charset="0"/>
              </a:rPr>
              <a:t>Therapeutic Advances in Musculoskeletal Disease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18</a:t>
            </a:r>
            <a:r>
              <a:rPr lang="en-GB" sz="1000" dirty="0">
                <a:latin typeface="Arial" panose="020B0604020202020204" pitchFamily="34" charset="0"/>
                <a:cs typeface="Arial" panose="020B0604020202020204" pitchFamily="34" charset="0"/>
              </a:rPr>
              <a:t>, p.1759720X251407070. </a:t>
            </a:r>
            <a:r>
              <a:rPr lang="en-GB" sz="1000" u="sng" dirty="0">
                <a:latin typeface="Arial" panose="020B0604020202020204" pitchFamily="34" charset="0"/>
                <a:cs typeface="Arial" panose="020B0604020202020204" pitchFamily="34" charset="0"/>
                <a:hlinkClick r:id="rId11"/>
              </a:rPr>
              <a:t>https://journals.sagepub.com/doi/abs/10.1177/1759720X251407070</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Coleman, L.J., Byrne, J.L., Edwards, S. and O’Hara, R., (2025). Advancing early detection of osteoarthritis through biomarker profiling and predictive modelling: A review. </a:t>
            </a:r>
            <a:r>
              <a:rPr lang="en-GB" sz="1000" i="1" dirty="0">
                <a:latin typeface="Arial" panose="020B0604020202020204" pitchFamily="34" charset="0"/>
                <a:cs typeface="Arial" panose="020B0604020202020204" pitchFamily="34" charset="0"/>
              </a:rPr>
              <a:t>Biologics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5</a:t>
            </a:r>
            <a:r>
              <a:rPr lang="en-GB" sz="1000" dirty="0">
                <a:latin typeface="Arial" panose="020B0604020202020204" pitchFamily="34" charset="0"/>
                <a:cs typeface="Arial" panose="020B0604020202020204" pitchFamily="34" charset="0"/>
              </a:rPr>
              <a:t>(3), p.27. </a:t>
            </a:r>
            <a:r>
              <a:rPr lang="en-GB" sz="1000" u="sng" dirty="0">
                <a:latin typeface="Arial" panose="020B0604020202020204" pitchFamily="34" charset="0"/>
                <a:cs typeface="Arial" panose="020B0604020202020204" pitchFamily="34" charset="0"/>
                <a:hlinkClick r:id="rId12"/>
              </a:rPr>
              <a:t>https://www.mdpi.com/2673-8449/5/3/27</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Gems, D., (2025). How aging causes osteoarthritis: an evolutionary physiology perspective. </a:t>
            </a:r>
            <a:r>
              <a:rPr lang="en-GB" sz="1000" i="1" dirty="0">
                <a:latin typeface="Arial" panose="020B0604020202020204" pitchFamily="34" charset="0"/>
                <a:cs typeface="Arial" panose="020B0604020202020204" pitchFamily="34" charset="0"/>
              </a:rPr>
              <a:t>Osteoarthritis and Cartilage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33</a:t>
            </a:r>
            <a:r>
              <a:rPr lang="en-GB" sz="1000" dirty="0">
                <a:latin typeface="Arial" panose="020B0604020202020204" pitchFamily="34" charset="0"/>
                <a:cs typeface="Arial" panose="020B0604020202020204" pitchFamily="34" charset="0"/>
              </a:rPr>
              <a:t>(8), pp.921-932. </a:t>
            </a:r>
            <a:r>
              <a:rPr lang="en-GB" sz="1000" u="sng" dirty="0">
                <a:latin typeface="Arial" panose="020B0604020202020204" pitchFamily="34" charset="0"/>
                <a:cs typeface="Arial" panose="020B0604020202020204" pitchFamily="34" charset="0"/>
                <a:hlinkClick r:id="rId13"/>
              </a:rPr>
              <a:t>https://www.sciencedirect.com/science/article/pii/S1063458425010246</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Gibbs, A.J., Gray, B., Wallis, J.A., Taylor, N.F., Kemp, J.L., Hunter, D.J. and Barton, C.J., (2023). Recommendations for the management of hip and knee osteoarthritis: a systematic review of clinical practice guidelines. </a:t>
            </a:r>
            <a:r>
              <a:rPr lang="en-GB" sz="1000" i="1" dirty="0">
                <a:latin typeface="Arial" panose="020B0604020202020204" pitchFamily="34" charset="0"/>
                <a:cs typeface="Arial" panose="020B0604020202020204" pitchFamily="34" charset="0"/>
              </a:rPr>
              <a:t>Osteoarthritis and cartilage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31</a:t>
            </a:r>
            <a:r>
              <a:rPr lang="en-GB" sz="1000" dirty="0">
                <a:latin typeface="Arial" panose="020B0604020202020204" pitchFamily="34" charset="0"/>
                <a:cs typeface="Arial" panose="020B0604020202020204" pitchFamily="34" charset="0"/>
              </a:rPr>
              <a:t>(10), pp.1280-1292. </a:t>
            </a:r>
            <a:r>
              <a:rPr lang="en-GB" sz="1000" u="sng" dirty="0">
                <a:latin typeface="Arial" panose="020B0604020202020204" pitchFamily="34" charset="0"/>
                <a:cs typeface="Arial" panose="020B0604020202020204" pitchFamily="34" charset="0"/>
                <a:hlinkClick r:id="rId14"/>
              </a:rPr>
              <a:t>https://www.sciencedirect.com/science/article/pii/S1063458423008324</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Gray, B., Gibbs, A., Bowden, J.L., Eyles, J.P., Grace, S., Bennell, K., Geenen, R., Kolasinski, S., Barton, C., Conaghan, P.G. and </a:t>
            </a:r>
            <a:r>
              <a:rPr lang="en-GB" sz="1000" dirty="0" err="1">
                <a:latin typeface="Arial" panose="020B0604020202020204" pitchFamily="34" charset="0"/>
                <a:cs typeface="Arial" panose="020B0604020202020204" pitchFamily="34" charset="0"/>
              </a:rPr>
              <a:t>McAlindon</a:t>
            </a:r>
            <a:r>
              <a:rPr lang="en-GB" sz="1000" dirty="0">
                <a:latin typeface="Arial" panose="020B0604020202020204" pitchFamily="34" charset="0"/>
                <a:cs typeface="Arial" panose="020B0604020202020204" pitchFamily="34" charset="0"/>
              </a:rPr>
              <a:t>, T., (2024). Appraisal of quality and analysis of the similarities and differences between osteoarthritis Clinical Practice Guideline recommendations: a systematic review. </a:t>
            </a:r>
            <a:r>
              <a:rPr lang="en-GB" sz="1000" i="1" dirty="0">
                <a:latin typeface="Arial" panose="020B0604020202020204" pitchFamily="34" charset="0"/>
                <a:cs typeface="Arial" panose="020B0604020202020204" pitchFamily="34" charset="0"/>
              </a:rPr>
              <a:t>Osteoarthritis and cartilage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32</a:t>
            </a:r>
            <a:r>
              <a:rPr lang="en-GB" sz="1000" dirty="0">
                <a:latin typeface="Arial" panose="020B0604020202020204" pitchFamily="34" charset="0"/>
                <a:cs typeface="Arial" panose="020B0604020202020204" pitchFamily="34" charset="0"/>
              </a:rPr>
              <a:t>(6), pp.654-665. </a:t>
            </a:r>
            <a:r>
              <a:rPr lang="en-GB" sz="1000" u="sng" dirty="0">
                <a:latin typeface="Arial" panose="020B0604020202020204" pitchFamily="34" charset="0"/>
                <a:cs typeface="Arial" panose="020B0604020202020204" pitchFamily="34" charset="0"/>
                <a:hlinkClick r:id="rId15"/>
              </a:rPr>
              <a:t>https://www.sciencedirect.com/science/article/pii/S106345842400935X</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Han, S., Li, T., Cao, Y., Li, Z., Mai, Y., Fan, T., Zeng, M., Wen, X., Han, W., Lin, L. and Zhu, L., (2024). Quantitative analysis of effectiveness and associated factors of exercise on symptoms in osteoarthritis: a pharmacodynamic model-based meta-analysis. </a:t>
            </a:r>
            <a:r>
              <a:rPr lang="en-GB" sz="1000" i="1" dirty="0">
                <a:latin typeface="Arial" panose="020B0604020202020204" pitchFamily="34" charset="0"/>
                <a:cs typeface="Arial" panose="020B0604020202020204" pitchFamily="34" charset="0"/>
              </a:rPr>
              <a:t>British Journal of Sports Medicine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58</a:t>
            </a:r>
            <a:r>
              <a:rPr lang="en-GB" sz="1000" dirty="0">
                <a:latin typeface="Arial" panose="020B0604020202020204" pitchFamily="34" charset="0"/>
                <a:cs typeface="Arial" panose="020B0604020202020204" pitchFamily="34" charset="0"/>
              </a:rPr>
              <a:t>(24), pp.1539-1550. </a:t>
            </a:r>
            <a:r>
              <a:rPr lang="en-GB" sz="1000" u="sng" dirty="0">
                <a:latin typeface="Arial" panose="020B0604020202020204" pitchFamily="34" charset="0"/>
                <a:cs typeface="Arial" panose="020B0604020202020204" pitchFamily="34" charset="0"/>
                <a:hlinkClick r:id="rId16"/>
              </a:rPr>
              <a:t>https://bjsm.bmj.com/content/58/24/1539.abstract</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Huffman, K.F., Ambrose, K.R., Nelson, A.E., Allen, K.D., Golightly, Y.M. and Callahan, L.F., (2024). The critical role of physical activity and weight management in knee and hip osteoarthritis: a narrative review. </a:t>
            </a:r>
            <a:r>
              <a:rPr lang="en-GB" sz="1000" i="1" dirty="0">
                <a:latin typeface="Arial" panose="020B0604020202020204" pitchFamily="34" charset="0"/>
                <a:cs typeface="Arial" panose="020B0604020202020204" pitchFamily="34" charset="0"/>
              </a:rPr>
              <a:t>The Journal of rheumatology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51</a:t>
            </a:r>
            <a:r>
              <a:rPr lang="en-GB" sz="1000" dirty="0">
                <a:latin typeface="Arial" panose="020B0604020202020204" pitchFamily="34" charset="0"/>
                <a:cs typeface="Arial" panose="020B0604020202020204" pitchFamily="34" charset="0"/>
              </a:rPr>
              <a:t>(3), pp.224-233. </a:t>
            </a:r>
            <a:r>
              <a:rPr lang="en-GB" sz="1000" u="sng" dirty="0">
                <a:latin typeface="Arial" panose="020B0604020202020204" pitchFamily="34" charset="0"/>
                <a:cs typeface="Arial" panose="020B0604020202020204" pitchFamily="34" charset="0"/>
                <a:hlinkClick r:id="rId17"/>
              </a:rPr>
              <a:t>https://www.jrheum.org/content/51/3/224</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Hussein, M., Erjavec, K. and Velikonja, N.K., (2023, April). Management barriers to inter-organizational collaboration in preoperative treatment of patients with hip or knee osteoarthritis. In </a:t>
            </a:r>
            <a:r>
              <a:rPr lang="en-GB" sz="1000" i="1" dirty="0">
                <a:latin typeface="Arial" panose="020B0604020202020204" pitchFamily="34" charset="0"/>
                <a:cs typeface="Arial" panose="020B0604020202020204" pitchFamily="34" charset="0"/>
              </a:rPr>
              <a:t>Healthcare</a:t>
            </a:r>
            <a:r>
              <a:rPr lang="en-GB" sz="1000" dirty="0">
                <a:latin typeface="Arial" panose="020B0604020202020204" pitchFamily="34" charset="0"/>
                <a:cs typeface="Arial" panose="020B0604020202020204" pitchFamily="34" charset="0"/>
              </a:rPr>
              <a:t> (Vol. 11, No. 9, p. 1280). MDPI. </a:t>
            </a:r>
            <a:r>
              <a:rPr lang="en-GB" sz="1000" u="sng" dirty="0">
                <a:latin typeface="Arial" panose="020B0604020202020204" pitchFamily="34" charset="0"/>
                <a:cs typeface="Arial" panose="020B0604020202020204" pitchFamily="34" charset="0"/>
                <a:hlinkClick r:id="rId18"/>
              </a:rPr>
              <a:t>https://www.mdpi.com/2227-9032/11/9/1280</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Jiang, Y., (2022). Osteoarthritis year in review 2021: biology. </a:t>
            </a:r>
            <a:r>
              <a:rPr lang="en-GB" sz="1000" i="1" dirty="0">
                <a:latin typeface="Arial" panose="020B0604020202020204" pitchFamily="34" charset="0"/>
                <a:cs typeface="Arial" panose="020B0604020202020204" pitchFamily="34" charset="0"/>
              </a:rPr>
              <a:t>Osteoarthritis and cartilage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30</a:t>
            </a:r>
            <a:r>
              <a:rPr lang="en-GB" sz="1000" dirty="0">
                <a:latin typeface="Arial" panose="020B0604020202020204" pitchFamily="34" charset="0"/>
                <a:cs typeface="Arial" panose="020B0604020202020204" pitchFamily="34" charset="0"/>
              </a:rPr>
              <a:t>(2), pp.207-215. </a:t>
            </a:r>
            <a:r>
              <a:rPr lang="en-GB" sz="1000" u="sng" dirty="0">
                <a:latin typeface="Arial" panose="020B0604020202020204" pitchFamily="34" charset="0"/>
                <a:cs typeface="Arial" panose="020B0604020202020204" pitchFamily="34" charset="0"/>
                <a:hlinkClick r:id="rId19"/>
              </a:rPr>
              <a:t>https://www.sciencedirect.com/science/article/pii/S1063458421009705</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Lalande, S., Moffatt, M. and Littlewood, C., (2024). Shoulder osteoarthritis: A survey of current (2024) UK physiotherapy practice. </a:t>
            </a:r>
            <a:r>
              <a:rPr lang="en-GB" sz="1000" i="1" dirty="0">
                <a:latin typeface="Arial" panose="020B0604020202020204" pitchFamily="34" charset="0"/>
                <a:cs typeface="Arial" panose="020B0604020202020204" pitchFamily="34" charset="0"/>
              </a:rPr>
              <a:t>Musculoskeletal Care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22</a:t>
            </a:r>
            <a:r>
              <a:rPr lang="en-GB" sz="1000" dirty="0">
                <a:latin typeface="Arial" panose="020B0604020202020204" pitchFamily="34" charset="0"/>
                <a:cs typeface="Arial" panose="020B0604020202020204" pitchFamily="34" charset="0"/>
              </a:rPr>
              <a:t>(3), p.e1917. </a:t>
            </a:r>
            <a:r>
              <a:rPr lang="en-GB" sz="1000" u="sng" dirty="0">
                <a:latin typeface="Arial" panose="020B0604020202020204" pitchFamily="34" charset="0"/>
                <a:cs typeface="Arial" panose="020B0604020202020204" pitchFamily="34" charset="0"/>
                <a:hlinkClick r:id="rId20"/>
              </a:rPr>
              <a:t>https://onlinelibrary.wiley.com/doi/abs/10.1002/msc.1917</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Li, B., Yang, Z., Li, Y., Zhang, J., Li, C. and </a:t>
            </a:r>
            <a:r>
              <a:rPr lang="en-GB" sz="1000" dirty="0" err="1">
                <a:latin typeface="Arial" panose="020B0604020202020204" pitchFamily="34" charset="0"/>
                <a:cs typeface="Arial" panose="020B0604020202020204" pitchFamily="34" charset="0"/>
              </a:rPr>
              <a:t>Lv</a:t>
            </a:r>
            <a:r>
              <a:rPr lang="en-GB" sz="1000" dirty="0">
                <a:latin typeface="Arial" panose="020B0604020202020204" pitchFamily="34" charset="0"/>
                <a:cs typeface="Arial" panose="020B0604020202020204" pitchFamily="34" charset="0"/>
              </a:rPr>
              <a:t>, N., (2024)</a:t>
            </a:r>
            <a:r>
              <a:rPr lang="en-GB" sz="1000" dirty="0" err="1">
                <a:latin typeface="Arial" panose="020B0604020202020204" pitchFamily="34" charset="0"/>
                <a:cs typeface="Arial" panose="020B0604020202020204" pitchFamily="34" charset="0"/>
              </a:rPr>
              <a:t>fincide</a:t>
            </a:r>
            <a:r>
              <a:rPr lang="en-GB" sz="1000" dirty="0">
                <a:latin typeface="Arial" panose="020B0604020202020204" pitchFamily="34" charset="0"/>
                <a:cs typeface="Arial" panose="020B0604020202020204" pitchFamily="34" charset="0"/>
              </a:rPr>
              <a:t>. Exploration beyond osteoarthritis: the association and mechanism of its related comorbidities. </a:t>
            </a:r>
            <a:r>
              <a:rPr lang="en-GB" sz="1000" i="1" dirty="0">
                <a:latin typeface="Arial" panose="020B0604020202020204" pitchFamily="34" charset="0"/>
                <a:cs typeface="Arial" panose="020B0604020202020204" pitchFamily="34" charset="0"/>
              </a:rPr>
              <a:t>Frontiers in endocrinology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15</a:t>
            </a:r>
            <a:r>
              <a:rPr lang="en-GB" sz="1000" dirty="0">
                <a:latin typeface="Arial" panose="020B0604020202020204" pitchFamily="34" charset="0"/>
                <a:cs typeface="Arial" panose="020B0604020202020204" pitchFamily="34" charset="0"/>
              </a:rPr>
              <a:t>, p.1352671. </a:t>
            </a:r>
            <a:r>
              <a:rPr lang="en-GB" sz="1000" u="sng" dirty="0">
                <a:latin typeface="Arial" panose="020B0604020202020204" pitchFamily="34" charset="0"/>
                <a:cs typeface="Arial" panose="020B0604020202020204" pitchFamily="34" charset="0"/>
                <a:hlinkClick r:id="rId21"/>
              </a:rPr>
              <a:t>https://www.frontiersin.org/journals/endocrinology/articles/10.3389/fendo.2024.1352671/full</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Liu, X., Fang, Q., Sun, Y.D., Liu, N., Liang, H.H. and Li, L., (2026). Effects of celecoxib combined with duloxetine on chronic pain, depression, and anxiety in patients with knee osteoarthritis. </a:t>
            </a:r>
            <a:r>
              <a:rPr lang="en-GB" sz="1000" i="1" dirty="0">
                <a:latin typeface="Arial" panose="020B0604020202020204" pitchFamily="34" charset="0"/>
                <a:cs typeface="Arial" panose="020B0604020202020204" pitchFamily="34" charset="0"/>
              </a:rPr>
              <a:t>World Journal of Psychiatry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16</a:t>
            </a:r>
            <a:r>
              <a:rPr lang="en-GB" sz="1000" dirty="0">
                <a:latin typeface="Arial" panose="020B0604020202020204" pitchFamily="34" charset="0"/>
                <a:cs typeface="Arial" panose="020B0604020202020204" pitchFamily="34" charset="0"/>
              </a:rPr>
              <a:t>(1), p.110298. </a:t>
            </a:r>
            <a:r>
              <a:rPr lang="en-GB" sz="1000" u="sng" dirty="0">
                <a:latin typeface="Arial" panose="020B0604020202020204" pitchFamily="34" charset="0"/>
                <a:cs typeface="Arial" panose="020B0604020202020204" pitchFamily="34" charset="0"/>
                <a:hlinkClick r:id="rId22"/>
              </a:rPr>
              <a:t>https://pmc.ncbi.nlm.nih.gov/articles/PMC12836229/</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Marks, R., (2026). Osteoarthritis Falls Origins, Risks and Implications 2020-2025. </a:t>
            </a:r>
            <a:r>
              <a:rPr lang="en-GB" sz="1000" i="1" dirty="0">
                <a:latin typeface="Arial" panose="020B0604020202020204" pitchFamily="34" charset="0"/>
                <a:cs typeface="Arial" panose="020B0604020202020204" pitchFamily="34" charset="0"/>
              </a:rPr>
              <a:t>J Ortho Sci Res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7</a:t>
            </a:r>
            <a:r>
              <a:rPr lang="en-GB" sz="1000" dirty="0">
                <a:latin typeface="Arial" panose="020B0604020202020204" pitchFamily="34" charset="0"/>
                <a:cs typeface="Arial" panose="020B0604020202020204" pitchFamily="34" charset="0"/>
              </a:rPr>
              <a:t>(1), pp.1-11. </a:t>
            </a:r>
            <a:r>
              <a:rPr lang="en-GB" sz="1000" u="sng" dirty="0">
                <a:latin typeface="Arial" panose="020B0604020202020204" pitchFamily="34" charset="0"/>
                <a:cs typeface="Arial" panose="020B0604020202020204" pitchFamily="34" charset="0"/>
                <a:hlinkClick r:id="rId23"/>
              </a:rPr>
              <a:t>https://athenaeumpub.com/wp-content/uploads/Osteoarthritis-Falls-Origins-Risks-and-Implications-2020-2025.pdf</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Massey, N. (2023). </a:t>
            </a:r>
            <a:r>
              <a:rPr lang="en-GB" sz="1000" i="1" dirty="0">
                <a:latin typeface="Arial" panose="020B0604020202020204" pitchFamily="34" charset="0"/>
                <a:cs typeface="Arial" panose="020B0604020202020204" pitchFamily="34" charset="0"/>
              </a:rPr>
              <a:t>Osteoarthritis may affect nearly one billion people by 2050, study projects</a:t>
            </a:r>
            <a:r>
              <a:rPr lang="en-GB" sz="1000" dirty="0">
                <a:latin typeface="Arial" panose="020B0604020202020204" pitchFamily="34" charset="0"/>
                <a:cs typeface="Arial" panose="020B0604020202020204" pitchFamily="34" charset="0"/>
              </a:rPr>
              <a:t>. [online] The Standard. Available at: </a:t>
            </a:r>
            <a:r>
              <a:rPr lang="en-GB" sz="1000" u="sng" dirty="0">
                <a:latin typeface="Arial" panose="020B0604020202020204" pitchFamily="34" charset="0"/>
                <a:cs typeface="Arial" panose="020B0604020202020204" pitchFamily="34" charset="0"/>
                <a:hlinkClick r:id="rId24"/>
              </a:rPr>
              <a:t>https://www.standard.co.uk/news/science/obesity-university-of-british-columbia-b1102085.html</a:t>
            </a:r>
            <a:r>
              <a:rPr lang="en-GB" sz="1000" dirty="0">
                <a:latin typeface="Arial" panose="020B0604020202020204" pitchFamily="34" charset="0"/>
                <a:cs typeface="Arial" panose="020B0604020202020204" pitchFamily="34" charset="0"/>
              </a:rPr>
              <a:t> [Accessed 12 Mar. 2026].</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Molyneux, P., Bowen, C., Ellis, R., Rome, K. and Carroll, M., (2023). International multispecialty consensus on how to image, define, and grade ultrasound imaging features of first metatarsophalangeal joint osteoarthritis, a Delphi consensus study. </a:t>
            </a:r>
            <a:r>
              <a:rPr lang="en-GB" sz="1000" i="1" dirty="0">
                <a:latin typeface="Arial" panose="020B0604020202020204" pitchFamily="34" charset="0"/>
                <a:cs typeface="Arial" panose="020B0604020202020204" pitchFamily="34" charset="0"/>
              </a:rPr>
              <a:t>Osteoarthritis and cartilage open</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5</a:t>
            </a:r>
            <a:r>
              <a:rPr lang="en-GB" sz="1000" dirty="0">
                <a:latin typeface="Arial" panose="020B0604020202020204" pitchFamily="34" charset="0"/>
                <a:cs typeface="Arial" panose="020B0604020202020204" pitchFamily="34" charset="0"/>
              </a:rPr>
              <a:t>(1), p.100336. </a:t>
            </a:r>
            <a:r>
              <a:rPr lang="en-GB" sz="1000" u="sng" dirty="0">
                <a:latin typeface="Arial" panose="020B0604020202020204" pitchFamily="34" charset="0"/>
                <a:cs typeface="Arial" panose="020B0604020202020204" pitchFamily="34" charset="0"/>
                <a:hlinkClick r:id="rId25"/>
              </a:rPr>
              <a:t>https://www.sciencedirect.com/science/article/pii/S2665913123000031</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Niyonkuru, E., Iqbal, M.A., Zhang, X. and Ma, P., (2025). Complementary approaches to postoperative pain management: a review of non-pharmacological interventions. </a:t>
            </a:r>
            <a:r>
              <a:rPr lang="en-GB" sz="1000" i="1" dirty="0">
                <a:latin typeface="Arial" panose="020B0604020202020204" pitchFamily="34" charset="0"/>
                <a:cs typeface="Arial" panose="020B0604020202020204" pitchFamily="34" charset="0"/>
              </a:rPr>
              <a:t>Pain and therapy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14</a:t>
            </a:r>
            <a:r>
              <a:rPr lang="en-GB" sz="1000" dirty="0">
                <a:latin typeface="Arial" panose="020B0604020202020204" pitchFamily="34" charset="0"/>
                <a:cs typeface="Arial" panose="020B0604020202020204" pitchFamily="34" charset="0"/>
              </a:rPr>
              <a:t>(1), pp.121-144. </a:t>
            </a:r>
            <a:r>
              <a:rPr lang="en-GB" sz="1000" u="sng" dirty="0">
                <a:latin typeface="Arial" panose="020B0604020202020204" pitchFamily="34" charset="0"/>
                <a:cs typeface="Arial" panose="020B0604020202020204" pitchFamily="34" charset="0"/>
                <a:hlinkClick r:id="rId26"/>
              </a:rPr>
              <a:t>https://link.springer.com/article/10.1007/s40122-024-00688-1</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Ouyang, Z., Dong, L., Yao, F., Wang, K., Chen, Y., Li, S., Zhou, R., Zhao, Y. and Hu, W., (2023). Cartilage-related collagens in osteoarthritis and rheumatoid arthritis: from pathogenesis to therapeutics. </a:t>
            </a:r>
            <a:r>
              <a:rPr lang="en-GB" sz="1000" i="1" dirty="0">
                <a:latin typeface="Arial" panose="020B0604020202020204" pitchFamily="34" charset="0"/>
                <a:cs typeface="Arial" panose="020B0604020202020204" pitchFamily="34" charset="0"/>
              </a:rPr>
              <a:t>International Journal of Molecular Sciences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24</a:t>
            </a:r>
            <a:r>
              <a:rPr lang="en-GB" sz="1000" dirty="0">
                <a:latin typeface="Arial" panose="020B0604020202020204" pitchFamily="34" charset="0"/>
                <a:cs typeface="Arial" panose="020B0604020202020204" pitchFamily="34" charset="0"/>
              </a:rPr>
              <a:t>(12), p.9841. </a:t>
            </a:r>
            <a:r>
              <a:rPr lang="en-GB" sz="1000" u="sng" dirty="0">
                <a:latin typeface="Arial" panose="020B0604020202020204" pitchFamily="34" charset="0"/>
                <a:cs typeface="Arial" panose="020B0604020202020204" pitchFamily="34" charset="0"/>
                <a:hlinkClick r:id="rId27"/>
              </a:rPr>
              <a:t>https://www.mdpi.com/1422-0067/24/12/9841</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Piccolo, C.L., </a:t>
            </a:r>
            <a:r>
              <a:rPr lang="en-GB" sz="1000" dirty="0" err="1">
                <a:latin typeface="Arial" panose="020B0604020202020204" pitchFamily="34" charset="0"/>
                <a:cs typeface="Arial" panose="020B0604020202020204" pitchFamily="34" charset="0"/>
              </a:rPr>
              <a:t>Mallio</a:t>
            </a:r>
            <a:r>
              <a:rPr lang="en-GB" sz="1000" dirty="0">
                <a:latin typeface="Arial" panose="020B0604020202020204" pitchFamily="34" charset="0"/>
                <a:cs typeface="Arial" panose="020B0604020202020204" pitchFamily="34" charset="0"/>
              </a:rPr>
              <a:t>, C.A., Vaccarino, F., Grasso, R.F. and Zobel, B.B., (2023). Imaging of knee osteoarthritis: a review of multimodal diagnostic approach. </a:t>
            </a:r>
            <a:r>
              <a:rPr lang="en-GB" sz="1000" i="1" dirty="0">
                <a:latin typeface="Arial" panose="020B0604020202020204" pitchFamily="34" charset="0"/>
                <a:cs typeface="Arial" panose="020B0604020202020204" pitchFamily="34" charset="0"/>
              </a:rPr>
              <a:t>Quantitative imaging in medicine and surgery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13</a:t>
            </a:r>
            <a:r>
              <a:rPr lang="en-GB" sz="1000" dirty="0">
                <a:latin typeface="Arial" panose="020B0604020202020204" pitchFamily="34" charset="0"/>
                <a:cs typeface="Arial" panose="020B0604020202020204" pitchFamily="34" charset="0"/>
              </a:rPr>
              <a:t>(11), p.7582. </a:t>
            </a:r>
            <a:r>
              <a:rPr lang="en-GB" sz="1000" u="sng" dirty="0">
                <a:latin typeface="Arial" panose="020B0604020202020204" pitchFamily="34" charset="0"/>
                <a:cs typeface="Arial" panose="020B0604020202020204" pitchFamily="34" charset="0"/>
                <a:hlinkClick r:id="rId28"/>
              </a:rPr>
              <a:t>https://pmc.ncbi.nlm.nih.gov/articles/PMC10644136/</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Shumnalieva</a:t>
            </a:r>
            <a:r>
              <a:rPr lang="en-GB" sz="1000" dirty="0">
                <a:latin typeface="Arial" panose="020B0604020202020204" pitchFamily="34" charset="0"/>
                <a:cs typeface="Arial" panose="020B0604020202020204" pitchFamily="34" charset="0"/>
              </a:rPr>
              <a:t>, R., Kotov, G. and </a:t>
            </a:r>
            <a:r>
              <a:rPr lang="en-GB" sz="1000" dirty="0" err="1">
                <a:latin typeface="Arial" panose="020B0604020202020204" pitchFamily="34" charset="0"/>
                <a:cs typeface="Arial" panose="020B0604020202020204" pitchFamily="34" charset="0"/>
              </a:rPr>
              <a:t>Monov</a:t>
            </a:r>
            <a:r>
              <a:rPr lang="en-GB" sz="1000" dirty="0">
                <a:latin typeface="Arial" panose="020B0604020202020204" pitchFamily="34" charset="0"/>
                <a:cs typeface="Arial" panose="020B0604020202020204" pitchFamily="34" charset="0"/>
              </a:rPr>
              <a:t>, S., 2023. Obesity-related knee osteoarthritis—current concepts. </a:t>
            </a:r>
            <a:r>
              <a:rPr lang="en-GB" sz="1000" i="1" dirty="0">
                <a:latin typeface="Arial" panose="020B0604020202020204" pitchFamily="34" charset="0"/>
                <a:cs typeface="Arial" panose="020B0604020202020204" pitchFamily="34" charset="0"/>
              </a:rPr>
              <a:t>Life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13</a:t>
            </a:r>
            <a:r>
              <a:rPr lang="en-GB" sz="1000" dirty="0">
                <a:latin typeface="Arial" panose="020B0604020202020204" pitchFamily="34" charset="0"/>
                <a:cs typeface="Arial" panose="020B0604020202020204" pitchFamily="34" charset="0"/>
              </a:rPr>
              <a:t>(8), p.1650. </a:t>
            </a:r>
            <a:r>
              <a:rPr lang="en-GB" sz="1000" u="sng" dirty="0">
                <a:latin typeface="Arial" panose="020B0604020202020204" pitchFamily="34" charset="0"/>
                <a:cs typeface="Arial" panose="020B0604020202020204" pitchFamily="34" charset="0"/>
                <a:hlinkClick r:id="rId29"/>
              </a:rPr>
              <a:t>https://www.mdpi.com/2075-1729/13/8/1650</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Stewart, C. (2019). </a:t>
            </a:r>
            <a:r>
              <a:rPr lang="en-GB" sz="1000" i="1" dirty="0">
                <a:latin typeface="Arial" panose="020B0604020202020204" pitchFamily="34" charset="0"/>
                <a:cs typeface="Arial" panose="020B0604020202020204" pitchFamily="34" charset="0"/>
              </a:rPr>
              <a:t>Number of osteoarthritis cases by site worldwide 1990-2019| Statista</a:t>
            </a:r>
            <a:r>
              <a:rPr lang="en-GB" sz="1000" dirty="0">
                <a:latin typeface="Arial" panose="020B0604020202020204" pitchFamily="34" charset="0"/>
                <a:cs typeface="Arial" panose="020B0604020202020204" pitchFamily="34" charset="0"/>
              </a:rPr>
              <a:t>. [online] Statista. Available at: </a:t>
            </a:r>
            <a:r>
              <a:rPr lang="en-GB" sz="1000" u="sng" dirty="0">
                <a:latin typeface="Arial" panose="020B0604020202020204" pitchFamily="34" charset="0"/>
                <a:cs typeface="Arial" panose="020B0604020202020204" pitchFamily="34" charset="0"/>
                <a:hlinkClick r:id="rId30"/>
              </a:rPr>
              <a:t>https://www.statista.com/statistics/1330622/prevalent-cases-osteoarthritis-worldwide-by-site/?srsltid=AfmBOoo-m0c-5KXBg1t0Q7Fjw_cHCKTgsmTs20OoFKvWe5UXwMbTy_Jp</a:t>
            </a:r>
            <a:r>
              <a:rPr lang="en-GB" sz="1000" dirty="0">
                <a:latin typeface="Arial" panose="020B0604020202020204" pitchFamily="34" charset="0"/>
                <a:cs typeface="Arial" panose="020B0604020202020204" pitchFamily="34" charset="0"/>
              </a:rPr>
              <a:t> [Accessed 12 Mar. 2026].</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Stewart, C. (2022). </a:t>
            </a:r>
            <a:r>
              <a:rPr lang="en-GB" sz="1000" i="1" dirty="0">
                <a:latin typeface="Arial" panose="020B0604020202020204" pitchFamily="34" charset="0"/>
                <a:cs typeface="Arial" panose="020B0604020202020204" pitchFamily="34" charset="0"/>
              </a:rPr>
              <a:t>Hip replacement procedures in England 2009-2022| Statista</a:t>
            </a:r>
            <a:r>
              <a:rPr lang="en-GB" sz="1000" dirty="0">
                <a:latin typeface="Arial" panose="020B0604020202020204" pitchFamily="34" charset="0"/>
                <a:cs typeface="Arial" panose="020B0604020202020204" pitchFamily="34" charset="0"/>
              </a:rPr>
              <a:t>. [online] Statista. Available at: </a:t>
            </a:r>
            <a:r>
              <a:rPr lang="en-GB" sz="1000" u="sng" dirty="0">
                <a:latin typeface="Arial" panose="020B0604020202020204" pitchFamily="34" charset="0"/>
                <a:cs typeface="Arial" panose="020B0604020202020204" pitchFamily="34" charset="0"/>
                <a:hlinkClick r:id="rId31"/>
              </a:rPr>
              <a:t>https://www.statista.com/statistics/1099162/hip-replacement-procedures-in-england/?srsltid=AfmBOorU6m3TwiftpCQDNCXSKFms8_4xABvT_4rnd8Lmdtw2ZLUL1Oey</a:t>
            </a:r>
            <a:r>
              <a:rPr lang="en-GB" sz="1000" dirty="0">
                <a:latin typeface="Arial" panose="020B0604020202020204" pitchFamily="34" charset="0"/>
                <a:cs typeface="Arial" panose="020B0604020202020204" pitchFamily="34" charset="0"/>
              </a:rPr>
              <a:t> [Accessed 12 Mar. 2026].</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Stewart, C. (2022). </a:t>
            </a:r>
            <a:r>
              <a:rPr lang="en-GB" sz="1000" i="1" dirty="0">
                <a:latin typeface="Arial" panose="020B0604020202020204" pitchFamily="34" charset="0"/>
                <a:cs typeface="Arial" panose="020B0604020202020204" pitchFamily="34" charset="0"/>
              </a:rPr>
              <a:t>Knee replacement procedures in England 2009-2022| Statista</a:t>
            </a:r>
            <a:r>
              <a:rPr lang="en-GB" sz="1000" dirty="0">
                <a:latin typeface="Arial" panose="020B0604020202020204" pitchFamily="34" charset="0"/>
                <a:cs typeface="Arial" panose="020B0604020202020204" pitchFamily="34" charset="0"/>
              </a:rPr>
              <a:t>. [online] Statista. Available at: </a:t>
            </a:r>
            <a:r>
              <a:rPr lang="en-GB" sz="1000" u="sng" dirty="0">
                <a:latin typeface="Arial" panose="020B0604020202020204" pitchFamily="34" charset="0"/>
                <a:cs typeface="Arial" panose="020B0604020202020204" pitchFamily="34" charset="0"/>
                <a:hlinkClick r:id="rId32"/>
              </a:rPr>
              <a:t>https://www.statista.com/statistics/1099116/knee-replacement-procedures-in-england/?srsltid=AfmBOoobi-DZa__VQwUcw8uZN_Fvt3svQyZce7qOuClJ2thesJP7qFgK</a:t>
            </a:r>
            <a:r>
              <a:rPr lang="en-GB" sz="1000" dirty="0">
                <a:latin typeface="Arial" panose="020B0604020202020204" pitchFamily="34" charset="0"/>
                <a:cs typeface="Arial" panose="020B0604020202020204" pitchFamily="34" charset="0"/>
              </a:rPr>
              <a:t> [Accessed 12 Mar. 2026].</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Swain, S., </a:t>
            </a:r>
            <a:r>
              <a:rPr lang="en-GB" sz="1000" dirty="0" err="1">
                <a:latin typeface="Arial" panose="020B0604020202020204" pitchFamily="34" charset="0"/>
                <a:cs typeface="Arial" panose="020B0604020202020204" pitchFamily="34" charset="0"/>
              </a:rPr>
              <a:t>Sarmanova</a:t>
            </a:r>
            <a:r>
              <a:rPr lang="en-GB" sz="1000" dirty="0">
                <a:latin typeface="Arial" panose="020B0604020202020204" pitchFamily="34" charset="0"/>
                <a:cs typeface="Arial" panose="020B0604020202020204" pitchFamily="34" charset="0"/>
              </a:rPr>
              <a:t>, A., Mallen, C., Kuo, C.F., Coupland, C., Doherty, M. and Zhang, W., (2020). Trends in incidence and prevalence of osteoarthritis in the United Kingdom: findings from the Clinical Practice Research Datalink (CPRD). </a:t>
            </a:r>
            <a:r>
              <a:rPr lang="en-GB" sz="1000" i="1" dirty="0">
                <a:latin typeface="Arial" panose="020B0604020202020204" pitchFamily="34" charset="0"/>
                <a:cs typeface="Arial" panose="020B0604020202020204" pitchFamily="34" charset="0"/>
              </a:rPr>
              <a:t>Osteoarthritis and cartilage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28</a:t>
            </a:r>
            <a:r>
              <a:rPr lang="en-GB" sz="1000" dirty="0">
                <a:latin typeface="Arial" panose="020B0604020202020204" pitchFamily="34" charset="0"/>
                <a:cs typeface="Arial" panose="020B0604020202020204" pitchFamily="34" charset="0"/>
              </a:rPr>
              <a:t>(6), pp.792-801. </a:t>
            </a:r>
            <a:r>
              <a:rPr lang="en-GB" sz="1000" u="sng" dirty="0">
                <a:latin typeface="Arial" panose="020B0604020202020204" pitchFamily="34" charset="0"/>
                <a:cs typeface="Arial" panose="020B0604020202020204" pitchFamily="34" charset="0"/>
                <a:hlinkClick r:id="rId33"/>
              </a:rPr>
              <a:t>https://www.sciencedirect.com/science/article/pii/S1063458420309183</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World Health Organization (2023). </a:t>
            </a:r>
            <a:r>
              <a:rPr lang="en-GB" sz="1000" i="1" dirty="0">
                <a:latin typeface="Arial" panose="020B0604020202020204" pitchFamily="34" charset="0"/>
                <a:cs typeface="Arial" panose="020B0604020202020204" pitchFamily="34" charset="0"/>
              </a:rPr>
              <a:t>Osteoarthritis</a:t>
            </a:r>
            <a:r>
              <a:rPr lang="en-GB" sz="1000" dirty="0">
                <a:latin typeface="Arial" panose="020B0604020202020204" pitchFamily="34" charset="0"/>
                <a:cs typeface="Arial" panose="020B0604020202020204" pitchFamily="34" charset="0"/>
              </a:rPr>
              <a:t>. [online] www.who.int. Available at: </a:t>
            </a:r>
            <a:r>
              <a:rPr lang="en-GB" sz="1000" u="sng" dirty="0">
                <a:latin typeface="Arial" panose="020B0604020202020204" pitchFamily="34" charset="0"/>
                <a:cs typeface="Arial" panose="020B0604020202020204" pitchFamily="34" charset="0"/>
                <a:hlinkClick r:id="rId34"/>
              </a:rPr>
              <a:t>https://www.who.int/news-room/fact-sheets/detail/osteoarthritis</a:t>
            </a:r>
            <a:r>
              <a:rPr lang="en-GB" sz="1000" dirty="0">
                <a:latin typeface="Arial" panose="020B0604020202020204" pitchFamily="34" charset="0"/>
                <a:cs typeface="Arial" panose="020B0604020202020204" pitchFamily="34" charset="0"/>
              </a:rPr>
              <a:t> [Accessed 12 Mar. 2026].</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Xu, J., Lei, M. and Xu, D., (2025). Global, regional, and national burden of knee osteoarthritis attributable to high BMI: a systematic analysis from 1990 to 2021 and projections to 2050. </a:t>
            </a:r>
            <a:r>
              <a:rPr lang="en-GB" sz="1000" i="1" dirty="0">
                <a:latin typeface="Arial" panose="020B0604020202020204" pitchFamily="34" charset="0"/>
                <a:cs typeface="Arial" panose="020B0604020202020204" pitchFamily="34" charset="0"/>
              </a:rPr>
              <a:t>Frontiers in Public Health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13</a:t>
            </a:r>
            <a:r>
              <a:rPr lang="en-GB" sz="1000" dirty="0">
                <a:latin typeface="Arial" panose="020B0604020202020204" pitchFamily="34" charset="0"/>
                <a:cs typeface="Arial" panose="020B0604020202020204" pitchFamily="34" charset="0"/>
              </a:rPr>
              <a:t>, p.1668257. </a:t>
            </a:r>
            <a:r>
              <a:rPr lang="en-GB" sz="1000" u="sng" dirty="0">
                <a:latin typeface="Arial" panose="020B0604020202020204" pitchFamily="34" charset="0"/>
                <a:cs typeface="Arial" panose="020B0604020202020204" pitchFamily="34" charset="0"/>
                <a:hlinkClick r:id="rId35"/>
              </a:rPr>
              <a:t>https://www.frontiersin.org/journals/public-health/articles/10.3389/fpubh.2025.1668257/full</a:t>
            </a:r>
            <a:r>
              <a:rPr lang="en-GB" sz="1000" dirty="0">
                <a:latin typeface="Arial" panose="020B0604020202020204" pitchFamily="34" charset="0"/>
                <a:cs typeface="Arial" panose="020B0604020202020204" pitchFamily="34" charset="0"/>
              </a:rPr>
              <a:t> </a:t>
            </a:r>
            <a:endParaRPr lang="en-IN" sz="10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Freeform 2"/>
          <p:cNvSpPr/>
          <p:nvPr/>
        </p:nvSpPr>
        <p:spPr>
          <a:xfrm>
            <a:off x="14694906" y="-3211157"/>
            <a:ext cx="6422314" cy="6422314"/>
          </a:xfrm>
          <a:custGeom>
            <a:avLst/>
            <a:gdLst/>
            <a:ahLst/>
            <a:cxnLst/>
            <a:rect l="l" t="t" r="r" b="b"/>
            <a:pathLst>
              <a:path w="6422314" h="6422314">
                <a:moveTo>
                  <a:pt x="0" y="0"/>
                </a:moveTo>
                <a:lnTo>
                  <a:pt x="6422314" y="0"/>
                </a:lnTo>
                <a:lnTo>
                  <a:pt x="6422314" y="6422314"/>
                </a:lnTo>
                <a:lnTo>
                  <a:pt x="0" y="6422314"/>
                </a:lnTo>
                <a:lnTo>
                  <a:pt x="0" y="0"/>
                </a:lnTo>
                <a:close/>
              </a:path>
            </a:pathLst>
          </a:custGeom>
          <a:blipFill>
            <a:blip r:embed="rId2">
              <a:alphaModFix amt="30000"/>
              <a:extLst>
                <a:ext uri="{96DAC541-7B7A-43D3-8B79-37D633B846F1}">
                  <asvg:svgBlip xmlns:asvg="http://schemas.microsoft.com/office/drawing/2016/SVG/main" xmlns="" r:embed="rId3"/>
                </a:ext>
              </a:extLst>
            </a:blip>
            <a:stretch>
              <a:fillRect/>
            </a:stretch>
          </a:blipFill>
        </p:spPr>
        <p:txBody>
          <a:bodyPr/>
          <a:lstStyle/>
          <a:p>
            <a:endParaRPr lang="en-IN"/>
          </a:p>
        </p:txBody>
      </p:sp>
      <p:grpSp>
        <p:nvGrpSpPr>
          <p:cNvPr id="3" name="Group 3"/>
          <p:cNvGrpSpPr/>
          <p:nvPr/>
        </p:nvGrpSpPr>
        <p:grpSpPr>
          <a:xfrm>
            <a:off x="10739915" y="4423542"/>
            <a:ext cx="8790482" cy="6880672"/>
            <a:chOff x="0" y="0"/>
            <a:chExt cx="1361876" cy="1065996"/>
          </a:xfrm>
        </p:grpSpPr>
        <p:sp>
          <p:nvSpPr>
            <p:cNvPr id="4" name="Freeform 4"/>
            <p:cNvSpPr/>
            <p:nvPr/>
          </p:nvSpPr>
          <p:spPr>
            <a:xfrm>
              <a:off x="0" y="0"/>
              <a:ext cx="1361876" cy="1065996"/>
            </a:xfrm>
            <a:custGeom>
              <a:avLst/>
              <a:gdLst/>
              <a:ahLst/>
              <a:cxnLst/>
              <a:rect l="l" t="t" r="r" b="b"/>
              <a:pathLst>
                <a:path w="1361876" h="1065996">
                  <a:moveTo>
                    <a:pt x="88072" y="0"/>
                  </a:moveTo>
                  <a:lnTo>
                    <a:pt x="1273804" y="0"/>
                  </a:lnTo>
                  <a:cubicBezTo>
                    <a:pt x="1297162" y="0"/>
                    <a:pt x="1319563" y="9279"/>
                    <a:pt x="1336080" y="25796"/>
                  </a:cubicBezTo>
                  <a:cubicBezTo>
                    <a:pt x="1352597" y="42312"/>
                    <a:pt x="1361876" y="64714"/>
                    <a:pt x="1361876" y="88072"/>
                  </a:cubicBezTo>
                  <a:lnTo>
                    <a:pt x="1361876" y="977925"/>
                  </a:lnTo>
                  <a:cubicBezTo>
                    <a:pt x="1361876" y="1001283"/>
                    <a:pt x="1352597" y="1023684"/>
                    <a:pt x="1336080" y="1040201"/>
                  </a:cubicBezTo>
                  <a:cubicBezTo>
                    <a:pt x="1319563" y="1056717"/>
                    <a:pt x="1297162" y="1065996"/>
                    <a:pt x="1273804" y="1065996"/>
                  </a:cubicBezTo>
                  <a:lnTo>
                    <a:pt x="88072" y="1065996"/>
                  </a:lnTo>
                  <a:cubicBezTo>
                    <a:pt x="64714" y="1065996"/>
                    <a:pt x="42312" y="1056717"/>
                    <a:pt x="25796" y="1040201"/>
                  </a:cubicBezTo>
                  <a:cubicBezTo>
                    <a:pt x="9279" y="1023684"/>
                    <a:pt x="0" y="1001283"/>
                    <a:pt x="0" y="977925"/>
                  </a:cubicBezTo>
                  <a:lnTo>
                    <a:pt x="0" y="88072"/>
                  </a:lnTo>
                  <a:cubicBezTo>
                    <a:pt x="0" y="64714"/>
                    <a:pt x="9279" y="42312"/>
                    <a:pt x="25796" y="25796"/>
                  </a:cubicBezTo>
                  <a:cubicBezTo>
                    <a:pt x="42312" y="9279"/>
                    <a:pt x="64714" y="0"/>
                    <a:pt x="88072" y="0"/>
                  </a:cubicBezTo>
                  <a:close/>
                </a:path>
              </a:pathLst>
            </a:custGeom>
            <a:blipFill>
              <a:blip r:embed="rId4" cstate="print"/>
              <a:stretch>
                <a:fillRect l="-15501" r="-15501"/>
              </a:stretch>
            </a:blipFill>
          </p:spPr>
          <p:txBody>
            <a:bodyPr/>
            <a:lstStyle/>
            <a:p>
              <a:endParaRPr lang="en-IN"/>
            </a:p>
          </p:txBody>
        </p:sp>
      </p:grpSp>
      <p:sp>
        <p:nvSpPr>
          <p:cNvPr id="5" name="TextBox 5"/>
          <p:cNvSpPr txBox="1"/>
          <p:nvPr/>
        </p:nvSpPr>
        <p:spPr>
          <a:xfrm>
            <a:off x="444808" y="3695700"/>
            <a:ext cx="8699192" cy="4411464"/>
          </a:xfrm>
          <a:prstGeom prst="rect">
            <a:avLst/>
          </a:prstGeom>
        </p:spPr>
        <p:txBody>
          <a:bodyPr lIns="0" tIns="0" rIns="0" bIns="0" rtlCol="0" anchor="t">
            <a:spAutoFit/>
          </a:bodyPr>
          <a:lstStyle/>
          <a:p>
            <a:pPr algn="ctr">
              <a:lnSpc>
                <a:spcPts val="17243"/>
              </a:lnSpc>
              <a:spcBef>
                <a:spcPct val="0"/>
              </a:spcBef>
            </a:pPr>
            <a:r>
              <a:rPr lang="en-US" sz="17800" i="1" dirty="0">
                <a:solidFill>
                  <a:srgbClr val="600B20"/>
                </a:solidFill>
                <a:latin typeface="Arial" panose="020B0604020202020204" pitchFamily="34" charset="0"/>
                <a:ea typeface="Playfair Display Italics"/>
                <a:cs typeface="Arial" panose="020B0604020202020204" pitchFamily="34" charset="0"/>
                <a:sym typeface="Playfair Display Italics"/>
              </a:rPr>
              <a:t>Thank You</a:t>
            </a:r>
          </a:p>
        </p:txBody>
      </p:sp>
      <p:sp>
        <p:nvSpPr>
          <p:cNvPr id="6" name="Freeform 6"/>
          <p:cNvSpPr/>
          <p:nvPr/>
        </p:nvSpPr>
        <p:spPr>
          <a:xfrm rot="5400000">
            <a:off x="11714264" y="132013"/>
            <a:ext cx="1984355" cy="2794866"/>
          </a:xfrm>
          <a:custGeom>
            <a:avLst/>
            <a:gdLst/>
            <a:ahLst/>
            <a:cxnLst/>
            <a:rect l="l" t="t" r="r" b="b"/>
            <a:pathLst>
              <a:path w="1984355" h="2794866">
                <a:moveTo>
                  <a:pt x="0" y="0"/>
                </a:moveTo>
                <a:lnTo>
                  <a:pt x="1984355" y="0"/>
                </a:lnTo>
                <a:lnTo>
                  <a:pt x="1984355" y="2794866"/>
                </a:lnTo>
                <a:lnTo>
                  <a:pt x="0" y="279486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IN"/>
          </a:p>
        </p:txBody>
      </p:sp>
      <p:sp>
        <p:nvSpPr>
          <p:cNvPr id="7" name="Freeform 7"/>
          <p:cNvSpPr/>
          <p:nvPr/>
        </p:nvSpPr>
        <p:spPr>
          <a:xfrm>
            <a:off x="9361238" y="4607244"/>
            <a:ext cx="2757355" cy="1665540"/>
          </a:xfrm>
          <a:custGeom>
            <a:avLst/>
            <a:gdLst/>
            <a:ahLst/>
            <a:cxnLst/>
            <a:rect l="l" t="t" r="r" b="b"/>
            <a:pathLst>
              <a:path w="2757355" h="1665540">
                <a:moveTo>
                  <a:pt x="0" y="0"/>
                </a:moveTo>
                <a:lnTo>
                  <a:pt x="2757355" y="0"/>
                </a:lnTo>
                <a:lnTo>
                  <a:pt x="2757355" y="1665540"/>
                </a:lnTo>
                <a:lnTo>
                  <a:pt x="0" y="1665540"/>
                </a:lnTo>
                <a:lnTo>
                  <a:pt x="0" y="0"/>
                </a:lnTo>
                <a:close/>
              </a:path>
            </a:pathLst>
          </a:custGeom>
          <a:blipFill>
            <a:blip r:embed="rId7" cstate="print">
              <a:extLst>
                <a:ext uri="{96DAC541-7B7A-43D3-8B79-37D633B846F1}">
                  <asvg:svgBlip xmlns:asvg="http://schemas.microsoft.com/office/drawing/2016/SVG/main" xmlns="" r:embed="rId8"/>
                </a:ext>
              </a:extLst>
            </a:blip>
            <a:stretch>
              <a:fillRect/>
            </a:stretch>
          </a:blipFill>
        </p:spPr>
        <p:txBody>
          <a:bodyPr/>
          <a:lstStyle/>
          <a:p>
            <a:endParaRPr lang="en-IN"/>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TotalTime>
  <Words>1405</Words>
  <Application>Microsoft Office PowerPoint</Application>
  <PresentationFormat>Custom</PresentationFormat>
  <Paragraphs>112</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Playfair Display Italics</vt:lpstr>
      <vt:lpstr>Playfair Display</vt:lpstr>
      <vt:lpstr>Gordita</vt:lpstr>
      <vt:lpstr>Gordita Light</vt:lpstr>
      <vt:lpstr>Playfair Display Bold Italics</vt:lpstr>
      <vt:lpstr>Aptos</vt:lpstr>
      <vt:lpstr>Office Theme</vt:lpstr>
      <vt:lpstr>Student Name: Ramani Krupali Hasmukhbhai Student Id: 2520812 Lecturer Name: Dr. Raheela Shaikh</vt:lpstr>
      <vt:lpstr>Slide 2</vt:lpstr>
      <vt:lpstr>Slide 3</vt:lpstr>
      <vt:lpstr>Slide 4</vt:lpstr>
      <vt:lpstr>Slide 5</vt:lpstr>
      <vt:lpstr>Slide 6</vt:lpstr>
      <vt:lpstr>Slide 7</vt:lpstr>
      <vt:lpstr>Slide 8</vt:lpstr>
      <vt:lpstr>Slide 9</vt:lpstr>
      <vt:lpstr>Slide 10</vt:lpstr>
      <vt:lpstr>Slide 11</vt:lpstr>
      <vt:lpstr>Slide 12</vt:lpstr>
      <vt:lpstr>Slide 13</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Blue Minimalist Arthritis Awareness Wellness Presentation</dc:title>
  <cp:lastModifiedBy>ASUS</cp:lastModifiedBy>
  <cp:revision>22</cp:revision>
  <dcterms:created xsi:type="dcterms:W3CDTF">2006-08-16T00:00:00Z</dcterms:created>
  <dcterms:modified xsi:type="dcterms:W3CDTF">2026-03-16T00:07:12Z</dcterms:modified>
  <dc:identifier>DAHDuEvzazA</dc:identifier>
</cp:coreProperties>
</file>