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64" r:id="rId2"/>
    <p:sldId id="263" r:id="rId3"/>
    <p:sldId id="257" r:id="rId4"/>
    <p:sldId id="258" r:id="rId5"/>
    <p:sldId id="259" r:id="rId6"/>
    <p:sldId id="262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7F732-643A-8C4D-BBF8-4A14BFDD997F}" v="502" dt="2024-04-07T19:04:35.0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4"/>
  </p:normalViewPr>
  <p:slideViewPr>
    <p:cSldViewPr snapToGrid="0">
      <p:cViewPr varScale="1">
        <p:scale>
          <a:sx n="90" d="100"/>
          <a:sy n="90" d="100"/>
        </p:scale>
        <p:origin x="232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A4A030-93B7-486A-9DDD-D1575378BED2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51D3E57-4997-4957-9A96-F76C9226223C}">
      <dgm:prSet/>
      <dgm:spPr/>
      <dgm:t>
        <a:bodyPr/>
        <a:lstStyle/>
        <a:p>
          <a:r>
            <a:rPr lang="en-US" dirty="0"/>
            <a:t>1 Neutral (Blank canvas)</a:t>
          </a:r>
        </a:p>
      </dgm:t>
    </dgm:pt>
    <dgm:pt modelId="{35732257-686C-4A51-A853-E6CD6ADC693A}" type="parTrans" cxnId="{4A946F13-4944-4194-8757-5B8CCE68D1D1}">
      <dgm:prSet/>
      <dgm:spPr/>
      <dgm:t>
        <a:bodyPr/>
        <a:lstStyle/>
        <a:p>
          <a:endParaRPr lang="en-US"/>
        </a:p>
      </dgm:t>
    </dgm:pt>
    <dgm:pt modelId="{1B44F55D-B464-460D-AEC3-4F219B944CEC}" type="sibTrans" cxnId="{4A946F13-4944-4194-8757-5B8CCE68D1D1}">
      <dgm:prSet/>
      <dgm:spPr/>
      <dgm:t>
        <a:bodyPr/>
        <a:lstStyle/>
        <a:p>
          <a:endParaRPr lang="en-US"/>
        </a:p>
      </dgm:t>
    </dgm:pt>
    <dgm:pt modelId="{7393DCEA-990B-4C86-9AED-C97DCD884281}">
      <dgm:prSet/>
      <dgm:spPr/>
      <dgm:t>
        <a:bodyPr/>
        <a:lstStyle/>
        <a:p>
          <a:r>
            <a:rPr lang="en-US" dirty="0"/>
            <a:t>2 Child approaches (Let them have a voice)</a:t>
          </a:r>
        </a:p>
      </dgm:t>
    </dgm:pt>
    <dgm:pt modelId="{8E32FD4D-7FEE-45DD-9952-CF37E2516265}" type="parTrans" cxnId="{DFB22FCE-9232-45F5-B8BD-05330A518D48}">
      <dgm:prSet/>
      <dgm:spPr/>
      <dgm:t>
        <a:bodyPr/>
        <a:lstStyle/>
        <a:p>
          <a:endParaRPr lang="en-US"/>
        </a:p>
      </dgm:t>
    </dgm:pt>
    <dgm:pt modelId="{60CAE15A-1CF5-4E3E-93AE-5F970570795C}" type="sibTrans" cxnId="{DFB22FCE-9232-45F5-B8BD-05330A518D48}">
      <dgm:prSet/>
      <dgm:spPr/>
      <dgm:t>
        <a:bodyPr/>
        <a:lstStyle/>
        <a:p>
          <a:endParaRPr lang="en-US"/>
        </a:p>
      </dgm:t>
    </dgm:pt>
    <dgm:pt modelId="{E49EA21B-72AA-4CC8-8CD9-D5E54945B9A8}">
      <dgm:prSet/>
      <dgm:spPr/>
      <dgm:t>
        <a:bodyPr/>
        <a:lstStyle/>
        <a:p>
          <a:r>
            <a:rPr lang="en-US" dirty="0"/>
            <a:t>3 Listen  (Do not make promises to keep private incase other organization  need to become involved</a:t>
          </a:r>
        </a:p>
      </dgm:t>
    </dgm:pt>
    <dgm:pt modelId="{3AA06A79-3C8A-4D0E-8D9D-13C22594A436}" type="parTrans" cxnId="{DCE98DAC-B607-4459-92FF-95F3B1133EED}">
      <dgm:prSet/>
      <dgm:spPr/>
      <dgm:t>
        <a:bodyPr/>
        <a:lstStyle/>
        <a:p>
          <a:endParaRPr lang="en-US"/>
        </a:p>
      </dgm:t>
    </dgm:pt>
    <dgm:pt modelId="{A2C52E24-E2A6-45B4-85ED-59789B34AD39}" type="sibTrans" cxnId="{DCE98DAC-B607-4459-92FF-95F3B1133EED}">
      <dgm:prSet/>
      <dgm:spPr/>
      <dgm:t>
        <a:bodyPr/>
        <a:lstStyle/>
        <a:p>
          <a:endParaRPr lang="en-US"/>
        </a:p>
      </dgm:t>
    </dgm:pt>
    <dgm:pt modelId="{0CB5EFD2-BEA4-4D0F-B641-37AA016CB0A1}">
      <dgm:prSet/>
      <dgm:spPr/>
      <dgm:t>
        <a:bodyPr/>
        <a:lstStyle/>
        <a:p>
          <a:r>
            <a:rPr lang="en-US" dirty="0"/>
            <a:t>4 log / Record (Name of child, date, time and your name.  and if this is ever needed for future purpose then there is a paper trail. </a:t>
          </a:r>
        </a:p>
      </dgm:t>
    </dgm:pt>
    <dgm:pt modelId="{3461D6F9-0873-4B15-B416-8879AAF0AD14}" type="parTrans" cxnId="{F11C71DF-8AED-4E1D-B7A4-8D0715978C99}">
      <dgm:prSet/>
      <dgm:spPr/>
      <dgm:t>
        <a:bodyPr/>
        <a:lstStyle/>
        <a:p>
          <a:endParaRPr lang="en-US"/>
        </a:p>
      </dgm:t>
    </dgm:pt>
    <dgm:pt modelId="{EF04C91E-0A68-4853-BAD0-5A3F292A0E75}" type="sibTrans" cxnId="{F11C71DF-8AED-4E1D-B7A4-8D0715978C99}">
      <dgm:prSet/>
      <dgm:spPr/>
      <dgm:t>
        <a:bodyPr/>
        <a:lstStyle/>
        <a:p>
          <a:endParaRPr lang="en-US"/>
        </a:p>
      </dgm:t>
    </dgm:pt>
    <dgm:pt modelId="{53F308AC-58AE-2E4D-8E0F-A783373F443F}">
      <dgm:prSet/>
      <dgm:spPr/>
      <dgm:t>
        <a:bodyPr/>
        <a:lstStyle/>
        <a:p>
          <a:r>
            <a:rPr lang="en-US" dirty="0"/>
            <a:t>Information  to third party such as designated safeguarding persons or designated person in charge such as deputy head or manager.</a:t>
          </a:r>
        </a:p>
      </dgm:t>
    </dgm:pt>
    <dgm:pt modelId="{461BE81A-71DC-B747-A0FE-DC6D795A8446}" type="parTrans" cxnId="{F6664FCE-62F5-5A45-B2EA-7A3A7AE7697A}">
      <dgm:prSet/>
      <dgm:spPr/>
      <dgm:t>
        <a:bodyPr/>
        <a:lstStyle/>
        <a:p>
          <a:endParaRPr lang="en-GB"/>
        </a:p>
      </dgm:t>
    </dgm:pt>
    <dgm:pt modelId="{7C9B70AB-962D-7040-AA6F-F033E420D5FD}" type="sibTrans" cxnId="{F6664FCE-62F5-5A45-B2EA-7A3A7AE7697A}">
      <dgm:prSet/>
      <dgm:spPr/>
      <dgm:t>
        <a:bodyPr/>
        <a:lstStyle/>
        <a:p>
          <a:endParaRPr lang="en-GB"/>
        </a:p>
      </dgm:t>
    </dgm:pt>
    <dgm:pt modelId="{B30D062B-7943-D749-A927-2F1CF711D664}" type="pres">
      <dgm:prSet presAssocID="{34A4A030-93B7-486A-9DDD-D1575378BED2}" presName="outerComposite" presStyleCnt="0">
        <dgm:presLayoutVars>
          <dgm:chMax val="5"/>
          <dgm:dir/>
          <dgm:resizeHandles val="exact"/>
        </dgm:presLayoutVars>
      </dgm:prSet>
      <dgm:spPr/>
    </dgm:pt>
    <dgm:pt modelId="{83F83B90-137D-D343-B95B-0FB867930496}" type="pres">
      <dgm:prSet presAssocID="{34A4A030-93B7-486A-9DDD-D1575378BED2}" presName="dummyMaxCanvas" presStyleCnt="0">
        <dgm:presLayoutVars/>
      </dgm:prSet>
      <dgm:spPr/>
    </dgm:pt>
    <dgm:pt modelId="{FD7EB268-E89A-BE43-843C-965B69412DDC}" type="pres">
      <dgm:prSet presAssocID="{34A4A030-93B7-486A-9DDD-D1575378BED2}" presName="FiveNodes_1" presStyleLbl="node1" presStyleIdx="0" presStyleCnt="5">
        <dgm:presLayoutVars>
          <dgm:bulletEnabled val="1"/>
        </dgm:presLayoutVars>
      </dgm:prSet>
      <dgm:spPr/>
    </dgm:pt>
    <dgm:pt modelId="{2D41043A-4AD0-444C-9580-6427EE3EB8A7}" type="pres">
      <dgm:prSet presAssocID="{34A4A030-93B7-486A-9DDD-D1575378BED2}" presName="FiveNodes_2" presStyleLbl="node1" presStyleIdx="1" presStyleCnt="5">
        <dgm:presLayoutVars>
          <dgm:bulletEnabled val="1"/>
        </dgm:presLayoutVars>
      </dgm:prSet>
      <dgm:spPr/>
    </dgm:pt>
    <dgm:pt modelId="{E321626A-638E-D64B-BFAA-7611E06DC583}" type="pres">
      <dgm:prSet presAssocID="{34A4A030-93B7-486A-9DDD-D1575378BED2}" presName="FiveNodes_3" presStyleLbl="node1" presStyleIdx="2" presStyleCnt="5">
        <dgm:presLayoutVars>
          <dgm:bulletEnabled val="1"/>
        </dgm:presLayoutVars>
      </dgm:prSet>
      <dgm:spPr/>
    </dgm:pt>
    <dgm:pt modelId="{4C51BD2D-9EBC-3E4B-BAE9-E4E26B31F608}" type="pres">
      <dgm:prSet presAssocID="{34A4A030-93B7-486A-9DDD-D1575378BED2}" presName="FiveNodes_4" presStyleLbl="node1" presStyleIdx="3" presStyleCnt="5">
        <dgm:presLayoutVars>
          <dgm:bulletEnabled val="1"/>
        </dgm:presLayoutVars>
      </dgm:prSet>
      <dgm:spPr/>
    </dgm:pt>
    <dgm:pt modelId="{88AE3651-5467-6F4B-B038-ADFAD692CBF9}" type="pres">
      <dgm:prSet presAssocID="{34A4A030-93B7-486A-9DDD-D1575378BED2}" presName="FiveNodes_5" presStyleLbl="node1" presStyleIdx="4" presStyleCnt="5">
        <dgm:presLayoutVars>
          <dgm:bulletEnabled val="1"/>
        </dgm:presLayoutVars>
      </dgm:prSet>
      <dgm:spPr/>
    </dgm:pt>
    <dgm:pt modelId="{7FCE84CA-D054-EA4A-BAFD-4FD6B4E05DB0}" type="pres">
      <dgm:prSet presAssocID="{34A4A030-93B7-486A-9DDD-D1575378BED2}" presName="FiveConn_1-2" presStyleLbl="fgAccFollowNode1" presStyleIdx="0" presStyleCnt="4">
        <dgm:presLayoutVars>
          <dgm:bulletEnabled val="1"/>
        </dgm:presLayoutVars>
      </dgm:prSet>
      <dgm:spPr/>
    </dgm:pt>
    <dgm:pt modelId="{6FD5AF21-28FD-4849-B877-CF800C1C0139}" type="pres">
      <dgm:prSet presAssocID="{34A4A030-93B7-486A-9DDD-D1575378BED2}" presName="FiveConn_2-3" presStyleLbl="fgAccFollowNode1" presStyleIdx="1" presStyleCnt="4">
        <dgm:presLayoutVars>
          <dgm:bulletEnabled val="1"/>
        </dgm:presLayoutVars>
      </dgm:prSet>
      <dgm:spPr/>
    </dgm:pt>
    <dgm:pt modelId="{5C9E9A2A-DBB6-7C49-8276-8465E63C13CB}" type="pres">
      <dgm:prSet presAssocID="{34A4A030-93B7-486A-9DDD-D1575378BED2}" presName="FiveConn_3-4" presStyleLbl="fgAccFollowNode1" presStyleIdx="2" presStyleCnt="4">
        <dgm:presLayoutVars>
          <dgm:bulletEnabled val="1"/>
        </dgm:presLayoutVars>
      </dgm:prSet>
      <dgm:spPr/>
    </dgm:pt>
    <dgm:pt modelId="{BF43C92D-0D7C-FE49-86CA-1CF503A428A1}" type="pres">
      <dgm:prSet presAssocID="{34A4A030-93B7-486A-9DDD-D1575378BED2}" presName="FiveConn_4-5" presStyleLbl="fgAccFollowNode1" presStyleIdx="3" presStyleCnt="4">
        <dgm:presLayoutVars>
          <dgm:bulletEnabled val="1"/>
        </dgm:presLayoutVars>
      </dgm:prSet>
      <dgm:spPr/>
    </dgm:pt>
    <dgm:pt modelId="{75530572-9C7D-4842-919E-803E71242F7C}" type="pres">
      <dgm:prSet presAssocID="{34A4A030-93B7-486A-9DDD-D1575378BED2}" presName="FiveNodes_1_text" presStyleLbl="node1" presStyleIdx="4" presStyleCnt="5">
        <dgm:presLayoutVars>
          <dgm:bulletEnabled val="1"/>
        </dgm:presLayoutVars>
      </dgm:prSet>
      <dgm:spPr/>
    </dgm:pt>
    <dgm:pt modelId="{59C7E3DA-040D-A140-8FAF-E496DFD9656D}" type="pres">
      <dgm:prSet presAssocID="{34A4A030-93B7-486A-9DDD-D1575378BED2}" presName="FiveNodes_2_text" presStyleLbl="node1" presStyleIdx="4" presStyleCnt="5">
        <dgm:presLayoutVars>
          <dgm:bulletEnabled val="1"/>
        </dgm:presLayoutVars>
      </dgm:prSet>
      <dgm:spPr/>
    </dgm:pt>
    <dgm:pt modelId="{3D984FC0-6434-4D49-A74E-41230F08AA2A}" type="pres">
      <dgm:prSet presAssocID="{34A4A030-93B7-486A-9DDD-D1575378BED2}" presName="FiveNodes_3_text" presStyleLbl="node1" presStyleIdx="4" presStyleCnt="5">
        <dgm:presLayoutVars>
          <dgm:bulletEnabled val="1"/>
        </dgm:presLayoutVars>
      </dgm:prSet>
      <dgm:spPr/>
    </dgm:pt>
    <dgm:pt modelId="{23A5CB9D-5679-2A40-A1DD-BE8109A72A38}" type="pres">
      <dgm:prSet presAssocID="{34A4A030-93B7-486A-9DDD-D1575378BED2}" presName="FiveNodes_4_text" presStyleLbl="node1" presStyleIdx="4" presStyleCnt="5">
        <dgm:presLayoutVars>
          <dgm:bulletEnabled val="1"/>
        </dgm:presLayoutVars>
      </dgm:prSet>
      <dgm:spPr/>
    </dgm:pt>
    <dgm:pt modelId="{F6BAB7C0-FCB8-0642-A8DA-BAE79FFC57F8}" type="pres">
      <dgm:prSet presAssocID="{34A4A030-93B7-486A-9DDD-D1575378BED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519CC09-6857-9348-8F7B-89F32CB35583}" type="presOf" srcId="{E49EA21B-72AA-4CC8-8CD9-D5E54945B9A8}" destId="{E321626A-638E-D64B-BFAA-7611E06DC583}" srcOrd="0" destOrd="0" presId="urn:microsoft.com/office/officeart/2005/8/layout/vProcess5"/>
    <dgm:cxn modelId="{4A946F13-4944-4194-8757-5B8CCE68D1D1}" srcId="{34A4A030-93B7-486A-9DDD-D1575378BED2}" destId="{951D3E57-4997-4957-9A96-F76C9226223C}" srcOrd="0" destOrd="0" parTransId="{35732257-686C-4A51-A853-E6CD6ADC693A}" sibTransId="{1B44F55D-B464-460D-AEC3-4F219B944CEC}"/>
    <dgm:cxn modelId="{B2CE6328-EC71-094D-8451-4550BA43F3E7}" type="presOf" srcId="{0CB5EFD2-BEA4-4D0F-B641-37AA016CB0A1}" destId="{23A5CB9D-5679-2A40-A1DD-BE8109A72A38}" srcOrd="1" destOrd="0" presId="urn:microsoft.com/office/officeart/2005/8/layout/vProcess5"/>
    <dgm:cxn modelId="{6E4EDC40-B2DA-9643-B916-D2E191449678}" type="presOf" srcId="{7393DCEA-990B-4C86-9AED-C97DCD884281}" destId="{2D41043A-4AD0-444C-9580-6427EE3EB8A7}" srcOrd="0" destOrd="0" presId="urn:microsoft.com/office/officeart/2005/8/layout/vProcess5"/>
    <dgm:cxn modelId="{9E4A935C-C078-9746-8E81-598BF8FDA077}" type="presOf" srcId="{53F308AC-58AE-2E4D-8E0F-A783373F443F}" destId="{88AE3651-5467-6F4B-B038-ADFAD692CBF9}" srcOrd="0" destOrd="0" presId="urn:microsoft.com/office/officeart/2005/8/layout/vProcess5"/>
    <dgm:cxn modelId="{6D48EC5E-A061-2D40-B99A-DB9109B1DE0C}" type="presOf" srcId="{951D3E57-4997-4957-9A96-F76C9226223C}" destId="{75530572-9C7D-4842-919E-803E71242F7C}" srcOrd="1" destOrd="0" presId="urn:microsoft.com/office/officeart/2005/8/layout/vProcess5"/>
    <dgm:cxn modelId="{7F110072-1190-2B45-86A2-BAC40F17A593}" type="presOf" srcId="{951D3E57-4997-4957-9A96-F76C9226223C}" destId="{FD7EB268-E89A-BE43-843C-965B69412DDC}" srcOrd="0" destOrd="0" presId="urn:microsoft.com/office/officeart/2005/8/layout/vProcess5"/>
    <dgm:cxn modelId="{1DF58883-32C2-0047-9086-20F87EEAD1B3}" type="presOf" srcId="{1B44F55D-B464-460D-AEC3-4F219B944CEC}" destId="{7FCE84CA-D054-EA4A-BAFD-4FD6B4E05DB0}" srcOrd="0" destOrd="0" presId="urn:microsoft.com/office/officeart/2005/8/layout/vProcess5"/>
    <dgm:cxn modelId="{799C4BA4-545A-C945-94EF-AB482EBB36E4}" type="presOf" srcId="{E49EA21B-72AA-4CC8-8CD9-D5E54945B9A8}" destId="{3D984FC0-6434-4D49-A74E-41230F08AA2A}" srcOrd="1" destOrd="0" presId="urn:microsoft.com/office/officeart/2005/8/layout/vProcess5"/>
    <dgm:cxn modelId="{DCE98DAC-B607-4459-92FF-95F3B1133EED}" srcId="{34A4A030-93B7-486A-9DDD-D1575378BED2}" destId="{E49EA21B-72AA-4CC8-8CD9-D5E54945B9A8}" srcOrd="2" destOrd="0" parTransId="{3AA06A79-3C8A-4D0E-8D9D-13C22594A436}" sibTransId="{A2C52E24-E2A6-45B4-85ED-59789B34AD39}"/>
    <dgm:cxn modelId="{FDF47FAD-5282-264A-AF79-90D5A6D46A09}" type="presOf" srcId="{60CAE15A-1CF5-4E3E-93AE-5F970570795C}" destId="{6FD5AF21-28FD-4849-B877-CF800C1C0139}" srcOrd="0" destOrd="0" presId="urn:microsoft.com/office/officeart/2005/8/layout/vProcess5"/>
    <dgm:cxn modelId="{DC151DB4-AC67-3743-A934-E5F44B0BCFA9}" type="presOf" srcId="{34A4A030-93B7-486A-9DDD-D1575378BED2}" destId="{B30D062B-7943-D749-A927-2F1CF711D664}" srcOrd="0" destOrd="0" presId="urn:microsoft.com/office/officeart/2005/8/layout/vProcess5"/>
    <dgm:cxn modelId="{80BB77B5-EDBF-444F-8C56-A030AD1E7966}" type="presOf" srcId="{53F308AC-58AE-2E4D-8E0F-A783373F443F}" destId="{F6BAB7C0-FCB8-0642-A8DA-BAE79FFC57F8}" srcOrd="1" destOrd="0" presId="urn:microsoft.com/office/officeart/2005/8/layout/vProcess5"/>
    <dgm:cxn modelId="{AA1314B7-A0DB-A345-AE39-E95F19F5E922}" type="presOf" srcId="{7393DCEA-990B-4C86-9AED-C97DCD884281}" destId="{59C7E3DA-040D-A140-8FAF-E496DFD9656D}" srcOrd="1" destOrd="0" presId="urn:microsoft.com/office/officeart/2005/8/layout/vProcess5"/>
    <dgm:cxn modelId="{E02B1DBB-F2B0-1B4F-86E2-4959813302C1}" type="presOf" srcId="{0CB5EFD2-BEA4-4D0F-B641-37AA016CB0A1}" destId="{4C51BD2D-9EBC-3E4B-BAE9-E4E26B31F608}" srcOrd="0" destOrd="0" presId="urn:microsoft.com/office/officeart/2005/8/layout/vProcess5"/>
    <dgm:cxn modelId="{DFB22FCE-9232-45F5-B8BD-05330A518D48}" srcId="{34A4A030-93B7-486A-9DDD-D1575378BED2}" destId="{7393DCEA-990B-4C86-9AED-C97DCD884281}" srcOrd="1" destOrd="0" parTransId="{8E32FD4D-7FEE-45DD-9952-CF37E2516265}" sibTransId="{60CAE15A-1CF5-4E3E-93AE-5F970570795C}"/>
    <dgm:cxn modelId="{F6664FCE-62F5-5A45-B2EA-7A3A7AE7697A}" srcId="{34A4A030-93B7-486A-9DDD-D1575378BED2}" destId="{53F308AC-58AE-2E4D-8E0F-A783373F443F}" srcOrd="4" destOrd="0" parTransId="{461BE81A-71DC-B747-A0FE-DC6D795A8446}" sibTransId="{7C9B70AB-962D-7040-AA6F-F033E420D5FD}"/>
    <dgm:cxn modelId="{F11C71DF-8AED-4E1D-B7A4-8D0715978C99}" srcId="{34A4A030-93B7-486A-9DDD-D1575378BED2}" destId="{0CB5EFD2-BEA4-4D0F-B641-37AA016CB0A1}" srcOrd="3" destOrd="0" parTransId="{3461D6F9-0873-4B15-B416-8879AAF0AD14}" sibTransId="{EF04C91E-0A68-4853-BAD0-5A3F292A0E75}"/>
    <dgm:cxn modelId="{66617BE5-E738-C643-9F78-BEDF8E1C09D3}" type="presOf" srcId="{EF04C91E-0A68-4853-BAD0-5A3F292A0E75}" destId="{BF43C92D-0D7C-FE49-86CA-1CF503A428A1}" srcOrd="0" destOrd="0" presId="urn:microsoft.com/office/officeart/2005/8/layout/vProcess5"/>
    <dgm:cxn modelId="{A440F9E7-A949-7B49-BA80-53EDAD6869D8}" type="presOf" srcId="{A2C52E24-E2A6-45B4-85ED-59789B34AD39}" destId="{5C9E9A2A-DBB6-7C49-8276-8465E63C13CB}" srcOrd="0" destOrd="0" presId="urn:microsoft.com/office/officeart/2005/8/layout/vProcess5"/>
    <dgm:cxn modelId="{AA2C7420-964A-6A46-8231-ED23026D62E9}" type="presParOf" srcId="{B30D062B-7943-D749-A927-2F1CF711D664}" destId="{83F83B90-137D-D343-B95B-0FB867930496}" srcOrd="0" destOrd="0" presId="urn:microsoft.com/office/officeart/2005/8/layout/vProcess5"/>
    <dgm:cxn modelId="{DC6081A7-C4A7-0649-90A7-B63B10495983}" type="presParOf" srcId="{B30D062B-7943-D749-A927-2F1CF711D664}" destId="{FD7EB268-E89A-BE43-843C-965B69412DDC}" srcOrd="1" destOrd="0" presId="urn:microsoft.com/office/officeart/2005/8/layout/vProcess5"/>
    <dgm:cxn modelId="{D96AAAC7-8EC0-0647-AB15-901FBD20D9E1}" type="presParOf" srcId="{B30D062B-7943-D749-A927-2F1CF711D664}" destId="{2D41043A-4AD0-444C-9580-6427EE3EB8A7}" srcOrd="2" destOrd="0" presId="urn:microsoft.com/office/officeart/2005/8/layout/vProcess5"/>
    <dgm:cxn modelId="{9121157E-92AA-2C43-A85F-002035D3ECD5}" type="presParOf" srcId="{B30D062B-7943-D749-A927-2F1CF711D664}" destId="{E321626A-638E-D64B-BFAA-7611E06DC583}" srcOrd="3" destOrd="0" presId="urn:microsoft.com/office/officeart/2005/8/layout/vProcess5"/>
    <dgm:cxn modelId="{48F5D4CC-B5A5-1B49-A300-0E5331FFF455}" type="presParOf" srcId="{B30D062B-7943-D749-A927-2F1CF711D664}" destId="{4C51BD2D-9EBC-3E4B-BAE9-E4E26B31F608}" srcOrd="4" destOrd="0" presId="urn:microsoft.com/office/officeart/2005/8/layout/vProcess5"/>
    <dgm:cxn modelId="{5F8EA9BD-1F6F-6241-AEF3-10A117C5DA4E}" type="presParOf" srcId="{B30D062B-7943-D749-A927-2F1CF711D664}" destId="{88AE3651-5467-6F4B-B038-ADFAD692CBF9}" srcOrd="5" destOrd="0" presId="urn:microsoft.com/office/officeart/2005/8/layout/vProcess5"/>
    <dgm:cxn modelId="{9C558548-AA5A-304F-B70D-076C3938AAD9}" type="presParOf" srcId="{B30D062B-7943-D749-A927-2F1CF711D664}" destId="{7FCE84CA-D054-EA4A-BAFD-4FD6B4E05DB0}" srcOrd="6" destOrd="0" presId="urn:microsoft.com/office/officeart/2005/8/layout/vProcess5"/>
    <dgm:cxn modelId="{E262513F-F482-EF46-B7EE-CAC64AC44B90}" type="presParOf" srcId="{B30D062B-7943-D749-A927-2F1CF711D664}" destId="{6FD5AF21-28FD-4849-B877-CF800C1C0139}" srcOrd="7" destOrd="0" presId="urn:microsoft.com/office/officeart/2005/8/layout/vProcess5"/>
    <dgm:cxn modelId="{4B37E5B9-D919-4043-A232-C2EBE3165737}" type="presParOf" srcId="{B30D062B-7943-D749-A927-2F1CF711D664}" destId="{5C9E9A2A-DBB6-7C49-8276-8465E63C13CB}" srcOrd="8" destOrd="0" presId="urn:microsoft.com/office/officeart/2005/8/layout/vProcess5"/>
    <dgm:cxn modelId="{2D0F2D1D-128B-E741-9290-0D32537FF541}" type="presParOf" srcId="{B30D062B-7943-D749-A927-2F1CF711D664}" destId="{BF43C92D-0D7C-FE49-86CA-1CF503A428A1}" srcOrd="9" destOrd="0" presId="urn:microsoft.com/office/officeart/2005/8/layout/vProcess5"/>
    <dgm:cxn modelId="{C40B791C-005F-1348-8FDF-631FD0BF80AB}" type="presParOf" srcId="{B30D062B-7943-D749-A927-2F1CF711D664}" destId="{75530572-9C7D-4842-919E-803E71242F7C}" srcOrd="10" destOrd="0" presId="urn:microsoft.com/office/officeart/2005/8/layout/vProcess5"/>
    <dgm:cxn modelId="{A45A0D6A-5C00-EE4B-AE1D-36A47373690C}" type="presParOf" srcId="{B30D062B-7943-D749-A927-2F1CF711D664}" destId="{59C7E3DA-040D-A140-8FAF-E496DFD9656D}" srcOrd="11" destOrd="0" presId="urn:microsoft.com/office/officeart/2005/8/layout/vProcess5"/>
    <dgm:cxn modelId="{5B3E5840-8B5F-EF4D-8CA4-094615F8FDB9}" type="presParOf" srcId="{B30D062B-7943-D749-A927-2F1CF711D664}" destId="{3D984FC0-6434-4D49-A74E-41230F08AA2A}" srcOrd="12" destOrd="0" presId="urn:microsoft.com/office/officeart/2005/8/layout/vProcess5"/>
    <dgm:cxn modelId="{95C00494-1813-AA4A-8999-C937B77038BD}" type="presParOf" srcId="{B30D062B-7943-D749-A927-2F1CF711D664}" destId="{23A5CB9D-5679-2A40-A1DD-BE8109A72A38}" srcOrd="13" destOrd="0" presId="urn:microsoft.com/office/officeart/2005/8/layout/vProcess5"/>
    <dgm:cxn modelId="{4485B520-ECBB-A645-A69F-6B5431BC0E2E}" type="presParOf" srcId="{B30D062B-7943-D749-A927-2F1CF711D664}" destId="{F6BAB7C0-FCB8-0642-A8DA-BAE79FFC57F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EB268-E89A-BE43-843C-965B69412DDC}">
      <dsp:nvSpPr>
        <dsp:cNvPr id="0" name=""/>
        <dsp:cNvSpPr/>
      </dsp:nvSpPr>
      <dsp:spPr>
        <a:xfrm>
          <a:off x="0" y="0"/>
          <a:ext cx="5738317" cy="98274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1 Neutral (Blank canvas)</a:t>
          </a:r>
        </a:p>
      </dsp:txBody>
      <dsp:txXfrm>
        <a:off x="28784" y="28784"/>
        <a:ext cx="4562874" cy="925179"/>
      </dsp:txXfrm>
    </dsp:sp>
    <dsp:sp modelId="{2D41043A-4AD0-444C-9580-6427EE3EB8A7}">
      <dsp:nvSpPr>
        <dsp:cNvPr id="0" name=""/>
        <dsp:cNvSpPr/>
      </dsp:nvSpPr>
      <dsp:spPr>
        <a:xfrm>
          <a:off x="428510" y="1119239"/>
          <a:ext cx="5738317" cy="98274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2 Child approaches (Let them have a voice)</a:t>
          </a:r>
        </a:p>
      </dsp:txBody>
      <dsp:txXfrm>
        <a:off x="457294" y="1148023"/>
        <a:ext cx="4613452" cy="925179"/>
      </dsp:txXfrm>
    </dsp:sp>
    <dsp:sp modelId="{E321626A-638E-D64B-BFAA-7611E06DC583}">
      <dsp:nvSpPr>
        <dsp:cNvPr id="0" name=""/>
        <dsp:cNvSpPr/>
      </dsp:nvSpPr>
      <dsp:spPr>
        <a:xfrm>
          <a:off x="857021" y="2238479"/>
          <a:ext cx="5738317" cy="98274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3 Listen  (Do not make promises to keep private incase other organization  need to become involved</a:t>
          </a:r>
        </a:p>
      </dsp:txBody>
      <dsp:txXfrm>
        <a:off x="885805" y="2267263"/>
        <a:ext cx="4613452" cy="925179"/>
      </dsp:txXfrm>
    </dsp:sp>
    <dsp:sp modelId="{4C51BD2D-9EBC-3E4B-BAE9-E4E26B31F608}">
      <dsp:nvSpPr>
        <dsp:cNvPr id="0" name=""/>
        <dsp:cNvSpPr/>
      </dsp:nvSpPr>
      <dsp:spPr>
        <a:xfrm>
          <a:off x="1285532" y="3357719"/>
          <a:ext cx="5738317" cy="98274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4 log / Record (Name of child, date, time and your name.  and if this is ever needed for future purpose then there is a paper trail. </a:t>
          </a:r>
        </a:p>
      </dsp:txBody>
      <dsp:txXfrm>
        <a:off x="1314316" y="3386503"/>
        <a:ext cx="4613452" cy="925179"/>
      </dsp:txXfrm>
    </dsp:sp>
    <dsp:sp modelId="{88AE3651-5467-6F4B-B038-ADFAD692CBF9}">
      <dsp:nvSpPr>
        <dsp:cNvPr id="0" name=""/>
        <dsp:cNvSpPr/>
      </dsp:nvSpPr>
      <dsp:spPr>
        <a:xfrm>
          <a:off x="1714042" y="4476958"/>
          <a:ext cx="5738317" cy="98274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Information  to third party such as designated safeguarding persons or designated person in charge such as deputy head or manager.</a:t>
          </a:r>
        </a:p>
      </dsp:txBody>
      <dsp:txXfrm>
        <a:off x="1742826" y="4505742"/>
        <a:ext cx="4613452" cy="925179"/>
      </dsp:txXfrm>
    </dsp:sp>
    <dsp:sp modelId="{7FCE84CA-D054-EA4A-BAFD-4FD6B4E05DB0}">
      <dsp:nvSpPr>
        <dsp:cNvPr id="0" name=""/>
        <dsp:cNvSpPr/>
      </dsp:nvSpPr>
      <dsp:spPr>
        <a:xfrm>
          <a:off x="5099531" y="717951"/>
          <a:ext cx="638785" cy="638785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243258" y="717951"/>
        <a:ext cx="351331" cy="480686"/>
      </dsp:txXfrm>
    </dsp:sp>
    <dsp:sp modelId="{6FD5AF21-28FD-4849-B877-CF800C1C0139}">
      <dsp:nvSpPr>
        <dsp:cNvPr id="0" name=""/>
        <dsp:cNvSpPr/>
      </dsp:nvSpPr>
      <dsp:spPr>
        <a:xfrm>
          <a:off x="5528042" y="1837191"/>
          <a:ext cx="638785" cy="638785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671769" y="1837191"/>
        <a:ext cx="351331" cy="480686"/>
      </dsp:txXfrm>
    </dsp:sp>
    <dsp:sp modelId="{5C9E9A2A-DBB6-7C49-8276-8465E63C13CB}">
      <dsp:nvSpPr>
        <dsp:cNvPr id="0" name=""/>
        <dsp:cNvSpPr/>
      </dsp:nvSpPr>
      <dsp:spPr>
        <a:xfrm>
          <a:off x="5956552" y="2940051"/>
          <a:ext cx="638785" cy="638785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100279" y="2940051"/>
        <a:ext cx="351331" cy="480686"/>
      </dsp:txXfrm>
    </dsp:sp>
    <dsp:sp modelId="{BF43C92D-0D7C-FE49-86CA-1CF503A428A1}">
      <dsp:nvSpPr>
        <dsp:cNvPr id="0" name=""/>
        <dsp:cNvSpPr/>
      </dsp:nvSpPr>
      <dsp:spPr>
        <a:xfrm>
          <a:off x="6385063" y="4070210"/>
          <a:ext cx="638785" cy="638785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528790" y="4070210"/>
        <a:ext cx="351331" cy="480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5CD7AE-0B6B-A348-9A4B-36EF67F7CEFC}" type="datetimeFigureOut">
              <a:rPr lang="en-US" smtClean="0"/>
              <a:t>4/7/24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3C2661-AEA4-344A-8274-3AAC37AB0E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664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3C2661-AEA4-344A-8274-3AAC37AB0ED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997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3C2661-AEA4-344A-8274-3AAC37AB0ED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784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3C2661-AEA4-344A-8274-3AAC37AB0ED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9341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3C2661-AEA4-344A-8274-3AAC37AB0ED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43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96D2F-B167-9608-A7D7-DD9C81BAF9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3FC7E0-A421-83D7-7C8D-68BF9B3F8E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03A05-35DB-8813-FD88-F7BE1CE3C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A47BDF-557F-BC68-DBBC-84E250377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C4846-D8AD-3995-1BE7-DDC4E06F2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580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8CD65-BEF0-F7FE-221F-6D45802A2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B4698-06ED-4F30-40A0-60535D4918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3D3C6-267F-0412-2A00-47D5EB032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C3808-BD33-BA91-9AA7-7B6A50B77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CD508-B00F-D3B6-4110-4B40EE866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726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EE572-715B-A359-2AAC-F63F7B95A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AEF13C-E22A-F603-00F0-1F522E505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48C76-76E6-9387-83EB-5C267C814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56797-8074-A02D-5E06-AD81D0EB6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1E4F2-A274-B217-83FD-485C46B15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810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DC35A-12DD-EECA-3016-CF69B180E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E6E62-F15D-B5BD-EFA3-7BEB22321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D77589-6658-8A24-7CD9-151DEDC201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4E1AF3-BC7C-BEF8-9D74-7C92C00B1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F0A694-8682-4870-C741-6E96E282C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59EA8D-690C-F73B-0E49-074706BA5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739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B5570-2EF9-8977-0DCC-A6D0DC23F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76C87-9686-BAF2-6C5A-547C2FC6D1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3D2351-25C4-6A9B-686E-4F6C133288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7BDC41-2F47-05BE-1D6B-2F2ABE01C3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BA87A3-C464-968D-C336-E7E7DFA279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2DE66F-E461-E134-885C-BA09CA734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70476F-4341-73E7-D764-C3BC90CEC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14AE7B-0BED-CB10-2CF7-AED9D5F2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469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BC625-12DD-C7FA-BBD8-BEA6F143E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78AE99-14AC-9060-E234-BAD7951A6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30710F-D366-B37C-6073-B1091F01E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5C7FD9-4C7F-0646-7C23-6148B5507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152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2BB4EB-86FF-DD68-5338-9AE6E7E63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258690-BC0C-4FA0-E094-CDE6161B8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BD0393-FD07-F677-5D52-BE0C0B995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599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1CE36-F553-0678-E9E6-679919357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5A7D1-F17A-3222-52C7-E71A24B24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15DE53-8B5A-3ACB-B878-8FD4DB3E15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358F65-FCB2-8656-9F12-03E0DC4B5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FF61C1-9517-FA5E-E1B3-9C247CE42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5750C2-4C3C-61FD-F7C7-DB94E7210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480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AC002-2134-32FB-3BAC-CEEDCF298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1C7526-B702-65D7-6742-9955498AA7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301815-CD50-BDAC-B087-2EF0CE61F0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EA7AA1-EF17-D88E-85DD-D0B65DF9E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5BB68-7947-6A18-107B-2E53A1143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A108E-3EF4-D27A-E981-9EB72A360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577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8B815-A39A-40C9-0F5A-A1A0049FB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AA8CB4-5E08-D24D-8C7A-5FE0086D05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88D8DF-A1DF-2BC0-BF04-8C976F33A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04A93-2582-CB4E-0DCB-9B1CF10B4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D3B6D-2ABA-D988-871E-B66595D6D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746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895A80-D875-6A8F-BD3D-A392A4957F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D4068-215F-4B8B-44D8-3471C675C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703559-AD5F-DC3A-54C4-21D7B3605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CA923B-3D32-AD25-EA97-DC6EDFE70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A088E-96C3-3C50-D649-FCE058261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38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A3AB6A-EFB4-33DD-5231-5278FDE80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6EBAC8-A1E5-9575-AE10-AE626FAD80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D1FA2-E996-12D4-C031-297DDE6CBC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0FEBE9-D974-7F45-98A9-92516D430070}" type="datetimeFigureOut">
              <a:rPr lang="en-US" smtClean="0"/>
              <a:t>4/7/24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C22C0-87E5-BFF6-6696-BB17233DEF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5A61D6-12E5-213F-7E95-DC21CA6D6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B44866-F7F2-684A-B33D-4F4999ACB1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742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9960&amp;picture=hands-holding-jigsaw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magnifying-glass-search-to-find-1019870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blicdomainpictures.net/view-image.php?image=19826&amp;large=1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ublicdomainpictures.net/en/view-image.php?image=21193&amp;picture=child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s://freepngimg.com/png/28664-child-file" TargetMode="External"/><Relationship Id="rId9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pngall.com/child-png/download/2204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9960&amp;picture=hands-holding-jigsaw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care.wales/resources-guidance/safeguarding-list/national-safeguarding-training-learning-and-development-standards" TargetMode="External"/><Relationship Id="rId2" Type="http://schemas.openxmlformats.org/officeDocument/2006/relationships/hyperlink" Target="https://safeguarding.wales/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wales/sites/default/files/publications/2020-12/Keeping%20learners%20safe%20a%20summary%20version.pdf" TargetMode="External"/><Relationship Id="rId5" Type="http://schemas.openxmlformats.org/officeDocument/2006/relationships/hyperlink" Target="https://ico.org.uk/for-organisations/uk-gdpr-guidance-and-resources/data-sharing/a-10-step-guide-to-sharing-information-to-safeguard-children/sharing-information-to-safeguard-children-marketing-materials/" TargetMode="External"/><Relationship Id="rId4" Type="http://schemas.openxmlformats.org/officeDocument/2006/relationships/hyperlink" Target="https://gofalcymdeithasol.cymru/adnoddau-canllawiau/diogelu-rhestr/safonau-hyfforddiant-dysgu-a-datblygu-cenedlaetho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very-child-matters" TargetMode="External"/><Relationship Id="rId2" Type="http://schemas.openxmlformats.org/officeDocument/2006/relationships/hyperlink" Target="https://www.childrensrights.org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FC566F-A486-595E-09A0-F2E16D426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Charlotte for the hand over, 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ands holding a piece of puzzle&#10;&#10;Description automatically generated">
            <a:extLst>
              <a:ext uri="{FF2B5EF4-FFF2-40B4-BE49-F238E27FC236}">
                <a16:creationId xmlns:a16="http://schemas.microsoft.com/office/drawing/2014/main" id="{BCD8F4D6-5F66-F8E0-E9DC-4FFB148D8A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007406"/>
            <a:ext cx="7214616" cy="4815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550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3DE22-10F0-C9DF-43D0-7C72FBF1EA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472630"/>
            <a:ext cx="4818888" cy="16487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Identifying safeguarding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9F6821-D78A-9D16-A083-BD9BAC6539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2660904"/>
            <a:ext cx="4818888" cy="390734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US" sz="2000" dirty="0"/>
              <a:t>Hi </a:t>
            </a:r>
            <a:r>
              <a:rPr lang="en-US" sz="2000" dirty="0" err="1"/>
              <a:t>Im</a:t>
            </a:r>
            <a:r>
              <a:rPr lang="en-US" sz="2000" dirty="0"/>
              <a:t> Sam Morris and :-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What would you do identify safeguarding within a classroom or children / young persons in your care?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(pause for few seconds)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Think of your setting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Think of staff and children or young persons in that environment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Now with this thought process as part of safeguarding  lets identify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Question am I or you have a duty in safeguarding to all? Now there’s a question!</a:t>
            </a:r>
          </a:p>
        </p:txBody>
      </p:sp>
      <p:pic>
        <p:nvPicPr>
          <p:cNvPr id="5" name="Picture 4" descr="A cartoon character holding a magnifying glass&#10;&#10;Description automatically generated">
            <a:extLst>
              <a:ext uri="{FF2B5EF4-FFF2-40B4-BE49-F238E27FC236}">
                <a16:creationId xmlns:a16="http://schemas.microsoft.com/office/drawing/2014/main" id="{93AEF814-DA55-8A9A-97C6-DFA87243C7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185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891647-CD9B-5EEB-3001-BA0F5ECC4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US" sz="4200"/>
              <a:t>How to start by Identifying safeguarding in your setting?</a:t>
            </a:r>
          </a:p>
        </p:txBody>
      </p:sp>
      <p:sp>
        <p:nvSpPr>
          <p:cNvPr id="44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3A8DA9E-73C7-0632-034E-41400EA45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584870"/>
          </a:xfrm>
        </p:spPr>
        <p:txBody>
          <a:bodyPr>
            <a:normAutofit/>
          </a:bodyPr>
          <a:lstStyle/>
          <a:p>
            <a:r>
              <a:rPr lang="en-US" sz="2200" dirty="0"/>
              <a:t>1. Observation</a:t>
            </a:r>
          </a:p>
          <a:p>
            <a:pPr marL="0" indent="0">
              <a:buNone/>
            </a:pPr>
            <a:r>
              <a:rPr lang="en-US" sz="2200" dirty="0"/>
              <a:t>Knowing the children or young person in your setting. </a:t>
            </a:r>
          </a:p>
          <a:p>
            <a:pPr marL="0" indent="0">
              <a:buNone/>
            </a:pPr>
            <a:r>
              <a:rPr lang="en-US" sz="2200" dirty="0"/>
              <a:t>.2 What’s changed?</a:t>
            </a:r>
          </a:p>
          <a:p>
            <a:pPr marL="0" indent="0">
              <a:buNone/>
            </a:pPr>
            <a:r>
              <a:rPr lang="en-US" sz="2200" dirty="0"/>
              <a:t>.3 Are they okay or unwell</a:t>
            </a:r>
          </a:p>
          <a:p>
            <a:pPr marL="0" indent="0">
              <a:buNone/>
            </a:pPr>
            <a:r>
              <a:rPr lang="en-US" sz="2200" dirty="0"/>
              <a:t>.4 Try to be approachable via mention in conversation to all about open door policy and school buddies.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7" name="Picture 6" descr="A young child with her hand on her cheek&#10;&#10;Description automatically generated">
            <a:extLst>
              <a:ext uri="{FF2B5EF4-FFF2-40B4-BE49-F238E27FC236}">
                <a16:creationId xmlns:a16="http://schemas.microsoft.com/office/drawing/2014/main" id="{ACFC7BA7-2633-BA40-2D97-5FA59BAF43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44" r="-4" b="14278"/>
          <a:stretch/>
        </p:blipFill>
        <p:spPr>
          <a:xfrm>
            <a:off x="6396397" y="701285"/>
            <a:ext cx="2603605" cy="2206686"/>
          </a:xfrm>
          <a:prstGeom prst="rect">
            <a:avLst/>
          </a:prstGeom>
        </p:spPr>
      </p:pic>
      <p:pic>
        <p:nvPicPr>
          <p:cNvPr id="10" name="Picture 9" descr="A child sitting on a wooden deck&#10;&#10;Description automatically generated">
            <a:extLst>
              <a:ext uri="{FF2B5EF4-FFF2-40B4-BE49-F238E27FC236}">
                <a16:creationId xmlns:a16="http://schemas.microsoft.com/office/drawing/2014/main" id="{3FF078BE-D58D-5A9D-907D-6ABB404E569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6693" r="18696" b="4"/>
          <a:stretch/>
        </p:blipFill>
        <p:spPr>
          <a:xfrm>
            <a:off x="9224328" y="496090"/>
            <a:ext cx="2603605" cy="2617074"/>
          </a:xfrm>
          <a:prstGeom prst="rect">
            <a:avLst/>
          </a:prstGeom>
        </p:spPr>
      </p:pic>
      <p:pic>
        <p:nvPicPr>
          <p:cNvPr id="5" name="Content Placeholder 4" descr="A close-up of a young child&#10;&#10;Description automatically generated">
            <a:extLst>
              <a:ext uri="{FF2B5EF4-FFF2-40B4-BE49-F238E27FC236}">
                <a16:creationId xmlns:a16="http://schemas.microsoft.com/office/drawing/2014/main" id="{A55B50D6-AF1D-209D-EF99-17854C29DF5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0477" r="3725" b="-2"/>
          <a:stretch/>
        </p:blipFill>
        <p:spPr>
          <a:xfrm>
            <a:off x="7331030" y="3426258"/>
            <a:ext cx="3562270" cy="27507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8304D0-C25C-C471-BDB9-7DA51E76BAE8}"/>
              </a:ext>
            </a:extLst>
          </p:cNvPr>
          <p:cNvSpPr txBox="1"/>
          <p:nvPr/>
        </p:nvSpPr>
        <p:spPr>
          <a:xfrm>
            <a:off x="6545484" y="2707916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s://freepngimg.com/png/28664-child-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994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D6F1F2-7ABB-510C-E30C-70D885118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/>
              <a:t> Identifying From?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658FC-6A58-C8DA-DFEA-6A7B8608B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2200" dirty="0"/>
              <a:t>1. </a:t>
            </a:r>
            <a:r>
              <a:rPr lang="en-US" sz="2200" dirty="0" err="1"/>
              <a:t>Behaviour</a:t>
            </a:r>
            <a:r>
              <a:rPr lang="en-US" sz="2200" dirty="0"/>
              <a:t> (any changes)</a:t>
            </a:r>
          </a:p>
          <a:p>
            <a:r>
              <a:rPr lang="en-US" sz="2200" dirty="0"/>
              <a:t>2. Appearance (noticeable clothing change from </a:t>
            </a:r>
            <a:r>
              <a:rPr lang="en-US" sz="2200" dirty="0" err="1"/>
              <a:t>scuffy</a:t>
            </a:r>
            <a:r>
              <a:rPr lang="en-US" sz="2200" dirty="0"/>
              <a:t> to inappropriate clothing for weather).</a:t>
            </a:r>
          </a:p>
          <a:p>
            <a:r>
              <a:rPr lang="en-US" sz="2200" dirty="0"/>
              <a:t>3. Noise (Respondence, coping, reaction or lack)</a:t>
            </a:r>
          </a:p>
          <a:p>
            <a:r>
              <a:rPr lang="en-US" sz="2200" dirty="0"/>
              <a:t>4. Eating habits ( Over eating or loss of appetite)</a:t>
            </a:r>
          </a:p>
          <a:p>
            <a:r>
              <a:rPr lang="en-US" sz="2200" dirty="0"/>
              <a:t>5. fatigue (over tired, withdrawn, lack of </a:t>
            </a:r>
            <a:r>
              <a:rPr lang="en-US" sz="2200" dirty="0" err="1"/>
              <a:t>concerntration</a:t>
            </a:r>
            <a:r>
              <a:rPr lang="en-US" sz="2200" dirty="0"/>
              <a:t>)</a:t>
            </a:r>
          </a:p>
          <a:p>
            <a:r>
              <a:rPr lang="en-US" sz="2200" dirty="0"/>
              <a:t>6. Neglect (appearance in unclean clothing or too small or inappropriate for weather, attendance lacking.</a:t>
            </a:r>
          </a:p>
        </p:txBody>
      </p:sp>
      <p:pic>
        <p:nvPicPr>
          <p:cNvPr id="5" name="Picture 4" descr="A group of young girls running&#10;&#10;Description automatically generated">
            <a:extLst>
              <a:ext uri="{FF2B5EF4-FFF2-40B4-BE49-F238E27FC236}">
                <a16:creationId xmlns:a16="http://schemas.microsoft.com/office/drawing/2014/main" id="{018DCAD4-051F-91B0-B759-1FFB85C42D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9048" y="2064259"/>
            <a:ext cx="5458968" cy="27294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613AE1-2359-CE97-795F-1A709F828134}"/>
              </a:ext>
            </a:extLst>
          </p:cNvPr>
          <p:cNvSpPr txBox="1"/>
          <p:nvPr/>
        </p:nvSpPr>
        <p:spPr>
          <a:xfrm>
            <a:off x="9114719" y="4593686"/>
            <a:ext cx="244329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www.pngall.com/child-png/download/2204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904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42088-A3E3-91DD-4636-4A1DBF1BB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19" y="429030"/>
            <a:ext cx="3383281" cy="5482143"/>
          </a:xfrm>
        </p:spPr>
        <p:txBody>
          <a:bodyPr anchor="ctr">
            <a:normAutofit/>
          </a:bodyPr>
          <a:lstStyle/>
          <a:p>
            <a:r>
              <a:rPr lang="en-US" sz="4000" dirty="0"/>
              <a:t>What to next when you have safeguarding concerns?</a:t>
            </a:r>
            <a:br>
              <a:rPr lang="en-US" sz="4000" dirty="0"/>
            </a:br>
            <a:br>
              <a:rPr lang="en-US" sz="4000" dirty="0"/>
            </a:br>
            <a:endParaRPr lang="en-US" sz="4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657AAF-0DAC-AE06-A4F2-A5AE3C86F6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9449070"/>
              </p:ext>
            </p:extLst>
          </p:nvPr>
        </p:nvGraphicFramePr>
        <p:xfrm>
          <a:off x="4038600" y="188399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03230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7B4F7-92EF-BA6D-4D0C-96FE4030B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 over to Ellie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65456C-B04A-A27A-20E5-CC8B6F979D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203575"/>
            <a:ext cx="10515600" cy="1500187"/>
          </a:xfrm>
        </p:spPr>
        <p:txBody>
          <a:bodyPr/>
          <a:lstStyle/>
          <a:p>
            <a:r>
              <a:rPr lang="en-US" dirty="0"/>
              <a:t>Thankyou for listening now I</a:t>
            </a:r>
          </a:p>
        </p:txBody>
      </p:sp>
      <p:pic>
        <p:nvPicPr>
          <p:cNvPr id="5" name="Picture 4" descr="Hands holding a piece of puzzle&#10;&#10;Description automatically generated">
            <a:extLst>
              <a:ext uri="{FF2B5EF4-FFF2-40B4-BE49-F238E27FC236}">
                <a16:creationId xmlns:a16="http://schemas.microsoft.com/office/drawing/2014/main" id="{72BC015F-CA74-4E2C-4781-4B70D984CC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43264" y="768350"/>
            <a:ext cx="5314950" cy="2474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89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80F30-6971-6D9C-38B4-5F69AF1C8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067AB-25FB-F68C-27E7-272894B56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0164"/>
            <a:ext cx="10515600" cy="5192712"/>
          </a:xfrm>
        </p:spPr>
        <p:txBody>
          <a:bodyPr>
            <a:normAutofit lnSpcReduction="10000"/>
          </a:bodyPr>
          <a:lstStyle/>
          <a:p>
            <a:r>
              <a:rPr lang="en-US" dirty="0">
                <a:hlinkClick r:id="rId2"/>
              </a:rPr>
              <a:t>https://safeguarding.wales/en/</a:t>
            </a:r>
            <a:endParaRPr lang="en-US" dirty="0"/>
          </a:p>
          <a:p>
            <a:r>
              <a:rPr lang="en-US" dirty="0">
                <a:hlinkClick r:id="rId3"/>
              </a:rPr>
              <a:t>https://socialcare.wales/resources-guidance/safeguarding-list/national-safeguarding-training-learning-and-development-standards</a:t>
            </a:r>
            <a:endParaRPr lang="en-US" dirty="0"/>
          </a:p>
          <a:p>
            <a:r>
              <a:rPr lang="en-US" dirty="0">
                <a:hlinkClick r:id="rId4"/>
              </a:rPr>
              <a:t>https://gofalcymdeithasol.cymru/adnoddau-canllawiau/diogelu-rhestr/safonau-hyfforddiant-dysgu-a-datblygu-cenedlaethol</a:t>
            </a:r>
            <a:endParaRPr lang="en-US" dirty="0"/>
          </a:p>
          <a:p>
            <a:r>
              <a:rPr lang="en-US" dirty="0">
                <a:hlinkClick r:id="rId5"/>
              </a:rPr>
              <a:t>https://ico.org.uk/for-organisations/uk-gdpr-guidance-and-resources/data-sharing/a-10-step-guide-to-sharing-information-to-safeguard-children/sharing-information-to-safeguard-children-marketing-materials/</a:t>
            </a:r>
            <a:endParaRPr lang="en-US" dirty="0"/>
          </a:p>
          <a:p>
            <a:r>
              <a:rPr lang="en-US" dirty="0">
                <a:hlinkClick r:id="rId6"/>
              </a:rPr>
              <a:t>https://www.gov.wales/sites/default/files/publications/2020-12/Keeping%20learners%20safe%20a%20summary%20version.pdf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139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C5DA7-7B57-0709-7718-3D3606E76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21400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hlinkClick r:id="rId2"/>
              </a:rPr>
              <a:t>https://www.childrensrights.org</a:t>
            </a:r>
            <a:br>
              <a:rPr lang="en-US" sz="3200" dirty="0"/>
            </a:br>
            <a:r>
              <a:rPr lang="en-US" sz="3200" dirty="0">
                <a:hlinkClick r:id="rId3"/>
              </a:rPr>
              <a:t>https://www.gov.uk/government/publications/every-child-matters</a:t>
            </a:r>
            <a:br>
              <a:rPr lang="en-US" sz="3200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9052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4768</TotalTime>
  <Words>461</Words>
  <Application>Microsoft Macintosh PowerPoint</Application>
  <PresentationFormat>Widescreen</PresentationFormat>
  <Paragraphs>47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Thank you Charlotte for the hand over, </vt:lpstr>
      <vt:lpstr>Identifying safeguarding </vt:lpstr>
      <vt:lpstr>How to start by Identifying safeguarding in your setting?</vt:lpstr>
      <vt:lpstr> Identifying From?</vt:lpstr>
      <vt:lpstr>What to next when you have safeguarding concerns?  </vt:lpstr>
      <vt:lpstr>Hand over to Ellie </vt:lpstr>
      <vt:lpstr>References</vt:lpstr>
      <vt:lpstr>https://www.childrensrights.org https://www.gov.uk/government/publications/every-child-matters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Identifying safeguarding </dc:title>
  <dc:creator>Samantha Morris (2115614)</dc:creator>
  <cp:lastModifiedBy>Samantha Morris (2115614)</cp:lastModifiedBy>
  <cp:revision>2</cp:revision>
  <dcterms:created xsi:type="dcterms:W3CDTF">2024-04-07T12:50:31Z</dcterms:created>
  <dcterms:modified xsi:type="dcterms:W3CDTF">2024-04-10T20:18:54Z</dcterms:modified>
</cp:coreProperties>
</file>