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258" r:id="rId2"/>
    <p:sldId id="259" r:id="rId3"/>
    <p:sldId id="286" r:id="rId4"/>
    <p:sldId id="274" r:id="rId5"/>
    <p:sldId id="307" r:id="rId6"/>
    <p:sldId id="260" r:id="rId7"/>
    <p:sldId id="261" r:id="rId8"/>
    <p:sldId id="277" r:id="rId9"/>
    <p:sldId id="278" r:id="rId10"/>
    <p:sldId id="279" r:id="rId11"/>
    <p:sldId id="280" r:id="rId12"/>
    <p:sldId id="281" r:id="rId13"/>
    <p:sldId id="282" r:id="rId14"/>
    <p:sldId id="291" r:id="rId15"/>
    <p:sldId id="285" r:id="rId16"/>
    <p:sldId id="305" r:id="rId17"/>
    <p:sldId id="267" r:id="rId18"/>
    <p:sldId id="290" r:id="rId19"/>
    <p:sldId id="276" r:id="rId20"/>
    <p:sldId id="268" r:id="rId21"/>
    <p:sldId id="298" r:id="rId22"/>
    <p:sldId id="287" r:id="rId23"/>
    <p:sldId id="269" r:id="rId24"/>
    <p:sldId id="292" r:id="rId25"/>
    <p:sldId id="293" r:id="rId26"/>
    <p:sldId id="294" r:id="rId27"/>
    <p:sldId id="296" r:id="rId28"/>
    <p:sldId id="303" r:id="rId29"/>
    <p:sldId id="304" r:id="rId30"/>
    <p:sldId id="295" r:id="rId31"/>
    <p:sldId id="300" r:id="rId32"/>
    <p:sldId id="302" r:id="rId33"/>
    <p:sldId id="301" r:id="rId34"/>
    <p:sldId id="297" r:id="rId35"/>
    <p:sldId id="288" r:id="rId36"/>
    <p:sldId id="306" r:id="rId37"/>
    <p:sldId id="273" r:id="rId38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0313" autoAdjust="0"/>
  </p:normalViewPr>
  <p:slideViewPr>
    <p:cSldViewPr>
      <p:cViewPr varScale="1">
        <p:scale>
          <a:sx n="64" d="100"/>
          <a:sy n="64" d="100"/>
        </p:scale>
        <p:origin x="1575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06D7123D-D547-4A6B-961C-92C914327936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85" tIns="44892" rIns="89785" bIns="44892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EF1B1BB3-E097-4A23-A1D0-2A682C1DAD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095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images/search?view=detailV2&amp;ccid=lwwVo6jb&amp;id=1B64683E457C0115C347D93D05C5A5556BBD95C9&amp;thid=OIP.lwwVo6jbHhuZ1vRkg0ZvMgEsDh&amp;q=John+Dewey's+Reflective+Thinking+Model&amp;simid=608053240483286260&amp;selectedIndex=0&amp;ajaxhist=0" TargetMode="External"/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29503" indent="-28057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22312" indent="-224462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571236" indent="-224462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20161" indent="-224462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469086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18010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366935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15860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defRPr/>
            </a:pPr>
            <a:fld id="{6298B847-40C5-48C5-93F3-4430E974E71B}" type="slidenum">
              <a:rPr lang="en-GB" altLang="en-US" smtClean="0"/>
              <a:pPr>
                <a:spcBef>
                  <a:spcPct val="0"/>
                </a:spcBef>
                <a:defRPr/>
              </a:pPr>
              <a:t>1</a:t>
            </a:fld>
            <a:endParaRPr lang="en-GB" altLang="en-US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6938" y="731838"/>
            <a:ext cx="4875212" cy="3657600"/>
          </a:xfrm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71716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96938" y="731838"/>
            <a:ext cx="4875212" cy="3657600"/>
          </a:xfrm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i="1" dirty="0" smtClean="0">
              <a:ea typeface="ＭＳ Ｐゴシック" pitchFamily="34" charset="-128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29503" indent="-28057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22312" indent="-224462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571236" indent="-224462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20161" indent="-224462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469086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18010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366935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15860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defRPr/>
            </a:pPr>
            <a:fld id="{E571C704-A9A0-4DE2-9CCD-4FFF78FAF016}" type="slidenum">
              <a:rPr lang="cy-GB" altLang="en-US" smtClean="0"/>
              <a:pPr>
                <a:spcBef>
                  <a:spcPct val="0"/>
                </a:spcBef>
                <a:defRPr/>
              </a:pPr>
              <a:t>2</a:t>
            </a:fld>
            <a:endParaRPr lang="cy-GB" altLang="en-US" smtClean="0"/>
          </a:p>
        </p:txBody>
      </p:sp>
    </p:spTree>
    <p:extLst>
      <p:ext uri="{BB962C8B-B14F-4D97-AF65-F5344CB8AC3E}">
        <p14:creationId xmlns:p14="http://schemas.microsoft.com/office/powerpoint/2010/main" val="3882878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384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8888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659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7194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3512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6860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8637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7364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9245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7779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6702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578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5219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2844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7104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4177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5029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0538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8399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i="1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5678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https://www.bing.com/images/search?view=detailV2&amp;ccid=lwwVo6jb&amp;id=1B64683E457C0115C347D93D05C5A5556BBD95C9&amp;thid=OIP.lwwVo6jbHhuZ1vRkg0ZvMgEsDh&amp;q=John+Dewey%27s+Reflective+Thinking+Model&amp;simid=608053240483286260&amp;selectedIndex=0&amp;ajaxhist=0</a:t>
            </a:r>
            <a:endParaRPr lang="en-GB" sz="1200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u="sng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</a:t>
            </a:r>
            <a:r>
              <a:rPr lang="en-GB" sz="120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the link for this </a:t>
            </a:r>
            <a:r>
              <a:rPr lang="en-GB" sz="120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slide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614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4050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altLang="en-US" sz="1200" b="0" i="0" u="none" strike="noStrike" kern="1200" cap="none" spc="0" normalizeH="0" baseline="0" noProof="1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66369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Examining</a:t>
            </a:r>
            <a:r>
              <a:rPr lang="en-GB" baseline="0" dirty="0" smtClean="0"/>
              <a:t> beliefs and assumptions can lead to transformational learning</a:t>
            </a:r>
            <a:r>
              <a:rPr lang="en-GB" baseline="0" dirty="0" smtClean="0"/>
              <a:t>.  This step by step approach is found in many of the reflective models that we’ll discuss next week.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21552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56792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6961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96938" y="731838"/>
            <a:ext cx="4875212" cy="3657600"/>
          </a:xfrm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i="1" dirty="0" smtClean="0">
              <a:latin typeface="Arial" panose="020B0604020202020204" pitchFamily="34" charset="0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29503" indent="-28057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22312" indent="-224462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571236" indent="-224462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20161" indent="-224462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469086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18010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366935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15860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3420C45F-067C-408F-9D94-3CC27AF89FD5}" type="slidenum">
              <a:rPr lang="en-GB" altLang="en-US"/>
              <a:pPr eaLnBrk="1" hangingPunct="1">
                <a:spcBef>
                  <a:spcPct val="0"/>
                </a:spcBef>
              </a:pPr>
              <a:t>31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87788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3325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96938" y="731838"/>
            <a:ext cx="4875212" cy="3657600"/>
          </a:xfrm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z="1000" i="1" dirty="0">
              <a:latin typeface="Arial" panose="020B0604020202020204" pitchFamily="34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29503" indent="-28057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22312" indent="-224462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571236" indent="-224462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20161" indent="-224462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469086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18010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366935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15860" indent="-224462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FD46514E-7A5F-476D-8B19-C18D593B664A}" type="slidenum">
              <a:rPr lang="en-GB" altLang="en-US"/>
              <a:pPr eaLnBrk="1" hangingPunct="1">
                <a:spcBef>
                  <a:spcPct val="0"/>
                </a:spcBef>
              </a:pPr>
              <a:t>33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19440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839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76587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99373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B1BB3-E097-4A23-A1D0-2A682C1DADCC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536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25/11/2020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.m.davies@uwtsd.ac.uk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awn.jones@uwtsd.ac.uk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U65AjcHVJg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TXEZ4tP06c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sway.office.com/GwPbJyrif2fKdlMQ?ref=Link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C2952CC6-0338-4DB3-B5BB-416EA4BE2AAF}" type="slidenum">
              <a:rPr lang="en-GB" altLang="en-US" sz="1400" smtClean="0">
                <a:ea typeface="ＭＳ Ｐゴシック" pitchFamily="34" charset="-128"/>
              </a:rPr>
              <a:pPr eaLnBrk="1" hangingPunct="1">
                <a:spcBef>
                  <a:spcPct val="0"/>
                </a:spcBef>
                <a:buFontTx/>
                <a:buNone/>
                <a:defRPr/>
              </a:pPr>
              <a:t>1</a:t>
            </a:fld>
            <a:endParaRPr lang="en-GB" altLang="en-US" sz="1400" smtClean="0">
              <a:ea typeface="ＭＳ Ｐゴシック" pitchFamily="34" charset="-128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98913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y-GB" b="1" dirty="0" smtClean="0"/>
              <a:t/>
            </a:r>
            <a:br>
              <a:rPr lang="cy-GB" b="1" dirty="0" smtClean="0"/>
            </a:br>
            <a:r>
              <a:rPr lang="cy-GB" b="1" dirty="0"/>
              <a:t/>
            </a:r>
            <a:br>
              <a:rPr lang="cy-GB" b="1" dirty="0"/>
            </a:br>
            <a:r>
              <a:rPr lang="cy-GB" b="1" dirty="0" smtClean="0"/>
              <a:t/>
            </a:r>
            <a:br>
              <a:rPr lang="cy-GB" b="1" dirty="0" smtClean="0"/>
            </a:br>
            <a:r>
              <a:rPr lang="cy-GB" b="1" dirty="0" smtClean="0">
                <a:solidFill>
                  <a:schemeClr val="bg1"/>
                </a:solidFill>
              </a:rPr>
              <a:t>EAEE5002C </a:t>
            </a:r>
            <a:r>
              <a:rPr lang="cy-GB" b="1" dirty="0">
                <a:solidFill>
                  <a:schemeClr val="bg1"/>
                </a:solidFill>
              </a:rPr>
              <a:t>Adfyfyrio ar ddarpariaeth blynyddoedd </a:t>
            </a:r>
            <a:r>
              <a:rPr lang="cy-GB" b="1" dirty="0" smtClean="0">
                <a:solidFill>
                  <a:schemeClr val="bg1"/>
                </a:solidFill>
              </a:rPr>
              <a:t>cynnar</a:t>
            </a:r>
            <a:r>
              <a:rPr lang="en-GB" dirty="0">
                <a:solidFill>
                  <a:schemeClr val="bg1"/>
                </a:solidFill>
              </a:rPr>
              <a:t/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cy-GB" b="1" smtClean="0">
                <a:solidFill>
                  <a:schemeClr val="bg1"/>
                </a:solidFill>
              </a:rPr>
              <a:t>EAEE5002 </a:t>
            </a:r>
            <a:r>
              <a:rPr lang="cy-GB" b="1" dirty="0">
                <a:solidFill>
                  <a:schemeClr val="bg1"/>
                </a:solidFill>
              </a:rPr>
              <a:t>Reflections on early years provision</a:t>
            </a:r>
            <a:r>
              <a:rPr lang="en-GB" dirty="0">
                <a:solidFill>
                  <a:schemeClr val="bg1"/>
                </a:solidFill>
              </a:rPr>
              <a:t/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b="1" dirty="0">
                <a:solidFill>
                  <a:schemeClr val="bg1"/>
                </a:solidFill>
              </a:rPr>
              <a:t> </a:t>
            </a:r>
            <a:r>
              <a:rPr lang="en-GB" dirty="0">
                <a:solidFill>
                  <a:schemeClr val="bg1"/>
                </a:solidFill>
              </a:rPr>
              <a:t/>
            </a:r>
            <a:br>
              <a:rPr lang="en-GB" dirty="0">
                <a:solidFill>
                  <a:schemeClr val="bg1"/>
                </a:solidFill>
              </a:rPr>
            </a:br>
            <a:endParaRPr lang="en-GB" altLang="en-US" dirty="0" smtClean="0">
              <a:solidFill>
                <a:schemeClr val="bg1"/>
              </a:solidFill>
            </a:endParaRP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57313" y="5013175"/>
            <a:ext cx="6400800" cy="1080121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altLang="en-US" sz="2800" dirty="0" smtClean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b="1" dirty="0" err="1" smtClean="0">
                <a:solidFill>
                  <a:schemeClr val="bg1"/>
                </a:solidFill>
              </a:rPr>
              <a:t>Wythnos</a:t>
            </a:r>
            <a:r>
              <a:rPr lang="en-GB" altLang="en-US" sz="2800" b="1" dirty="0" smtClean="0">
                <a:solidFill>
                  <a:schemeClr val="bg1"/>
                </a:solidFill>
              </a:rPr>
              <a:t> 1 Week 1</a:t>
            </a:r>
          </a:p>
        </p:txBody>
      </p:sp>
    </p:spTree>
    <p:extLst>
      <p:ext uri="{BB962C8B-B14F-4D97-AF65-F5344CB8AC3E}">
        <p14:creationId xmlns:p14="http://schemas.microsoft.com/office/powerpoint/2010/main" val="296379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altLang="en-US" dirty="0" err="1" smtClean="0"/>
              <a:t>Tîm</a:t>
            </a:r>
            <a:r>
              <a:rPr lang="en-GB" altLang="en-US" dirty="0" smtClean="0"/>
              <a:t> y </a:t>
            </a:r>
            <a:r>
              <a:rPr lang="en-GB" altLang="en-US" dirty="0" err="1" smtClean="0"/>
              <a:t>modiwl</a:t>
            </a:r>
            <a:r>
              <a:rPr lang="en-GB" altLang="en-US" dirty="0"/>
              <a:t> </a:t>
            </a:r>
            <a:r>
              <a:rPr lang="en-GB" altLang="en-US" dirty="0" smtClean="0"/>
              <a:t>   </a:t>
            </a:r>
            <a:r>
              <a:rPr lang="en-GB" altLang="en-US" i="1" dirty="0" smtClean="0"/>
              <a:t>Module team</a:t>
            </a:r>
            <a:endParaRPr lang="en-GB" alt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36505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Gwyneth Davies </a:t>
            </a:r>
          </a:p>
          <a:p>
            <a:pPr marL="0" indent="0">
              <a:buFontTx/>
              <a:buNone/>
              <a:defRPr/>
            </a:pPr>
            <a:r>
              <a:rPr lang="en-GB" dirty="0"/>
              <a:t>	</a:t>
            </a:r>
            <a:r>
              <a:rPr lang="en-GB" dirty="0" smtClean="0">
                <a:hlinkClick r:id="rId3"/>
              </a:rPr>
              <a:t>g.m.davies@uwtsd.ac.uk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Dawn Jones</a:t>
            </a:r>
          </a:p>
          <a:p>
            <a:pPr lvl="1">
              <a:defRPr/>
            </a:pPr>
            <a:r>
              <a:rPr lang="en-GB" dirty="0">
                <a:hlinkClick r:id="rId4"/>
              </a:rPr>
              <a:t>d</a:t>
            </a:r>
            <a:r>
              <a:rPr lang="en-GB" dirty="0" smtClean="0">
                <a:hlinkClick r:id="rId4"/>
              </a:rPr>
              <a:t>awn.jones@uwtsd.ac.uk</a:t>
            </a:r>
            <a:r>
              <a:rPr lang="en-GB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247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Cynnwys</a:t>
            </a:r>
            <a:r>
              <a:rPr lang="en-GB" dirty="0" smtClean="0"/>
              <a:t>     Content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NOS</a:t>
            </a:r>
          </a:p>
          <a:p>
            <a:r>
              <a:rPr lang="en-GB" dirty="0" err="1" smtClean="0"/>
              <a:t>Deillinnau</a:t>
            </a:r>
            <a:r>
              <a:rPr lang="en-GB" dirty="0" smtClean="0"/>
              <a:t> </a:t>
            </a:r>
            <a:r>
              <a:rPr lang="en-GB" dirty="0" err="1" smtClean="0"/>
              <a:t>dysgu</a:t>
            </a:r>
            <a:endParaRPr lang="en-GB" dirty="0" smtClean="0"/>
          </a:p>
          <a:p>
            <a:r>
              <a:rPr lang="en-GB" dirty="0" err="1" smtClean="0"/>
              <a:t>Asesiad</a:t>
            </a:r>
            <a:endParaRPr lang="en-GB" dirty="0" smtClean="0"/>
          </a:p>
          <a:p>
            <a:r>
              <a:rPr lang="en-GB" dirty="0" smtClean="0"/>
              <a:t>Beth </a:t>
            </a:r>
            <a:r>
              <a:rPr lang="en-GB" dirty="0" err="1" smtClean="0"/>
              <a:t>yw</a:t>
            </a:r>
            <a:r>
              <a:rPr lang="en-GB" dirty="0" smtClean="0"/>
              <a:t> </a:t>
            </a:r>
            <a:r>
              <a:rPr lang="en-GB" dirty="0" err="1" smtClean="0"/>
              <a:t>arfer</a:t>
            </a:r>
            <a:r>
              <a:rPr lang="en-GB" dirty="0" smtClean="0"/>
              <a:t> </a:t>
            </a:r>
            <a:r>
              <a:rPr lang="en-GB" dirty="0" err="1" smtClean="0"/>
              <a:t>adfyfyriol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NOS</a:t>
            </a:r>
          </a:p>
          <a:p>
            <a:r>
              <a:rPr lang="en-GB" dirty="0" smtClean="0"/>
              <a:t>Learning outcomes</a:t>
            </a:r>
          </a:p>
          <a:p>
            <a:r>
              <a:rPr lang="en-GB" dirty="0" smtClean="0"/>
              <a:t>Assessment</a:t>
            </a:r>
          </a:p>
          <a:p>
            <a:r>
              <a:rPr lang="en-GB" dirty="0" smtClean="0"/>
              <a:t>What is reflective practice?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779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GB" sz="3200" dirty="0" err="1" smtClean="0"/>
              <a:t>Cysylltiadau</a:t>
            </a:r>
            <a:r>
              <a:rPr lang="en-GB" sz="3200" dirty="0" smtClean="0"/>
              <a:t> NOS EAEE5002/C NOS links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36505"/>
          </a:xfrm>
        </p:spPr>
        <p:txBody>
          <a:bodyPr/>
          <a:lstStyle/>
          <a:p>
            <a:r>
              <a:rPr lang="en-GB" dirty="0" err="1"/>
              <a:t>Craidd</a:t>
            </a:r>
            <a:r>
              <a:rPr lang="en-GB" dirty="0"/>
              <a:t>/Core: K28, K29</a:t>
            </a:r>
          </a:p>
          <a:p>
            <a:r>
              <a:rPr lang="en-GB" dirty="0"/>
              <a:t>CCLD0417 K60</a:t>
            </a:r>
          </a:p>
          <a:p>
            <a:r>
              <a:rPr lang="en-GB" dirty="0"/>
              <a:t>CCLD0412 P1</a:t>
            </a:r>
          </a:p>
          <a:p>
            <a:r>
              <a:rPr lang="en-GB"/>
              <a:t>SCH32 1, 2, 3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642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en-GB" sz="3200" dirty="0" err="1" smtClean="0"/>
              <a:t>Adnoddau’r</a:t>
            </a:r>
            <a:r>
              <a:rPr lang="en-GB" sz="3200" dirty="0" smtClean="0"/>
              <a:t> </a:t>
            </a:r>
            <a:r>
              <a:rPr lang="en-GB" sz="3200" dirty="0" err="1" smtClean="0"/>
              <a:t>modiwl</a:t>
            </a:r>
            <a:r>
              <a:rPr lang="en-GB" sz="3200" dirty="0"/>
              <a:t> </a:t>
            </a:r>
            <a:r>
              <a:rPr lang="en-GB" sz="3200" dirty="0" smtClean="0"/>
              <a:t>       Module resources</a:t>
            </a:r>
            <a:endParaRPr lang="en-GB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38600" cy="4464497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Moodle</a:t>
            </a:r>
          </a:p>
          <a:p>
            <a:r>
              <a:rPr lang="en-GB" dirty="0" err="1" smtClean="0"/>
              <a:t>Canllawiau</a:t>
            </a:r>
            <a:r>
              <a:rPr lang="en-GB" dirty="0" smtClean="0"/>
              <a:t> </a:t>
            </a:r>
            <a:r>
              <a:rPr lang="en-GB" dirty="0" err="1" smtClean="0"/>
              <a:t>Panopto</a:t>
            </a:r>
            <a:endParaRPr lang="en-GB" dirty="0" smtClean="0"/>
          </a:p>
          <a:p>
            <a:r>
              <a:rPr lang="en-GB" dirty="0" err="1" smtClean="0"/>
              <a:t>Llawlyfr</a:t>
            </a:r>
            <a:endParaRPr lang="en-GB" dirty="0" smtClean="0"/>
          </a:p>
          <a:p>
            <a:r>
              <a:rPr lang="en-GB" dirty="0" err="1" smtClean="0"/>
              <a:t>Templedau</a:t>
            </a:r>
            <a:endParaRPr lang="en-GB" dirty="0" smtClean="0"/>
          </a:p>
          <a:p>
            <a:r>
              <a:rPr lang="en-GB" dirty="0" err="1" smtClean="0"/>
              <a:t>Darllen</a:t>
            </a:r>
            <a:endParaRPr lang="en-GB" dirty="0" smtClean="0"/>
          </a:p>
          <a:p>
            <a:r>
              <a:rPr lang="en-GB" dirty="0" smtClean="0"/>
              <a:t>Sway</a:t>
            </a:r>
          </a:p>
          <a:p>
            <a:r>
              <a:rPr lang="en-GB" dirty="0" smtClean="0"/>
              <a:t>PP </a:t>
            </a:r>
            <a:r>
              <a:rPr lang="en-GB" dirty="0" err="1" smtClean="0"/>
              <a:t>darlithoedd</a:t>
            </a:r>
            <a:endParaRPr lang="en-GB" dirty="0" smtClean="0"/>
          </a:p>
          <a:p>
            <a:r>
              <a:rPr lang="en-GB" dirty="0" smtClean="0"/>
              <a:t>Teams – </a:t>
            </a:r>
            <a:r>
              <a:rPr lang="en-GB" dirty="0" err="1" smtClean="0"/>
              <a:t>recordiadau</a:t>
            </a:r>
            <a:endParaRPr lang="en-GB" dirty="0"/>
          </a:p>
          <a:p>
            <a:r>
              <a:rPr lang="en-GB" dirty="0" err="1" smtClean="0"/>
              <a:t>Cysylltiadau</a:t>
            </a:r>
            <a:r>
              <a:rPr lang="en-GB" dirty="0" smtClean="0"/>
              <a:t> </a:t>
            </a:r>
            <a:r>
              <a:rPr lang="en-GB" dirty="0" err="1" smtClean="0"/>
              <a:t>Turnitin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038600" cy="4464497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Moodle</a:t>
            </a:r>
          </a:p>
          <a:p>
            <a:r>
              <a:rPr lang="en-GB" dirty="0" err="1" smtClean="0"/>
              <a:t>Panopto</a:t>
            </a:r>
            <a:r>
              <a:rPr lang="en-GB" dirty="0" smtClean="0"/>
              <a:t> guidance</a:t>
            </a:r>
          </a:p>
          <a:p>
            <a:r>
              <a:rPr lang="en-GB" dirty="0" smtClean="0"/>
              <a:t>Handbook</a:t>
            </a:r>
          </a:p>
          <a:p>
            <a:r>
              <a:rPr lang="en-GB" dirty="0" smtClean="0"/>
              <a:t>Templates</a:t>
            </a:r>
          </a:p>
          <a:p>
            <a:r>
              <a:rPr lang="en-GB" dirty="0" smtClean="0"/>
              <a:t>Reading</a:t>
            </a:r>
          </a:p>
          <a:p>
            <a:r>
              <a:rPr lang="en-GB" dirty="0" smtClean="0"/>
              <a:t>Sway</a:t>
            </a:r>
          </a:p>
          <a:p>
            <a:r>
              <a:rPr lang="en-GB" dirty="0" smtClean="0"/>
              <a:t>Lecture PP</a:t>
            </a:r>
          </a:p>
          <a:p>
            <a:r>
              <a:rPr lang="en-GB" dirty="0" smtClean="0"/>
              <a:t>Teams – recordings</a:t>
            </a:r>
          </a:p>
          <a:p>
            <a:r>
              <a:rPr lang="en-GB" dirty="0" err="1" smtClean="0"/>
              <a:t>Turnitin</a:t>
            </a:r>
            <a:r>
              <a:rPr lang="en-GB" dirty="0" smtClean="0"/>
              <a:t> links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488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Deilliannau</a:t>
            </a:r>
            <a:r>
              <a:rPr lang="en-GB" dirty="0" smtClean="0"/>
              <a:t> </a:t>
            </a:r>
            <a:r>
              <a:rPr lang="en-GB" dirty="0" err="1" smtClean="0"/>
              <a:t>dysgu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 fontAlgn="base" hangingPunct="0"/>
            <a:r>
              <a:rPr lang="cy-GB" dirty="0"/>
              <a:t>ddangos dealltwriaeth fanwl o </a:t>
            </a:r>
            <a:r>
              <a:rPr lang="cy-GB" dirty="0">
                <a:solidFill>
                  <a:srgbClr val="C00000"/>
                </a:solidFill>
              </a:rPr>
              <a:t>wybodaeth ddamcaniaethol </a:t>
            </a:r>
            <a:r>
              <a:rPr lang="cy-GB" dirty="0"/>
              <a:t>sy’n sail i </a:t>
            </a:r>
            <a:r>
              <a:rPr lang="cy-GB" dirty="0">
                <a:solidFill>
                  <a:srgbClr val="C00000"/>
                </a:solidFill>
              </a:rPr>
              <a:t>arfer effeithiol </a:t>
            </a:r>
            <a:r>
              <a:rPr lang="cy-GB" dirty="0"/>
              <a:t>yn y blynyddoedd cynnar yn cynnwys y defnydd o adfyfyrio fel arf ar gyfer </a:t>
            </a:r>
            <a:r>
              <a:rPr lang="cy-GB" dirty="0">
                <a:solidFill>
                  <a:srgbClr val="C00000"/>
                </a:solidFill>
              </a:rPr>
              <a:t>datblygu a gwella arfer da;</a:t>
            </a:r>
            <a:endParaRPr lang="en-GB" dirty="0">
              <a:solidFill>
                <a:srgbClr val="C00000"/>
              </a:solidFill>
            </a:endParaRPr>
          </a:p>
          <a:p>
            <a:pPr lvl="0" fontAlgn="base" hangingPunct="0"/>
            <a:r>
              <a:rPr lang="cy-GB" dirty="0">
                <a:solidFill>
                  <a:srgbClr val="C00000"/>
                </a:solidFill>
              </a:rPr>
              <a:t>adfyfyrio ar eu profiadau a’u datblygiad eu hunain </a:t>
            </a:r>
            <a:r>
              <a:rPr lang="cy-GB" dirty="0"/>
              <a:t>fel ymarferwyr blynyddoedd cynnar cymwys a darparu </a:t>
            </a:r>
            <a:r>
              <a:rPr lang="cy-GB" dirty="0">
                <a:solidFill>
                  <a:srgbClr val="C00000"/>
                </a:solidFill>
              </a:rPr>
              <a:t>tystiolaeth o ddatblygiad personol a phroffesiynol parhaus,</a:t>
            </a:r>
            <a:r>
              <a:rPr lang="cy-GB" dirty="0"/>
              <a:t> yn cynnwys </a:t>
            </a:r>
            <a:r>
              <a:rPr lang="cy-GB" dirty="0">
                <a:solidFill>
                  <a:srgbClr val="C00000"/>
                </a:solidFill>
              </a:rPr>
              <a:t>modelau adfyfyrio priodol</a:t>
            </a:r>
            <a:r>
              <a:rPr lang="cy-GB" dirty="0"/>
              <a:t>;</a:t>
            </a:r>
            <a:r>
              <a:rPr lang="en-GB" dirty="0"/>
              <a:t> </a:t>
            </a:r>
          </a:p>
          <a:p>
            <a:pPr lvl="0" fontAlgn="base" hangingPunct="0"/>
            <a:r>
              <a:rPr lang="cy-GB" dirty="0"/>
              <a:t>dangos </a:t>
            </a:r>
            <a:r>
              <a:rPr lang="cy-GB" dirty="0">
                <a:solidFill>
                  <a:srgbClr val="C00000"/>
                </a:solidFill>
              </a:rPr>
              <a:t>gwerthfawrogiad beirniadol dyfnach </a:t>
            </a:r>
            <a:r>
              <a:rPr lang="cy-GB" dirty="0"/>
              <a:t>o faterion sy’n ymwneud â darparu </a:t>
            </a:r>
            <a:r>
              <a:rPr lang="cy-GB" dirty="0">
                <a:solidFill>
                  <a:srgbClr val="C00000"/>
                </a:solidFill>
              </a:rPr>
              <a:t>gwasanaethau o ansawdd </a:t>
            </a:r>
            <a:r>
              <a:rPr lang="cy-GB" dirty="0"/>
              <a:t>i blant ifanc;</a:t>
            </a:r>
            <a:endParaRPr lang="en-GB" dirty="0"/>
          </a:p>
          <a:p>
            <a:pPr lvl="0" fontAlgn="base" hangingPunct="0"/>
            <a:r>
              <a:rPr lang="cy-GB" dirty="0"/>
              <a:t>trefnu eu gwybodaeth a’r hyn y maent wedi’i ddysgu drwy </a:t>
            </a:r>
            <a:r>
              <a:rPr lang="cy-GB" dirty="0">
                <a:solidFill>
                  <a:srgbClr val="C00000"/>
                </a:solidFill>
              </a:rPr>
              <a:t>ddefnyddio amrywiaeth o adnoddau gwybodaeth</a:t>
            </a:r>
            <a:r>
              <a:rPr lang="cy-GB" dirty="0"/>
              <a:t>, a chyflwyno’u gwaith ar y </a:t>
            </a:r>
            <a:r>
              <a:rPr lang="cy-GB" dirty="0">
                <a:solidFill>
                  <a:srgbClr val="C00000"/>
                </a:solidFill>
              </a:rPr>
              <a:t>lefel briodol</a:t>
            </a:r>
            <a:r>
              <a:rPr lang="cy-GB" dirty="0"/>
              <a:t>.</a:t>
            </a:r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0127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outcomes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 fontAlgn="base" hangingPunct="0"/>
            <a:r>
              <a:rPr lang="en-GB" dirty="0"/>
              <a:t>demonstrate a thorough understanding of the </a:t>
            </a:r>
            <a:r>
              <a:rPr lang="en-GB" dirty="0">
                <a:solidFill>
                  <a:srgbClr val="C00000"/>
                </a:solidFill>
              </a:rPr>
              <a:t>theoretical knowledge</a:t>
            </a:r>
            <a:r>
              <a:rPr lang="en-GB" dirty="0"/>
              <a:t> underpinning effective early years practice including the use of reflection as a tool </a:t>
            </a:r>
            <a:r>
              <a:rPr lang="en-GB" dirty="0">
                <a:solidFill>
                  <a:srgbClr val="C00000"/>
                </a:solidFill>
              </a:rPr>
              <a:t>for developing and enhancing good practice;</a:t>
            </a:r>
          </a:p>
          <a:p>
            <a:pPr lvl="0" fontAlgn="base" hangingPunct="0"/>
            <a:r>
              <a:rPr lang="en-GB" dirty="0">
                <a:solidFill>
                  <a:srgbClr val="C00000"/>
                </a:solidFill>
              </a:rPr>
              <a:t>reflect on their own experiences </a:t>
            </a:r>
            <a:r>
              <a:rPr lang="en-GB" dirty="0"/>
              <a:t>and development as competent early years practitioners and provide </a:t>
            </a:r>
            <a:r>
              <a:rPr lang="en-GB" dirty="0">
                <a:solidFill>
                  <a:srgbClr val="C00000"/>
                </a:solidFill>
              </a:rPr>
              <a:t>evidence of continuing personal and professional development</a:t>
            </a:r>
            <a:r>
              <a:rPr lang="en-GB" dirty="0"/>
              <a:t>, including appropriate </a:t>
            </a:r>
            <a:r>
              <a:rPr lang="en-GB" dirty="0">
                <a:solidFill>
                  <a:srgbClr val="C00000"/>
                </a:solidFill>
              </a:rPr>
              <a:t>models of reflection</a:t>
            </a:r>
            <a:r>
              <a:rPr lang="en-GB" dirty="0"/>
              <a:t>; </a:t>
            </a:r>
          </a:p>
          <a:p>
            <a:pPr lvl="0" fontAlgn="base" hangingPunct="0"/>
            <a:r>
              <a:rPr lang="en-GB" dirty="0"/>
              <a:t>demonstrate a </a:t>
            </a:r>
            <a:r>
              <a:rPr lang="en-GB" dirty="0">
                <a:solidFill>
                  <a:srgbClr val="C00000"/>
                </a:solidFill>
              </a:rPr>
              <a:t>deeper critical appreciation </a:t>
            </a:r>
            <a:r>
              <a:rPr lang="en-GB" dirty="0"/>
              <a:t>of issues involved in providing </a:t>
            </a:r>
            <a:r>
              <a:rPr lang="en-GB" dirty="0">
                <a:solidFill>
                  <a:srgbClr val="C00000"/>
                </a:solidFill>
              </a:rPr>
              <a:t>quality services </a:t>
            </a:r>
            <a:r>
              <a:rPr lang="en-GB" dirty="0"/>
              <a:t>for young children;</a:t>
            </a:r>
          </a:p>
          <a:p>
            <a:pPr lvl="0" fontAlgn="base" hangingPunct="0"/>
            <a:r>
              <a:rPr lang="en-GB" dirty="0"/>
              <a:t>organise their knowledge and learning through use of a </a:t>
            </a:r>
            <a:r>
              <a:rPr lang="en-GB" dirty="0">
                <a:solidFill>
                  <a:srgbClr val="C00000"/>
                </a:solidFill>
              </a:rPr>
              <a:t>range of information resources</a:t>
            </a:r>
            <a:r>
              <a:rPr lang="en-GB" dirty="0"/>
              <a:t>, and present their work at the </a:t>
            </a:r>
            <a:r>
              <a:rPr lang="en-GB" dirty="0">
                <a:solidFill>
                  <a:srgbClr val="C00000"/>
                </a:solidFill>
              </a:rPr>
              <a:t>appropriate level</a:t>
            </a:r>
            <a:r>
              <a:rPr lang="en-GB" dirty="0"/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6904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>
            <a:normAutofit fontScale="90000"/>
          </a:bodyPr>
          <a:lstStyle/>
          <a:p>
            <a:r>
              <a:rPr lang="en-GB" altLang="en-US" smtClean="0"/>
              <a:t>Asesu        Assessment</a:t>
            </a:r>
          </a:p>
        </p:txBody>
      </p:sp>
      <p:sp>
        <p:nvSpPr>
          <p:cNvPr id="17411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052513"/>
            <a:ext cx="4038600" cy="4537075"/>
          </a:xfrm>
        </p:spPr>
        <p:txBody>
          <a:bodyPr>
            <a:normAutofit fontScale="92500" lnSpcReduction="20000"/>
          </a:bodyPr>
          <a:lstStyle/>
          <a:p>
            <a:r>
              <a:rPr lang="en-GB" altLang="en-US" dirty="0" err="1" smtClean="0"/>
              <a:t>Portffolio</a:t>
            </a:r>
            <a:endParaRPr lang="en-GB" altLang="en-US" dirty="0" smtClean="0"/>
          </a:p>
          <a:p>
            <a:r>
              <a:rPr lang="en-GB" altLang="en-US" dirty="0" smtClean="0"/>
              <a:t>4 </a:t>
            </a:r>
            <a:r>
              <a:rPr lang="en-GB" altLang="en-US" dirty="0" err="1" smtClean="0"/>
              <a:t>elfen</a:t>
            </a:r>
            <a:endParaRPr lang="en-GB" altLang="en-US" dirty="0" smtClean="0"/>
          </a:p>
          <a:p>
            <a:pPr lvl="1"/>
            <a:r>
              <a:rPr lang="en-GB" altLang="en-US" dirty="0" err="1" smtClean="0"/>
              <a:t>Gwerthuso</a:t>
            </a:r>
            <a:r>
              <a:rPr lang="en-GB" altLang="en-US" dirty="0" smtClean="0"/>
              <a:t> y </a:t>
            </a:r>
            <a:r>
              <a:rPr lang="en-GB" altLang="en-US" dirty="0" err="1" smtClean="0"/>
              <a:t>ddefnydd</a:t>
            </a:r>
            <a:r>
              <a:rPr lang="en-GB" altLang="en-US" dirty="0" smtClean="0"/>
              <a:t> o </a:t>
            </a:r>
            <a:r>
              <a:rPr lang="en-GB" altLang="en-US" dirty="0" err="1" smtClean="0"/>
              <a:t>modelau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adfyfyriol</a:t>
            </a:r>
            <a:endParaRPr lang="en-GB" altLang="en-US" dirty="0" smtClean="0"/>
          </a:p>
          <a:p>
            <a:pPr lvl="1"/>
            <a:r>
              <a:rPr lang="en-GB" altLang="en-US" dirty="0" err="1" smtClean="0"/>
              <a:t>Papur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briffio</a:t>
            </a:r>
            <a:endParaRPr lang="en-GB" altLang="en-US" dirty="0" smtClean="0"/>
          </a:p>
          <a:p>
            <a:pPr lvl="1"/>
            <a:r>
              <a:rPr lang="en-GB" altLang="en-US" dirty="0" smtClean="0"/>
              <a:t>Log </a:t>
            </a:r>
            <a:r>
              <a:rPr lang="en-GB" altLang="en-US" dirty="0" err="1" smtClean="0"/>
              <a:t>adfyfyriol</a:t>
            </a:r>
            <a:endParaRPr lang="en-GB" altLang="en-US" dirty="0" smtClean="0"/>
          </a:p>
          <a:p>
            <a:pPr lvl="1"/>
            <a:r>
              <a:rPr lang="en-GB" altLang="en-US" dirty="0" err="1" smtClean="0"/>
              <a:t>Cynllun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Datblygiad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Personol</a:t>
            </a:r>
            <a:r>
              <a:rPr lang="en-GB" altLang="en-US" dirty="0" smtClean="0"/>
              <a:t> (CDP)</a:t>
            </a:r>
          </a:p>
          <a:p>
            <a:r>
              <a:rPr lang="en-GB" altLang="en-US" dirty="0" err="1" smtClean="0"/>
              <a:t>Dyddiad</a:t>
            </a:r>
            <a:r>
              <a:rPr lang="en-GB" altLang="en-US" dirty="0" smtClean="0"/>
              <a:t> </a:t>
            </a:r>
            <a:r>
              <a:rPr lang="en-GB" altLang="en-US" dirty="0" err="1" smtClean="0"/>
              <a:t>cyflwyno</a:t>
            </a:r>
            <a:r>
              <a:rPr lang="en-GB" altLang="en-US" dirty="0" smtClean="0"/>
              <a:t>: 17.01.2021 23.59 </a:t>
            </a:r>
            <a:r>
              <a:rPr lang="en-GB" altLang="en-US" dirty="0" err="1" smtClean="0"/>
              <a:t>Turnitin</a:t>
            </a:r>
            <a:endParaRPr lang="en-GB" altLang="en-US" dirty="0" smtClean="0"/>
          </a:p>
        </p:txBody>
      </p:sp>
      <p:sp>
        <p:nvSpPr>
          <p:cNvPr id="17412" name="Content Placeholder 5"/>
          <p:cNvSpPr>
            <a:spLocks noGrp="1"/>
          </p:cNvSpPr>
          <p:nvPr>
            <p:ph sz="half" idx="2"/>
          </p:nvPr>
        </p:nvSpPr>
        <p:spPr>
          <a:xfrm>
            <a:off x="4572000" y="1058863"/>
            <a:ext cx="4038600" cy="3989387"/>
          </a:xfrm>
        </p:spPr>
        <p:txBody>
          <a:bodyPr>
            <a:normAutofit fontScale="92500" lnSpcReduction="20000"/>
          </a:bodyPr>
          <a:lstStyle/>
          <a:p>
            <a:r>
              <a:rPr lang="en-GB" altLang="en-US" dirty="0" smtClean="0"/>
              <a:t>Portfolio</a:t>
            </a:r>
          </a:p>
          <a:p>
            <a:r>
              <a:rPr lang="en-GB" altLang="en-US" dirty="0" smtClean="0"/>
              <a:t>4 elements</a:t>
            </a:r>
          </a:p>
          <a:p>
            <a:pPr lvl="1"/>
            <a:r>
              <a:rPr lang="en-GB" altLang="en-US" dirty="0" smtClean="0"/>
              <a:t>Evaluate the use of reflective models</a:t>
            </a:r>
          </a:p>
          <a:p>
            <a:pPr lvl="1"/>
            <a:r>
              <a:rPr lang="en-GB" altLang="en-US" dirty="0" smtClean="0"/>
              <a:t>Briefing paper</a:t>
            </a:r>
          </a:p>
          <a:p>
            <a:pPr lvl="1"/>
            <a:r>
              <a:rPr lang="en-GB" altLang="en-US" dirty="0" smtClean="0"/>
              <a:t>Reflective log</a:t>
            </a:r>
          </a:p>
          <a:p>
            <a:pPr lvl="1"/>
            <a:r>
              <a:rPr lang="en-GB" altLang="en-US" dirty="0" smtClean="0"/>
              <a:t>Personal Development Plan (PDP)</a:t>
            </a:r>
          </a:p>
          <a:p>
            <a:r>
              <a:rPr lang="en-GB" altLang="en-US" dirty="0" smtClean="0"/>
              <a:t>Submission date:</a:t>
            </a:r>
          </a:p>
          <a:p>
            <a:r>
              <a:rPr lang="en-GB" altLang="en-US" dirty="0" smtClean="0"/>
              <a:t>17.01.2021 </a:t>
            </a:r>
            <a:r>
              <a:rPr lang="en-GB" altLang="en-US" dirty="0"/>
              <a:t>23.59 </a:t>
            </a:r>
            <a:r>
              <a:rPr lang="en-GB" altLang="en-US" dirty="0" err="1"/>
              <a:t>Turnitin</a:t>
            </a:r>
            <a:endParaRPr lang="en-GB" altLang="en-US" dirty="0"/>
          </a:p>
          <a:p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76407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>
            <a:normAutofit fontScale="90000"/>
          </a:bodyPr>
          <a:lstStyle/>
          <a:p>
            <a:r>
              <a:rPr lang="en-GB" altLang="en-US" smtClean="0"/>
              <a:t>Elfen 1          Element 1      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sz="half" idx="1"/>
          </p:nvPr>
        </p:nvSpPr>
        <p:spPr>
          <a:xfrm>
            <a:off x="250825" y="1052513"/>
            <a:ext cx="4033838" cy="4537075"/>
          </a:xfrm>
        </p:spPr>
        <p:txBody>
          <a:bodyPr/>
          <a:lstStyle/>
          <a:p>
            <a:r>
              <a:rPr lang="en-GB" altLang="en-US" sz="2400" dirty="0" err="1"/>
              <a:t>Gwerthuswch</a:t>
            </a:r>
            <a:r>
              <a:rPr lang="en-GB" altLang="en-US" sz="2400" dirty="0"/>
              <a:t> </a:t>
            </a:r>
            <a:r>
              <a:rPr lang="en-GB" altLang="en-US" sz="2400" dirty="0" err="1"/>
              <a:t>ddefnydd</a:t>
            </a:r>
            <a:r>
              <a:rPr lang="en-GB" altLang="en-US" sz="2400" dirty="0"/>
              <a:t> </a:t>
            </a:r>
            <a:r>
              <a:rPr lang="en-GB" altLang="en-US" sz="2400" dirty="0" err="1"/>
              <a:t>modelau</a:t>
            </a:r>
            <a:r>
              <a:rPr lang="en-GB" altLang="en-US" sz="2400" dirty="0"/>
              <a:t> </a:t>
            </a:r>
            <a:r>
              <a:rPr lang="en-GB" altLang="en-US" sz="2400" dirty="0" err="1"/>
              <a:t>adfyfyriol</a:t>
            </a:r>
            <a:r>
              <a:rPr lang="en-GB" altLang="en-US" sz="2400" dirty="0"/>
              <a:t> </a:t>
            </a:r>
            <a:r>
              <a:rPr lang="en-GB" altLang="en-US" sz="2400" dirty="0" err="1"/>
              <a:t>fel</a:t>
            </a:r>
            <a:r>
              <a:rPr lang="en-GB" altLang="en-US" sz="2400" dirty="0"/>
              <a:t> </a:t>
            </a:r>
            <a:r>
              <a:rPr lang="en-GB" altLang="en-US" sz="2400" dirty="0" err="1"/>
              <a:t>adnoddau</a:t>
            </a:r>
            <a:r>
              <a:rPr lang="en-GB" altLang="en-US" sz="2400" dirty="0"/>
              <a:t> </a:t>
            </a:r>
            <a:r>
              <a:rPr lang="en-GB" altLang="en-US" sz="2400" dirty="0" err="1"/>
              <a:t>ar</a:t>
            </a:r>
            <a:r>
              <a:rPr lang="en-GB" altLang="en-US" sz="2400" dirty="0"/>
              <a:t> </a:t>
            </a:r>
            <a:r>
              <a:rPr lang="en-GB" altLang="en-US" sz="2400" dirty="0" err="1"/>
              <a:t>gyfer</a:t>
            </a:r>
            <a:r>
              <a:rPr lang="en-GB" altLang="en-US" sz="2400" dirty="0"/>
              <a:t> </a:t>
            </a:r>
            <a:r>
              <a:rPr lang="en-GB" altLang="en-US" sz="2400" dirty="0" err="1"/>
              <a:t>cefnogi</a:t>
            </a:r>
            <a:r>
              <a:rPr lang="en-GB" altLang="en-US" sz="2400" dirty="0"/>
              <a:t> </a:t>
            </a:r>
            <a:r>
              <a:rPr lang="en-GB" altLang="en-US" sz="2400" dirty="0" err="1"/>
              <a:t>arfer</a:t>
            </a:r>
            <a:r>
              <a:rPr lang="en-GB" altLang="en-US" sz="2400" dirty="0"/>
              <a:t> </a:t>
            </a:r>
            <a:r>
              <a:rPr lang="en-GB" altLang="en-US" sz="2400" dirty="0" err="1"/>
              <a:t>adfyfyriol</a:t>
            </a:r>
            <a:r>
              <a:rPr lang="en-GB" altLang="en-US" sz="2400" dirty="0"/>
              <a:t> </a:t>
            </a:r>
            <a:r>
              <a:rPr lang="en-GB" altLang="en-US" sz="2400" dirty="0" err="1"/>
              <a:t>effeithiol</a:t>
            </a:r>
            <a:r>
              <a:rPr lang="en-GB" altLang="en-US" sz="2400" dirty="0"/>
              <a:t> o </a:t>
            </a:r>
            <a:r>
              <a:rPr lang="en-GB" altLang="en-US" sz="2400" dirty="0" err="1"/>
              <a:t>fewn</a:t>
            </a:r>
            <a:r>
              <a:rPr lang="en-GB" altLang="en-US" sz="2400" dirty="0"/>
              <a:t> </a:t>
            </a:r>
            <a:r>
              <a:rPr lang="en-GB" altLang="en-US" sz="2400" dirty="0" err="1"/>
              <a:t>arfer</a:t>
            </a:r>
            <a:r>
              <a:rPr lang="en-GB" altLang="en-US" sz="2400" dirty="0"/>
              <a:t> </a:t>
            </a:r>
            <a:r>
              <a:rPr lang="en-GB" altLang="en-US" sz="2400" dirty="0" err="1"/>
              <a:t>blynyddoedd</a:t>
            </a:r>
            <a:r>
              <a:rPr lang="en-GB" altLang="en-US" sz="2400" dirty="0"/>
              <a:t> </a:t>
            </a:r>
            <a:r>
              <a:rPr lang="en-GB" altLang="en-US" sz="2400" dirty="0" err="1"/>
              <a:t>cynnar</a:t>
            </a:r>
            <a:r>
              <a:rPr lang="en-GB" altLang="en-US" sz="2400" dirty="0"/>
              <a:t> (</a:t>
            </a:r>
            <a:r>
              <a:rPr lang="en-GB" altLang="en-US" sz="2400" dirty="0" smtClean="0"/>
              <a:t>1,000 o </a:t>
            </a:r>
            <a:r>
              <a:rPr lang="en-GB" altLang="en-US" sz="2400" dirty="0" err="1" smtClean="0"/>
              <a:t>eiriau</a:t>
            </a:r>
            <a:r>
              <a:rPr lang="en-GB" altLang="en-US" sz="2400" dirty="0" smtClean="0"/>
              <a:t>).</a:t>
            </a:r>
          </a:p>
          <a:p>
            <a:r>
              <a:rPr lang="en-GB" altLang="en-US" sz="2400" dirty="0" smtClean="0"/>
              <a:t>30 marc</a:t>
            </a:r>
          </a:p>
          <a:p>
            <a:endParaRPr lang="en-GB" altLang="en-US" dirty="0" smtClean="0"/>
          </a:p>
          <a:p>
            <a:endParaRPr lang="en-GB" altLang="en-US" dirty="0" smtClean="0"/>
          </a:p>
        </p:txBody>
      </p:sp>
      <p:sp>
        <p:nvSpPr>
          <p:cNvPr id="19460" name="Content Placeholder 3"/>
          <p:cNvSpPr>
            <a:spLocks noGrp="1"/>
          </p:cNvSpPr>
          <p:nvPr>
            <p:ph sz="half" idx="2"/>
          </p:nvPr>
        </p:nvSpPr>
        <p:spPr>
          <a:xfrm>
            <a:off x="4427538" y="1052513"/>
            <a:ext cx="4259262" cy="4537075"/>
          </a:xfrm>
        </p:spPr>
        <p:txBody>
          <a:bodyPr/>
          <a:lstStyle/>
          <a:p>
            <a:r>
              <a:rPr lang="en-GB" altLang="en-US" sz="2400" dirty="0"/>
              <a:t>Evaluate the use of models of reflection as resources for supporting effective reflective practice within early years practice (</a:t>
            </a:r>
            <a:r>
              <a:rPr lang="en-GB" altLang="en-US" sz="2400" dirty="0" smtClean="0"/>
              <a:t>1,000 words). </a:t>
            </a:r>
          </a:p>
          <a:p>
            <a:r>
              <a:rPr lang="en-GB" altLang="en-US" sz="2400" dirty="0" smtClean="0"/>
              <a:t>30 marks</a:t>
            </a:r>
          </a:p>
          <a:p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07530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327025"/>
            <a:ext cx="8229600" cy="438150"/>
          </a:xfrm>
        </p:spPr>
        <p:txBody>
          <a:bodyPr>
            <a:normAutofit fontScale="90000"/>
          </a:bodyPr>
          <a:lstStyle/>
          <a:p>
            <a:r>
              <a:rPr lang="en-GB" altLang="en-US" smtClean="0"/>
              <a:t>Elfen 2          Element 2 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1075"/>
            <a:ext cx="4038600" cy="4608513"/>
          </a:xfrm>
        </p:spPr>
        <p:txBody>
          <a:bodyPr/>
          <a:lstStyle/>
          <a:p>
            <a:r>
              <a:rPr lang="en-GB" altLang="en-US" sz="2600" smtClean="0"/>
              <a:t>Paratowch bapur briffio ar gyfer ymarferwyr blynyddoedd cynnar am bwysigrwydd arfer adfyfyriol fel dull o gynnal gwasanaethau o safon ar gyfer plant ifanc a’u teuluoedd  (2 tudalen A4);</a:t>
            </a:r>
          </a:p>
          <a:p>
            <a:r>
              <a:rPr lang="en-GB" altLang="en-US" sz="2600" smtClean="0"/>
              <a:t>30 marc</a:t>
            </a:r>
          </a:p>
          <a:p>
            <a:endParaRPr lang="en-GB" altLang="en-US" smtClean="0"/>
          </a:p>
          <a:p>
            <a:endParaRPr lang="en-GB" altLang="en-US" smtClean="0"/>
          </a:p>
        </p:txBody>
      </p:sp>
      <p:sp>
        <p:nvSpPr>
          <p:cNvPr id="2048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038600" cy="4608513"/>
          </a:xfrm>
        </p:spPr>
        <p:txBody>
          <a:bodyPr/>
          <a:lstStyle/>
          <a:p>
            <a:r>
              <a:rPr lang="en-GB" altLang="en-US" sz="2600" dirty="0" smtClean="0"/>
              <a:t>Prepare a briefing paper aimed at early years practitioners about the importance of reflective practice as a means of maintaining quality services for young children and their families. (2 A4 pages)</a:t>
            </a:r>
          </a:p>
          <a:p>
            <a:r>
              <a:rPr lang="en-GB" altLang="en-US" sz="2600" dirty="0" smtClean="0"/>
              <a:t>30 marks</a:t>
            </a:r>
          </a:p>
        </p:txBody>
      </p:sp>
    </p:spTree>
    <p:extLst>
      <p:ext uri="{BB962C8B-B14F-4D97-AF65-F5344CB8AC3E}">
        <p14:creationId xmlns:p14="http://schemas.microsoft.com/office/powerpoint/2010/main" val="3566222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>
            <a:normAutofit fontScale="90000"/>
          </a:bodyPr>
          <a:lstStyle/>
          <a:p>
            <a:r>
              <a:rPr lang="en-GB" altLang="en-US" smtClean="0"/>
              <a:t>Elfen 3          Element 3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1075"/>
            <a:ext cx="4038600" cy="4608513"/>
          </a:xfrm>
        </p:spPr>
        <p:txBody>
          <a:bodyPr/>
          <a:lstStyle/>
          <a:p>
            <a:r>
              <a:rPr lang="en-GB" altLang="en-US" sz="2400" smtClean="0"/>
              <a:t>Log adfyfyriol yn manylu eich cyfraniad tuag at weithgaredd yn eich lleoliad/gweithle; adnabyddwch sut mae’r gweithgaredd hyn wedi helpu datblygu sgiliau, gwerthoedd a gwybodaeth benodol (1000 o eiriau);</a:t>
            </a:r>
          </a:p>
          <a:p>
            <a:r>
              <a:rPr lang="en-GB" altLang="en-US" sz="2400" smtClean="0"/>
              <a:t>20 marc</a:t>
            </a:r>
          </a:p>
          <a:p>
            <a:endParaRPr lang="en-GB" altLang="en-US" smtClean="0"/>
          </a:p>
        </p:txBody>
      </p:sp>
      <p:sp>
        <p:nvSpPr>
          <p:cNvPr id="21508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038600" cy="4608513"/>
          </a:xfrm>
        </p:spPr>
        <p:txBody>
          <a:bodyPr/>
          <a:lstStyle/>
          <a:p>
            <a:r>
              <a:rPr lang="en-GB" altLang="en-US" sz="2400" smtClean="0"/>
              <a:t>A reflective log detailing your contribution to an activity within your placement/workplace; identifying how this activity helped you to develop specific skills, values and knowledge. (1000 words) </a:t>
            </a:r>
          </a:p>
          <a:p>
            <a:r>
              <a:rPr lang="en-GB" altLang="en-US" sz="2400" smtClean="0"/>
              <a:t>20 marks</a:t>
            </a:r>
          </a:p>
        </p:txBody>
      </p:sp>
    </p:spTree>
    <p:extLst>
      <p:ext uri="{BB962C8B-B14F-4D97-AF65-F5344CB8AC3E}">
        <p14:creationId xmlns:p14="http://schemas.microsoft.com/office/powerpoint/2010/main" val="1994337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333375"/>
            <a:ext cx="573405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4603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>
            <a:normAutofit fontScale="90000"/>
          </a:bodyPr>
          <a:lstStyle/>
          <a:p>
            <a:r>
              <a:rPr lang="en-GB" altLang="en-US" smtClean="0"/>
              <a:t>Elfen 4         Element 4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52513"/>
            <a:ext cx="4038600" cy="4537075"/>
          </a:xfrm>
        </p:spPr>
        <p:txBody>
          <a:bodyPr/>
          <a:lstStyle/>
          <a:p>
            <a:r>
              <a:rPr lang="en-GB" altLang="en-US" smtClean="0"/>
              <a:t>Cynllun Datblygiad Personol yn nodi agweddau ar gyfer datblygiad personol a phroffesiynol pellach wedi ei gysylltu â’ch profiadau ar leoliad ac o fewn eich lleoliad a/neu’r gweithle.</a:t>
            </a:r>
          </a:p>
          <a:p>
            <a:r>
              <a:rPr lang="en-GB" altLang="en-US" smtClean="0"/>
              <a:t>10 marc</a:t>
            </a:r>
          </a:p>
        </p:txBody>
      </p:sp>
      <p:sp>
        <p:nvSpPr>
          <p:cNvPr id="23556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52513"/>
            <a:ext cx="4038600" cy="4537075"/>
          </a:xfrm>
        </p:spPr>
        <p:txBody>
          <a:bodyPr/>
          <a:lstStyle/>
          <a:p>
            <a:r>
              <a:rPr lang="en-GB" altLang="en-US" smtClean="0"/>
              <a:t>A Personal Development Plan identifying areas for further personal and professional development linked to your placement and/or workplace experiences</a:t>
            </a:r>
          </a:p>
          <a:p>
            <a:r>
              <a:rPr lang="en-GB" altLang="en-US" smtClean="0"/>
              <a:t>10 marks</a:t>
            </a:r>
          </a:p>
        </p:txBody>
      </p:sp>
    </p:spTree>
    <p:extLst>
      <p:ext uri="{BB962C8B-B14F-4D97-AF65-F5344CB8AC3E}">
        <p14:creationId xmlns:p14="http://schemas.microsoft.com/office/powerpoint/2010/main" val="39478962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24" y="2373100"/>
            <a:ext cx="8864151" cy="2111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000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2655998"/>
          <a:ext cx="8229600" cy="1804767"/>
        </p:xfrm>
        <a:graphic>
          <a:graphicData uri="http://schemas.openxmlformats.org/drawingml/2006/table">
            <a:tbl>
              <a:tblPr firstRow="1" firstCol="1" bandRow="1"/>
              <a:tblGrid>
                <a:gridCol w="1995682">
                  <a:extLst>
                    <a:ext uri="{9D8B030D-6E8A-4147-A177-3AD203B41FA5}">
                      <a16:colId xmlns:a16="http://schemas.microsoft.com/office/drawing/2014/main" val="3684787800"/>
                    </a:ext>
                  </a:extLst>
                </a:gridCol>
                <a:gridCol w="2705167">
                  <a:extLst>
                    <a:ext uri="{9D8B030D-6E8A-4147-A177-3AD203B41FA5}">
                      <a16:colId xmlns:a16="http://schemas.microsoft.com/office/drawing/2014/main" val="3048445017"/>
                    </a:ext>
                  </a:extLst>
                </a:gridCol>
                <a:gridCol w="1412745">
                  <a:extLst>
                    <a:ext uri="{9D8B030D-6E8A-4147-A177-3AD203B41FA5}">
                      <a16:colId xmlns:a16="http://schemas.microsoft.com/office/drawing/2014/main" val="2066588979"/>
                    </a:ext>
                  </a:extLst>
                </a:gridCol>
                <a:gridCol w="1412745">
                  <a:extLst>
                    <a:ext uri="{9D8B030D-6E8A-4147-A177-3AD203B41FA5}">
                      <a16:colId xmlns:a16="http://schemas.microsoft.com/office/drawing/2014/main" val="1388427038"/>
                    </a:ext>
                  </a:extLst>
                </a:gridCol>
                <a:gridCol w="703261">
                  <a:extLst>
                    <a:ext uri="{9D8B030D-6E8A-4147-A177-3AD203B41FA5}">
                      <a16:colId xmlns:a16="http://schemas.microsoft.com/office/drawing/2014/main" val="3060808592"/>
                    </a:ext>
                  </a:extLst>
                </a:gridCol>
              </a:tblGrid>
              <a:tr h="6562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Area for further development  (provide  details)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do I need to develop this aspect?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can I achieve this?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Who/Where can I go for help/support/provision?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When?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6062749"/>
                  </a:ext>
                </a:extLst>
              </a:tr>
              <a:tr h="1640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2081398"/>
                  </a:ext>
                </a:extLst>
              </a:tr>
              <a:tr h="1640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95220"/>
                  </a:ext>
                </a:extLst>
              </a:tr>
              <a:tr h="1640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1264337"/>
                  </a:ext>
                </a:extLst>
              </a:tr>
              <a:tr h="1640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0442571"/>
                  </a:ext>
                </a:extLst>
              </a:tr>
              <a:tr h="1640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8998381"/>
                  </a:ext>
                </a:extLst>
              </a:tr>
              <a:tr h="1640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3411410"/>
                  </a:ext>
                </a:extLst>
              </a:tr>
              <a:tr h="1640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24" marR="627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0740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3839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Beth </a:t>
            </a:r>
            <a:r>
              <a:rPr lang="en-GB" dirty="0" err="1" smtClean="0"/>
              <a:t>yw</a:t>
            </a:r>
            <a:r>
              <a:rPr lang="en-GB" dirty="0" smtClean="0"/>
              <a:t> </a:t>
            </a:r>
            <a:r>
              <a:rPr lang="en-GB" dirty="0" err="1" smtClean="0"/>
              <a:t>adfyfyrio</a:t>
            </a:r>
            <a:r>
              <a:rPr lang="en-GB" dirty="0" smtClean="0"/>
              <a:t>?</a:t>
            </a:r>
            <a:br>
              <a:rPr lang="en-GB" dirty="0" smtClean="0"/>
            </a:br>
            <a:r>
              <a:rPr lang="en-GB" dirty="0" smtClean="0"/>
              <a:t>What is reflection?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70080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Beth </a:t>
            </a:r>
            <a:r>
              <a:rPr lang="en-GB" dirty="0" err="1" smtClean="0"/>
              <a:t>yw</a:t>
            </a:r>
            <a:r>
              <a:rPr lang="en-GB" dirty="0" smtClean="0"/>
              <a:t> </a:t>
            </a:r>
            <a:r>
              <a:rPr lang="en-GB" dirty="0" err="1" smtClean="0"/>
              <a:t>adfyfyrio</a:t>
            </a:r>
            <a:r>
              <a:rPr lang="en-GB" dirty="0" smtClean="0"/>
              <a:t>?</a:t>
            </a:r>
            <a:br>
              <a:rPr lang="en-GB" dirty="0" smtClean="0"/>
            </a:br>
            <a:r>
              <a:rPr lang="en-GB" dirty="0" smtClean="0"/>
              <a:t>What is reflection?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Trafodaeth</a:t>
            </a:r>
            <a:r>
              <a:rPr lang="en-GB" dirty="0"/>
              <a:t> </a:t>
            </a:r>
            <a:r>
              <a:rPr lang="en-GB" dirty="0" err="1"/>
              <a:t>grŵp</a:t>
            </a:r>
            <a:endParaRPr lang="en-GB" dirty="0"/>
          </a:p>
          <a:p>
            <a:pPr lvl="1"/>
            <a:r>
              <a:rPr lang="en-GB" dirty="0" err="1" smtClean="0"/>
              <a:t>Pwrpas</a:t>
            </a:r>
            <a:r>
              <a:rPr lang="en-GB" dirty="0" smtClean="0"/>
              <a:t>?</a:t>
            </a:r>
          </a:p>
          <a:p>
            <a:pPr lvl="1"/>
            <a:r>
              <a:rPr lang="en-GB" dirty="0" err="1" smtClean="0"/>
              <a:t>Pryd</a:t>
            </a:r>
            <a:r>
              <a:rPr lang="en-GB" dirty="0" smtClean="0"/>
              <a:t>?</a:t>
            </a:r>
          </a:p>
          <a:p>
            <a:pPr lvl="1"/>
            <a:r>
              <a:rPr lang="en-GB" dirty="0" err="1" smtClean="0"/>
              <a:t>Pwy</a:t>
            </a:r>
            <a:r>
              <a:rPr lang="en-GB" dirty="0" smtClean="0"/>
              <a:t>?</a:t>
            </a:r>
          </a:p>
          <a:p>
            <a:pPr lvl="1"/>
            <a:r>
              <a:rPr lang="en-GB" dirty="0" smtClean="0"/>
              <a:t>Pam?</a:t>
            </a:r>
          </a:p>
          <a:p>
            <a:pPr marL="457200" lvl="1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Group discussion</a:t>
            </a:r>
          </a:p>
          <a:p>
            <a:pPr lvl="1"/>
            <a:r>
              <a:rPr lang="en-GB" dirty="0" smtClean="0"/>
              <a:t>Purpose? </a:t>
            </a:r>
          </a:p>
          <a:p>
            <a:pPr lvl="1"/>
            <a:r>
              <a:rPr lang="en-GB" dirty="0" smtClean="0"/>
              <a:t>When?</a:t>
            </a:r>
          </a:p>
          <a:p>
            <a:pPr lvl="1"/>
            <a:r>
              <a:rPr lang="en-GB" dirty="0" smtClean="0"/>
              <a:t>Who?</a:t>
            </a:r>
          </a:p>
          <a:p>
            <a:pPr lvl="1"/>
            <a:r>
              <a:rPr lang="en-GB" dirty="0" smtClean="0"/>
              <a:t>Why?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81024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Sway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Self-assessment, reflective practice and quality improvement </a:t>
            </a:r>
            <a:r>
              <a:rPr lang="en-GB" dirty="0" smtClean="0"/>
              <a:t>processes</a:t>
            </a:r>
          </a:p>
          <a:p>
            <a:pPr marL="0" indent="0">
              <a:buNone/>
            </a:pPr>
            <a:r>
              <a:rPr lang="en-GB" dirty="0" smtClean="0"/>
              <a:t>11 </a:t>
            </a:r>
            <a:r>
              <a:rPr lang="en-GB" dirty="0"/>
              <a:t>Nov </a:t>
            </a:r>
            <a:r>
              <a:rPr lang="en-GB" dirty="0" smtClean="0"/>
              <a:t>2012</a:t>
            </a:r>
            <a:endParaRPr lang="en-GB" dirty="0"/>
          </a:p>
          <a:p>
            <a:pPr marL="0" indent="0">
              <a:buNone/>
            </a:pPr>
            <a:endParaRPr lang="fr-FR" dirty="0"/>
          </a:p>
          <a:p>
            <a:r>
              <a:rPr lang="fr-FR" dirty="0">
                <a:hlinkClick r:id="rId3"/>
              </a:rPr>
              <a:t>https://</a:t>
            </a:r>
            <a:r>
              <a:rPr lang="fr-FR" dirty="0" smtClean="0">
                <a:hlinkClick r:id="rId3"/>
              </a:rPr>
              <a:t>www.youtube.com/watch?v=lU65AjcHVJg</a:t>
            </a:r>
            <a:r>
              <a:rPr lang="fr-FR" dirty="0" smtClean="0"/>
              <a:t>  </a:t>
            </a:r>
            <a:endParaRPr lang="fr-FR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39984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GB" sz="3600" dirty="0" err="1" smtClean="0"/>
              <a:t>Arfer</a:t>
            </a:r>
            <a:r>
              <a:rPr lang="en-GB" sz="3600" dirty="0" smtClean="0"/>
              <a:t> </a:t>
            </a:r>
            <a:r>
              <a:rPr lang="en-GB" sz="3600" dirty="0" err="1" smtClean="0"/>
              <a:t>adfyfyriol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Reflective practice</a:t>
            </a:r>
            <a:endParaRPr lang="en-GB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‘The ability to think critically and creatively.’</a:t>
            </a:r>
          </a:p>
          <a:p>
            <a:pPr marL="0" indent="0">
              <a:buNone/>
            </a:pPr>
            <a:r>
              <a:rPr lang="en-GB" dirty="0" smtClean="0"/>
              <a:t>				</a:t>
            </a:r>
            <a:r>
              <a:rPr lang="en-GB" sz="2800" dirty="0" smtClean="0"/>
              <a:t>(</a:t>
            </a:r>
            <a:r>
              <a:rPr lang="en-GB" sz="2800" dirty="0"/>
              <a:t>Appleby, 2010:8</a:t>
            </a:r>
            <a:r>
              <a:rPr lang="en-GB" sz="2800" dirty="0" smtClean="0"/>
              <a:t>)</a:t>
            </a:r>
          </a:p>
          <a:p>
            <a:r>
              <a:rPr lang="en-GB" dirty="0" smtClean="0"/>
              <a:t>‘Reflecting on practice underpins the work of early years practice.’</a:t>
            </a:r>
          </a:p>
          <a:p>
            <a:pPr marL="0" indent="0">
              <a:buNone/>
            </a:pPr>
            <a:r>
              <a:rPr lang="en-GB" sz="2800" dirty="0" smtClean="0"/>
              <a:t>			(Reed and Canning, 2010:1)</a:t>
            </a:r>
          </a:p>
          <a:p>
            <a:r>
              <a:rPr lang="en-GB" sz="2800" dirty="0" smtClean="0"/>
              <a:t>‘Reflective practice is a state of mind, an ongoing attitude to life and work.’</a:t>
            </a:r>
          </a:p>
          <a:p>
            <a:pPr marL="0" indent="0" algn="r">
              <a:buNone/>
            </a:pPr>
            <a:r>
              <a:rPr lang="en-GB" sz="2800" dirty="0" smtClean="0"/>
              <a:t>(Bolton </a:t>
            </a:r>
            <a:r>
              <a:rPr lang="en-GB" sz="2800" dirty="0" smtClean="0"/>
              <a:t>and </a:t>
            </a:r>
            <a:r>
              <a:rPr lang="en-GB" sz="2800" dirty="0" err="1" smtClean="0"/>
              <a:t>Delderfield</a:t>
            </a:r>
            <a:r>
              <a:rPr lang="en-GB" sz="2800" dirty="0" smtClean="0"/>
              <a:t>, 2017:1)</a:t>
            </a:r>
          </a:p>
          <a:p>
            <a:pPr marL="914400" lvl="2" indent="0">
              <a:buNone/>
            </a:pPr>
            <a:r>
              <a:rPr lang="en-GB" dirty="0" smtClean="0"/>
              <a:t>			</a:t>
            </a:r>
          </a:p>
        </p:txBody>
      </p:sp>
    </p:spTree>
    <p:extLst>
      <p:ext uri="{BB962C8B-B14F-4D97-AF65-F5344CB8AC3E}">
        <p14:creationId xmlns:p14="http://schemas.microsoft.com/office/powerpoint/2010/main" val="39276351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Arfer</a:t>
            </a:r>
            <a:r>
              <a:rPr lang="en-GB" dirty="0" smtClean="0"/>
              <a:t> </a:t>
            </a:r>
            <a:r>
              <a:rPr lang="en-GB" dirty="0" err="1" smtClean="0"/>
              <a:t>adfyfyriol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Reflective practice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personol</a:t>
            </a:r>
            <a:endParaRPr lang="en-GB" dirty="0"/>
          </a:p>
          <a:p>
            <a:r>
              <a:rPr lang="en-GB" dirty="0" err="1"/>
              <a:t>Datblygiad</a:t>
            </a:r>
            <a:r>
              <a:rPr lang="en-GB" dirty="0"/>
              <a:t> </a:t>
            </a:r>
            <a:r>
              <a:rPr lang="en-GB" dirty="0" err="1"/>
              <a:t>proffesiynol</a:t>
            </a:r>
            <a:endParaRPr lang="en-GB" dirty="0"/>
          </a:p>
          <a:p>
            <a:r>
              <a:rPr lang="en-GB" dirty="0" err="1"/>
              <a:t>Gwybodaeth</a:t>
            </a:r>
            <a:endParaRPr lang="en-GB" dirty="0"/>
          </a:p>
          <a:p>
            <a:r>
              <a:rPr lang="en-GB" dirty="0" err="1"/>
              <a:t>Sgiliau</a:t>
            </a:r>
            <a:endParaRPr lang="en-GB" dirty="0"/>
          </a:p>
          <a:p>
            <a:r>
              <a:rPr lang="en-GB" dirty="0" err="1"/>
              <a:t>Gwerthoedd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Personal learning</a:t>
            </a:r>
          </a:p>
          <a:p>
            <a:r>
              <a:rPr lang="en-GB" dirty="0" smtClean="0"/>
              <a:t>Professional development</a:t>
            </a:r>
          </a:p>
          <a:p>
            <a:r>
              <a:rPr lang="en-GB" dirty="0" smtClean="0"/>
              <a:t>Knowledge</a:t>
            </a:r>
          </a:p>
          <a:p>
            <a:r>
              <a:rPr lang="en-GB" dirty="0" smtClean="0"/>
              <a:t>Skills</a:t>
            </a:r>
          </a:p>
          <a:p>
            <a:r>
              <a:rPr lang="en-GB" dirty="0" smtClean="0"/>
              <a:t>Values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65203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Dealltwriaeth</a:t>
            </a:r>
            <a:r>
              <a:rPr lang="en-GB" dirty="0" smtClean="0"/>
              <a:t>     Understanding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sz="4000" dirty="0" err="1"/>
              <a:t>Gwybodaeth</a:t>
            </a:r>
            <a:endParaRPr lang="en-GB" sz="4000" dirty="0"/>
          </a:p>
          <a:p>
            <a:r>
              <a:rPr lang="en-GB" sz="4000" dirty="0" err="1"/>
              <a:t>Sgiliau</a:t>
            </a:r>
            <a:endParaRPr lang="en-GB" sz="4000" dirty="0"/>
          </a:p>
          <a:p>
            <a:r>
              <a:rPr lang="en-GB" sz="4000" dirty="0" err="1"/>
              <a:t>Gwerthoedd</a:t>
            </a:r>
            <a:r>
              <a:rPr lang="en-GB" sz="4000" dirty="0"/>
              <a:t> 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4000" dirty="0"/>
              <a:t>Knowledge</a:t>
            </a:r>
          </a:p>
          <a:p>
            <a:r>
              <a:rPr lang="en-GB" sz="4000" dirty="0"/>
              <a:t>Skills</a:t>
            </a:r>
          </a:p>
          <a:p>
            <a:r>
              <a:rPr lang="en-GB" sz="4000" dirty="0"/>
              <a:t>Values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07238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Gweithgaredd</a:t>
            </a:r>
            <a:r>
              <a:rPr lang="en-GB" dirty="0" smtClean="0"/>
              <a:t>   </a:t>
            </a:r>
            <a:br>
              <a:rPr lang="en-GB" dirty="0" smtClean="0"/>
            </a:br>
            <a:r>
              <a:rPr lang="en-GB" dirty="0" smtClean="0"/>
              <a:t>   Activity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</a:t>
            </a:r>
            <a:r>
              <a:rPr lang="en-GB" dirty="0" smtClean="0">
                <a:hlinkClick r:id="rId3"/>
              </a:rPr>
              <a:t>www.youtube.com/watch?v=7TXEZ4tP06c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55351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Tasg</a:t>
            </a:r>
            <a:r>
              <a:rPr lang="en-GB" dirty="0" smtClean="0"/>
              <a:t> </a:t>
            </a:r>
            <a:r>
              <a:rPr lang="en-GB" dirty="0" err="1" smtClean="0"/>
              <a:t>adfyfyriol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Reflective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Cryfderau</a:t>
            </a:r>
            <a:r>
              <a:rPr lang="en-GB" dirty="0"/>
              <a:t> </a:t>
            </a:r>
            <a:r>
              <a:rPr lang="en-GB" dirty="0" err="1"/>
              <a:t>academaidd</a:t>
            </a:r>
            <a:endParaRPr lang="en-GB" dirty="0"/>
          </a:p>
          <a:p>
            <a:r>
              <a:rPr lang="en-GB" dirty="0" err="1"/>
              <a:t>Heriau</a:t>
            </a:r>
            <a:r>
              <a:rPr lang="en-GB" dirty="0"/>
              <a:t> </a:t>
            </a:r>
            <a:r>
              <a:rPr lang="en-GB" dirty="0" err="1"/>
              <a:t>academaidd</a:t>
            </a:r>
            <a:endParaRPr lang="en-GB" dirty="0"/>
          </a:p>
          <a:p>
            <a:r>
              <a:rPr lang="en-GB" dirty="0" err="1"/>
              <a:t>Cryfderau</a:t>
            </a:r>
            <a:r>
              <a:rPr lang="en-GB" dirty="0"/>
              <a:t> </a:t>
            </a:r>
            <a:r>
              <a:rPr lang="en-GB" dirty="0" err="1"/>
              <a:t>proffesiynol</a:t>
            </a:r>
            <a:endParaRPr lang="en-GB" dirty="0"/>
          </a:p>
          <a:p>
            <a:r>
              <a:rPr lang="en-GB" dirty="0" err="1"/>
              <a:t>Heriau</a:t>
            </a:r>
            <a:r>
              <a:rPr lang="en-GB" dirty="0"/>
              <a:t> </a:t>
            </a:r>
            <a:r>
              <a:rPr lang="en-GB" dirty="0" err="1"/>
              <a:t>proffesiynol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Academic strengths</a:t>
            </a:r>
          </a:p>
          <a:p>
            <a:r>
              <a:rPr lang="en-GB" dirty="0" smtClean="0"/>
              <a:t>Academic challenges</a:t>
            </a:r>
          </a:p>
          <a:p>
            <a:r>
              <a:rPr lang="en-GB" dirty="0" smtClean="0"/>
              <a:t>Professional strengths</a:t>
            </a:r>
          </a:p>
          <a:p>
            <a:r>
              <a:rPr lang="en-GB" dirty="0" smtClean="0"/>
              <a:t>Professional challenges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92700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5888"/>
            <a:ext cx="8893175" cy="936625"/>
          </a:xfrm>
        </p:spPr>
        <p:txBody>
          <a:bodyPr>
            <a:normAutofit fontScale="90000"/>
          </a:bodyPr>
          <a:lstStyle/>
          <a:p>
            <a:r>
              <a:rPr lang="en-GB" altLang="en-US" sz="3800" noProof="1" smtClean="0"/>
              <a:t>Dysgu o Brofiad </a:t>
            </a:r>
            <a:br>
              <a:rPr lang="en-GB" altLang="en-US" sz="3800" noProof="1" smtClean="0"/>
            </a:br>
            <a:r>
              <a:rPr lang="en-GB" altLang="en-US" sz="3800" i="1" noProof="1" smtClean="0"/>
              <a:t>Learning from Experience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268413"/>
            <a:ext cx="4038600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100" noProof="1" smtClean="0"/>
              <a:t>Sut gallwn dysgu o’r profiadau a gawn? </a:t>
            </a:r>
          </a:p>
          <a:p>
            <a:pPr>
              <a:lnSpc>
                <a:spcPct val="80000"/>
              </a:lnSpc>
            </a:pPr>
            <a:endParaRPr lang="en-GB" altLang="en-US" sz="2100" noProof="1" smtClean="0"/>
          </a:p>
          <a:p>
            <a:pPr>
              <a:lnSpc>
                <a:spcPct val="80000"/>
              </a:lnSpc>
            </a:pPr>
            <a:r>
              <a:rPr lang="en-GB" altLang="en-US" sz="2100" noProof="1" smtClean="0"/>
              <a:t>Nododd Dewey (1933, dyfynwyd yn Lindon, 2012) y dair nodwedd neu agwedd sy’n nodweddu pobl adfyfyriol, sef; </a:t>
            </a:r>
          </a:p>
          <a:p>
            <a:pPr lvl="1">
              <a:lnSpc>
                <a:spcPct val="80000"/>
              </a:lnSpc>
            </a:pPr>
            <a:r>
              <a:rPr lang="en-GB" altLang="en-US" sz="2000" noProof="1" smtClean="0"/>
              <a:t>meddwl agored</a:t>
            </a:r>
          </a:p>
          <a:p>
            <a:pPr lvl="1">
              <a:lnSpc>
                <a:spcPct val="80000"/>
              </a:lnSpc>
            </a:pPr>
            <a:r>
              <a:rPr lang="en-GB" altLang="en-US" sz="2000" noProof="1" smtClean="0"/>
              <a:t>cyfrifoldeb </a:t>
            </a:r>
          </a:p>
          <a:p>
            <a:pPr lvl="1">
              <a:lnSpc>
                <a:spcPct val="80000"/>
              </a:lnSpc>
            </a:pPr>
            <a:r>
              <a:rPr lang="en-GB" altLang="en-US" sz="2000" noProof="1" smtClean="0"/>
              <a:t>ymroddiad</a:t>
            </a:r>
            <a:br>
              <a:rPr lang="en-GB" altLang="en-US" sz="2000" noProof="1" smtClean="0"/>
            </a:br>
            <a:endParaRPr lang="en-GB" altLang="en-US" sz="2000" noProof="1" smtClean="0"/>
          </a:p>
          <a:p>
            <a:pPr lvl="1">
              <a:lnSpc>
                <a:spcPct val="80000"/>
              </a:lnSpc>
            </a:pPr>
            <a:r>
              <a:rPr lang="en-GB" altLang="en-US" sz="2000" b="1" noProof="1" smtClean="0"/>
              <a:t>Edrych </a:t>
            </a:r>
          </a:p>
          <a:p>
            <a:pPr lvl="1">
              <a:lnSpc>
                <a:spcPct val="80000"/>
              </a:lnSpc>
            </a:pPr>
            <a:r>
              <a:rPr lang="en-GB" altLang="en-US" sz="2000" b="1" noProof="1" smtClean="0"/>
              <a:t>Deall</a:t>
            </a:r>
          </a:p>
          <a:p>
            <a:pPr lvl="1">
              <a:lnSpc>
                <a:spcPct val="80000"/>
              </a:lnSpc>
            </a:pPr>
            <a:r>
              <a:rPr lang="en-GB" altLang="en-US" sz="2000" b="1" noProof="1" smtClean="0"/>
              <a:t>Dysgu </a:t>
            </a:r>
          </a:p>
        </p:txBody>
      </p:sp>
      <p:sp>
        <p:nvSpPr>
          <p:cNvPr id="29700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3438" y="1341438"/>
            <a:ext cx="4038600" cy="5029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100" i="1" noProof="1" smtClean="0"/>
              <a:t>How do we learn from the experiences that we have? </a:t>
            </a:r>
          </a:p>
          <a:p>
            <a:pPr>
              <a:lnSpc>
                <a:spcPct val="80000"/>
              </a:lnSpc>
            </a:pPr>
            <a:endParaRPr lang="en-GB" altLang="en-US" sz="2100" i="1" noProof="1" smtClean="0"/>
          </a:p>
          <a:p>
            <a:pPr>
              <a:lnSpc>
                <a:spcPct val="80000"/>
              </a:lnSpc>
            </a:pPr>
            <a:r>
              <a:rPr lang="en-GB" altLang="en-US" sz="2100" i="1" noProof="1" smtClean="0"/>
              <a:t>Dewey (1933, cited in Lindon, 2012) identified the three characteristics or attitudes of people who are reflective as; </a:t>
            </a:r>
          </a:p>
          <a:p>
            <a:pPr lvl="1">
              <a:lnSpc>
                <a:spcPct val="80000"/>
              </a:lnSpc>
            </a:pPr>
            <a:r>
              <a:rPr lang="en-GB" altLang="en-US" sz="2000" i="1" noProof="1" smtClean="0"/>
              <a:t>open-mindedness</a:t>
            </a:r>
          </a:p>
          <a:p>
            <a:pPr lvl="1">
              <a:lnSpc>
                <a:spcPct val="80000"/>
              </a:lnSpc>
            </a:pPr>
            <a:r>
              <a:rPr lang="en-GB" altLang="en-US" sz="2000" i="1" noProof="1" smtClean="0"/>
              <a:t>responsibility </a:t>
            </a:r>
          </a:p>
          <a:p>
            <a:pPr lvl="1">
              <a:lnSpc>
                <a:spcPct val="80000"/>
              </a:lnSpc>
            </a:pPr>
            <a:r>
              <a:rPr lang="en-GB" altLang="en-US" sz="2000" i="1" noProof="1" smtClean="0"/>
              <a:t>wholeheartedness.</a:t>
            </a:r>
            <a:br>
              <a:rPr lang="en-GB" altLang="en-US" sz="2000" i="1" noProof="1" smtClean="0"/>
            </a:br>
            <a:endParaRPr lang="en-GB" altLang="en-US" sz="2000" i="1" noProof="1" smtClean="0"/>
          </a:p>
          <a:p>
            <a:pPr lvl="1">
              <a:lnSpc>
                <a:spcPct val="80000"/>
              </a:lnSpc>
            </a:pPr>
            <a:r>
              <a:rPr lang="en-GB" altLang="en-US" sz="2000" b="1" i="1" noProof="1" smtClean="0"/>
              <a:t>Look </a:t>
            </a:r>
          </a:p>
          <a:p>
            <a:pPr lvl="1">
              <a:lnSpc>
                <a:spcPct val="80000"/>
              </a:lnSpc>
            </a:pPr>
            <a:r>
              <a:rPr lang="en-GB" altLang="en-US" sz="2000" b="1" i="1" noProof="1" smtClean="0"/>
              <a:t>Understand</a:t>
            </a:r>
          </a:p>
          <a:p>
            <a:pPr lvl="1">
              <a:lnSpc>
                <a:spcPct val="80000"/>
              </a:lnSpc>
            </a:pPr>
            <a:r>
              <a:rPr lang="en-GB" altLang="en-US" sz="2000" b="1" i="1" noProof="1" smtClean="0"/>
              <a:t>Learn </a:t>
            </a:r>
          </a:p>
          <a:p>
            <a:pPr>
              <a:lnSpc>
                <a:spcPct val="80000"/>
              </a:lnSpc>
            </a:pPr>
            <a:endParaRPr lang="en-GB" altLang="en-US" sz="2000" i="1" noProof="1" smtClean="0"/>
          </a:p>
        </p:txBody>
      </p:sp>
    </p:spTree>
    <p:extLst>
      <p:ext uri="{BB962C8B-B14F-4D97-AF65-F5344CB8AC3E}">
        <p14:creationId xmlns:p14="http://schemas.microsoft.com/office/powerpoint/2010/main" val="705699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result for John Dewey's Reflective Thinking Model"/>
          <p:cNvPicPr>
            <a:picLocks noGrp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516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06578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err="1" smtClean="0"/>
              <a:t>Dysgu</a:t>
            </a:r>
            <a:r>
              <a:rPr lang="en-GB" sz="3600" dirty="0" smtClean="0"/>
              <a:t> </a:t>
            </a:r>
            <a:r>
              <a:rPr lang="en-GB" sz="3600" dirty="0" err="1" smtClean="0"/>
              <a:t>adfyfyriol</a:t>
            </a:r>
            <a:r>
              <a:rPr lang="en-GB" sz="3600" dirty="0" smtClean="0"/>
              <a:t> </a:t>
            </a:r>
            <a:r>
              <a:rPr lang="en-GB" sz="3600" dirty="0" err="1" smtClean="0"/>
              <a:t>yn</a:t>
            </a:r>
            <a:r>
              <a:rPr lang="en-GB" sz="3600" dirty="0" smtClean="0"/>
              <a:t> y </a:t>
            </a:r>
            <a:r>
              <a:rPr lang="en-GB" sz="3600" dirty="0" err="1" smtClean="0"/>
              <a:t>gwaith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Work-based reflective learning</a:t>
            </a:r>
            <a:endParaRPr lang="en-GB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‘Work-based learning concerns any learning which derives from the experience of engaging in work, however, it is the nature of the relationship between work and learning that is important.’</a:t>
            </a:r>
          </a:p>
          <a:p>
            <a:pPr marL="457200" lvl="1" indent="0" algn="r">
              <a:buNone/>
            </a:pPr>
            <a:r>
              <a:rPr lang="en-GB" dirty="0" smtClean="0"/>
              <a:t>(</a:t>
            </a:r>
            <a:r>
              <a:rPr lang="en-GB" dirty="0" err="1" smtClean="0"/>
              <a:t>Hallet</a:t>
            </a:r>
            <a:r>
              <a:rPr lang="en-GB" dirty="0" smtClean="0"/>
              <a:t>,, 2013: 41)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86642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Dysgu</a:t>
            </a:r>
            <a:r>
              <a:rPr lang="en-GB" dirty="0" smtClean="0"/>
              <a:t> </a:t>
            </a:r>
            <a:r>
              <a:rPr lang="en-GB" dirty="0" err="1" smtClean="0"/>
              <a:t>trawsnewidiol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Tranformational</a:t>
            </a:r>
            <a:r>
              <a:rPr lang="en-GB" dirty="0" smtClean="0"/>
              <a:t> learning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Profiad</a:t>
            </a:r>
            <a:r>
              <a:rPr lang="en-GB" dirty="0"/>
              <a:t> </a:t>
            </a:r>
            <a:r>
              <a:rPr lang="en-GB" dirty="0" err="1"/>
              <a:t>ymarferol</a:t>
            </a:r>
            <a:endParaRPr lang="en-GB" dirty="0"/>
          </a:p>
          <a:p>
            <a:r>
              <a:rPr lang="en-GB" dirty="0" err="1"/>
              <a:t>Gwybodaeth</a:t>
            </a:r>
            <a:r>
              <a:rPr lang="en-GB" dirty="0"/>
              <a:t> </a:t>
            </a:r>
            <a:r>
              <a:rPr lang="en-GB" dirty="0" err="1"/>
              <a:t>broffesiynol</a:t>
            </a:r>
            <a:endParaRPr lang="en-GB" dirty="0"/>
          </a:p>
          <a:p>
            <a:r>
              <a:rPr lang="en-GB" dirty="0" err="1"/>
              <a:t>Gwybodaeth</a:t>
            </a:r>
            <a:r>
              <a:rPr lang="en-GB" dirty="0"/>
              <a:t> </a:t>
            </a:r>
            <a:r>
              <a:rPr lang="en-GB" dirty="0" err="1"/>
              <a:t>academaidd</a:t>
            </a:r>
            <a:endParaRPr lang="en-GB" dirty="0"/>
          </a:p>
          <a:p>
            <a:r>
              <a:rPr lang="en-GB" dirty="0" err="1"/>
              <a:t>Arfer</a:t>
            </a:r>
            <a:r>
              <a:rPr lang="en-GB" dirty="0"/>
              <a:t> </a:t>
            </a:r>
            <a:r>
              <a:rPr lang="en-GB" dirty="0" err="1"/>
              <a:t>adfyfyriol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Practical experience</a:t>
            </a:r>
          </a:p>
          <a:p>
            <a:r>
              <a:rPr lang="en-GB" dirty="0" smtClean="0"/>
              <a:t>Professional knowledge</a:t>
            </a:r>
          </a:p>
          <a:p>
            <a:r>
              <a:rPr lang="en-GB" dirty="0" smtClean="0"/>
              <a:t>Academic knowledge</a:t>
            </a:r>
          </a:p>
          <a:p>
            <a:r>
              <a:rPr lang="en-GB" dirty="0" smtClean="0"/>
              <a:t>Reflective practice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2370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Dewey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Camau</a:t>
            </a:r>
            <a:r>
              <a:rPr lang="en-GB" dirty="0"/>
              <a:t> </a:t>
            </a:r>
            <a:r>
              <a:rPr lang="en-GB" dirty="0" err="1" smtClean="0"/>
              <a:t>adfyfyriol</a:t>
            </a:r>
            <a:endParaRPr lang="en-GB" dirty="0" smtClean="0"/>
          </a:p>
          <a:p>
            <a:pPr lvl="1"/>
            <a:r>
              <a:rPr lang="en-GB" dirty="0" err="1" smtClean="0"/>
              <a:t>Cynnig</a:t>
            </a:r>
            <a:r>
              <a:rPr lang="en-GB" dirty="0" smtClean="0"/>
              <a:t> </a:t>
            </a:r>
            <a:r>
              <a:rPr lang="en-GB" dirty="0" err="1" smtClean="0"/>
              <a:t>atebion</a:t>
            </a:r>
            <a:endParaRPr lang="en-GB" dirty="0" smtClean="0"/>
          </a:p>
          <a:p>
            <a:pPr lvl="1"/>
            <a:r>
              <a:rPr lang="en-GB" dirty="0" err="1" smtClean="0"/>
              <a:t>Gosod</a:t>
            </a:r>
            <a:r>
              <a:rPr lang="en-GB" dirty="0" smtClean="0"/>
              <a:t> </a:t>
            </a:r>
            <a:r>
              <a:rPr lang="en-GB" dirty="0" err="1" smtClean="0"/>
              <a:t>cwestiynau</a:t>
            </a:r>
            <a:endParaRPr lang="en-GB" dirty="0"/>
          </a:p>
          <a:p>
            <a:pPr lvl="1"/>
            <a:r>
              <a:rPr lang="en-GB" dirty="0" err="1" smtClean="0"/>
              <a:t>Damcaniaethu</a:t>
            </a:r>
            <a:endParaRPr lang="en-GB" dirty="0" smtClean="0"/>
          </a:p>
          <a:p>
            <a:pPr lvl="1"/>
            <a:r>
              <a:rPr lang="en-GB" dirty="0" err="1" smtClean="0"/>
              <a:t>Rhesymu</a:t>
            </a:r>
            <a:endParaRPr lang="en-GB" dirty="0" smtClean="0"/>
          </a:p>
          <a:p>
            <a:pPr lvl="1"/>
            <a:r>
              <a:rPr lang="en-GB" dirty="0" err="1" smtClean="0"/>
              <a:t>Profi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Reflective steps</a:t>
            </a:r>
          </a:p>
          <a:p>
            <a:pPr lvl="1"/>
            <a:r>
              <a:rPr lang="en-GB" dirty="0" smtClean="0"/>
              <a:t>Suggesting solutions</a:t>
            </a:r>
          </a:p>
          <a:p>
            <a:pPr lvl="1"/>
            <a:r>
              <a:rPr lang="en-GB" dirty="0" smtClean="0"/>
              <a:t>Posing questions</a:t>
            </a:r>
          </a:p>
          <a:p>
            <a:pPr lvl="1"/>
            <a:r>
              <a:rPr lang="en-GB" dirty="0" smtClean="0"/>
              <a:t>Hypothesising</a:t>
            </a:r>
          </a:p>
          <a:p>
            <a:pPr lvl="1"/>
            <a:r>
              <a:rPr lang="en-GB" dirty="0" smtClean="0"/>
              <a:t>Reasoning</a:t>
            </a:r>
          </a:p>
          <a:p>
            <a:pPr lvl="1"/>
            <a:r>
              <a:rPr lang="en-GB" dirty="0" smtClean="0"/>
              <a:t>Testing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15299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Lindon &amp; </a:t>
            </a:r>
            <a:r>
              <a:rPr lang="en-GB" dirty="0" err="1" smtClean="0"/>
              <a:t>Trodd</a:t>
            </a:r>
            <a:r>
              <a:rPr lang="en-GB" dirty="0" smtClean="0"/>
              <a:t>, 2016:4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‘Genuine reflective practice is underpinned by an outlook or lifelong learning – far removed from the attitude of ‘I’ve been trained, that’s it!’’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37727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323528" y="692696"/>
            <a:ext cx="8280920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5339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0350"/>
            <a:ext cx="7772400" cy="1008063"/>
          </a:xfrm>
        </p:spPr>
        <p:txBody>
          <a:bodyPr/>
          <a:lstStyle/>
          <a:p>
            <a:pPr eaLnBrk="1" hangingPunct="1"/>
            <a:r>
              <a:rPr lang="en-GB" altLang="en-US" b="1" noProof="1" smtClean="0"/>
              <a:t>Schön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68413"/>
            <a:ext cx="4038600" cy="4857750"/>
          </a:xfrm>
        </p:spPr>
        <p:txBody>
          <a:bodyPr/>
          <a:lstStyle/>
          <a:p>
            <a:pPr eaLnBrk="1" hangingPunct="1"/>
            <a:r>
              <a:rPr lang="en-GB" altLang="en-US" sz="2800" noProof="1" smtClean="0"/>
              <a:t>Mae Schön yn nodi dau fath o adfyfyrio : </a:t>
            </a:r>
          </a:p>
          <a:p>
            <a:pPr eaLnBrk="1" hangingPunct="1"/>
            <a:endParaRPr lang="en-GB" altLang="en-US" sz="2800" noProof="1" smtClean="0"/>
          </a:p>
          <a:p>
            <a:pPr eaLnBrk="1" hangingPunct="1"/>
            <a:r>
              <a:rPr lang="en-GB" altLang="en-US" sz="2800" noProof="1" smtClean="0"/>
              <a:t>1</a:t>
            </a:r>
            <a:r>
              <a:rPr lang="en-GB" altLang="en-US" sz="2800" b="1" noProof="1" smtClean="0"/>
              <a:t>. Adfyfyrio-wrth-weithredu</a:t>
            </a:r>
            <a:r>
              <a:rPr lang="en-GB" altLang="en-US" sz="2800" noProof="1" smtClean="0"/>
              <a:t> </a:t>
            </a:r>
            <a:br>
              <a:rPr lang="en-GB" altLang="en-US" sz="2800" noProof="1" smtClean="0"/>
            </a:br>
            <a:endParaRPr lang="en-GB" altLang="en-US" sz="2800" noProof="1" smtClean="0"/>
          </a:p>
          <a:p>
            <a:pPr eaLnBrk="1" hangingPunct="1"/>
            <a:r>
              <a:rPr lang="en-GB" altLang="en-US" sz="2800" noProof="1" smtClean="0"/>
              <a:t>2. </a:t>
            </a:r>
            <a:r>
              <a:rPr lang="en-GB" altLang="en-US" sz="2800" b="1" noProof="1" smtClean="0"/>
              <a:t>Adfyfyrio-ar-weithredu</a:t>
            </a:r>
          </a:p>
        </p:txBody>
      </p:sp>
      <p:sp>
        <p:nvSpPr>
          <p:cNvPr id="33796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8200" y="1268413"/>
            <a:ext cx="4038600" cy="4857750"/>
          </a:xfrm>
        </p:spPr>
        <p:txBody>
          <a:bodyPr/>
          <a:lstStyle/>
          <a:p>
            <a:pPr eaLnBrk="1" hangingPunct="1"/>
            <a:r>
              <a:rPr lang="en-GB" altLang="en-US" sz="2800" i="1" noProof="1" smtClean="0"/>
              <a:t>Schön identifies two kinds of reflection : </a:t>
            </a:r>
          </a:p>
          <a:p>
            <a:pPr eaLnBrk="1" hangingPunct="1"/>
            <a:endParaRPr lang="en-GB" altLang="en-US" sz="2800" i="1" noProof="1" smtClean="0"/>
          </a:p>
          <a:p>
            <a:pPr eaLnBrk="1" hangingPunct="1"/>
            <a:r>
              <a:rPr lang="en-GB" altLang="en-US" sz="2800" i="1" noProof="1" smtClean="0"/>
              <a:t>1</a:t>
            </a:r>
            <a:r>
              <a:rPr lang="en-GB" altLang="en-US" sz="2800" b="1" i="1" noProof="1" smtClean="0"/>
              <a:t>. Reflection-in-action</a:t>
            </a:r>
            <a:r>
              <a:rPr lang="en-GB" altLang="en-US" sz="2800" i="1" noProof="1" smtClean="0"/>
              <a:t> </a:t>
            </a:r>
            <a:br>
              <a:rPr lang="en-GB" altLang="en-US" sz="2800" i="1" noProof="1" smtClean="0"/>
            </a:br>
            <a:endParaRPr lang="en-GB" altLang="en-US" sz="2800" i="1" noProof="1" smtClean="0"/>
          </a:p>
          <a:p>
            <a:pPr eaLnBrk="1" hangingPunct="1"/>
            <a:r>
              <a:rPr lang="en-GB" altLang="en-US" sz="2800" i="1" noProof="1" smtClean="0"/>
              <a:t>2. </a:t>
            </a:r>
            <a:r>
              <a:rPr lang="en-GB" altLang="en-US" sz="2800" b="1" i="1" noProof="1" smtClean="0"/>
              <a:t>Reflection-on-action</a:t>
            </a:r>
            <a:endParaRPr lang="en-GB" altLang="en-US" sz="2800" i="1" noProof="1" smtClean="0"/>
          </a:p>
          <a:p>
            <a:pPr eaLnBrk="1" hangingPunct="1"/>
            <a:endParaRPr lang="en-GB" altLang="en-US" sz="2800" b="1" noProof="1" smtClean="0"/>
          </a:p>
        </p:txBody>
      </p:sp>
    </p:spTree>
    <p:extLst>
      <p:ext uri="{BB962C8B-B14F-4D97-AF65-F5344CB8AC3E}">
        <p14:creationId xmlns:p14="http://schemas.microsoft.com/office/powerpoint/2010/main" val="27555556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‘Swampy lowlands’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Mae </a:t>
            </a:r>
            <a:r>
              <a:rPr lang="en-GB" dirty="0" err="1"/>
              <a:t>arfer</a:t>
            </a:r>
            <a:r>
              <a:rPr lang="en-GB" dirty="0"/>
              <a:t> </a:t>
            </a:r>
            <a:r>
              <a:rPr lang="en-GB" dirty="0" err="1"/>
              <a:t>adfyfyriol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ein</a:t>
            </a:r>
            <a:r>
              <a:rPr lang="en-GB" dirty="0"/>
              <a:t> </a:t>
            </a:r>
            <a:r>
              <a:rPr lang="en-GB" dirty="0" err="1"/>
              <a:t>codi</a:t>
            </a:r>
            <a:r>
              <a:rPr lang="en-GB" dirty="0"/>
              <a:t> </a:t>
            </a:r>
            <a:r>
              <a:rPr lang="en-GB" dirty="0" err="1"/>
              <a:t>uwch</a:t>
            </a:r>
            <a:r>
              <a:rPr lang="en-GB" dirty="0"/>
              <a:t> </a:t>
            </a:r>
            <a:r>
              <a:rPr lang="en-GB" dirty="0" err="1"/>
              <a:t>iseldiroedd</a:t>
            </a:r>
            <a:r>
              <a:rPr lang="en-GB" dirty="0"/>
              <a:t> </a:t>
            </a:r>
            <a:r>
              <a:rPr lang="en-GB" dirty="0" err="1"/>
              <a:t>corsog</a:t>
            </a:r>
            <a:r>
              <a:rPr lang="en-GB" dirty="0"/>
              <a:t> </a:t>
            </a:r>
            <a:r>
              <a:rPr lang="en-GB" dirty="0" err="1"/>
              <a:t>ein</a:t>
            </a:r>
            <a:r>
              <a:rPr lang="en-GB" dirty="0"/>
              <a:t> </a:t>
            </a:r>
            <a:r>
              <a:rPr lang="en-GB" dirty="0" err="1"/>
              <a:t>harfer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gynnig</a:t>
            </a:r>
            <a:r>
              <a:rPr lang="en-GB" dirty="0"/>
              <a:t> </a:t>
            </a:r>
            <a:r>
              <a:rPr lang="en-GB" dirty="0" err="1"/>
              <a:t>persbectif</a:t>
            </a:r>
            <a:r>
              <a:rPr lang="en-GB" dirty="0"/>
              <a:t> </a:t>
            </a:r>
            <a:r>
              <a:rPr lang="en-GB" dirty="0" err="1"/>
              <a:t>gwahanol</a:t>
            </a:r>
            <a:r>
              <a:rPr lang="en-GB" dirty="0"/>
              <a:t>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Reflective practice raises us above the ‘swampy lowlands’ of our practice and gives us another perspective.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45273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333375"/>
            <a:ext cx="7772400" cy="1008063"/>
          </a:xfrm>
        </p:spPr>
        <p:txBody>
          <a:bodyPr/>
          <a:lstStyle/>
          <a:p>
            <a:pPr eaLnBrk="1" hangingPunct="1"/>
            <a:r>
              <a:rPr lang="en-GB" altLang="en-US" noProof="1" smtClean="0"/>
              <a:t>Schön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eaLnBrk="1" hangingPunct="1"/>
            <a:r>
              <a:rPr lang="en-GB" altLang="en-US" sz="2700" noProof="1" smtClean="0"/>
              <a:t>Adfyfyrio ar weithredu  </a:t>
            </a:r>
          </a:p>
          <a:p>
            <a:pPr lvl="1" eaLnBrk="1" hangingPunct="1"/>
            <a:r>
              <a:rPr lang="en-GB" altLang="en-US" sz="2700" noProof="1" smtClean="0"/>
              <a:t>Pethau wnaeth ddim mynd yn dda</a:t>
            </a:r>
          </a:p>
          <a:p>
            <a:pPr lvl="1" eaLnBrk="1" hangingPunct="1"/>
            <a:r>
              <a:rPr lang="en-GB" altLang="en-US" sz="2700" noProof="1" smtClean="0"/>
              <a:t>Pethau aeth yn dda</a:t>
            </a:r>
          </a:p>
          <a:p>
            <a:pPr lvl="1" eaLnBrk="1" hangingPunct="1"/>
            <a:r>
              <a:rPr lang="en-GB" altLang="en-US" sz="2700" noProof="1" smtClean="0"/>
              <a:t>Eich ymatebion chi</a:t>
            </a:r>
          </a:p>
          <a:p>
            <a:pPr lvl="1" eaLnBrk="1" hangingPunct="1"/>
            <a:r>
              <a:rPr lang="en-GB" altLang="en-US" noProof="1" smtClean="0"/>
              <a:t>Ymatebion pobl eraill</a:t>
            </a:r>
          </a:p>
        </p:txBody>
      </p:sp>
      <p:sp>
        <p:nvSpPr>
          <p:cNvPr id="35844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eaLnBrk="1" hangingPunct="1"/>
            <a:r>
              <a:rPr lang="en-GB" altLang="en-US" sz="2700" i="1" noProof="1" smtClean="0"/>
              <a:t>Reflection on action</a:t>
            </a:r>
          </a:p>
          <a:p>
            <a:pPr lvl="1" eaLnBrk="1" hangingPunct="1"/>
            <a:r>
              <a:rPr lang="en-GB" altLang="en-US" sz="2700" i="1" noProof="1" smtClean="0"/>
              <a:t>Things that did not go well</a:t>
            </a:r>
          </a:p>
          <a:p>
            <a:pPr lvl="1" eaLnBrk="1" hangingPunct="1"/>
            <a:r>
              <a:rPr lang="en-GB" altLang="en-US" sz="2700" i="1" noProof="1" smtClean="0"/>
              <a:t>Things that went well</a:t>
            </a:r>
          </a:p>
          <a:p>
            <a:pPr lvl="1" eaLnBrk="1" hangingPunct="1"/>
            <a:r>
              <a:rPr lang="en-GB" altLang="en-US" sz="2700" i="1" noProof="1" smtClean="0"/>
              <a:t>Your responses</a:t>
            </a:r>
          </a:p>
          <a:p>
            <a:pPr lvl="1" eaLnBrk="1" hangingPunct="1"/>
            <a:r>
              <a:rPr lang="en-GB" altLang="en-US" sz="2700" i="1" noProof="1" smtClean="0"/>
              <a:t>The responses of others</a:t>
            </a:r>
          </a:p>
          <a:p>
            <a:pPr lvl="1" eaLnBrk="1" hangingPunct="1"/>
            <a:endParaRPr lang="en-GB" altLang="en-US" sz="2700" noProof="1" smtClean="0"/>
          </a:p>
          <a:p>
            <a:pPr lvl="1" eaLnBrk="1" hangingPunct="1"/>
            <a:endParaRPr lang="en-GB" altLang="en-US" sz="2700" noProof="1" smtClean="0"/>
          </a:p>
          <a:p>
            <a:endParaRPr lang="en-GB" altLang="en-US" sz="2800" noProof="1" smtClean="0"/>
          </a:p>
        </p:txBody>
      </p:sp>
    </p:spTree>
    <p:extLst>
      <p:ext uri="{BB962C8B-B14F-4D97-AF65-F5344CB8AC3E}">
        <p14:creationId xmlns:p14="http://schemas.microsoft.com/office/powerpoint/2010/main" val="35686098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Tasg</a:t>
            </a:r>
            <a:r>
              <a:rPr lang="en-GB" dirty="0" smtClean="0"/>
              <a:t> </a:t>
            </a:r>
            <a:r>
              <a:rPr lang="en-GB" dirty="0" err="1" smtClean="0"/>
              <a:t>sylw</a:t>
            </a:r>
            <a:r>
              <a:rPr lang="en-GB" dirty="0" smtClean="0"/>
              <a:t> </a:t>
            </a:r>
            <a:r>
              <a:rPr lang="en-GB" dirty="0" err="1" smtClean="0"/>
              <a:t>critigol</a:t>
            </a:r>
            <a:r>
              <a:rPr lang="en-GB" dirty="0" smtClean="0"/>
              <a:t>      </a:t>
            </a:r>
            <a:br>
              <a:rPr lang="en-GB" dirty="0" smtClean="0"/>
            </a:br>
            <a:r>
              <a:rPr lang="en-GB" dirty="0" smtClean="0"/>
              <a:t>Critical attention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/>
              <a:t>Defnyddio</a:t>
            </a:r>
            <a:r>
              <a:rPr lang="en-GB" dirty="0" smtClean="0"/>
              <a:t> lens </a:t>
            </a:r>
            <a:r>
              <a:rPr lang="en-GB" dirty="0" err="1" smtClean="0"/>
              <a:t>critigol</a:t>
            </a:r>
            <a:endParaRPr lang="en-GB" dirty="0"/>
          </a:p>
          <a:p>
            <a:r>
              <a:rPr lang="en-GB" dirty="0" err="1" smtClean="0"/>
              <a:t>Disgrifiwch</a:t>
            </a:r>
            <a:endParaRPr lang="en-GB" dirty="0" smtClean="0"/>
          </a:p>
          <a:p>
            <a:r>
              <a:rPr lang="en-GB" dirty="0" err="1" smtClean="0"/>
              <a:t>Gwerthuswch</a:t>
            </a:r>
            <a:endParaRPr lang="en-GB" dirty="0" smtClean="0"/>
          </a:p>
          <a:p>
            <a:r>
              <a:rPr lang="en-GB" dirty="0" err="1" smtClean="0"/>
              <a:t>Dadansoddwch</a:t>
            </a:r>
            <a:endParaRPr lang="en-GB" dirty="0" smtClean="0"/>
          </a:p>
          <a:p>
            <a:r>
              <a:rPr lang="en-GB" dirty="0" err="1" smtClean="0"/>
              <a:t>Cysylltwch</a:t>
            </a:r>
            <a:r>
              <a:rPr lang="en-GB" dirty="0" smtClean="0"/>
              <a:t> </a:t>
            </a:r>
            <a:r>
              <a:rPr lang="en-GB" dirty="0" err="1" smtClean="0"/>
              <a:t>damcaniaeth</a:t>
            </a:r>
            <a:r>
              <a:rPr lang="en-GB" dirty="0" smtClean="0"/>
              <a:t> ac </a:t>
            </a:r>
            <a:r>
              <a:rPr lang="en-GB" dirty="0" err="1" smtClean="0"/>
              <a:t>arfer</a:t>
            </a:r>
            <a:endParaRPr lang="en-GB" dirty="0" smtClean="0"/>
          </a:p>
          <a:p>
            <a:r>
              <a:rPr lang="en-GB" dirty="0" err="1" smtClean="0"/>
              <a:t>Argymhellion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Using a critical lens</a:t>
            </a:r>
          </a:p>
          <a:p>
            <a:r>
              <a:rPr lang="en-GB" dirty="0" smtClean="0"/>
              <a:t>Describe it</a:t>
            </a:r>
          </a:p>
          <a:p>
            <a:r>
              <a:rPr lang="en-GB" dirty="0" smtClean="0"/>
              <a:t>Evaluate it</a:t>
            </a:r>
          </a:p>
          <a:p>
            <a:r>
              <a:rPr lang="en-GB" dirty="0" smtClean="0"/>
              <a:t>Analyse it</a:t>
            </a:r>
          </a:p>
          <a:p>
            <a:r>
              <a:rPr lang="en-GB" dirty="0" smtClean="0"/>
              <a:t>Apply theory and practice</a:t>
            </a:r>
          </a:p>
          <a:p>
            <a:r>
              <a:rPr lang="en-GB" dirty="0" smtClean="0"/>
              <a:t>Recommendations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80374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Log </a:t>
            </a:r>
            <a:r>
              <a:rPr lang="en-GB" dirty="0" err="1" smtClean="0"/>
              <a:t>adfyfyriol</a:t>
            </a:r>
            <a:r>
              <a:rPr lang="en-GB" dirty="0" smtClean="0"/>
              <a:t>     Reflective log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 smtClean="0"/>
              <a:t>Profiad</a:t>
            </a:r>
            <a:r>
              <a:rPr lang="en-GB" dirty="0" smtClean="0"/>
              <a:t> </a:t>
            </a:r>
            <a:r>
              <a:rPr lang="en-GB" dirty="0" err="1" smtClean="0"/>
              <a:t>neu</a:t>
            </a:r>
            <a:r>
              <a:rPr lang="en-GB" dirty="0" smtClean="0"/>
              <a:t> </a:t>
            </a:r>
            <a:r>
              <a:rPr lang="en-GB" dirty="0" err="1" smtClean="0"/>
              <a:t>gweithgaredd</a:t>
            </a:r>
            <a:endParaRPr lang="en-GB" dirty="0" smtClean="0"/>
          </a:p>
          <a:p>
            <a:r>
              <a:rPr lang="en-GB" dirty="0" err="1" smtClean="0"/>
              <a:t>Adfyfyrio’n</a:t>
            </a:r>
            <a:r>
              <a:rPr lang="en-GB" dirty="0" smtClean="0"/>
              <a:t> </a:t>
            </a:r>
            <a:r>
              <a:rPr lang="en-GB" dirty="0" err="1" smtClean="0"/>
              <a:t>gritigol</a:t>
            </a:r>
            <a:endParaRPr lang="en-GB" dirty="0" smtClean="0"/>
          </a:p>
          <a:p>
            <a:r>
              <a:rPr lang="en-GB" dirty="0" err="1" smtClean="0"/>
              <a:t>Arfer</a:t>
            </a:r>
            <a:r>
              <a:rPr lang="en-GB" dirty="0" smtClean="0"/>
              <a:t> </a:t>
            </a:r>
            <a:r>
              <a:rPr lang="en-GB" dirty="0" err="1" smtClean="0"/>
              <a:t>dda</a:t>
            </a:r>
            <a:r>
              <a:rPr lang="en-GB" dirty="0" smtClean="0"/>
              <a:t>?</a:t>
            </a:r>
          </a:p>
          <a:p>
            <a:r>
              <a:rPr lang="en-GB" dirty="0" err="1" smtClean="0"/>
              <a:t>Datblygiad</a:t>
            </a:r>
            <a:r>
              <a:rPr lang="en-GB" dirty="0" smtClean="0"/>
              <a:t> </a:t>
            </a:r>
            <a:r>
              <a:rPr lang="en-GB" dirty="0" err="1" smtClean="0"/>
              <a:t>pellach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Experience or activity</a:t>
            </a:r>
          </a:p>
          <a:p>
            <a:r>
              <a:rPr lang="en-GB" dirty="0" smtClean="0"/>
              <a:t>Critical reflection</a:t>
            </a:r>
          </a:p>
          <a:p>
            <a:r>
              <a:rPr lang="en-GB" dirty="0" smtClean="0"/>
              <a:t>Good practice?</a:t>
            </a:r>
          </a:p>
          <a:p>
            <a:r>
              <a:rPr lang="en-GB" dirty="0" smtClean="0"/>
              <a:t>Further development?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1839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Tasgau</a:t>
            </a:r>
            <a:r>
              <a:rPr lang="en-GB" dirty="0"/>
              <a:t> </a:t>
            </a:r>
            <a:r>
              <a:rPr lang="en-GB" dirty="0" err="1" smtClean="0"/>
              <a:t>ymchwil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Research tasks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Sway</a:t>
            </a:r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</a:t>
            </a:r>
            <a:r>
              <a:rPr lang="en-GB" dirty="0" smtClean="0">
                <a:hlinkClick r:id="rId3"/>
              </a:rPr>
              <a:t>sway.office.com/GwPbJyrif2fKdlMQ?ref=Link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18352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err="1" smtClean="0"/>
              <a:t>Cyfeiriadau</a:t>
            </a:r>
            <a:r>
              <a:rPr lang="en-GB" dirty="0" smtClean="0"/>
              <a:t>     References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608513"/>
          </a:xfrm>
        </p:spPr>
        <p:txBody>
          <a:bodyPr>
            <a:noAutofit/>
          </a:bodyPr>
          <a:lstStyle/>
          <a:p>
            <a:r>
              <a:rPr lang="en-GB" sz="2400" dirty="0" smtClean="0"/>
              <a:t>Appleby, K. (2010) </a:t>
            </a:r>
            <a:r>
              <a:rPr lang="en-GB" sz="2400" i="1" dirty="0" smtClean="0"/>
              <a:t>Reflective thinking: reflective practice.</a:t>
            </a:r>
            <a:r>
              <a:rPr lang="en-GB" sz="2400" dirty="0" smtClean="0"/>
              <a:t>  In M. Reed and N. Canning (2010) </a:t>
            </a:r>
            <a:r>
              <a:rPr lang="en-GB" sz="2400" i="1" dirty="0"/>
              <a:t>Reflective practice in the early years.  </a:t>
            </a:r>
            <a:r>
              <a:rPr lang="en-GB" sz="2400" dirty="0"/>
              <a:t>London</a:t>
            </a:r>
            <a:r>
              <a:rPr lang="en-GB" sz="2400" i="1" dirty="0"/>
              <a:t>: </a:t>
            </a:r>
            <a:r>
              <a:rPr lang="en-GB" sz="2400" dirty="0"/>
              <a:t>Sage</a:t>
            </a:r>
            <a:r>
              <a:rPr lang="en-GB" sz="2400" dirty="0" smtClean="0"/>
              <a:t>. Pp.7-23.</a:t>
            </a:r>
            <a:endParaRPr lang="en-GB" sz="2400" dirty="0"/>
          </a:p>
          <a:p>
            <a:r>
              <a:rPr lang="en-GB" sz="2400" dirty="0" smtClean="0"/>
              <a:t>Bolton, G. </a:t>
            </a:r>
            <a:r>
              <a:rPr lang="en-GB" sz="2400" dirty="0" smtClean="0"/>
              <a:t>&amp; </a:t>
            </a:r>
            <a:r>
              <a:rPr lang="en-GB" sz="2400" dirty="0" err="1" smtClean="0"/>
              <a:t>Delderfield</a:t>
            </a:r>
            <a:r>
              <a:rPr lang="en-GB" sz="2400" dirty="0" smtClean="0"/>
              <a:t>, R. (2018) </a:t>
            </a:r>
            <a:r>
              <a:rPr lang="en-GB" sz="2400" i="1" dirty="0" smtClean="0"/>
              <a:t>Reflective practice: writing and professional development.</a:t>
            </a:r>
            <a:r>
              <a:rPr lang="en-GB" sz="2400" dirty="0" smtClean="0"/>
              <a:t> </a:t>
            </a:r>
            <a:r>
              <a:rPr lang="en-GB" sz="2400" dirty="0" smtClean="0"/>
              <a:t>5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Ed.  </a:t>
            </a:r>
            <a:r>
              <a:rPr lang="en-GB" sz="2400" dirty="0" smtClean="0"/>
              <a:t>London: Sage</a:t>
            </a:r>
            <a:r>
              <a:rPr lang="en-GB" sz="2400" dirty="0" smtClean="0"/>
              <a:t>.</a:t>
            </a:r>
          </a:p>
          <a:p>
            <a:r>
              <a:rPr lang="en-GB" sz="2400" dirty="0" err="1" smtClean="0"/>
              <a:t>Hallet</a:t>
            </a:r>
            <a:r>
              <a:rPr lang="en-GB" sz="2400" dirty="0" smtClean="0"/>
              <a:t>, E. (2013) </a:t>
            </a:r>
            <a:r>
              <a:rPr lang="en-GB" sz="2400" i="1" dirty="0" smtClean="0"/>
              <a:t>The reflective early years practitioner. </a:t>
            </a:r>
            <a:r>
              <a:rPr lang="en-GB" sz="2400" dirty="0" smtClean="0"/>
              <a:t>London: Sage</a:t>
            </a:r>
          </a:p>
          <a:p>
            <a:r>
              <a:rPr lang="en-GB" sz="2400" dirty="0" smtClean="0"/>
              <a:t>Lindon, J. &amp; </a:t>
            </a:r>
            <a:r>
              <a:rPr lang="en-GB" sz="2400" dirty="0" err="1" smtClean="0"/>
              <a:t>Trodd</a:t>
            </a:r>
            <a:r>
              <a:rPr lang="en-GB" sz="2400" dirty="0" smtClean="0"/>
              <a:t>, L.  (2016) </a:t>
            </a:r>
            <a:r>
              <a:rPr lang="en-GB" sz="2400" i="1" dirty="0" smtClean="0"/>
              <a:t>Reflective practice and early years professionalism. </a:t>
            </a:r>
            <a:r>
              <a:rPr lang="en-GB" sz="2400" dirty="0" smtClean="0"/>
              <a:t>London: Hodder Education.</a:t>
            </a:r>
            <a:endParaRPr lang="en-GB" sz="2400" dirty="0" smtClean="0"/>
          </a:p>
          <a:p>
            <a:r>
              <a:rPr lang="en-GB" sz="2400" dirty="0" smtClean="0"/>
              <a:t>Reed, M. and Canning, N. (2010) </a:t>
            </a:r>
            <a:r>
              <a:rPr lang="en-GB" sz="2400" i="1" dirty="0" smtClean="0"/>
              <a:t>Reflective practice in the early years.  </a:t>
            </a:r>
            <a:r>
              <a:rPr lang="en-GB" sz="2400" dirty="0" smtClean="0"/>
              <a:t>London</a:t>
            </a:r>
            <a:r>
              <a:rPr lang="en-GB" sz="2400" i="1" dirty="0" smtClean="0"/>
              <a:t>: </a:t>
            </a:r>
            <a:r>
              <a:rPr lang="en-GB" sz="2400" dirty="0" smtClean="0"/>
              <a:t>Sage.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1546428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1445</TotalTime>
  <Words>1448</Words>
  <Application>Microsoft Office PowerPoint</Application>
  <PresentationFormat>On-screen Show (4:3)</PresentationFormat>
  <Paragraphs>323</Paragraphs>
  <Slides>37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ＭＳ Ｐゴシック</vt:lpstr>
      <vt:lpstr>Arial</vt:lpstr>
      <vt:lpstr>Calibri</vt:lpstr>
      <vt:lpstr>Myriad Pro</vt:lpstr>
      <vt:lpstr>Times New Roman</vt:lpstr>
      <vt:lpstr>20140311PresentationUWTSDTemplate</vt:lpstr>
      <vt:lpstr>   EAEE5002C Adfyfyrio ar ddarpariaeth blynyddoedd cynnar  EAEE5002 Reflections on early years provision   </vt:lpstr>
      <vt:lpstr>Tîm y modiwl    Module team</vt:lpstr>
      <vt:lpstr>Cynnwys     Content</vt:lpstr>
      <vt:lpstr>Cysylltiadau NOS EAEE5002/C NOS links</vt:lpstr>
      <vt:lpstr>Adnoddau’r modiwl        Module resources</vt:lpstr>
      <vt:lpstr>Deilliannau dysgu</vt:lpstr>
      <vt:lpstr>Learning outcomes</vt:lpstr>
      <vt:lpstr>Asesu        Assessment</vt:lpstr>
      <vt:lpstr>Elfen 1          Element 1      </vt:lpstr>
      <vt:lpstr>Elfen 2          Element 2 </vt:lpstr>
      <vt:lpstr>Elfen 3          Element 3</vt:lpstr>
      <vt:lpstr>PowerPoint Presentation</vt:lpstr>
      <vt:lpstr>Elfen 4         Element 4</vt:lpstr>
      <vt:lpstr>PowerPoint Presentation</vt:lpstr>
      <vt:lpstr>PowerPoint Presentation</vt:lpstr>
      <vt:lpstr>Beth yw adfyfyrio? What is reflection?</vt:lpstr>
      <vt:lpstr>Beth yw adfyfyrio? What is reflection?</vt:lpstr>
      <vt:lpstr>Sway</vt:lpstr>
      <vt:lpstr>Arfer adfyfyriol Reflective practice</vt:lpstr>
      <vt:lpstr>Arfer adfyfyriol Reflective practice</vt:lpstr>
      <vt:lpstr>Dealltwriaeth     Understanding</vt:lpstr>
      <vt:lpstr>Gweithgaredd       Activity</vt:lpstr>
      <vt:lpstr>Tasg adfyfyriol Reflective task</vt:lpstr>
      <vt:lpstr>Dysgu o Brofiad  Learning from Experience</vt:lpstr>
      <vt:lpstr>PowerPoint Presentation</vt:lpstr>
      <vt:lpstr>Dysgu adfyfyriol yn y gwaith Work-based reflective learning</vt:lpstr>
      <vt:lpstr>Dysgu trawsnewidiol Tranformational learning</vt:lpstr>
      <vt:lpstr>Dewey</vt:lpstr>
      <vt:lpstr>Lindon &amp; Trodd, 2016:4</vt:lpstr>
      <vt:lpstr>PowerPoint Presentation</vt:lpstr>
      <vt:lpstr>Schön</vt:lpstr>
      <vt:lpstr>‘Swampy lowlands’</vt:lpstr>
      <vt:lpstr>Schön</vt:lpstr>
      <vt:lpstr>Tasg sylw critigol       Critical attention task</vt:lpstr>
      <vt:lpstr>Log adfyfyriol     Reflective log</vt:lpstr>
      <vt:lpstr>Tasgau ymchwil Research tasks</vt:lpstr>
      <vt:lpstr>Cyfeiriadau     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Gwyneth Davies</cp:lastModifiedBy>
  <cp:revision>69</cp:revision>
  <cp:lastPrinted>2019-11-28T11:08:58Z</cp:lastPrinted>
  <dcterms:created xsi:type="dcterms:W3CDTF">2015-04-14T15:21:28Z</dcterms:created>
  <dcterms:modified xsi:type="dcterms:W3CDTF">2020-11-25T13:41:12Z</dcterms:modified>
</cp:coreProperties>
</file>