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9" autoAdjust="0"/>
    <p:restoredTop sz="89201" autoAdjust="0"/>
  </p:normalViewPr>
  <p:slideViewPr>
    <p:cSldViewPr snapToGrid="0">
      <p:cViewPr varScale="1">
        <p:scale>
          <a:sx n="55" d="100"/>
          <a:sy n="55" d="100"/>
        </p:scale>
        <p:origin x="582" y="72"/>
      </p:cViewPr>
      <p:guideLst/>
    </p:cSldViewPr>
  </p:slideViewPr>
  <p:outlineViewPr>
    <p:cViewPr>
      <p:scale>
        <a:sx n="33" d="100"/>
        <a:sy n="33" d="100"/>
      </p:scale>
      <p:origin x="0" y="-1686"/>
    </p:cViewPr>
  </p:outlin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E1821-CB92-0D4F-A7D1-F17EBB6FE9C0}" type="datetimeFigureOut">
              <a:rPr lang="en-US" smtClean="0"/>
              <a:t>4/15/2020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DF39CD-D10A-9541-AE7F-0ACA4AE0D627}" type="slidenum">
              <a:rPr lang="en-US" smtClean="0"/>
              <a:t>‹#›</a:t>
            </a:fld>
            <a:endParaRPr lang="en-US" dirty="0"/>
          </a:p>
        </p:txBody>
      </p:sp>
    </p:spTree>
    <p:extLst>
      <p:ext uri="{BB962C8B-B14F-4D97-AF65-F5344CB8AC3E}">
        <p14:creationId xmlns:p14="http://schemas.microsoft.com/office/powerpoint/2010/main" val="1738520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Opportunity cost is one of the biggest arguments against HS2. £50bn is apparently the figure that is going to be spent on HS2 but imagine all that money going towards more beneficial projects.</a:t>
            </a:r>
          </a:p>
          <a:p>
            <a:r>
              <a:rPr lang="en-US" dirty="0"/>
              <a:t>As it stands the UK is already in a big heavy debt, public finances are stretched so spending must be carefully thought of and </a:t>
            </a:r>
            <a:r>
              <a:rPr lang="en-GB" noProof="0" dirty="0"/>
              <a:t>prioritised</a:t>
            </a:r>
          </a:p>
          <a:p>
            <a:r>
              <a:rPr lang="en-US" dirty="0"/>
              <a:t>There will be a £10bn upgrade to the East and West coast main lines, £6bn on a bus and tram network in only 4 core cities in the midlands and the north, and £2bn on walking and cycling schemes.</a:t>
            </a:r>
          </a:p>
        </p:txBody>
      </p:sp>
      <p:sp>
        <p:nvSpPr>
          <p:cNvPr id="4" name="Slide Number Placeholder 3"/>
          <p:cNvSpPr>
            <a:spLocks noGrp="1"/>
          </p:cNvSpPr>
          <p:nvPr>
            <p:ph type="sldNum" sz="quarter" idx="5"/>
          </p:nvPr>
        </p:nvSpPr>
        <p:spPr/>
        <p:txBody>
          <a:bodyPr/>
          <a:lstStyle/>
          <a:p>
            <a:fld id="{02DF39CD-D10A-9541-AE7F-0ACA4AE0D627}" type="slidenum">
              <a:rPr lang="en-US" smtClean="0"/>
              <a:t>2</a:t>
            </a:fld>
            <a:endParaRPr lang="en-US" dirty="0"/>
          </a:p>
        </p:txBody>
      </p:sp>
    </p:spTree>
    <p:extLst>
      <p:ext uri="{BB962C8B-B14F-4D97-AF65-F5344CB8AC3E}">
        <p14:creationId xmlns:p14="http://schemas.microsoft.com/office/powerpoint/2010/main" val="3492397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US" dirty="0"/>
              <a:t>Enhance the look of your Property – Overtime potholes evolve due to gradual deterioration and water damage. Potholes will continue to worsen if left untreated making their appearance poor. This could lead to losing potential customers or the house value decreases.</a:t>
            </a:r>
          </a:p>
          <a:p>
            <a:pPr marL="228600" indent="-228600">
              <a:buAutoNum type="arabicParenR"/>
            </a:pPr>
            <a:r>
              <a:rPr lang="en-US" dirty="0"/>
              <a:t>Avoid Danger to Motorists and Pedestrians – Safety is one if not the biggest concerns these days. If potholes get repaired the reduce of injury dramatically drops. Whether it be tripping over potholes or swerving to try avoid them and possibly hitting pedestrians or motorcyclists. </a:t>
            </a:r>
          </a:p>
          <a:p>
            <a:pPr marL="228600" indent="-228600">
              <a:buAutoNum type="arabicParenR"/>
            </a:pPr>
            <a:r>
              <a:rPr lang="en-US" dirty="0"/>
              <a:t>Less money spent on unnecessary vehicle damage – Potholes can cause considerable damage to any vehicle that drives over them. The type of damages range from, tires to a vehicles suspension, which can lead to more serious repair work in the future.</a:t>
            </a:r>
          </a:p>
          <a:p>
            <a:pPr marL="228600" indent="-228600">
              <a:buAutoNum type="arabicParenR"/>
            </a:pPr>
            <a:r>
              <a:rPr lang="en-US" dirty="0"/>
              <a:t>Save money – If potholes are left untreated, they will continue to increase in size and will eventually have to get them mended. However, if you repair the potholes early when they are smaller in size, you’ll save lot of money in the future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(Top 5 Benefits of Pothole Repair - Double Diamond Contracting Inc. - Kalispell | NearSay, 2020)</a:t>
            </a:r>
          </a:p>
          <a:p>
            <a:pPr marL="0" indent="0">
              <a:buNone/>
            </a:pPr>
            <a:endParaRPr lang="en-US" dirty="0"/>
          </a:p>
        </p:txBody>
      </p:sp>
      <p:sp>
        <p:nvSpPr>
          <p:cNvPr id="4" name="Slide Number Placeholder 3"/>
          <p:cNvSpPr>
            <a:spLocks noGrp="1"/>
          </p:cNvSpPr>
          <p:nvPr>
            <p:ph type="sldNum" sz="quarter" idx="5"/>
          </p:nvPr>
        </p:nvSpPr>
        <p:spPr/>
        <p:txBody>
          <a:bodyPr/>
          <a:lstStyle/>
          <a:p>
            <a:fld id="{02DF39CD-D10A-9541-AE7F-0ACA4AE0D627}" type="slidenum">
              <a:rPr lang="en-US" smtClean="0"/>
              <a:t>3</a:t>
            </a:fld>
            <a:endParaRPr lang="en-US" dirty="0"/>
          </a:p>
        </p:txBody>
      </p:sp>
    </p:spTree>
    <p:extLst>
      <p:ext uri="{BB962C8B-B14F-4D97-AF65-F5344CB8AC3E}">
        <p14:creationId xmlns:p14="http://schemas.microsoft.com/office/powerpoint/2010/main" val="130332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dirty="0"/>
              <a:t>In 2018-19 the Health department spent £115bn on the NHS England budget. With that money it could pay eight years of healthcare in Scotland. This is estimated to have cost Holyrood £13.1bn in the same year.</a:t>
            </a:r>
          </a:p>
          <a:p>
            <a:r>
              <a:rPr lang="en-US" sz="900" dirty="0"/>
              <a:t>Another point is, with nurses being on a salary of around £38,500 a year, the HS2 money could pay 2.75 million of the nurses' wages, and no doubt helping to alleviate the shortage of tens of thousands anticipated by 2021.</a:t>
            </a:r>
          </a:p>
          <a:p>
            <a:r>
              <a:rPr lang="en-US" dirty="0"/>
              <a:t>With this Coronavirus pandemic, the money that would be spent on HS2 could be spent on essential life saving equipment for the front row staff of the NHS and can also go towards research how to find a cure for this terrible virus.</a:t>
            </a:r>
          </a:p>
          <a:p>
            <a:r>
              <a:rPr lang="en-US" dirty="0"/>
              <a:t>Another point involving COVID-19 is that the money could also go towards building larger and smaller hospitals. This could give NHS more room and use no other buildings such as sports centers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(13 things you could buy with £106bn instead of HS2, 2020)</a:t>
            </a:r>
          </a:p>
          <a:p>
            <a:endParaRPr lang="en-US" dirty="0"/>
          </a:p>
        </p:txBody>
      </p:sp>
      <p:sp>
        <p:nvSpPr>
          <p:cNvPr id="4" name="Slide Number Placeholder 3"/>
          <p:cNvSpPr>
            <a:spLocks noGrp="1"/>
          </p:cNvSpPr>
          <p:nvPr>
            <p:ph type="sldNum" sz="quarter" idx="5"/>
          </p:nvPr>
        </p:nvSpPr>
        <p:spPr/>
        <p:txBody>
          <a:bodyPr/>
          <a:lstStyle/>
          <a:p>
            <a:fld id="{02DF39CD-D10A-9541-AE7F-0ACA4AE0D627}" type="slidenum">
              <a:rPr lang="en-US" smtClean="0"/>
              <a:t>4</a:t>
            </a:fld>
            <a:endParaRPr lang="en-US" dirty="0"/>
          </a:p>
        </p:txBody>
      </p:sp>
    </p:spTree>
    <p:extLst>
      <p:ext uri="{BB962C8B-B14F-4D97-AF65-F5344CB8AC3E}">
        <p14:creationId xmlns:p14="http://schemas.microsoft.com/office/powerpoint/2010/main" val="765564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price for just one student to pay for their university course is around £9,250 per year. The HS2 money could pay 3,819,000 students tuition fees for the full 3 years of university. It can also fund 3 years of the highest most beneficial nursing bursaries available for more than 3 million students.</a:t>
            </a:r>
          </a:p>
          <a:p>
            <a:r>
              <a:rPr lang="en-GB" dirty="0"/>
              <a:t>If this was to happen, more students from colleges and six forms would be intrigued more into going to university as they couldn’t afford it when it wasn’t being payed for. The more people that go to university there would be more qualified people in numerous professions which would be good for the UK as there wouldn’t be a shortage in a specific profession.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(13 things you could buy with £106bn instead of HS2, 2020)</a:t>
            </a:r>
          </a:p>
          <a:p>
            <a:endParaRPr lang="en-GB" dirty="0"/>
          </a:p>
        </p:txBody>
      </p:sp>
      <p:sp>
        <p:nvSpPr>
          <p:cNvPr id="4" name="Slide Number Placeholder 3"/>
          <p:cNvSpPr>
            <a:spLocks noGrp="1"/>
          </p:cNvSpPr>
          <p:nvPr>
            <p:ph type="sldNum" sz="quarter" idx="5"/>
          </p:nvPr>
        </p:nvSpPr>
        <p:spPr/>
        <p:txBody>
          <a:bodyPr/>
          <a:lstStyle/>
          <a:p>
            <a:fld id="{02DF39CD-D10A-9541-AE7F-0ACA4AE0D627}" type="slidenum">
              <a:rPr lang="en-US" smtClean="0"/>
              <a:t>5</a:t>
            </a:fld>
            <a:endParaRPr lang="en-US" dirty="0"/>
          </a:p>
        </p:txBody>
      </p:sp>
    </p:spTree>
    <p:extLst>
      <p:ext uri="{BB962C8B-B14F-4D97-AF65-F5344CB8AC3E}">
        <p14:creationId xmlns:p14="http://schemas.microsoft.com/office/powerpoint/2010/main" val="1540515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trident missile system and associated submarines is an annual cost of about £2bn, parliament voted to renew it in 2016 at an estimated £41bn. The scrapping trident would cost around £4bn over several years according to the ministry of defence.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(13 things you could buy with £106bn instead of HS2, 2020)</a:t>
            </a:r>
          </a:p>
          <a:p>
            <a:endParaRPr lang="en-GB" dirty="0"/>
          </a:p>
        </p:txBody>
      </p:sp>
      <p:sp>
        <p:nvSpPr>
          <p:cNvPr id="4" name="Slide Number Placeholder 3"/>
          <p:cNvSpPr>
            <a:spLocks noGrp="1"/>
          </p:cNvSpPr>
          <p:nvPr>
            <p:ph type="sldNum" sz="quarter" idx="5"/>
          </p:nvPr>
        </p:nvSpPr>
        <p:spPr/>
        <p:txBody>
          <a:bodyPr/>
          <a:lstStyle/>
          <a:p>
            <a:fld id="{02DF39CD-D10A-9541-AE7F-0ACA4AE0D627}" type="slidenum">
              <a:rPr lang="en-US" smtClean="0"/>
              <a:t>6</a:t>
            </a:fld>
            <a:endParaRPr lang="en-US" dirty="0"/>
          </a:p>
        </p:txBody>
      </p:sp>
    </p:spTree>
    <p:extLst>
      <p:ext uri="{BB962C8B-B14F-4D97-AF65-F5344CB8AC3E}">
        <p14:creationId xmlns:p14="http://schemas.microsoft.com/office/powerpoint/2010/main" val="3824349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Government’s estimations, benefits to passengers and the wider economy would be up to £61 billion over 60 years.</a:t>
            </a:r>
          </a:p>
          <a:p>
            <a:r>
              <a:rPr lang="en-GB" dirty="0"/>
              <a:t>A new runway would mean cheaper fares, fewer delays and more daily destinations.</a:t>
            </a:r>
          </a:p>
          <a:p>
            <a:r>
              <a:rPr lang="en-GB" dirty="0"/>
              <a:t>A new runway will mean more daily flights to emerging markets in South America and Asia.</a:t>
            </a:r>
          </a:p>
          <a:p>
            <a:r>
              <a:rPr lang="en-GB" dirty="0"/>
              <a:t>Heathrow carries a freight of 1.5 million tonnes in 2015. This freight by tonnage is bigger than all the UK’s other airports combined. </a:t>
            </a:r>
          </a:p>
          <a:p>
            <a:r>
              <a:rPr lang="en-GB" dirty="0"/>
              <a:t>The Department for transport and the airports commission estimate that by adding a third runway at Heathrow could create up to 77,000 local jobs by 2030.</a:t>
            </a:r>
          </a:p>
          <a:p>
            <a:r>
              <a:rPr lang="en-GB" dirty="0"/>
              <a:t>This will help Heathrow create 5,000 apprenticeships by 2030, doubling the current total to 10,000</a:t>
            </a:r>
          </a:p>
          <a:p>
            <a:r>
              <a:rPr lang="en-GB" dirty="0"/>
              <a:t>With this new runway youth unemployment will  decrease in the five boroughs nearest to the airport – Ealing, Hounslow, Spelthorne, Slough and Hillingdon.</a:t>
            </a:r>
          </a:p>
          <a:p>
            <a:r>
              <a:rPr lang="en-GB" sz="1200" kern="1200" dirty="0">
                <a:solidFill>
                  <a:schemeClr val="tx1"/>
                </a:solidFill>
                <a:effectLst/>
                <a:latin typeface="+mn-lt"/>
                <a:ea typeface="+mn-ea"/>
                <a:cs typeface="+mn-cs"/>
              </a:rPr>
              <a:t>(Heathrow Northwest Runway: economic benefits, n.d.)</a:t>
            </a:r>
            <a:endParaRPr lang="en-GB" dirty="0"/>
          </a:p>
        </p:txBody>
      </p:sp>
      <p:sp>
        <p:nvSpPr>
          <p:cNvPr id="4" name="Slide Number Placeholder 3"/>
          <p:cNvSpPr>
            <a:spLocks noGrp="1"/>
          </p:cNvSpPr>
          <p:nvPr>
            <p:ph type="sldNum" sz="quarter" idx="5"/>
          </p:nvPr>
        </p:nvSpPr>
        <p:spPr/>
        <p:txBody>
          <a:bodyPr/>
          <a:lstStyle/>
          <a:p>
            <a:fld id="{02DF39CD-D10A-9541-AE7F-0ACA4AE0D627}" type="slidenum">
              <a:rPr lang="en-US" smtClean="0"/>
              <a:t>7</a:t>
            </a:fld>
            <a:endParaRPr lang="en-US" dirty="0"/>
          </a:p>
        </p:txBody>
      </p:sp>
    </p:spTree>
    <p:extLst>
      <p:ext uri="{BB962C8B-B14F-4D97-AF65-F5344CB8AC3E}">
        <p14:creationId xmlns:p14="http://schemas.microsoft.com/office/powerpoint/2010/main" val="3716630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£50 million is to provide 1.3 million children with cycling proficiency training.</a:t>
            </a:r>
          </a:p>
          <a:p>
            <a:r>
              <a:rPr lang="en-GB" dirty="0"/>
              <a:t>£101 million to improve the infrastructure of cycling and further expand cycling routes between the city centre, local communities, and key retail and employment sites.</a:t>
            </a:r>
          </a:p>
          <a:p>
            <a:r>
              <a:rPr lang="en-GB" dirty="0"/>
              <a:t>£85 million to improve 200 road sections for cyclists.</a:t>
            </a:r>
          </a:p>
          <a:p>
            <a:r>
              <a:rPr lang="en-GB" dirty="0"/>
              <a:t>£80 million for safety and awareness training for cyclists, bike repair, maintenance courses, road safety measures and extra secure cycling storage.</a:t>
            </a:r>
          </a:p>
          <a:p>
            <a:r>
              <a:rPr lang="en-GB" dirty="0"/>
              <a:t>£389.5 million to spent by councils for walking and cycling projects.</a:t>
            </a:r>
          </a:p>
          <a:p>
            <a:r>
              <a:rPr lang="en-GB" dirty="0"/>
              <a:t>£476.4 million from local growth funding to support walking and cycling.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(Switchboard 0300 330 3000, 2020)</a:t>
            </a:r>
          </a:p>
          <a:p>
            <a:endParaRPr lang="en-GB" dirty="0"/>
          </a:p>
        </p:txBody>
      </p:sp>
      <p:sp>
        <p:nvSpPr>
          <p:cNvPr id="4" name="Slide Number Placeholder 3"/>
          <p:cNvSpPr>
            <a:spLocks noGrp="1"/>
          </p:cNvSpPr>
          <p:nvPr>
            <p:ph type="sldNum" sz="quarter" idx="5"/>
          </p:nvPr>
        </p:nvSpPr>
        <p:spPr/>
        <p:txBody>
          <a:bodyPr/>
          <a:lstStyle/>
          <a:p>
            <a:fld id="{02DF39CD-D10A-9541-AE7F-0ACA4AE0D627}" type="slidenum">
              <a:rPr lang="en-US" smtClean="0"/>
              <a:t>8</a:t>
            </a:fld>
            <a:endParaRPr lang="en-US" dirty="0"/>
          </a:p>
        </p:txBody>
      </p:sp>
    </p:spTree>
    <p:extLst>
      <p:ext uri="{BB962C8B-B14F-4D97-AF65-F5344CB8AC3E}">
        <p14:creationId xmlns:p14="http://schemas.microsoft.com/office/powerpoint/2010/main" val="4197399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Superfast broadband is needed to support an increasing number of devices in the home such as:</a:t>
            </a:r>
          </a:p>
          <a:p>
            <a:r>
              <a:rPr lang="en-GB" dirty="0"/>
              <a:t>Mobile Phones</a:t>
            </a:r>
          </a:p>
          <a:p>
            <a:r>
              <a:rPr lang="en-GB" dirty="0"/>
              <a:t>Tablets and IPADs</a:t>
            </a:r>
          </a:p>
          <a:p>
            <a:r>
              <a:rPr lang="en-GB" dirty="0"/>
              <a:t>Laptops </a:t>
            </a:r>
          </a:p>
          <a:p>
            <a:r>
              <a:rPr lang="en-GB" dirty="0"/>
              <a:t>Games consoles and so many more.</a:t>
            </a:r>
          </a:p>
          <a:p>
            <a:r>
              <a:rPr lang="en-GB" dirty="0"/>
              <a:t>The more devices in a household the slower the internet speed.</a:t>
            </a:r>
          </a:p>
          <a:p>
            <a:r>
              <a:rPr lang="en-US" sz="1200" b="0" i="0" u="none" strike="noStrike" kern="1200" dirty="0">
                <a:solidFill>
                  <a:schemeClr val="tx1"/>
                </a:solidFill>
                <a:effectLst/>
                <a:latin typeface="+mn-lt"/>
                <a:ea typeface="+mn-ea"/>
                <a:cs typeface="+mn-cs"/>
              </a:rPr>
              <a:t>Without superfast broadband, consumers miss out on bandwidth-intensive services such as TV and video.</a:t>
            </a:r>
          </a:p>
          <a:p>
            <a:r>
              <a:rPr lang="en-US" sz="1200" b="0" i="0" u="none" strike="noStrike" kern="1200" dirty="0">
                <a:solidFill>
                  <a:schemeClr val="tx1"/>
                </a:solidFill>
                <a:effectLst/>
                <a:latin typeface="+mn-lt"/>
                <a:ea typeface="+mn-ea"/>
                <a:cs typeface="+mn-cs"/>
              </a:rPr>
              <a:t>Without superfast broadband watching channels on Tv like sky sports and normal channels like BBC and itv will have degraded picture quality with playback often interrupted by buffering. </a:t>
            </a:r>
          </a:p>
          <a:p>
            <a:r>
              <a:rPr lang="en-US" sz="1200" b="0" i="0" u="none" strike="noStrike" kern="1200" dirty="0">
                <a:solidFill>
                  <a:schemeClr val="tx1"/>
                </a:solidFill>
                <a:effectLst/>
                <a:latin typeface="+mn-lt"/>
                <a:ea typeface="+mn-ea"/>
                <a:cs typeface="+mn-cs"/>
              </a:rPr>
              <a:t>You need superfast broadband for these essential daily tasks such as:</a:t>
            </a:r>
          </a:p>
          <a:p>
            <a:r>
              <a:rPr lang="en-US" sz="1200" b="0" i="0" u="none" strike="noStrike" kern="1200" dirty="0">
                <a:solidFill>
                  <a:schemeClr val="tx1"/>
                </a:solidFill>
                <a:effectLst/>
                <a:latin typeface="+mn-lt"/>
                <a:ea typeface="+mn-ea"/>
                <a:cs typeface="+mn-cs"/>
              </a:rPr>
              <a:t>Browsing</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Social Media</a:t>
            </a:r>
          </a:p>
          <a:p>
            <a:r>
              <a:rPr lang="en-GB" sz="1200" b="0" i="0" u="none" strike="noStrike" kern="1200" dirty="0">
                <a:solidFill>
                  <a:schemeClr val="tx1"/>
                </a:solidFill>
                <a:effectLst/>
                <a:latin typeface="+mn-lt"/>
                <a:ea typeface="+mn-ea"/>
                <a:cs typeface="+mn-cs"/>
              </a:rPr>
              <a:t>Messaging</a:t>
            </a:r>
          </a:p>
          <a:p>
            <a:r>
              <a:rPr lang="en-GB" sz="1200" b="0" i="0" u="none" strike="noStrike" kern="1200" dirty="0">
                <a:solidFill>
                  <a:schemeClr val="tx1"/>
                </a:solidFill>
                <a:effectLst/>
                <a:latin typeface="+mn-lt"/>
                <a:ea typeface="+mn-ea"/>
                <a:cs typeface="+mn-cs"/>
              </a:rPr>
              <a:t>Online Banking </a:t>
            </a:r>
          </a:p>
          <a:p>
            <a:r>
              <a:rPr lang="en-GB" sz="1200" b="0" i="0" u="none" strike="noStrike" kern="1200" dirty="0">
                <a:solidFill>
                  <a:schemeClr val="tx1"/>
                </a:solidFill>
                <a:effectLst/>
                <a:latin typeface="+mn-lt"/>
                <a:ea typeface="+mn-ea"/>
                <a:cs typeface="+mn-cs"/>
              </a:rPr>
              <a:t>Home security </a:t>
            </a:r>
          </a:p>
          <a:p>
            <a:r>
              <a:rPr lang="en-GB" sz="1200" b="0" i="0" u="none" strike="noStrike" kern="1200" dirty="0">
                <a:solidFill>
                  <a:schemeClr val="tx1"/>
                </a:solidFill>
                <a:effectLst/>
                <a:latin typeface="+mn-lt"/>
                <a:ea typeface="+mn-ea"/>
                <a:cs typeface="+mn-cs"/>
              </a:rPr>
              <a:t>Home shopping and so much more.</a:t>
            </a:r>
          </a:p>
          <a:p>
            <a:r>
              <a:rPr lang="en-GB" sz="1200" b="0" i="0" u="none" strike="noStrike" kern="1200" dirty="0">
                <a:solidFill>
                  <a:schemeClr val="tx1"/>
                </a:solidFill>
                <a:effectLst/>
                <a:latin typeface="+mn-lt"/>
                <a:ea typeface="+mn-ea"/>
                <a:cs typeface="+mn-cs"/>
              </a:rPr>
              <a:t>With superfast broadband it guarantees an extremely responsive and reliable experience for a host of online services as listed above.</a:t>
            </a:r>
          </a:p>
          <a:p>
            <a:r>
              <a:rPr lang="en-GB" sz="1200" b="0" i="0" u="none" strike="noStrike" kern="1200" dirty="0">
                <a:solidFill>
                  <a:schemeClr val="tx1"/>
                </a:solidFill>
                <a:effectLst/>
                <a:latin typeface="+mn-lt"/>
                <a:ea typeface="+mn-ea"/>
                <a:cs typeface="+mn-cs"/>
              </a:rPr>
              <a:t>Finally, Superfast broadband can increase the value of your house price, as a survey was taken by ispreview.co.uk and they found that 68.8% of respondents would be not interested from buying a brand new house if it lacked fast broadband. 73.9% said that it was essential to have superfast broadband in their home life.</a:t>
            </a:r>
          </a:p>
          <a:p>
            <a:r>
              <a:rPr lang="en-GB" sz="1200" kern="1200" dirty="0">
                <a:solidFill>
                  <a:schemeClr val="tx1"/>
                </a:solidFill>
                <a:effectLst/>
                <a:latin typeface="+mn-lt"/>
                <a:ea typeface="+mn-ea"/>
                <a:cs typeface="+mn-cs"/>
              </a:rPr>
              <a:t>(Seven Reasons Why Superfast Fibre Broadband is Essential | Increase Broadband Speed, n.d.)</a:t>
            </a:r>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2DF39CD-D10A-9541-AE7F-0ACA4AE0D627}" type="slidenum">
              <a:rPr lang="en-US" smtClean="0"/>
              <a:t>9</a:t>
            </a:fld>
            <a:endParaRPr lang="en-US" dirty="0"/>
          </a:p>
        </p:txBody>
      </p:sp>
    </p:spTree>
    <p:extLst>
      <p:ext uri="{BB962C8B-B14F-4D97-AF65-F5344CB8AC3E}">
        <p14:creationId xmlns:p14="http://schemas.microsoft.com/office/powerpoint/2010/main" val="3627722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0CAA-127A-9740-9ED9-27B7022921F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D403AD-59C9-5541-8E9F-908C49E8A4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08D4F25-526A-DF49-AF13-9A9E00D7ADDC}"/>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5" name="Footer Placeholder 4">
            <a:extLst>
              <a:ext uri="{FF2B5EF4-FFF2-40B4-BE49-F238E27FC236}">
                <a16:creationId xmlns:a16="http://schemas.microsoft.com/office/drawing/2014/main" id="{A438C220-5BA9-6944-9AB2-4C75587581F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51DC482-C6E0-4643-812F-E3F30ACBD71B}"/>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1066053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A280-B0BD-BE4A-A7F7-1188C37E7C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91A6A7-DAA4-D644-8F5E-BAAEBD55B0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753F5D-80A4-2D42-880A-6F19E97E0C9D}"/>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5" name="Footer Placeholder 4">
            <a:extLst>
              <a:ext uri="{FF2B5EF4-FFF2-40B4-BE49-F238E27FC236}">
                <a16:creationId xmlns:a16="http://schemas.microsoft.com/office/drawing/2014/main" id="{C9AB21F2-B820-084D-A995-907CF6F974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02DB6C-D7CB-6A49-867F-923B933CFAAB}"/>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1721948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03C0-3A81-964A-ADC8-8161B69EA6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2FE51CC-1036-8843-86C6-1ACF5F632C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371EBC-520B-4A42-8FE7-5519CA41BD61}"/>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5" name="Footer Placeholder 4">
            <a:extLst>
              <a:ext uri="{FF2B5EF4-FFF2-40B4-BE49-F238E27FC236}">
                <a16:creationId xmlns:a16="http://schemas.microsoft.com/office/drawing/2014/main" id="{8F799302-14AA-6946-8329-C86ABB718BE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82A9D2-E1E4-5E4F-8CA0-F535F027C478}"/>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201647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C05E-C1E6-544D-BB89-EBB4AC1CFF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54D9E6-E417-BC4F-9402-14BFE16BA9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34FD31-4E56-0347-A844-54C823FF08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DF3BEE-C91F-4F4E-9654-F4C4FADE411D}"/>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6" name="Footer Placeholder 5">
            <a:extLst>
              <a:ext uri="{FF2B5EF4-FFF2-40B4-BE49-F238E27FC236}">
                <a16:creationId xmlns:a16="http://schemas.microsoft.com/office/drawing/2014/main" id="{19CD79C2-3604-434D-BEBF-2E0BEA57045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FCC93E8-693C-3149-863D-E419B52CB5AD}"/>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3077971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C28C2-A6D5-4B48-A1FD-1236AF9293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CEB86C-D4EF-1945-9B65-E14108D193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310C82-155F-BF42-A123-B0044D3DE4B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01953A7-D7BA-E545-9CE8-7D53E95619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65F67E-3967-7649-B62C-F4538A7862E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8D5A778-6039-BB45-9219-2754DC6C3A7C}"/>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8" name="Footer Placeholder 7">
            <a:extLst>
              <a:ext uri="{FF2B5EF4-FFF2-40B4-BE49-F238E27FC236}">
                <a16:creationId xmlns:a16="http://schemas.microsoft.com/office/drawing/2014/main" id="{E665B13B-5BAC-3249-B7DE-26298940665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0AF214C-92DE-DC47-ACE6-412A42437711}"/>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2535649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0891E-83D2-884A-A555-873D753D66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1B764D4-8807-4047-B39F-23B7452268C2}"/>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4" name="Footer Placeholder 3">
            <a:extLst>
              <a:ext uri="{FF2B5EF4-FFF2-40B4-BE49-F238E27FC236}">
                <a16:creationId xmlns:a16="http://schemas.microsoft.com/office/drawing/2014/main" id="{E8B6FCC0-7D8E-FE43-94FF-D68C54E474E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F4204E8-7B45-5A47-9044-EFDFBD95BD24}"/>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1061419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388509-6D7B-C344-B042-548764E234D1}"/>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3" name="Footer Placeholder 2">
            <a:extLst>
              <a:ext uri="{FF2B5EF4-FFF2-40B4-BE49-F238E27FC236}">
                <a16:creationId xmlns:a16="http://schemas.microsoft.com/office/drawing/2014/main" id="{0193A3CF-8FCD-0240-A39B-28F57AE3F54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A95B849-2BF9-4B43-95DE-7396A779C138}"/>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267399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F2A8A-0286-964F-A8ED-C83D50EEB4B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8E627B-B3AB-B343-9325-D8D3EFB028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01EEF5F-DBC4-7545-B31F-03228D0B2E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A2AAE9-6968-F64B-9770-1ECAEC9F2B8C}"/>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6" name="Footer Placeholder 5">
            <a:extLst>
              <a:ext uri="{FF2B5EF4-FFF2-40B4-BE49-F238E27FC236}">
                <a16:creationId xmlns:a16="http://schemas.microsoft.com/office/drawing/2014/main" id="{9F7CB2F1-6F9B-7A4E-8876-39594FEF717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FE0FB42-541A-6343-9ABF-70CC418D0A16}"/>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3922104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6CEA-8B20-734B-BD22-1BEF33A0C1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7706CEF-BE88-5D42-BF7B-415F6910F0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AFE0742-229F-FB4D-A69F-7B17E32ED9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52CFE4-D6E1-2940-84D3-B5158EE6D844}"/>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6" name="Footer Placeholder 5">
            <a:extLst>
              <a:ext uri="{FF2B5EF4-FFF2-40B4-BE49-F238E27FC236}">
                <a16:creationId xmlns:a16="http://schemas.microsoft.com/office/drawing/2014/main" id="{C6431E6F-BF16-744B-BCE2-9B813AC45C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A00E5B-7817-2049-962A-E64C56C74B20}"/>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4057126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A7459-3826-4D4F-8F1F-E4775E3B7D3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4212DB-4C16-6849-A2E3-55A7832AC4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DF40D8-72F7-DE44-98E8-C63DFAE4273E}"/>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5" name="Footer Placeholder 4">
            <a:extLst>
              <a:ext uri="{FF2B5EF4-FFF2-40B4-BE49-F238E27FC236}">
                <a16:creationId xmlns:a16="http://schemas.microsoft.com/office/drawing/2014/main" id="{29F415BA-703C-364B-A3EE-1C299652E84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3C2451-11C2-BF42-B047-49B93AA25141}"/>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2847546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342CF9-9848-3D4D-A76E-C90F9028060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F12712A-AE80-1C40-9C50-002535DDB6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8A366B-E2E9-B746-891B-49DF4E133E8B}"/>
              </a:ext>
            </a:extLst>
          </p:cNvPr>
          <p:cNvSpPr>
            <a:spLocks noGrp="1"/>
          </p:cNvSpPr>
          <p:nvPr>
            <p:ph type="dt" sz="half" idx="10"/>
          </p:nvPr>
        </p:nvSpPr>
        <p:spPr/>
        <p:txBody>
          <a:bodyPr/>
          <a:lstStyle/>
          <a:p>
            <a:fld id="{A2AECCFE-0E4C-5640-89EE-4878939EA2DE}" type="datetimeFigureOut">
              <a:rPr lang="en-US" smtClean="0"/>
              <a:t>4/15/2020</a:t>
            </a:fld>
            <a:endParaRPr lang="en-US" dirty="0"/>
          </a:p>
        </p:txBody>
      </p:sp>
      <p:sp>
        <p:nvSpPr>
          <p:cNvPr id="5" name="Footer Placeholder 4">
            <a:extLst>
              <a:ext uri="{FF2B5EF4-FFF2-40B4-BE49-F238E27FC236}">
                <a16:creationId xmlns:a16="http://schemas.microsoft.com/office/drawing/2014/main" id="{E591B3F5-029E-7C44-9877-FAD8FD02340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EAD1C3-417E-3F4F-87F4-DE9E8179938D}"/>
              </a:ext>
            </a:extLst>
          </p:cNvPr>
          <p:cNvSpPr>
            <a:spLocks noGrp="1"/>
          </p:cNvSpPr>
          <p:nvPr>
            <p:ph type="sldNum" sz="quarter" idx="12"/>
          </p:nvPr>
        </p:nvSpPr>
        <p:spPr/>
        <p:txBody>
          <a:bodyPr/>
          <a:lstStyle/>
          <a:p>
            <a:fld id="{5609FC9F-B212-AF4D-BC24-6BD5E33BAA99}" type="slidenum">
              <a:rPr lang="en-US" smtClean="0"/>
              <a:t>‹#›</a:t>
            </a:fld>
            <a:endParaRPr lang="en-US" dirty="0"/>
          </a:p>
        </p:txBody>
      </p:sp>
    </p:spTree>
    <p:extLst>
      <p:ext uri="{BB962C8B-B14F-4D97-AF65-F5344CB8AC3E}">
        <p14:creationId xmlns:p14="http://schemas.microsoft.com/office/powerpoint/2010/main" val="3997422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802107-95F6-D641-8B91-F0B04BD9C4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AF2E28-A646-A04D-9CB6-F4D1E0D35A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860E14-3643-E747-A4FC-3F4887B85D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AECCFE-0E4C-5640-89EE-4878939EA2DE}" type="datetimeFigureOut">
              <a:rPr lang="en-US" smtClean="0"/>
              <a:t>4/15/2020</a:t>
            </a:fld>
            <a:endParaRPr lang="en-US" dirty="0"/>
          </a:p>
        </p:txBody>
      </p:sp>
      <p:sp>
        <p:nvSpPr>
          <p:cNvPr id="5" name="Footer Placeholder 4">
            <a:extLst>
              <a:ext uri="{FF2B5EF4-FFF2-40B4-BE49-F238E27FC236}">
                <a16:creationId xmlns:a16="http://schemas.microsoft.com/office/drawing/2014/main" id="{24D9C8D5-90DC-004F-A4C4-83A4B1B3C4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F6124BE-C2EB-1940-AF66-79812776D7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9FC9F-B212-AF4D-BC24-6BD5E33BAA99}" type="slidenum">
              <a:rPr lang="en-US" smtClean="0"/>
              <a:t>‹#›</a:t>
            </a:fld>
            <a:endParaRPr lang="en-US" dirty="0"/>
          </a:p>
        </p:txBody>
      </p:sp>
    </p:spTree>
    <p:extLst>
      <p:ext uri="{BB962C8B-B14F-4D97-AF65-F5344CB8AC3E}">
        <p14:creationId xmlns:p14="http://schemas.microsoft.com/office/powerpoint/2010/main" val="1741299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nearsay.com/c/428422/110709/top-5-benefits-of-pothole-repair" TargetMode="External"/><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20AEB5B-DFC7-42B4-9FAA-6B95E01D0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124" y="0"/>
            <a:ext cx="7476877" cy="6858000"/>
          </a:xfrm>
          <a:custGeom>
            <a:avLst/>
            <a:gdLst>
              <a:gd name="connsiteX0" fmla="*/ 637332 w 7476877"/>
              <a:gd name="connsiteY0" fmla="*/ 4332728 h 6858000"/>
              <a:gd name="connsiteX1" fmla="*/ 1576347 w 7476877"/>
              <a:gd name="connsiteY1" fmla="*/ 4332728 h 6858000"/>
              <a:gd name="connsiteX2" fmla="*/ 1720345 w 7476877"/>
              <a:gd name="connsiteY2" fmla="*/ 4419228 h 6858000"/>
              <a:gd name="connsiteX3" fmla="*/ 2190864 w 7476877"/>
              <a:gd name="connsiteY3" fmla="*/ 5245095 h 6858000"/>
              <a:gd name="connsiteX4" fmla="*/ 2190864 w 7476877"/>
              <a:gd name="connsiteY4" fmla="*/ 5413976 h 6858000"/>
              <a:gd name="connsiteX5" fmla="*/ 1720345 w 7476877"/>
              <a:gd name="connsiteY5" fmla="*/ 6239844 h 6858000"/>
              <a:gd name="connsiteX6" fmla="*/ 1576347 w 7476877"/>
              <a:gd name="connsiteY6" fmla="*/ 6326343 h 6858000"/>
              <a:gd name="connsiteX7" fmla="*/ 637332 w 7476877"/>
              <a:gd name="connsiteY7" fmla="*/ 6326343 h 6858000"/>
              <a:gd name="connsiteX8" fmla="*/ 491309 w 7476877"/>
              <a:gd name="connsiteY8" fmla="*/ 6239844 h 6858000"/>
              <a:gd name="connsiteX9" fmla="*/ 22817 w 7476877"/>
              <a:gd name="connsiteY9" fmla="*/ 5413976 h 6858000"/>
              <a:gd name="connsiteX10" fmla="*/ 22817 w 7476877"/>
              <a:gd name="connsiteY10" fmla="*/ 5245095 h 6858000"/>
              <a:gd name="connsiteX11" fmla="*/ 491309 w 7476877"/>
              <a:gd name="connsiteY11" fmla="*/ 4419228 h 6858000"/>
              <a:gd name="connsiteX12" fmla="*/ 637332 w 7476877"/>
              <a:gd name="connsiteY12" fmla="*/ 4332728 h 6858000"/>
              <a:gd name="connsiteX13" fmla="*/ 3853980 w 7476877"/>
              <a:gd name="connsiteY13" fmla="*/ 0 h 6858000"/>
              <a:gd name="connsiteX14" fmla="*/ 5043644 w 7476877"/>
              <a:gd name="connsiteY14" fmla="*/ 0 h 6858000"/>
              <a:gd name="connsiteX15" fmla="*/ 5083740 w 7476877"/>
              <a:gd name="connsiteY15" fmla="*/ 70378 h 6858000"/>
              <a:gd name="connsiteX16" fmla="*/ 5225307 w 7476877"/>
              <a:gd name="connsiteY16" fmla="*/ 318859 h 6858000"/>
              <a:gd name="connsiteX17" fmla="*/ 5225307 w 7476877"/>
              <a:gd name="connsiteY17" fmla="*/ 577503 h 6858000"/>
              <a:gd name="connsiteX18" fmla="*/ 4504695 w 7476877"/>
              <a:gd name="connsiteY18" fmla="*/ 1842337 h 6858000"/>
              <a:gd name="connsiteX19" fmla="*/ 4284162 w 7476877"/>
              <a:gd name="connsiteY19" fmla="*/ 1974811 h 6858000"/>
              <a:gd name="connsiteX20" fmla="*/ 2846045 w 7476877"/>
              <a:gd name="connsiteY20" fmla="*/ 1974811 h 6858000"/>
              <a:gd name="connsiteX21" fmla="*/ 2778342 w 7476877"/>
              <a:gd name="connsiteY21" fmla="*/ 1965645 h 6858000"/>
              <a:gd name="connsiteX22" fmla="*/ 2731777 w 7476877"/>
              <a:gd name="connsiteY22" fmla="*/ 1945746 h 6858000"/>
              <a:gd name="connsiteX23" fmla="*/ 2760233 w 7476877"/>
              <a:gd name="connsiteY23" fmla="*/ 1895581 h 6858000"/>
              <a:gd name="connsiteX24" fmla="*/ 3768459 w 7476877"/>
              <a:gd name="connsiteY24" fmla="*/ 118263 h 6858000"/>
              <a:gd name="connsiteX25" fmla="*/ 3819932 w 7476877"/>
              <a:gd name="connsiteY25" fmla="*/ 39732 h 6858000"/>
              <a:gd name="connsiteX26" fmla="*/ 1880237 w 7476877"/>
              <a:gd name="connsiteY26" fmla="*/ 0 h 6858000"/>
              <a:gd name="connsiteX27" fmla="*/ 2102124 w 7476877"/>
              <a:gd name="connsiteY27" fmla="*/ 0 h 6858000"/>
              <a:gd name="connsiteX28" fmla="*/ 2086946 w 7476877"/>
              <a:gd name="connsiteY28" fmla="*/ 26756 h 6858000"/>
              <a:gd name="connsiteX29" fmla="*/ 1911773 w 7476877"/>
              <a:gd name="connsiteY29" fmla="*/ 335552 h 6858000"/>
              <a:gd name="connsiteX30" fmla="*/ 1911773 w 7476877"/>
              <a:gd name="connsiteY30" fmla="*/ 594199 h 6858000"/>
              <a:gd name="connsiteX31" fmla="*/ 2629280 w 7476877"/>
              <a:gd name="connsiteY31" fmla="*/ 1859030 h 6858000"/>
              <a:gd name="connsiteX32" fmla="*/ 2723627 w 7476877"/>
              <a:gd name="connsiteY32" fmla="*/ 1956020 h 6858000"/>
              <a:gd name="connsiteX33" fmla="*/ 2734544 w 7476877"/>
              <a:gd name="connsiteY33" fmla="*/ 1960685 h 6858000"/>
              <a:gd name="connsiteX34" fmla="*/ 2676021 w 7476877"/>
              <a:gd name="connsiteY34" fmla="*/ 2063851 h 6858000"/>
              <a:gd name="connsiteX35" fmla="*/ 2632495 w 7476877"/>
              <a:gd name="connsiteY35" fmla="*/ 2140578 h 6858000"/>
              <a:gd name="connsiteX36" fmla="*/ 2677641 w 7476877"/>
              <a:gd name="connsiteY36" fmla="*/ 2159871 h 6858000"/>
              <a:gd name="connsiteX37" fmla="*/ 2754009 w 7476877"/>
              <a:gd name="connsiteY37" fmla="*/ 2170210 h 6858000"/>
              <a:gd name="connsiteX38" fmla="*/ 4376198 w 7476877"/>
              <a:gd name="connsiteY38" fmla="*/ 2170210 h 6858000"/>
              <a:gd name="connsiteX39" fmla="*/ 4624956 w 7476877"/>
              <a:gd name="connsiteY39" fmla="*/ 2020780 h 6858000"/>
              <a:gd name="connsiteX40" fmla="*/ 5437803 w 7476877"/>
              <a:gd name="connsiteY40" fmla="*/ 594055 h 6858000"/>
              <a:gd name="connsiteX41" fmla="*/ 5437803 w 7476877"/>
              <a:gd name="connsiteY41" fmla="*/ 302307 h 6858000"/>
              <a:gd name="connsiteX42" fmla="*/ 5294722 w 7476877"/>
              <a:gd name="connsiteY42" fmla="*/ 51168 h 6858000"/>
              <a:gd name="connsiteX43" fmla="*/ 5265570 w 7476877"/>
              <a:gd name="connsiteY43" fmla="*/ 0 h 6858000"/>
              <a:gd name="connsiteX44" fmla="*/ 7476877 w 7476877"/>
              <a:gd name="connsiteY44" fmla="*/ 0 h 6858000"/>
              <a:gd name="connsiteX45" fmla="*/ 7476877 w 7476877"/>
              <a:gd name="connsiteY45" fmla="*/ 6858000 h 6858000"/>
              <a:gd name="connsiteX46" fmla="*/ 3343303 w 7476877"/>
              <a:gd name="connsiteY46" fmla="*/ 6858000 h 6858000"/>
              <a:gd name="connsiteX47" fmla="*/ 3297958 w 7476877"/>
              <a:gd name="connsiteY47" fmla="*/ 6778065 h 6858000"/>
              <a:gd name="connsiteX48" fmla="*/ 1841286 w 7476877"/>
              <a:gd name="connsiteY48" fmla="*/ 4210218 h 6858000"/>
              <a:gd name="connsiteX49" fmla="*/ 1841286 w 7476877"/>
              <a:gd name="connsiteY49" fmla="*/ 3515516 h 6858000"/>
              <a:gd name="connsiteX50" fmla="*/ 2556859 w 7476877"/>
              <a:gd name="connsiteY50" fmla="*/ 2254092 h 6858000"/>
              <a:gd name="connsiteX51" fmla="*/ 2617166 w 7476877"/>
              <a:gd name="connsiteY51" fmla="*/ 2147787 h 6858000"/>
              <a:gd name="connsiteX52" fmla="*/ 2615044 w 7476877"/>
              <a:gd name="connsiteY52" fmla="*/ 2146880 h 6858000"/>
              <a:gd name="connsiteX53" fmla="*/ 2508620 w 7476877"/>
              <a:gd name="connsiteY53" fmla="*/ 2037473 h 6858000"/>
              <a:gd name="connsiteX54" fmla="*/ 1699276 w 7476877"/>
              <a:gd name="connsiteY54" fmla="*/ 610749 h 6858000"/>
              <a:gd name="connsiteX55" fmla="*/ 1699276 w 7476877"/>
              <a:gd name="connsiteY55" fmla="*/ 319000 h 6858000"/>
              <a:gd name="connsiteX56" fmla="*/ 1843322 w 7476877"/>
              <a:gd name="connsiteY56" fmla="*/ 650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7476877" h="6858000">
                <a:moveTo>
                  <a:pt x="637332" y="4332728"/>
                </a:moveTo>
                <a:cubicBezTo>
                  <a:pt x="637332" y="4332728"/>
                  <a:pt x="637332" y="4332728"/>
                  <a:pt x="1576347" y="4332728"/>
                </a:cubicBezTo>
                <a:cubicBezTo>
                  <a:pt x="1635163" y="4332728"/>
                  <a:pt x="1691949" y="4365681"/>
                  <a:pt x="1720345" y="4419228"/>
                </a:cubicBezTo>
                <a:cubicBezTo>
                  <a:pt x="1720345" y="4419228"/>
                  <a:pt x="1720345" y="4419228"/>
                  <a:pt x="2190864" y="5245095"/>
                </a:cubicBezTo>
                <a:cubicBezTo>
                  <a:pt x="2221287" y="5296583"/>
                  <a:pt x="2221287" y="5362488"/>
                  <a:pt x="2190864" y="5413976"/>
                </a:cubicBezTo>
                <a:cubicBezTo>
                  <a:pt x="2190864" y="5413976"/>
                  <a:pt x="2190864" y="5413976"/>
                  <a:pt x="1720345" y="6239844"/>
                </a:cubicBezTo>
                <a:cubicBezTo>
                  <a:pt x="1691949" y="6293391"/>
                  <a:pt x="1635163" y="6326343"/>
                  <a:pt x="1576347" y="6326343"/>
                </a:cubicBezTo>
                <a:cubicBezTo>
                  <a:pt x="1576347" y="6326343"/>
                  <a:pt x="1576347" y="6326343"/>
                  <a:pt x="637332" y="6326343"/>
                </a:cubicBezTo>
                <a:cubicBezTo>
                  <a:pt x="576490" y="6326343"/>
                  <a:pt x="521732" y="6293391"/>
                  <a:pt x="491309" y="6239844"/>
                </a:cubicBezTo>
                <a:cubicBezTo>
                  <a:pt x="491309" y="6239844"/>
                  <a:pt x="491309" y="6239844"/>
                  <a:pt x="22817" y="5413976"/>
                </a:cubicBezTo>
                <a:cubicBezTo>
                  <a:pt x="-7605" y="5362488"/>
                  <a:pt x="-7605" y="5296583"/>
                  <a:pt x="22817" y="5245095"/>
                </a:cubicBezTo>
                <a:cubicBezTo>
                  <a:pt x="22817" y="5245095"/>
                  <a:pt x="22817" y="5245095"/>
                  <a:pt x="491309" y="4419228"/>
                </a:cubicBezTo>
                <a:cubicBezTo>
                  <a:pt x="521732" y="4365681"/>
                  <a:pt x="576490" y="4332728"/>
                  <a:pt x="637332" y="4332728"/>
                </a:cubicBezTo>
                <a:close/>
                <a:moveTo>
                  <a:pt x="3853980" y="0"/>
                </a:moveTo>
                <a:lnTo>
                  <a:pt x="5043644" y="0"/>
                </a:lnTo>
                <a:lnTo>
                  <a:pt x="5083740" y="70378"/>
                </a:lnTo>
                <a:cubicBezTo>
                  <a:pt x="5127533" y="147245"/>
                  <a:pt x="5174639" y="229925"/>
                  <a:pt x="5225307" y="318859"/>
                </a:cubicBezTo>
                <a:cubicBezTo>
                  <a:pt x="5271897" y="397715"/>
                  <a:pt x="5271897" y="498649"/>
                  <a:pt x="5225307" y="577503"/>
                </a:cubicBezTo>
                <a:cubicBezTo>
                  <a:pt x="5225307" y="577503"/>
                  <a:pt x="5225307" y="577503"/>
                  <a:pt x="4504695" y="1842337"/>
                </a:cubicBezTo>
                <a:cubicBezTo>
                  <a:pt x="4461209" y="1924345"/>
                  <a:pt x="4374239" y="1974811"/>
                  <a:pt x="4284162" y="1974811"/>
                </a:cubicBezTo>
                <a:cubicBezTo>
                  <a:pt x="4284162" y="1974811"/>
                  <a:pt x="4284162" y="1974811"/>
                  <a:pt x="2846045" y="1974811"/>
                </a:cubicBezTo>
                <a:cubicBezTo>
                  <a:pt x="2822750" y="1974811"/>
                  <a:pt x="2800035" y="1971656"/>
                  <a:pt x="2778342" y="1965645"/>
                </a:cubicBezTo>
                <a:lnTo>
                  <a:pt x="2731777" y="1945746"/>
                </a:lnTo>
                <a:lnTo>
                  <a:pt x="2760233" y="1895581"/>
                </a:lnTo>
                <a:cubicBezTo>
                  <a:pt x="3017539" y="1441999"/>
                  <a:pt x="3346890" y="861413"/>
                  <a:pt x="3768459" y="118263"/>
                </a:cubicBezTo>
                <a:cubicBezTo>
                  <a:pt x="3784101" y="90729"/>
                  <a:pt x="3801308" y="64519"/>
                  <a:pt x="3819932" y="39732"/>
                </a:cubicBezTo>
                <a:close/>
                <a:moveTo>
                  <a:pt x="1880237" y="0"/>
                </a:moveTo>
                <a:lnTo>
                  <a:pt x="2102124" y="0"/>
                </a:lnTo>
                <a:lnTo>
                  <a:pt x="2086946" y="26756"/>
                </a:lnTo>
                <a:cubicBezTo>
                  <a:pt x="1911773" y="335552"/>
                  <a:pt x="1911773" y="335552"/>
                  <a:pt x="1911773" y="335552"/>
                </a:cubicBezTo>
                <a:cubicBezTo>
                  <a:pt x="1865182" y="414408"/>
                  <a:pt x="1865182" y="515344"/>
                  <a:pt x="1911773" y="594199"/>
                </a:cubicBezTo>
                <a:cubicBezTo>
                  <a:pt x="2629280" y="1859030"/>
                  <a:pt x="2629280" y="1859030"/>
                  <a:pt x="2629280" y="1859030"/>
                </a:cubicBezTo>
                <a:cubicBezTo>
                  <a:pt x="2652576" y="1900035"/>
                  <a:pt x="2685189" y="1933154"/>
                  <a:pt x="2723627" y="1956020"/>
                </a:cubicBezTo>
                <a:lnTo>
                  <a:pt x="2734544" y="1960685"/>
                </a:lnTo>
                <a:lnTo>
                  <a:pt x="2676021" y="2063851"/>
                </a:lnTo>
                <a:lnTo>
                  <a:pt x="2632495" y="2140578"/>
                </a:lnTo>
                <a:lnTo>
                  <a:pt x="2677641" y="2159871"/>
                </a:lnTo>
                <a:cubicBezTo>
                  <a:pt x="2702113" y="2166652"/>
                  <a:pt x="2727732" y="2170210"/>
                  <a:pt x="2754009" y="2170210"/>
                </a:cubicBezTo>
                <a:cubicBezTo>
                  <a:pt x="4376198" y="2170210"/>
                  <a:pt x="4376198" y="2170210"/>
                  <a:pt x="4376198" y="2170210"/>
                </a:cubicBezTo>
                <a:cubicBezTo>
                  <a:pt x="4477805" y="2170210"/>
                  <a:pt x="4575904" y="2113286"/>
                  <a:pt x="4624956" y="2020780"/>
                </a:cubicBezTo>
                <a:cubicBezTo>
                  <a:pt x="5437803" y="594055"/>
                  <a:pt x="5437803" y="594055"/>
                  <a:pt x="5437803" y="594055"/>
                </a:cubicBezTo>
                <a:cubicBezTo>
                  <a:pt x="5490358" y="505109"/>
                  <a:pt x="5490358" y="391256"/>
                  <a:pt x="5437803" y="302307"/>
                </a:cubicBezTo>
                <a:cubicBezTo>
                  <a:pt x="5387000" y="213137"/>
                  <a:pt x="5339373" y="129540"/>
                  <a:pt x="5294722" y="51168"/>
                </a:cubicBezTo>
                <a:lnTo>
                  <a:pt x="5265570" y="0"/>
                </a:lnTo>
                <a:lnTo>
                  <a:pt x="7476877" y="0"/>
                </a:lnTo>
                <a:lnTo>
                  <a:pt x="7476877" y="6858000"/>
                </a:lnTo>
                <a:lnTo>
                  <a:pt x="3343303" y="6858000"/>
                </a:lnTo>
                <a:lnTo>
                  <a:pt x="3297958" y="6778065"/>
                </a:lnTo>
                <a:cubicBezTo>
                  <a:pt x="3015657" y="6280421"/>
                  <a:pt x="2563976" y="5484189"/>
                  <a:pt x="1841286" y="4210218"/>
                </a:cubicBezTo>
                <a:cubicBezTo>
                  <a:pt x="1716144" y="3998418"/>
                  <a:pt x="1716144" y="3727316"/>
                  <a:pt x="1841286" y="3515516"/>
                </a:cubicBezTo>
                <a:cubicBezTo>
                  <a:pt x="1841286" y="3515516"/>
                  <a:pt x="1841286" y="3515516"/>
                  <a:pt x="2556859" y="2254092"/>
                </a:cubicBezTo>
                <a:lnTo>
                  <a:pt x="2617166" y="2147787"/>
                </a:lnTo>
                <a:lnTo>
                  <a:pt x="2615044" y="2146880"/>
                </a:lnTo>
                <a:cubicBezTo>
                  <a:pt x="2571686" y="2121084"/>
                  <a:pt x="2534897" y="2083728"/>
                  <a:pt x="2508620" y="2037473"/>
                </a:cubicBezTo>
                <a:cubicBezTo>
                  <a:pt x="2508620" y="2037473"/>
                  <a:pt x="2508620" y="2037473"/>
                  <a:pt x="1699276" y="610749"/>
                </a:cubicBezTo>
                <a:cubicBezTo>
                  <a:pt x="1646720" y="521803"/>
                  <a:pt x="1646720" y="407950"/>
                  <a:pt x="1699276" y="319000"/>
                </a:cubicBezTo>
                <a:cubicBezTo>
                  <a:pt x="1699276" y="319000"/>
                  <a:pt x="1699276" y="319000"/>
                  <a:pt x="1843322" y="65075"/>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1663A5-8359-444C-8413-90C0655414C7}"/>
              </a:ext>
            </a:extLst>
          </p:cNvPr>
          <p:cNvSpPr>
            <a:spLocks noGrp="1"/>
          </p:cNvSpPr>
          <p:nvPr>
            <p:ph type="ctrTitle"/>
          </p:nvPr>
        </p:nvSpPr>
        <p:spPr>
          <a:xfrm>
            <a:off x="1356919" y="2945524"/>
            <a:ext cx="6457183" cy="2274388"/>
          </a:xfrm>
        </p:spPr>
        <p:txBody>
          <a:bodyPr anchor="t">
            <a:normAutofit fontScale="90000"/>
          </a:bodyPr>
          <a:lstStyle/>
          <a:p>
            <a:pPr algn="l"/>
            <a:r>
              <a:rPr lang="en-US" sz="2800" b="1" i="1" u="sng" dirty="0"/>
              <a:t>HS2.</a:t>
            </a:r>
            <a:br>
              <a:rPr lang="en-US" sz="2800" b="1" i="1" u="sng" dirty="0"/>
            </a:br>
            <a:r>
              <a:rPr lang="en-US" sz="2800" b="1" i="1" u="sng" dirty="0"/>
              <a:t>Alternative better value </a:t>
            </a:r>
            <a:r>
              <a:rPr lang="en-US" sz="2800" b="1" i="1" u="sng"/>
              <a:t>projects the </a:t>
            </a:r>
            <a:r>
              <a:rPr lang="en-US" sz="2800" b="1" i="1" u="sng" dirty="0"/>
              <a:t>UK could spend the money on.</a:t>
            </a:r>
            <a:br>
              <a:rPr lang="en-US" sz="2800" b="1" i="1" u="sng" dirty="0"/>
            </a:br>
            <a:r>
              <a:rPr lang="en-US" sz="2800" b="1" i="1" u="sng" dirty="0"/>
              <a:t>UWTSD</a:t>
            </a:r>
            <a:br>
              <a:rPr lang="en-US" sz="2800" b="1" i="1" u="sng" dirty="0"/>
            </a:br>
            <a:r>
              <a:rPr lang="en-US" sz="2800" b="1" i="1" u="sng" dirty="0"/>
              <a:t>1900641</a:t>
            </a:r>
            <a:br>
              <a:rPr lang="en-US" sz="2800" b="1" i="1" u="sng" dirty="0"/>
            </a:br>
            <a:r>
              <a:rPr lang="en-US" sz="2800" b="1" i="1" u="sng" dirty="0"/>
              <a:t>Cameron Rees</a:t>
            </a:r>
          </a:p>
        </p:txBody>
      </p:sp>
      <p:grpSp>
        <p:nvGrpSpPr>
          <p:cNvPr id="11" name="Group 10">
            <a:extLst>
              <a:ext uri="{FF2B5EF4-FFF2-40B4-BE49-F238E27FC236}">
                <a16:creationId xmlns:a16="http://schemas.microsoft.com/office/drawing/2014/main" id="{64B93721-934F-4F1E-A868-0B2BA110D3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1960" y="561256"/>
            <a:ext cx="1128382" cy="847206"/>
            <a:chOff x="7393391" y="1075612"/>
            <a:chExt cx="1128382" cy="847206"/>
          </a:xfrm>
        </p:grpSpPr>
        <p:sp>
          <p:nvSpPr>
            <p:cNvPr id="12" name="Freeform 5">
              <a:extLst>
                <a:ext uri="{FF2B5EF4-FFF2-40B4-BE49-F238E27FC236}">
                  <a16:creationId xmlns:a16="http://schemas.microsoft.com/office/drawing/2014/main" id="{99494AF8-52DE-4016-B1B9-5D16974BAE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3391" y="1327438"/>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C27115E3-8DBD-460F-8EAD-44E126174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1281" y="1075612"/>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93937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03D8A-D8AC-FC4F-8551-E80D9A3B35DA}"/>
              </a:ext>
            </a:extLst>
          </p:cNvPr>
          <p:cNvSpPr>
            <a:spLocks noGrp="1"/>
          </p:cNvSpPr>
          <p:nvPr>
            <p:ph type="title"/>
          </p:nvPr>
        </p:nvSpPr>
        <p:spPr/>
        <p:txBody>
          <a:bodyPr>
            <a:normAutofit fontScale="90000"/>
          </a:bodyPr>
          <a:lstStyle/>
          <a:p>
            <a:pPr algn="ctr"/>
            <a:br>
              <a:rPr lang="en-US" sz="6000" b="1" i="1" u="sng" dirty="0"/>
            </a:br>
            <a:br>
              <a:rPr lang="en-US" sz="6000" b="1" i="1" u="sng" dirty="0"/>
            </a:br>
            <a:br>
              <a:rPr lang="en-US" sz="6000" b="1" i="1" u="sng" dirty="0"/>
            </a:br>
            <a:br>
              <a:rPr lang="en-US" sz="6000" b="1" i="1" u="sng" dirty="0"/>
            </a:br>
            <a:br>
              <a:rPr lang="en-US" sz="6000" b="1" i="1" u="sng" dirty="0"/>
            </a:br>
            <a:br>
              <a:rPr lang="en-US" sz="6000" b="1" i="1" u="sng" dirty="0"/>
            </a:br>
            <a:r>
              <a:rPr lang="en-US" sz="6000" b="1" i="1" u="sng" dirty="0"/>
              <a:t>HS2</a:t>
            </a:r>
          </a:p>
        </p:txBody>
      </p:sp>
    </p:spTree>
    <p:extLst>
      <p:ext uri="{BB962C8B-B14F-4D97-AF65-F5344CB8AC3E}">
        <p14:creationId xmlns:p14="http://schemas.microsoft.com/office/powerpoint/2010/main" val="1201677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D8E67F2-F753-4E06-8229-4970A6725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427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EE1BDFD-564B-44A4-841A-50D6A8E75C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6171D21-743B-0B4E-8B87-23203E9E2249}"/>
              </a:ext>
            </a:extLst>
          </p:cNvPr>
          <p:cNvSpPr>
            <a:spLocks noGrp="1"/>
          </p:cNvSpPr>
          <p:nvPr>
            <p:ph type="title"/>
          </p:nvPr>
        </p:nvSpPr>
        <p:spPr>
          <a:xfrm>
            <a:off x="6094105" y="802955"/>
            <a:ext cx="4977976" cy="1455996"/>
          </a:xfrm>
        </p:spPr>
        <p:txBody>
          <a:bodyPr>
            <a:normAutofit/>
          </a:bodyPr>
          <a:lstStyle/>
          <a:p>
            <a:r>
              <a:rPr lang="en-US" sz="4000">
                <a:solidFill>
                  <a:srgbClr val="000000"/>
                </a:solidFill>
              </a:rPr>
              <a:t>Alternatives to HS2</a:t>
            </a:r>
          </a:p>
        </p:txBody>
      </p:sp>
      <p:sp>
        <p:nvSpPr>
          <p:cNvPr id="16" name="Freeform 60">
            <a:extLst>
              <a:ext uri="{FF2B5EF4-FFF2-40B4-BE49-F238E27FC236}">
                <a16:creationId xmlns:a16="http://schemas.microsoft.com/office/drawing/2014/main" id="{007B8288-68CC-4847-8419-CF535B6B7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3882" y="0"/>
            <a:ext cx="3880988" cy="2206512"/>
          </a:xfrm>
          <a:custGeom>
            <a:avLst/>
            <a:gdLst>
              <a:gd name="connsiteX0" fmla="*/ 20753 w 3960193"/>
              <a:gd name="connsiteY0" fmla="*/ 0 h 2251543"/>
              <a:gd name="connsiteX1" fmla="*/ 3939440 w 3960193"/>
              <a:gd name="connsiteY1" fmla="*/ 0 h 2251543"/>
              <a:gd name="connsiteX2" fmla="*/ 3949969 w 3960193"/>
              <a:gd name="connsiteY2" fmla="*/ 68994 h 2251543"/>
              <a:gd name="connsiteX3" fmla="*/ 3960193 w 3960193"/>
              <a:gd name="connsiteY3" fmla="*/ 271447 h 2251543"/>
              <a:gd name="connsiteX4" fmla="*/ 1980096 w 3960193"/>
              <a:gd name="connsiteY4" fmla="*/ 2251543 h 2251543"/>
              <a:gd name="connsiteX5" fmla="*/ 0 w 3960193"/>
              <a:gd name="connsiteY5" fmla="*/ 271447 h 2251543"/>
              <a:gd name="connsiteX6" fmla="*/ 10224 w 3960193"/>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3" h="2251543">
                <a:moveTo>
                  <a:pt x="20753" y="0"/>
                </a:moveTo>
                <a:lnTo>
                  <a:pt x="3939440" y="0"/>
                </a:lnTo>
                <a:lnTo>
                  <a:pt x="3949969" y="68994"/>
                </a:lnTo>
                <a:cubicBezTo>
                  <a:pt x="3956730" y="135559"/>
                  <a:pt x="3960193" y="203099"/>
                  <a:pt x="3960193" y="271447"/>
                </a:cubicBezTo>
                <a:cubicBezTo>
                  <a:pt x="3960193" y="1365024"/>
                  <a:pt x="3073674" y="2251543"/>
                  <a:pt x="1980096" y="2251543"/>
                </a:cubicBezTo>
                <a:cubicBezTo>
                  <a:pt x="886519" y="2251543"/>
                  <a:pt x="0" y="1365024"/>
                  <a:pt x="0" y="271447"/>
                </a:cubicBezTo>
                <a:cubicBezTo>
                  <a:pt x="0" y="203099"/>
                  <a:pt x="3463" y="135559"/>
                  <a:pt x="10224"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ar">
            <a:extLst>
              <a:ext uri="{FF2B5EF4-FFF2-40B4-BE49-F238E27FC236}">
                <a16:creationId xmlns:a16="http://schemas.microsoft.com/office/drawing/2014/main" id="{6CEA6201-443D-40B3-83F8-C9293C20E15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27483" y="213398"/>
            <a:ext cx="1360715" cy="1360715"/>
          </a:xfrm>
          <a:prstGeom prst="rect">
            <a:avLst/>
          </a:prstGeom>
        </p:spPr>
      </p:pic>
      <p:sp>
        <p:nvSpPr>
          <p:cNvPr id="18" name="Freeform 68">
            <a:extLst>
              <a:ext uri="{FF2B5EF4-FFF2-40B4-BE49-F238E27FC236}">
                <a16:creationId xmlns:a16="http://schemas.microsoft.com/office/drawing/2014/main" id="{32BA8EA8-C1B6-4309-B674-F9F399B96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12701"/>
            <a:ext cx="4942589" cy="3945299"/>
          </a:xfrm>
          <a:custGeom>
            <a:avLst/>
            <a:gdLst>
              <a:gd name="connsiteX0" fmla="*/ 2223943 w 4942589"/>
              <a:gd name="connsiteY0" fmla="*/ 0 h 3945299"/>
              <a:gd name="connsiteX1" fmla="*/ 4942589 w 4942589"/>
              <a:gd name="connsiteY1" fmla="*/ 2718646 h 3945299"/>
              <a:gd name="connsiteX2" fmla="*/ 4728945 w 4942589"/>
              <a:gd name="connsiteY2" fmla="*/ 3776866 h 3945299"/>
              <a:gd name="connsiteX3" fmla="*/ 4647806 w 4942589"/>
              <a:gd name="connsiteY3" fmla="*/ 3945299 h 3945299"/>
              <a:gd name="connsiteX4" fmla="*/ 0 w 4942589"/>
              <a:gd name="connsiteY4" fmla="*/ 3945299 h 3945299"/>
              <a:gd name="connsiteX5" fmla="*/ 0 w 4942589"/>
              <a:gd name="connsiteY5" fmla="*/ 1157971 h 3945299"/>
              <a:gd name="connsiteX6" fmla="*/ 126104 w 4942589"/>
              <a:gd name="connsiteY6" fmla="*/ 989335 h 3945299"/>
              <a:gd name="connsiteX7" fmla="*/ 2223943 w 4942589"/>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2589" h="3945299">
                <a:moveTo>
                  <a:pt x="2223943" y="0"/>
                </a:moveTo>
                <a:cubicBezTo>
                  <a:pt x="3725410" y="0"/>
                  <a:pt x="4942589" y="1217179"/>
                  <a:pt x="4942589" y="2718646"/>
                </a:cubicBezTo>
                <a:cubicBezTo>
                  <a:pt x="4942589" y="3094013"/>
                  <a:pt x="4866516" y="3451612"/>
                  <a:pt x="4728945" y="3776866"/>
                </a:cubicBezTo>
                <a:lnTo>
                  <a:pt x="4647806" y="3945299"/>
                </a:lnTo>
                <a:lnTo>
                  <a:pt x="0" y="3945299"/>
                </a:lnTo>
                <a:lnTo>
                  <a:pt x="0" y="1157971"/>
                </a:lnTo>
                <a:lnTo>
                  <a:pt x="126104" y="989335"/>
                </a:lnTo>
                <a:cubicBezTo>
                  <a:pt x="624744" y="385123"/>
                  <a:pt x="1379368" y="0"/>
                  <a:pt x="2223943"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Tools">
            <a:extLst>
              <a:ext uri="{FF2B5EF4-FFF2-40B4-BE49-F238E27FC236}">
                <a16:creationId xmlns:a16="http://schemas.microsoft.com/office/drawing/2014/main" id="{08DDCAC7-028F-4496-9379-12115103FE6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66070" y="3875314"/>
            <a:ext cx="2670429" cy="2670429"/>
          </a:xfrm>
          <a:prstGeom prst="rect">
            <a:avLst/>
          </a:prstGeom>
        </p:spPr>
      </p:pic>
      <p:sp>
        <p:nvSpPr>
          <p:cNvPr id="3" name="Content Placeholder 2">
            <a:extLst>
              <a:ext uri="{FF2B5EF4-FFF2-40B4-BE49-F238E27FC236}">
                <a16:creationId xmlns:a16="http://schemas.microsoft.com/office/drawing/2014/main" id="{3276D886-C704-BC42-874F-8CDFA7FA18E4}"/>
              </a:ext>
            </a:extLst>
          </p:cNvPr>
          <p:cNvSpPr>
            <a:spLocks noGrp="1"/>
          </p:cNvSpPr>
          <p:nvPr>
            <p:ph idx="1"/>
          </p:nvPr>
        </p:nvSpPr>
        <p:spPr>
          <a:xfrm>
            <a:off x="6090574" y="2421682"/>
            <a:ext cx="4977578" cy="3639289"/>
          </a:xfrm>
        </p:spPr>
        <p:txBody>
          <a:bodyPr anchor="ctr">
            <a:normAutofit/>
          </a:bodyPr>
          <a:lstStyle/>
          <a:p>
            <a:r>
              <a:rPr lang="en-US" sz="3200" b="1" i="1" u="sng" dirty="0">
                <a:solidFill>
                  <a:srgbClr val="000000"/>
                </a:solidFill>
              </a:rPr>
              <a:t>Fix the nation’s potholes.</a:t>
            </a:r>
            <a:r>
              <a:rPr lang="en-GB" sz="3200" b="1" i="1" u="sng" dirty="0">
                <a:solidFill>
                  <a:srgbClr val="000000"/>
                </a:solidFill>
                <a:hlinkClick r:id="rId8"/>
              </a:rPr>
              <a:t> </a:t>
            </a:r>
          </a:p>
          <a:p>
            <a:pPr marL="0" indent="0">
              <a:buNone/>
            </a:pPr>
            <a:endParaRPr lang="en-US" sz="2000" dirty="0">
              <a:solidFill>
                <a:srgbClr val="000000"/>
              </a:solidFill>
            </a:endParaRPr>
          </a:p>
        </p:txBody>
      </p:sp>
    </p:spTree>
    <p:extLst>
      <p:ext uri="{BB962C8B-B14F-4D97-AF65-F5344CB8AC3E}">
        <p14:creationId xmlns:p14="http://schemas.microsoft.com/office/powerpoint/2010/main" val="82031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DDC36B8-6E44-43F5-8AE2-25B9B900C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1EF3EBEE-8294-4CB1-ADB6-2CB9EEB2F8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73EF1CB-561A-9C46-B002-2E5D19A0C5D2}"/>
              </a:ext>
            </a:extLst>
          </p:cNvPr>
          <p:cNvSpPr>
            <a:spLocks noGrp="1"/>
          </p:cNvSpPr>
          <p:nvPr>
            <p:ph type="title"/>
          </p:nvPr>
        </p:nvSpPr>
        <p:spPr>
          <a:xfrm>
            <a:off x="640079" y="2064151"/>
            <a:ext cx="3629779" cy="2739078"/>
          </a:xfrm>
        </p:spPr>
        <p:txBody>
          <a:bodyPr>
            <a:normAutofit/>
          </a:bodyPr>
          <a:lstStyle/>
          <a:p>
            <a:r>
              <a:rPr lang="en-US" sz="4000">
                <a:solidFill>
                  <a:srgbClr val="FFFFFF"/>
                </a:solidFill>
              </a:rPr>
              <a:t>Alternatives to HS2</a:t>
            </a:r>
            <a:br>
              <a:rPr lang="en-US" sz="4000">
                <a:solidFill>
                  <a:srgbClr val="FFFFFF"/>
                </a:solidFill>
              </a:rPr>
            </a:br>
            <a:endParaRPr lang="en-US" sz="4000">
              <a:solidFill>
                <a:srgbClr val="FFFFFF"/>
              </a:solidFill>
            </a:endParaRPr>
          </a:p>
        </p:txBody>
      </p:sp>
      <p:sp>
        <p:nvSpPr>
          <p:cNvPr id="18" name="Rectangle 17">
            <a:extLst>
              <a:ext uri="{FF2B5EF4-FFF2-40B4-BE49-F238E27FC236}">
                <a16:creationId xmlns:a16="http://schemas.microsoft.com/office/drawing/2014/main" id="{E19AE5D7-7DEA-4F95-852E-A9CC3D231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3670"/>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Medical">
            <a:extLst>
              <a:ext uri="{FF2B5EF4-FFF2-40B4-BE49-F238E27FC236}">
                <a16:creationId xmlns:a16="http://schemas.microsoft.com/office/drawing/2014/main" id="{8F77686B-6BD1-41C4-8986-3321F751273C}"/>
              </a:ext>
            </a:extLst>
          </p:cNvPr>
          <p:cNvPicPr>
            <a:picLocks noChangeAspect="1"/>
          </p:cNvPicPr>
          <p:nvPr/>
        </p:nvPicPr>
        <p:blipFill>
          <a:blip r:embed="rId4">
            <a:alphaModFix/>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40477" y="1075717"/>
            <a:ext cx="1444752" cy="1444752"/>
          </a:xfrm>
          <a:prstGeom prst="rect">
            <a:avLst/>
          </a:prstGeom>
          <a:effectLst>
            <a:softEdge rad="0"/>
          </a:effectLst>
        </p:spPr>
      </p:pic>
      <p:pic>
        <p:nvPicPr>
          <p:cNvPr id="7" name="Graphic 6" descr="Needle">
            <a:extLst>
              <a:ext uri="{FF2B5EF4-FFF2-40B4-BE49-F238E27FC236}">
                <a16:creationId xmlns:a16="http://schemas.microsoft.com/office/drawing/2014/main" id="{3A46507B-C276-452C-AA4A-15833CCD07FA}"/>
              </a:ext>
            </a:extLst>
          </p:cNvPr>
          <p:cNvPicPr>
            <a:picLocks noChangeAspect="1"/>
          </p:cNvPicPr>
          <p:nvPr/>
        </p:nvPicPr>
        <p:blipFill>
          <a:blip r:embed="rId6">
            <a:alphaModFix/>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852358" y="1075318"/>
            <a:ext cx="1444752" cy="1444752"/>
          </a:xfrm>
          <a:prstGeom prst="rect">
            <a:avLst/>
          </a:prstGeom>
          <a:effectLst>
            <a:softEdge rad="0"/>
          </a:effectLst>
        </p:spPr>
      </p:pic>
      <p:pic>
        <p:nvPicPr>
          <p:cNvPr id="9" name="Graphic 8" descr="Stethoscope">
            <a:extLst>
              <a:ext uri="{FF2B5EF4-FFF2-40B4-BE49-F238E27FC236}">
                <a16:creationId xmlns:a16="http://schemas.microsoft.com/office/drawing/2014/main" id="{1DA5DE3B-CAC3-4301-BC5C-B82B9F34E6D2}"/>
              </a:ext>
            </a:extLst>
          </p:cNvPr>
          <p:cNvPicPr>
            <a:picLocks noChangeAspect="1"/>
          </p:cNvPicPr>
          <p:nvPr/>
        </p:nvPicPr>
        <p:blipFill>
          <a:blip r:embed="rId8">
            <a:alphaModFix/>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454584" y="1071932"/>
            <a:ext cx="1444752" cy="1444752"/>
          </a:xfrm>
          <a:prstGeom prst="rect">
            <a:avLst/>
          </a:prstGeom>
          <a:effectLst>
            <a:softEdge rad="0"/>
          </a:effectLst>
        </p:spPr>
      </p:pic>
      <p:sp>
        <p:nvSpPr>
          <p:cNvPr id="3" name="Content Placeholder 2">
            <a:extLst>
              <a:ext uri="{FF2B5EF4-FFF2-40B4-BE49-F238E27FC236}">
                <a16:creationId xmlns:a16="http://schemas.microsoft.com/office/drawing/2014/main" id="{EE0E6B88-CAE1-6945-8EE2-7DEDCED13810}"/>
              </a:ext>
            </a:extLst>
          </p:cNvPr>
          <p:cNvSpPr>
            <a:spLocks noGrp="1"/>
          </p:cNvSpPr>
          <p:nvPr>
            <p:ph idx="1"/>
          </p:nvPr>
        </p:nvSpPr>
        <p:spPr>
          <a:xfrm>
            <a:off x="6090574" y="3425146"/>
            <a:ext cx="4977578" cy="2635826"/>
          </a:xfrm>
        </p:spPr>
        <p:txBody>
          <a:bodyPr anchor="ctr">
            <a:normAutofit/>
          </a:bodyPr>
          <a:lstStyle/>
          <a:p>
            <a:r>
              <a:rPr lang="en-US" sz="3200" b="1" i="1" u="sng" dirty="0">
                <a:solidFill>
                  <a:srgbClr val="000000"/>
                </a:solidFill>
              </a:rPr>
              <a:t>Fund the NHS for a year </a:t>
            </a:r>
          </a:p>
          <a:p>
            <a:endParaRPr lang="en-US" sz="1800" dirty="0">
              <a:solidFill>
                <a:srgbClr val="000000"/>
              </a:solidFill>
            </a:endParaRPr>
          </a:p>
          <a:p>
            <a:pPr marL="0" indent="0">
              <a:buNone/>
            </a:pPr>
            <a:endParaRPr lang="en-US" sz="1800" dirty="0">
              <a:solidFill>
                <a:srgbClr val="000000"/>
              </a:solidFill>
            </a:endParaRPr>
          </a:p>
        </p:txBody>
      </p:sp>
    </p:spTree>
    <p:extLst>
      <p:ext uri="{BB962C8B-B14F-4D97-AF65-F5344CB8AC3E}">
        <p14:creationId xmlns:p14="http://schemas.microsoft.com/office/powerpoint/2010/main" val="4227846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C6BC7-A90E-E244-956E-4AD3648AA7E8}"/>
              </a:ext>
            </a:extLst>
          </p:cNvPr>
          <p:cNvSpPr>
            <a:spLocks noGrp="1"/>
          </p:cNvSpPr>
          <p:nvPr>
            <p:ph type="title"/>
          </p:nvPr>
        </p:nvSpPr>
        <p:spPr>
          <a:xfrm>
            <a:off x="991694" y="435547"/>
            <a:ext cx="5613822" cy="1775389"/>
          </a:xfrm>
        </p:spPr>
        <p:txBody>
          <a:bodyPr anchor="b">
            <a:normAutofit/>
          </a:bodyPr>
          <a:lstStyle/>
          <a:p>
            <a:r>
              <a:rPr lang="en-US" sz="4000"/>
              <a:t>Alternatives to HS2</a:t>
            </a:r>
            <a:br>
              <a:rPr lang="en-US" sz="4000"/>
            </a:br>
            <a:endParaRPr lang="en-US" sz="4000"/>
          </a:p>
        </p:txBody>
      </p:sp>
      <p:sp>
        <p:nvSpPr>
          <p:cNvPr id="16" name="Freeform: Shape 15">
            <a:extLst>
              <a:ext uri="{FF2B5EF4-FFF2-40B4-BE49-F238E27FC236}">
                <a16:creationId xmlns:a16="http://schemas.microsoft.com/office/drawing/2014/main" id="{A94A2FC9-6D19-473C-B868-99FDB204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6077" y="435547"/>
            <a:ext cx="1969483" cy="1775389"/>
          </a:xfrm>
          <a:custGeom>
            <a:avLst/>
            <a:gdLst>
              <a:gd name="connsiteX0" fmla="*/ 530616 w 1859834"/>
              <a:gd name="connsiteY0" fmla="*/ 0 h 1676546"/>
              <a:gd name="connsiteX1" fmla="*/ 1331006 w 1859834"/>
              <a:gd name="connsiteY1" fmla="*/ 0 h 1676546"/>
              <a:gd name="connsiteX2" fmla="*/ 1445347 w 1859834"/>
              <a:gd name="connsiteY2" fmla="*/ 65415 h 1676546"/>
              <a:gd name="connsiteX3" fmla="*/ 1845541 w 1859834"/>
              <a:gd name="connsiteY3" fmla="*/ 770436 h 1676546"/>
              <a:gd name="connsiteX4" fmla="*/ 1845541 w 1859834"/>
              <a:gd name="connsiteY4" fmla="*/ 906111 h 1676546"/>
              <a:gd name="connsiteX5" fmla="*/ 1445347 w 1859834"/>
              <a:gd name="connsiteY5" fmla="*/ 1611131 h 1676546"/>
              <a:gd name="connsiteX6" fmla="*/ 1331006 w 1859834"/>
              <a:gd name="connsiteY6" fmla="*/ 1676546 h 1676546"/>
              <a:gd name="connsiteX7" fmla="*/ 530616 w 1859834"/>
              <a:gd name="connsiteY7" fmla="*/ 1676546 h 1676546"/>
              <a:gd name="connsiteX8" fmla="*/ 416275 w 1859834"/>
              <a:gd name="connsiteY8" fmla="*/ 1611131 h 1676546"/>
              <a:gd name="connsiteX9" fmla="*/ 16080 w 1859834"/>
              <a:gd name="connsiteY9" fmla="*/ 906111 h 1676546"/>
              <a:gd name="connsiteX10" fmla="*/ 16080 w 1859834"/>
              <a:gd name="connsiteY10" fmla="*/ 770436 h 1676546"/>
              <a:gd name="connsiteX11" fmla="*/ 416275 w 1859834"/>
              <a:gd name="connsiteY11" fmla="*/ 65415 h 1676546"/>
              <a:gd name="connsiteX12" fmla="*/ 530616 w 1859834"/>
              <a:gd name="connsiteY12" fmla="*/ 0 h 167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9834" h="1676546">
                <a:moveTo>
                  <a:pt x="530616" y="0"/>
                </a:moveTo>
                <a:cubicBezTo>
                  <a:pt x="1331006" y="0"/>
                  <a:pt x="1331006" y="0"/>
                  <a:pt x="1331006" y="0"/>
                </a:cubicBezTo>
                <a:cubicBezTo>
                  <a:pt x="1371502" y="0"/>
                  <a:pt x="1423909" y="29073"/>
                  <a:pt x="1445347" y="65415"/>
                </a:cubicBezTo>
                <a:cubicBezTo>
                  <a:pt x="1845541" y="770436"/>
                  <a:pt x="1845541" y="770436"/>
                  <a:pt x="1845541" y="770436"/>
                </a:cubicBezTo>
                <a:cubicBezTo>
                  <a:pt x="1864599" y="809200"/>
                  <a:pt x="1864599" y="867346"/>
                  <a:pt x="1845541" y="906111"/>
                </a:cubicBezTo>
                <a:cubicBezTo>
                  <a:pt x="1445347" y="1611131"/>
                  <a:pt x="1445347" y="1611131"/>
                  <a:pt x="1445347" y="1611131"/>
                </a:cubicBezTo>
                <a:cubicBezTo>
                  <a:pt x="1423909" y="1647474"/>
                  <a:pt x="1371502" y="1676546"/>
                  <a:pt x="1331006" y="1676546"/>
                </a:cubicBezTo>
                <a:lnTo>
                  <a:pt x="530616" y="1676546"/>
                </a:lnTo>
                <a:cubicBezTo>
                  <a:pt x="487738" y="1676546"/>
                  <a:pt x="435332" y="1647474"/>
                  <a:pt x="416275" y="1611131"/>
                </a:cubicBezTo>
                <a:cubicBezTo>
                  <a:pt x="16080" y="906111"/>
                  <a:pt x="16080" y="906111"/>
                  <a:pt x="16080" y="906111"/>
                </a:cubicBezTo>
                <a:cubicBezTo>
                  <a:pt x="-5359" y="867346"/>
                  <a:pt x="-5359" y="809200"/>
                  <a:pt x="16080" y="770436"/>
                </a:cubicBezTo>
                <a:cubicBezTo>
                  <a:pt x="416275" y="65415"/>
                  <a:pt x="416275" y="65415"/>
                  <a:pt x="416275" y="65415"/>
                </a:cubicBezTo>
                <a:cubicBezTo>
                  <a:pt x="435332" y="29073"/>
                  <a:pt x="487738" y="0"/>
                  <a:pt x="530616"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Diploma roll">
            <a:extLst>
              <a:ext uri="{FF2B5EF4-FFF2-40B4-BE49-F238E27FC236}">
                <a16:creationId xmlns:a16="http://schemas.microsoft.com/office/drawing/2014/main" id="{4C311317-7917-4ED9-9C33-B1447EFD3D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42532" y="843530"/>
            <a:ext cx="956572" cy="956572"/>
          </a:xfrm>
          <a:prstGeom prst="rect">
            <a:avLst/>
          </a:prstGeom>
        </p:spPr>
      </p:pic>
      <p:sp>
        <p:nvSpPr>
          <p:cNvPr id="3" name="Content Placeholder 2">
            <a:extLst>
              <a:ext uri="{FF2B5EF4-FFF2-40B4-BE49-F238E27FC236}">
                <a16:creationId xmlns:a16="http://schemas.microsoft.com/office/drawing/2014/main" id="{911D59D2-8B30-3F40-97F7-C1F32467ACEA}"/>
              </a:ext>
            </a:extLst>
          </p:cNvPr>
          <p:cNvSpPr>
            <a:spLocks noGrp="1"/>
          </p:cNvSpPr>
          <p:nvPr>
            <p:ph idx="1"/>
          </p:nvPr>
        </p:nvSpPr>
        <p:spPr>
          <a:xfrm>
            <a:off x="991694" y="2391339"/>
            <a:ext cx="3947974" cy="3461454"/>
          </a:xfrm>
        </p:spPr>
        <p:txBody>
          <a:bodyPr anchor="t">
            <a:normAutofit/>
          </a:bodyPr>
          <a:lstStyle/>
          <a:p>
            <a:pPr lvl="1"/>
            <a:r>
              <a:rPr lang="en-US" b="1" i="1" u="sng"/>
              <a:t>Pay for an estimated 4 million University courses</a:t>
            </a:r>
          </a:p>
          <a:p>
            <a:endParaRPr lang="en-US" sz="2400"/>
          </a:p>
        </p:txBody>
      </p:sp>
      <p:sp>
        <p:nvSpPr>
          <p:cNvPr id="18" name="Freeform: Shape 17">
            <a:extLst>
              <a:ext uri="{FF2B5EF4-FFF2-40B4-BE49-F238E27FC236}">
                <a16:creationId xmlns:a16="http://schemas.microsoft.com/office/drawing/2014/main" id="{8BED0409-854E-49C4-876E-A78C6D881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329" y="2391339"/>
            <a:ext cx="4295423" cy="4226565"/>
          </a:xfrm>
          <a:custGeom>
            <a:avLst/>
            <a:gdLst>
              <a:gd name="connsiteX0" fmla="*/ 2353286 w 3293367"/>
              <a:gd name="connsiteY0" fmla="*/ 2104683 h 3240573"/>
              <a:gd name="connsiteX1" fmla="*/ 2868450 w 3293367"/>
              <a:gd name="connsiteY1" fmla="*/ 2104683 h 3240573"/>
              <a:gd name="connsiteX2" fmla="*/ 2892703 w 3293367"/>
              <a:gd name="connsiteY2" fmla="*/ 2107904 h 3240573"/>
              <a:gd name="connsiteX3" fmla="*/ 2909383 w 3293367"/>
              <a:gd name="connsiteY3" fmla="*/ 2114898 h 3240573"/>
              <a:gd name="connsiteX4" fmla="*/ 2899189 w 3293367"/>
              <a:gd name="connsiteY4" fmla="*/ 2132529 h 3240573"/>
              <a:gd name="connsiteX5" fmla="*/ 2538022 w 3293367"/>
              <a:gd name="connsiteY5" fmla="*/ 2757176 h 3240573"/>
              <a:gd name="connsiteX6" fmla="*/ 2322847 w 3293367"/>
              <a:gd name="connsiteY6" fmla="*/ 2882232 h 3240573"/>
              <a:gd name="connsiteX7" fmla="*/ 2149884 w 3293367"/>
              <a:gd name="connsiteY7" fmla="*/ 2882232 h 3240573"/>
              <a:gd name="connsiteX8" fmla="*/ 2129707 w 3293367"/>
              <a:gd name="connsiteY8" fmla="*/ 2882232 h 3240573"/>
              <a:gd name="connsiteX9" fmla="*/ 2110453 w 3293367"/>
              <a:gd name="connsiteY9" fmla="*/ 2849077 h 3240573"/>
              <a:gd name="connsiteX10" fmla="*/ 2016148 w 3293367"/>
              <a:gd name="connsiteY10" fmla="*/ 2686675 h 3240573"/>
              <a:gd name="connsiteX11" fmla="*/ 2016148 w 3293367"/>
              <a:gd name="connsiteY11" fmla="*/ 2595774 h 3240573"/>
              <a:gd name="connsiteX12" fmla="*/ 2274287 w 3293367"/>
              <a:gd name="connsiteY12" fmla="*/ 2151242 h 3240573"/>
              <a:gd name="connsiteX13" fmla="*/ 2353286 w 3293367"/>
              <a:gd name="connsiteY13" fmla="*/ 2104683 h 3240573"/>
              <a:gd name="connsiteX14" fmla="*/ 939150 w 3293367"/>
              <a:gd name="connsiteY14" fmla="*/ 0 h 3240573"/>
              <a:gd name="connsiteX15" fmla="*/ 2322847 w 3293367"/>
              <a:gd name="connsiteY15" fmla="*/ 0 h 3240573"/>
              <a:gd name="connsiteX16" fmla="*/ 2538022 w 3293367"/>
              <a:gd name="connsiteY16" fmla="*/ 125055 h 3240573"/>
              <a:gd name="connsiteX17" fmla="*/ 3228376 w 3293367"/>
              <a:gd name="connsiteY17" fmla="*/ 1319038 h 3240573"/>
              <a:gd name="connsiteX18" fmla="*/ 3228376 w 3293367"/>
              <a:gd name="connsiteY18" fmla="*/ 1563194 h 3240573"/>
              <a:gd name="connsiteX19" fmla="*/ 2972043 w 3293367"/>
              <a:gd name="connsiteY19" fmla="*/ 2006528 h 3240573"/>
              <a:gd name="connsiteX20" fmla="*/ 2950440 w 3293367"/>
              <a:gd name="connsiteY20" fmla="*/ 2043890 h 3240573"/>
              <a:gd name="connsiteX21" fmla="*/ 2951200 w 3293367"/>
              <a:gd name="connsiteY21" fmla="*/ 2044209 h 3240573"/>
              <a:gd name="connsiteX22" fmla="*/ 2989324 w 3293367"/>
              <a:gd name="connsiteY22" fmla="*/ 2082660 h 3240573"/>
              <a:gd name="connsiteX23" fmla="*/ 3279247 w 3293367"/>
              <a:gd name="connsiteY23" fmla="*/ 2584089 h 3240573"/>
              <a:gd name="connsiteX24" fmla="*/ 3279247 w 3293367"/>
              <a:gd name="connsiteY24" fmla="*/ 2686626 h 3240573"/>
              <a:gd name="connsiteX25" fmla="*/ 2989324 w 3293367"/>
              <a:gd name="connsiteY25" fmla="*/ 3188054 h 3240573"/>
              <a:gd name="connsiteX26" fmla="*/ 2898957 w 3293367"/>
              <a:gd name="connsiteY26" fmla="*/ 3240573 h 3240573"/>
              <a:gd name="connsiteX27" fmla="*/ 2317855 w 3293367"/>
              <a:gd name="connsiteY27" fmla="*/ 3240573 h 3240573"/>
              <a:gd name="connsiteX28" fmla="*/ 2228744 w 3293367"/>
              <a:gd name="connsiteY28" fmla="*/ 3188054 h 3240573"/>
              <a:gd name="connsiteX29" fmla="*/ 2072563 w 3293367"/>
              <a:gd name="connsiteY29" fmla="*/ 2919100 h 3240573"/>
              <a:gd name="connsiteX30" fmla="*/ 2054920 w 3293367"/>
              <a:gd name="connsiteY30" fmla="*/ 2888716 h 3240573"/>
              <a:gd name="connsiteX31" fmla="*/ 2068802 w 3293367"/>
              <a:gd name="connsiteY31" fmla="*/ 2888716 h 3240573"/>
              <a:gd name="connsiteX32" fmla="*/ 2134418 w 3293367"/>
              <a:gd name="connsiteY32" fmla="*/ 2888716 h 3240573"/>
              <a:gd name="connsiteX33" fmla="*/ 2162922 w 3293367"/>
              <a:gd name="connsiteY33" fmla="*/ 2937803 h 3240573"/>
              <a:gd name="connsiteX34" fmla="*/ 2271824 w 3293367"/>
              <a:gd name="connsiteY34" fmla="*/ 3125340 h 3240573"/>
              <a:gd name="connsiteX35" fmla="*/ 2350824 w 3293367"/>
              <a:gd name="connsiteY35" fmla="*/ 3171900 h 3240573"/>
              <a:gd name="connsiteX36" fmla="*/ 2865989 w 3293367"/>
              <a:gd name="connsiteY36" fmla="*/ 3171900 h 3240573"/>
              <a:gd name="connsiteX37" fmla="*/ 2946100 w 3293367"/>
              <a:gd name="connsiteY37" fmla="*/ 3125340 h 3240573"/>
              <a:gd name="connsiteX38" fmla="*/ 3203126 w 3293367"/>
              <a:gd name="connsiteY38" fmla="*/ 2680809 h 3240573"/>
              <a:gd name="connsiteX39" fmla="*/ 3203126 w 3293367"/>
              <a:gd name="connsiteY39" fmla="*/ 2589906 h 3240573"/>
              <a:gd name="connsiteX40" fmla="*/ 2946100 w 3293367"/>
              <a:gd name="connsiteY40" fmla="*/ 2145375 h 3240573"/>
              <a:gd name="connsiteX41" fmla="*/ 2912303 w 3293367"/>
              <a:gd name="connsiteY41" fmla="*/ 2111287 h 3240573"/>
              <a:gd name="connsiteX42" fmla="*/ 2908392 w 3293367"/>
              <a:gd name="connsiteY42" fmla="*/ 2109648 h 3240573"/>
              <a:gd name="connsiteX43" fmla="*/ 2929357 w 3293367"/>
              <a:gd name="connsiteY43" fmla="*/ 2073390 h 3240573"/>
              <a:gd name="connsiteX44" fmla="*/ 2944948 w 3293367"/>
              <a:gd name="connsiteY44" fmla="*/ 2046424 h 3240573"/>
              <a:gd name="connsiteX45" fmla="*/ 2928777 w 3293367"/>
              <a:gd name="connsiteY45" fmla="*/ 2039643 h 3240573"/>
              <a:gd name="connsiteX46" fmla="*/ 2901420 w 3293367"/>
              <a:gd name="connsiteY46" fmla="*/ 2036009 h 3240573"/>
              <a:gd name="connsiteX47" fmla="*/ 2320317 w 3293367"/>
              <a:gd name="connsiteY47" fmla="*/ 2036009 h 3240573"/>
              <a:gd name="connsiteX48" fmla="*/ 2231207 w 3293367"/>
              <a:gd name="connsiteY48" fmla="*/ 2088527 h 3240573"/>
              <a:gd name="connsiteX49" fmla="*/ 1940028 w 3293367"/>
              <a:gd name="connsiteY49" fmla="*/ 2589956 h 3240573"/>
              <a:gd name="connsiteX50" fmla="*/ 1940028 w 3293367"/>
              <a:gd name="connsiteY50" fmla="*/ 2692493 h 3240573"/>
              <a:gd name="connsiteX51" fmla="*/ 2036139 w 3293367"/>
              <a:gd name="connsiteY51" fmla="*/ 2858003 h 3240573"/>
              <a:gd name="connsiteX52" fmla="*/ 2050209 w 3293367"/>
              <a:gd name="connsiteY52" fmla="*/ 2882232 h 3240573"/>
              <a:gd name="connsiteX53" fmla="*/ 1985031 w 3293367"/>
              <a:gd name="connsiteY53" fmla="*/ 2882232 h 3240573"/>
              <a:gd name="connsiteX54" fmla="*/ 939150 w 3293367"/>
              <a:gd name="connsiteY54" fmla="*/ 2882232 h 3240573"/>
              <a:gd name="connsiteX55" fmla="*/ 726963 w 3293367"/>
              <a:gd name="connsiteY55" fmla="*/ 2757176 h 3240573"/>
              <a:gd name="connsiteX56" fmla="*/ 33622 w 3293367"/>
              <a:gd name="connsiteY56" fmla="*/ 1563194 h 3240573"/>
              <a:gd name="connsiteX57" fmla="*/ 33622 w 3293367"/>
              <a:gd name="connsiteY57" fmla="*/ 1319038 h 3240573"/>
              <a:gd name="connsiteX58" fmla="*/ 726963 w 3293367"/>
              <a:gd name="connsiteY58" fmla="*/ 125055 h 3240573"/>
              <a:gd name="connsiteX59" fmla="*/ 939150 w 3293367"/>
              <a:gd name="connsiteY59" fmla="*/ 0 h 3240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93367" h="3240573">
                <a:moveTo>
                  <a:pt x="2353286" y="2104683"/>
                </a:moveTo>
                <a:cubicBezTo>
                  <a:pt x="2353286" y="2104683"/>
                  <a:pt x="2353286" y="2104683"/>
                  <a:pt x="2868450" y="2104683"/>
                </a:cubicBezTo>
                <a:cubicBezTo>
                  <a:pt x="2876795" y="2104683"/>
                  <a:pt x="2884932" y="2105791"/>
                  <a:pt x="2892703" y="2107904"/>
                </a:cubicBezTo>
                <a:lnTo>
                  <a:pt x="2909383" y="2114898"/>
                </a:lnTo>
                <a:lnTo>
                  <a:pt x="2899189" y="2132529"/>
                </a:lnTo>
                <a:cubicBezTo>
                  <a:pt x="2807017" y="2291942"/>
                  <a:pt x="2689037" y="2495992"/>
                  <a:pt x="2538022" y="2757176"/>
                </a:cubicBezTo>
                <a:cubicBezTo>
                  <a:pt x="2493195" y="2834591"/>
                  <a:pt x="2412503" y="2882232"/>
                  <a:pt x="2322847" y="2882232"/>
                </a:cubicBezTo>
                <a:cubicBezTo>
                  <a:pt x="2322847" y="2882232"/>
                  <a:pt x="2322847" y="2882232"/>
                  <a:pt x="2149884" y="2882232"/>
                </a:cubicBezTo>
                <a:lnTo>
                  <a:pt x="2129707" y="2882232"/>
                </a:lnTo>
                <a:lnTo>
                  <a:pt x="2110453" y="2849077"/>
                </a:lnTo>
                <a:cubicBezTo>
                  <a:pt x="2083644" y="2802909"/>
                  <a:pt x="2052449" y="2749188"/>
                  <a:pt x="2016148" y="2686675"/>
                </a:cubicBezTo>
                <a:cubicBezTo>
                  <a:pt x="1999459" y="2658961"/>
                  <a:pt x="1999459" y="2623488"/>
                  <a:pt x="2016148" y="2595774"/>
                </a:cubicBezTo>
                <a:cubicBezTo>
                  <a:pt x="2016148" y="2595774"/>
                  <a:pt x="2016148" y="2595774"/>
                  <a:pt x="2274287" y="2151242"/>
                </a:cubicBezTo>
                <a:cubicBezTo>
                  <a:pt x="2289865" y="2122420"/>
                  <a:pt x="2321018" y="2104683"/>
                  <a:pt x="2353286" y="2104683"/>
                </a:cubicBezTo>
                <a:close/>
                <a:moveTo>
                  <a:pt x="939150" y="0"/>
                </a:moveTo>
                <a:cubicBezTo>
                  <a:pt x="939150" y="0"/>
                  <a:pt x="939150" y="0"/>
                  <a:pt x="2322847" y="0"/>
                </a:cubicBezTo>
                <a:cubicBezTo>
                  <a:pt x="2412503" y="0"/>
                  <a:pt x="2493195" y="47640"/>
                  <a:pt x="2538022" y="125055"/>
                </a:cubicBezTo>
                <a:cubicBezTo>
                  <a:pt x="2538022" y="125055"/>
                  <a:pt x="2538022" y="125055"/>
                  <a:pt x="3228376" y="1319038"/>
                </a:cubicBezTo>
                <a:cubicBezTo>
                  <a:pt x="3273205" y="1393476"/>
                  <a:pt x="3273205" y="1488756"/>
                  <a:pt x="3228376" y="1563194"/>
                </a:cubicBezTo>
                <a:cubicBezTo>
                  <a:pt x="3228376" y="1563194"/>
                  <a:pt x="3228376" y="1563194"/>
                  <a:pt x="2972043" y="2006528"/>
                </a:cubicBezTo>
                <a:lnTo>
                  <a:pt x="2950440" y="2043890"/>
                </a:lnTo>
                <a:lnTo>
                  <a:pt x="2951200" y="2044209"/>
                </a:lnTo>
                <a:cubicBezTo>
                  <a:pt x="2966732" y="2053275"/>
                  <a:pt x="2979910" y="2066404"/>
                  <a:pt x="2989324" y="2082660"/>
                </a:cubicBezTo>
                <a:cubicBezTo>
                  <a:pt x="2989324" y="2082660"/>
                  <a:pt x="2989324" y="2082660"/>
                  <a:pt x="3279247" y="2584089"/>
                </a:cubicBezTo>
                <a:cubicBezTo>
                  <a:pt x="3298074" y="2615350"/>
                  <a:pt x="3298074" y="2655364"/>
                  <a:pt x="3279247" y="2686626"/>
                </a:cubicBezTo>
                <a:cubicBezTo>
                  <a:pt x="3279247" y="2686626"/>
                  <a:pt x="3279247" y="2686626"/>
                  <a:pt x="2989324" y="3188054"/>
                </a:cubicBezTo>
                <a:cubicBezTo>
                  <a:pt x="2970497" y="3220565"/>
                  <a:pt x="2936610" y="3240573"/>
                  <a:pt x="2898957" y="3240573"/>
                </a:cubicBezTo>
                <a:cubicBezTo>
                  <a:pt x="2898957" y="3240573"/>
                  <a:pt x="2898957" y="3240573"/>
                  <a:pt x="2317855" y="3240573"/>
                </a:cubicBezTo>
                <a:cubicBezTo>
                  <a:pt x="2281457" y="3240573"/>
                  <a:pt x="2246316" y="3220565"/>
                  <a:pt x="2228744" y="3188054"/>
                </a:cubicBezTo>
                <a:cubicBezTo>
                  <a:pt x="2228744" y="3188054"/>
                  <a:pt x="2228744" y="3188054"/>
                  <a:pt x="2072563" y="2919100"/>
                </a:cubicBezTo>
                <a:lnTo>
                  <a:pt x="2054920" y="2888716"/>
                </a:lnTo>
                <a:lnTo>
                  <a:pt x="2068802" y="2888716"/>
                </a:lnTo>
                <a:lnTo>
                  <a:pt x="2134418" y="2888716"/>
                </a:lnTo>
                <a:lnTo>
                  <a:pt x="2162922" y="2937803"/>
                </a:lnTo>
                <a:cubicBezTo>
                  <a:pt x="2271824" y="3125340"/>
                  <a:pt x="2271824" y="3125340"/>
                  <a:pt x="2271824" y="3125340"/>
                </a:cubicBezTo>
                <a:cubicBezTo>
                  <a:pt x="2287402" y="3154162"/>
                  <a:pt x="2318557" y="3171900"/>
                  <a:pt x="2350824" y="3171900"/>
                </a:cubicBezTo>
                <a:cubicBezTo>
                  <a:pt x="2865989" y="3171900"/>
                  <a:pt x="2865989" y="3171900"/>
                  <a:pt x="2865989" y="3171900"/>
                </a:cubicBezTo>
                <a:cubicBezTo>
                  <a:pt x="2899368" y="3171900"/>
                  <a:pt x="2929410" y="3154162"/>
                  <a:pt x="2946100" y="3125340"/>
                </a:cubicBezTo>
                <a:cubicBezTo>
                  <a:pt x="3203126" y="2680809"/>
                  <a:pt x="3203126" y="2680809"/>
                  <a:pt x="3203126" y="2680809"/>
                </a:cubicBezTo>
                <a:cubicBezTo>
                  <a:pt x="3219816" y="2653094"/>
                  <a:pt x="3219816" y="2617620"/>
                  <a:pt x="3203126" y="2589906"/>
                </a:cubicBezTo>
                <a:cubicBezTo>
                  <a:pt x="2946100" y="2145375"/>
                  <a:pt x="2946100" y="2145375"/>
                  <a:pt x="2946100" y="2145375"/>
                </a:cubicBezTo>
                <a:cubicBezTo>
                  <a:pt x="2937755" y="2130963"/>
                  <a:pt x="2926072" y="2119323"/>
                  <a:pt x="2912303" y="2111287"/>
                </a:cubicBezTo>
                <a:lnTo>
                  <a:pt x="2908392" y="2109648"/>
                </a:lnTo>
                <a:lnTo>
                  <a:pt x="2929357" y="2073390"/>
                </a:lnTo>
                <a:lnTo>
                  <a:pt x="2944948" y="2046424"/>
                </a:lnTo>
                <a:lnTo>
                  <a:pt x="2928777" y="2039643"/>
                </a:lnTo>
                <a:cubicBezTo>
                  <a:pt x="2920010" y="2037259"/>
                  <a:pt x="2910833" y="2036009"/>
                  <a:pt x="2901420" y="2036009"/>
                </a:cubicBezTo>
                <a:cubicBezTo>
                  <a:pt x="2320317" y="2036009"/>
                  <a:pt x="2320317" y="2036009"/>
                  <a:pt x="2320317" y="2036009"/>
                </a:cubicBezTo>
                <a:cubicBezTo>
                  <a:pt x="2283920" y="2036009"/>
                  <a:pt x="2248778" y="2056016"/>
                  <a:pt x="2231207" y="2088527"/>
                </a:cubicBezTo>
                <a:cubicBezTo>
                  <a:pt x="1940028" y="2589956"/>
                  <a:pt x="1940028" y="2589956"/>
                  <a:pt x="1940028" y="2589956"/>
                </a:cubicBezTo>
                <a:cubicBezTo>
                  <a:pt x="1921201" y="2621217"/>
                  <a:pt x="1921201" y="2661231"/>
                  <a:pt x="1940028" y="2692493"/>
                </a:cubicBezTo>
                <a:cubicBezTo>
                  <a:pt x="1976425" y="2755171"/>
                  <a:pt x="2008272" y="2810015"/>
                  <a:pt x="2036139" y="2858003"/>
                </a:cubicBezTo>
                <a:lnTo>
                  <a:pt x="2050209" y="2882232"/>
                </a:lnTo>
                <a:lnTo>
                  <a:pt x="1985031" y="2882232"/>
                </a:lnTo>
                <a:cubicBezTo>
                  <a:pt x="1782341" y="2882232"/>
                  <a:pt x="1458037" y="2882232"/>
                  <a:pt x="939150" y="2882232"/>
                </a:cubicBezTo>
                <a:cubicBezTo>
                  <a:pt x="852483" y="2882232"/>
                  <a:pt x="768803" y="2834591"/>
                  <a:pt x="726963" y="2757176"/>
                </a:cubicBezTo>
                <a:cubicBezTo>
                  <a:pt x="726963" y="2757176"/>
                  <a:pt x="726963" y="2757176"/>
                  <a:pt x="33622" y="1563194"/>
                </a:cubicBezTo>
                <a:cubicBezTo>
                  <a:pt x="-11207" y="1488756"/>
                  <a:pt x="-11207" y="1393476"/>
                  <a:pt x="33622" y="1319038"/>
                </a:cubicBezTo>
                <a:cubicBezTo>
                  <a:pt x="33622" y="1319038"/>
                  <a:pt x="33622" y="1319038"/>
                  <a:pt x="726963" y="125055"/>
                </a:cubicBezTo>
                <a:cubicBezTo>
                  <a:pt x="768803" y="47640"/>
                  <a:pt x="852483" y="0"/>
                  <a:pt x="939150"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4340B2E-01FD-4F5D-9C4D-AD3923AD2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1733" y="843530"/>
            <a:ext cx="3309879" cy="2983688"/>
          </a:xfrm>
          <a:custGeom>
            <a:avLst/>
            <a:gdLst>
              <a:gd name="connsiteX0" fmla="*/ 944317 w 3309879"/>
              <a:gd name="connsiteY0" fmla="*/ 0 h 2983688"/>
              <a:gd name="connsiteX1" fmla="*/ 2368743 w 3309879"/>
              <a:gd name="connsiteY1" fmla="*/ 0 h 2983688"/>
              <a:gd name="connsiteX2" fmla="*/ 2572231 w 3309879"/>
              <a:gd name="connsiteY2" fmla="*/ 116416 h 2983688"/>
              <a:gd name="connsiteX3" fmla="*/ 3284443 w 3309879"/>
              <a:gd name="connsiteY3" fmla="*/ 1371117 h 2983688"/>
              <a:gd name="connsiteX4" fmla="*/ 3284443 w 3309879"/>
              <a:gd name="connsiteY4" fmla="*/ 1612573 h 2983688"/>
              <a:gd name="connsiteX5" fmla="*/ 2572231 w 3309879"/>
              <a:gd name="connsiteY5" fmla="*/ 2867272 h 2983688"/>
              <a:gd name="connsiteX6" fmla="*/ 2368743 w 3309879"/>
              <a:gd name="connsiteY6" fmla="*/ 2983688 h 2983688"/>
              <a:gd name="connsiteX7" fmla="*/ 944317 w 3309879"/>
              <a:gd name="connsiteY7" fmla="*/ 2983688 h 2983688"/>
              <a:gd name="connsiteX8" fmla="*/ 740830 w 3309879"/>
              <a:gd name="connsiteY8" fmla="*/ 2867272 h 2983688"/>
              <a:gd name="connsiteX9" fmla="*/ 28617 w 3309879"/>
              <a:gd name="connsiteY9" fmla="*/ 1612573 h 2983688"/>
              <a:gd name="connsiteX10" fmla="*/ 28617 w 3309879"/>
              <a:gd name="connsiteY10" fmla="*/ 1371117 h 2983688"/>
              <a:gd name="connsiteX11" fmla="*/ 740830 w 3309879"/>
              <a:gd name="connsiteY11" fmla="*/ 116416 h 2983688"/>
              <a:gd name="connsiteX12" fmla="*/ 944317 w 3309879"/>
              <a:gd name="connsiteY12" fmla="*/ 0 h 2983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09879" h="2983688">
                <a:moveTo>
                  <a:pt x="944317" y="0"/>
                </a:moveTo>
                <a:cubicBezTo>
                  <a:pt x="2368743" y="0"/>
                  <a:pt x="2368743" y="0"/>
                  <a:pt x="2368743" y="0"/>
                </a:cubicBezTo>
                <a:cubicBezTo>
                  <a:pt x="2440811" y="0"/>
                  <a:pt x="2534078" y="51740"/>
                  <a:pt x="2572231" y="116416"/>
                </a:cubicBezTo>
                <a:cubicBezTo>
                  <a:pt x="3284443" y="1371117"/>
                  <a:pt x="3284443" y="1371117"/>
                  <a:pt x="3284443" y="1371117"/>
                </a:cubicBezTo>
                <a:cubicBezTo>
                  <a:pt x="3318358" y="1440104"/>
                  <a:pt x="3318358" y="1543584"/>
                  <a:pt x="3284443" y="1612573"/>
                </a:cubicBezTo>
                <a:cubicBezTo>
                  <a:pt x="2572231" y="2867272"/>
                  <a:pt x="2572231" y="2867272"/>
                  <a:pt x="2572231" y="2867272"/>
                </a:cubicBezTo>
                <a:cubicBezTo>
                  <a:pt x="2534078" y="2931949"/>
                  <a:pt x="2440811" y="2983688"/>
                  <a:pt x="2368743" y="2983688"/>
                </a:cubicBezTo>
                <a:lnTo>
                  <a:pt x="944317" y="2983688"/>
                </a:lnTo>
                <a:cubicBezTo>
                  <a:pt x="868010" y="2983688"/>
                  <a:pt x="774745" y="2931949"/>
                  <a:pt x="740830" y="2867272"/>
                </a:cubicBezTo>
                <a:cubicBezTo>
                  <a:pt x="28617" y="1612573"/>
                  <a:pt x="28617" y="1612573"/>
                  <a:pt x="28617" y="1612573"/>
                </a:cubicBezTo>
                <a:cubicBezTo>
                  <a:pt x="-9538" y="1543584"/>
                  <a:pt x="-9538" y="1440104"/>
                  <a:pt x="28617" y="1371117"/>
                </a:cubicBezTo>
                <a:cubicBezTo>
                  <a:pt x="740830" y="116416"/>
                  <a:pt x="740830" y="116416"/>
                  <a:pt x="740830" y="116416"/>
                </a:cubicBezTo>
                <a:cubicBezTo>
                  <a:pt x="774745" y="51740"/>
                  <a:pt x="868010" y="0"/>
                  <a:pt x="944317"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aduation cap">
            <a:extLst>
              <a:ext uri="{FF2B5EF4-FFF2-40B4-BE49-F238E27FC236}">
                <a16:creationId xmlns:a16="http://schemas.microsoft.com/office/drawing/2014/main" id="{617BA3C4-5C46-4726-93C3-67E4F76AA5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55567" y="3063687"/>
            <a:ext cx="2433099" cy="2433099"/>
          </a:xfrm>
          <a:prstGeom prst="rect">
            <a:avLst/>
          </a:prstGeom>
        </p:spPr>
      </p:pic>
      <p:pic>
        <p:nvPicPr>
          <p:cNvPr id="5" name="Graphic 4" descr="Classroom">
            <a:extLst>
              <a:ext uri="{FF2B5EF4-FFF2-40B4-BE49-F238E27FC236}">
                <a16:creationId xmlns:a16="http://schemas.microsoft.com/office/drawing/2014/main" id="{592731B6-EC11-4214-BEB3-F4734EF1057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279130" y="1267832"/>
            <a:ext cx="2135083" cy="2135083"/>
          </a:xfrm>
          <a:prstGeom prst="rect">
            <a:avLst/>
          </a:prstGeom>
        </p:spPr>
      </p:pic>
    </p:spTree>
    <p:extLst>
      <p:ext uri="{BB962C8B-B14F-4D97-AF65-F5344CB8AC3E}">
        <p14:creationId xmlns:p14="http://schemas.microsoft.com/office/powerpoint/2010/main" val="2893617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5"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FD81DA2-64B1-8C4D-A315-543AB507D4CA}"/>
              </a:ext>
            </a:extLst>
          </p:cNvPr>
          <p:cNvSpPr>
            <a:spLocks noGrp="1"/>
          </p:cNvSpPr>
          <p:nvPr>
            <p:ph type="title"/>
          </p:nvPr>
        </p:nvSpPr>
        <p:spPr>
          <a:xfrm>
            <a:off x="965200" y="1371190"/>
            <a:ext cx="3363170" cy="2183042"/>
          </a:xfrm>
        </p:spPr>
        <p:txBody>
          <a:bodyPr anchor="b">
            <a:normAutofit/>
          </a:bodyPr>
          <a:lstStyle/>
          <a:p>
            <a:r>
              <a:rPr lang="en-US" sz="4000"/>
              <a:t>Alternatives to HS2</a:t>
            </a:r>
            <a:br>
              <a:rPr lang="en-US" sz="4000"/>
            </a:br>
            <a:endParaRPr lang="en-US" sz="4000"/>
          </a:p>
        </p:txBody>
      </p:sp>
      <p:sp>
        <p:nvSpPr>
          <p:cNvPr id="18"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Shape 19">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7" name="Graphic 6" descr="Atom">
            <a:extLst>
              <a:ext uri="{FF2B5EF4-FFF2-40B4-BE49-F238E27FC236}">
                <a16:creationId xmlns:a16="http://schemas.microsoft.com/office/drawing/2014/main" id="{DCCC2D90-FB66-4D68-8551-70E4276ACB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96964" y="1108946"/>
            <a:ext cx="1846470" cy="1846470"/>
          </a:xfrm>
          <a:prstGeom prst="rect">
            <a:avLst/>
          </a:prstGeom>
        </p:spPr>
      </p:pic>
      <p:sp>
        <p:nvSpPr>
          <p:cNvPr id="3" name="Content Placeholder 2">
            <a:extLst>
              <a:ext uri="{FF2B5EF4-FFF2-40B4-BE49-F238E27FC236}">
                <a16:creationId xmlns:a16="http://schemas.microsoft.com/office/drawing/2014/main" id="{133925F2-4D48-4445-944A-A3BB37270BA7}"/>
              </a:ext>
            </a:extLst>
          </p:cNvPr>
          <p:cNvSpPr>
            <a:spLocks noGrp="1"/>
          </p:cNvSpPr>
          <p:nvPr>
            <p:ph idx="1"/>
          </p:nvPr>
        </p:nvSpPr>
        <p:spPr>
          <a:xfrm>
            <a:off x="965199" y="3729161"/>
            <a:ext cx="5690043" cy="2277321"/>
          </a:xfrm>
        </p:spPr>
        <p:txBody>
          <a:bodyPr>
            <a:normAutofit/>
          </a:bodyPr>
          <a:lstStyle/>
          <a:p>
            <a:r>
              <a:rPr lang="en-US" sz="2400" b="1" i="1" u="sng"/>
              <a:t>Run the UK’s nuclear arsenal for several years.</a:t>
            </a:r>
          </a:p>
          <a:p>
            <a:endParaRPr lang="en-US" sz="2400"/>
          </a:p>
        </p:txBody>
      </p:sp>
      <p:pic>
        <p:nvPicPr>
          <p:cNvPr id="5" name="Graphic 4" descr="Radioactive sign">
            <a:extLst>
              <a:ext uri="{FF2B5EF4-FFF2-40B4-BE49-F238E27FC236}">
                <a16:creationId xmlns:a16="http://schemas.microsoft.com/office/drawing/2014/main" id="{4CB6C14D-492F-450D-A2A5-EDA25FCD5D3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1578372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94B136F-BA49-3D47-8A42-775254BF6683}"/>
              </a:ext>
            </a:extLst>
          </p:cNvPr>
          <p:cNvSpPr>
            <a:spLocks noGrp="1"/>
          </p:cNvSpPr>
          <p:nvPr>
            <p:ph type="title"/>
          </p:nvPr>
        </p:nvSpPr>
        <p:spPr>
          <a:xfrm>
            <a:off x="964760" y="804328"/>
            <a:ext cx="6091312" cy="1205821"/>
          </a:xfrm>
        </p:spPr>
        <p:txBody>
          <a:bodyPr>
            <a:normAutofit/>
          </a:bodyPr>
          <a:lstStyle/>
          <a:p>
            <a:r>
              <a:rPr lang="en-US" sz="4000">
                <a:solidFill>
                  <a:srgbClr val="FEFFFF"/>
                </a:solidFill>
              </a:rPr>
              <a:t>Alternatives to HS2</a:t>
            </a:r>
            <a:br>
              <a:rPr lang="en-US" sz="4000">
                <a:solidFill>
                  <a:srgbClr val="FEFFFF"/>
                </a:solidFill>
              </a:rPr>
            </a:br>
            <a:endParaRPr lang="en-US" sz="4000">
              <a:solidFill>
                <a:srgbClr val="FEFFFF"/>
              </a:solidFill>
            </a:endParaRPr>
          </a:p>
        </p:txBody>
      </p:sp>
      <p:sp>
        <p:nvSpPr>
          <p:cNvPr id="3" name="Content Placeholder 2">
            <a:extLst>
              <a:ext uri="{FF2B5EF4-FFF2-40B4-BE49-F238E27FC236}">
                <a16:creationId xmlns:a16="http://schemas.microsoft.com/office/drawing/2014/main" id="{AF875DA1-5764-DF47-9EDC-A3AEDED1932D}"/>
              </a:ext>
            </a:extLst>
          </p:cNvPr>
          <p:cNvSpPr>
            <a:spLocks noGrp="1"/>
          </p:cNvSpPr>
          <p:nvPr>
            <p:ph idx="1"/>
          </p:nvPr>
        </p:nvSpPr>
        <p:spPr>
          <a:xfrm>
            <a:off x="1282189" y="2494450"/>
            <a:ext cx="5773883" cy="3563159"/>
          </a:xfrm>
        </p:spPr>
        <p:txBody>
          <a:bodyPr>
            <a:normAutofit/>
          </a:bodyPr>
          <a:lstStyle/>
          <a:p>
            <a:r>
              <a:rPr lang="en-US" sz="2400" b="1" i="1" u="sng"/>
              <a:t>Build a third runway at Heathrow.</a:t>
            </a:r>
          </a:p>
          <a:p>
            <a:endParaRPr lang="en-US" sz="2400"/>
          </a:p>
          <a:p>
            <a:endParaRPr lang="en-US" sz="2400"/>
          </a:p>
        </p:txBody>
      </p:sp>
      <p:pic>
        <p:nvPicPr>
          <p:cNvPr id="7" name="Graphic 6" descr="Pilot">
            <a:extLst>
              <a:ext uri="{FF2B5EF4-FFF2-40B4-BE49-F238E27FC236}">
                <a16:creationId xmlns:a16="http://schemas.microsoft.com/office/drawing/2014/main" id="{8E08FA43-1F5B-4EFE-88BC-34C96489E8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3093" y="633852"/>
            <a:ext cx="2706632" cy="2706632"/>
          </a:xfrm>
          <a:prstGeom prst="rect">
            <a:avLst/>
          </a:prstGeom>
        </p:spPr>
      </p:pic>
      <p:pic>
        <p:nvPicPr>
          <p:cNvPr id="5" name="Graphic 4" descr="Airplane">
            <a:extLst>
              <a:ext uri="{FF2B5EF4-FFF2-40B4-BE49-F238E27FC236}">
                <a16:creationId xmlns:a16="http://schemas.microsoft.com/office/drawing/2014/main" id="{778A852C-1804-4C1F-8234-FEFD3ADE06C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16150" y="3511296"/>
            <a:ext cx="2757470" cy="2757470"/>
          </a:xfrm>
          <a:prstGeom prst="rect">
            <a:avLst/>
          </a:prstGeom>
        </p:spPr>
      </p:pic>
    </p:spTree>
    <p:extLst>
      <p:ext uri="{BB962C8B-B14F-4D97-AF65-F5344CB8AC3E}">
        <p14:creationId xmlns:p14="http://schemas.microsoft.com/office/powerpoint/2010/main" val="2594648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434194B-EB56-4062-98C6-CB72F287E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022124"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B3746DB1-35A8-422F-9955-4F8E75DBB0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4F0AD1EF-9854-6A4B-B59B-9BB7AD3C6185}"/>
              </a:ext>
            </a:extLst>
          </p:cNvPr>
          <p:cNvSpPr>
            <a:spLocks noGrp="1"/>
          </p:cNvSpPr>
          <p:nvPr>
            <p:ph idx="1"/>
          </p:nvPr>
        </p:nvSpPr>
        <p:spPr>
          <a:xfrm>
            <a:off x="5314440" y="4312037"/>
            <a:ext cx="6394052" cy="838831"/>
          </a:xfrm>
        </p:spPr>
        <p:txBody>
          <a:bodyPr vert="horz" lIns="91440" tIns="45720" rIns="91440" bIns="45720" rtlCol="0" anchor="b">
            <a:normAutofit fontScale="77500" lnSpcReduction="20000"/>
          </a:bodyPr>
          <a:lstStyle/>
          <a:p>
            <a:pPr marL="0" indent="0" algn="r">
              <a:buNone/>
            </a:pPr>
            <a:endParaRPr lang="en-US" sz="1800" b="1" i="1" u="sng" dirty="0">
              <a:solidFill>
                <a:srgbClr val="000000"/>
              </a:solidFill>
            </a:endParaRPr>
          </a:p>
          <a:p>
            <a:pPr marL="0" indent="0" algn="r">
              <a:buNone/>
            </a:pPr>
            <a:r>
              <a:rPr lang="en-US" sz="3100" b="1" i="1" u="sng" dirty="0">
                <a:solidFill>
                  <a:srgbClr val="000000"/>
                </a:solidFill>
              </a:rPr>
              <a:t>£1.2 billion plan to increase cycling and walking </a:t>
            </a:r>
            <a:endParaRPr lang="en-US" sz="3100" i="1" u="sng" dirty="0">
              <a:solidFill>
                <a:srgbClr val="000000"/>
              </a:solidFill>
            </a:endParaRPr>
          </a:p>
        </p:txBody>
      </p:sp>
      <p:sp>
        <p:nvSpPr>
          <p:cNvPr id="2" name="Title 1">
            <a:extLst>
              <a:ext uri="{FF2B5EF4-FFF2-40B4-BE49-F238E27FC236}">
                <a16:creationId xmlns:a16="http://schemas.microsoft.com/office/drawing/2014/main" id="{D5F70DB3-8070-874A-8209-70DC28622CC3}"/>
              </a:ext>
            </a:extLst>
          </p:cNvPr>
          <p:cNvSpPr>
            <a:spLocks noGrp="1"/>
          </p:cNvSpPr>
          <p:nvPr>
            <p:ph type="title"/>
          </p:nvPr>
        </p:nvSpPr>
        <p:spPr>
          <a:xfrm>
            <a:off x="5314440" y="3663657"/>
            <a:ext cx="5946579" cy="574236"/>
          </a:xfrm>
        </p:spPr>
        <p:txBody>
          <a:bodyPr vert="horz" lIns="91440" tIns="45720" rIns="91440" bIns="45720" rtlCol="0" anchor="t">
            <a:normAutofit fontScale="90000"/>
          </a:bodyPr>
          <a:lstStyle/>
          <a:p>
            <a:pPr algn="r"/>
            <a:r>
              <a:rPr lang="en-US" sz="4000" dirty="0">
                <a:solidFill>
                  <a:srgbClr val="000000"/>
                </a:solidFill>
              </a:rPr>
              <a:t>Alternatives to HS2</a:t>
            </a:r>
          </a:p>
        </p:txBody>
      </p:sp>
      <p:sp>
        <p:nvSpPr>
          <p:cNvPr id="16" name="Freeform 57">
            <a:extLst>
              <a:ext uri="{FF2B5EF4-FFF2-40B4-BE49-F238E27FC236}">
                <a16:creationId xmlns:a16="http://schemas.microsoft.com/office/drawing/2014/main" id="{B817D9AD-5E85-4E85-AC3E-43E24FA91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80219"/>
            <a:ext cx="4383459" cy="5287256"/>
          </a:xfrm>
          <a:custGeom>
            <a:avLst/>
            <a:gdLst>
              <a:gd name="connsiteX0" fmla="*/ 1504462 w 4383459"/>
              <a:gd name="connsiteY0" fmla="*/ 0 h 5287256"/>
              <a:gd name="connsiteX1" fmla="*/ 4383459 w 4383459"/>
              <a:gd name="connsiteY1" fmla="*/ 2878997 h 5287256"/>
              <a:gd name="connsiteX2" fmla="*/ 3114137 w 4383459"/>
              <a:gd name="connsiteY2" fmla="*/ 5266307 h 5287256"/>
              <a:gd name="connsiteX3" fmla="*/ 3079653 w 4383459"/>
              <a:gd name="connsiteY3" fmla="*/ 5287256 h 5287256"/>
              <a:gd name="connsiteX4" fmla="*/ 0 w 4383459"/>
              <a:gd name="connsiteY4" fmla="*/ 5287256 h 5287256"/>
              <a:gd name="connsiteX5" fmla="*/ 0 w 4383459"/>
              <a:gd name="connsiteY5" fmla="*/ 427769 h 5287256"/>
              <a:gd name="connsiteX6" fmla="*/ 132161 w 4383459"/>
              <a:gd name="connsiteY6" fmla="*/ 347480 h 5287256"/>
              <a:gd name="connsiteX7" fmla="*/ 1504462 w 4383459"/>
              <a:gd name="connsiteY7" fmla="*/ 0 h 5287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3459" h="5287256">
                <a:moveTo>
                  <a:pt x="1504462" y="0"/>
                </a:moveTo>
                <a:cubicBezTo>
                  <a:pt x="3094488" y="0"/>
                  <a:pt x="4383459" y="1288971"/>
                  <a:pt x="4383459" y="2878997"/>
                </a:cubicBezTo>
                <a:cubicBezTo>
                  <a:pt x="4383459" y="3872763"/>
                  <a:pt x="3879955" y="4748930"/>
                  <a:pt x="3114137" y="5266307"/>
                </a:cubicBezTo>
                <a:lnTo>
                  <a:pt x="3079653" y="5287256"/>
                </a:lnTo>
                <a:lnTo>
                  <a:pt x="0" y="5287256"/>
                </a:lnTo>
                <a:lnTo>
                  <a:pt x="0" y="427769"/>
                </a:lnTo>
                <a:lnTo>
                  <a:pt x="132161" y="347480"/>
                </a:lnTo>
                <a:cubicBezTo>
                  <a:pt x="540096" y="125876"/>
                  <a:pt x="1007579" y="0"/>
                  <a:pt x="1504462"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0810290-E788-4DE3-B716-DBE58CC6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2946" y="0"/>
            <a:ext cx="4185112" cy="3170097"/>
          </a:xfrm>
          <a:custGeom>
            <a:avLst/>
            <a:gdLst>
              <a:gd name="connsiteX0" fmla="*/ 301225 w 4185112"/>
              <a:gd name="connsiteY0" fmla="*/ 0 h 3170097"/>
              <a:gd name="connsiteX1" fmla="*/ 3883887 w 4185112"/>
              <a:gd name="connsiteY1" fmla="*/ 0 h 3170097"/>
              <a:gd name="connsiteX2" fmla="*/ 3932552 w 4185112"/>
              <a:gd name="connsiteY2" fmla="*/ 80105 h 3170097"/>
              <a:gd name="connsiteX3" fmla="*/ 4185112 w 4185112"/>
              <a:gd name="connsiteY3" fmla="*/ 1077541 h 3170097"/>
              <a:gd name="connsiteX4" fmla="*/ 2092556 w 4185112"/>
              <a:gd name="connsiteY4" fmla="*/ 3170097 h 3170097"/>
              <a:gd name="connsiteX5" fmla="*/ 0 w 4185112"/>
              <a:gd name="connsiteY5" fmla="*/ 1077541 h 3170097"/>
              <a:gd name="connsiteX6" fmla="*/ 252561 w 4185112"/>
              <a:gd name="connsiteY6" fmla="*/ 80105 h 3170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5112" h="3170097">
                <a:moveTo>
                  <a:pt x="301225" y="0"/>
                </a:moveTo>
                <a:lnTo>
                  <a:pt x="3883887" y="0"/>
                </a:lnTo>
                <a:lnTo>
                  <a:pt x="3932552" y="80105"/>
                </a:lnTo>
                <a:cubicBezTo>
                  <a:pt x="4093621" y="376606"/>
                  <a:pt x="4185112" y="716389"/>
                  <a:pt x="4185112" y="1077541"/>
                </a:cubicBezTo>
                <a:cubicBezTo>
                  <a:pt x="4185112" y="2233228"/>
                  <a:pt x="3248243" y="3170097"/>
                  <a:pt x="2092556" y="3170097"/>
                </a:cubicBezTo>
                <a:cubicBezTo>
                  <a:pt x="936869" y="3170097"/>
                  <a:pt x="0" y="2233228"/>
                  <a:pt x="0" y="1077541"/>
                </a:cubicBezTo>
                <a:cubicBezTo>
                  <a:pt x="0" y="716389"/>
                  <a:pt x="91491" y="376606"/>
                  <a:pt x="252561" y="80105"/>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Walk">
            <a:extLst>
              <a:ext uri="{FF2B5EF4-FFF2-40B4-BE49-F238E27FC236}">
                <a16:creationId xmlns:a16="http://schemas.microsoft.com/office/drawing/2014/main" id="{26ADB34D-9D26-4FAE-B900-E8D01B99D0E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62290" y="228600"/>
            <a:ext cx="2066859" cy="2066859"/>
          </a:xfrm>
          <a:prstGeom prst="rect">
            <a:avLst/>
          </a:prstGeom>
        </p:spPr>
      </p:pic>
      <p:pic>
        <p:nvPicPr>
          <p:cNvPr id="5" name="Graphic 4" descr="Cycling">
            <a:extLst>
              <a:ext uri="{FF2B5EF4-FFF2-40B4-BE49-F238E27FC236}">
                <a16:creationId xmlns:a16="http://schemas.microsoft.com/office/drawing/2014/main" id="{5925F034-5240-443F-BFF3-99234B428CC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23181" y="2839031"/>
            <a:ext cx="3163437" cy="3163437"/>
          </a:xfrm>
          <a:prstGeom prst="rect">
            <a:avLst/>
          </a:prstGeom>
        </p:spPr>
      </p:pic>
    </p:spTree>
    <p:extLst>
      <p:ext uri="{BB962C8B-B14F-4D97-AF65-F5344CB8AC3E}">
        <p14:creationId xmlns:p14="http://schemas.microsoft.com/office/powerpoint/2010/main" val="2599573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5"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F3A83C9-0F83-C440-AFD2-556031228C97}"/>
              </a:ext>
            </a:extLst>
          </p:cNvPr>
          <p:cNvSpPr>
            <a:spLocks noGrp="1"/>
          </p:cNvSpPr>
          <p:nvPr>
            <p:ph type="title"/>
          </p:nvPr>
        </p:nvSpPr>
        <p:spPr>
          <a:xfrm>
            <a:off x="965200" y="1371190"/>
            <a:ext cx="3363170" cy="2183042"/>
          </a:xfrm>
        </p:spPr>
        <p:txBody>
          <a:bodyPr anchor="b">
            <a:normAutofit/>
          </a:bodyPr>
          <a:lstStyle/>
          <a:p>
            <a:r>
              <a:rPr lang="en-US" sz="4000"/>
              <a:t>Alternatives to HS2</a:t>
            </a:r>
            <a:br>
              <a:rPr lang="en-US" sz="4000"/>
            </a:br>
            <a:endParaRPr lang="en-US" sz="4000"/>
          </a:p>
        </p:txBody>
      </p:sp>
      <p:sp>
        <p:nvSpPr>
          <p:cNvPr id="18"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Shape 19">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7" name="Graphic 6" descr="Wireless router">
            <a:extLst>
              <a:ext uri="{FF2B5EF4-FFF2-40B4-BE49-F238E27FC236}">
                <a16:creationId xmlns:a16="http://schemas.microsoft.com/office/drawing/2014/main" id="{0401AA8B-8361-4BEC-99B7-53EF5CCD5C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96964" y="1108946"/>
            <a:ext cx="1846470" cy="1846470"/>
          </a:xfrm>
          <a:prstGeom prst="rect">
            <a:avLst/>
          </a:prstGeom>
        </p:spPr>
      </p:pic>
      <p:sp>
        <p:nvSpPr>
          <p:cNvPr id="3" name="Content Placeholder 2">
            <a:extLst>
              <a:ext uri="{FF2B5EF4-FFF2-40B4-BE49-F238E27FC236}">
                <a16:creationId xmlns:a16="http://schemas.microsoft.com/office/drawing/2014/main" id="{06A74FA1-7117-5948-AABA-CD5BDE7C2F1F}"/>
              </a:ext>
            </a:extLst>
          </p:cNvPr>
          <p:cNvSpPr>
            <a:spLocks noGrp="1"/>
          </p:cNvSpPr>
          <p:nvPr>
            <p:ph idx="1"/>
          </p:nvPr>
        </p:nvSpPr>
        <p:spPr>
          <a:xfrm>
            <a:off x="965199" y="3729161"/>
            <a:ext cx="5690043" cy="2277321"/>
          </a:xfrm>
        </p:spPr>
        <p:txBody>
          <a:bodyPr>
            <a:normAutofit/>
          </a:bodyPr>
          <a:lstStyle/>
          <a:p>
            <a:r>
              <a:rPr lang="en-US" sz="2400" b="1" i="1" u="sng"/>
              <a:t>Provide superfast broadband across the country.</a:t>
            </a:r>
          </a:p>
          <a:p>
            <a:endParaRPr lang="en-US" sz="2400"/>
          </a:p>
          <a:p>
            <a:pPr marL="0" indent="0">
              <a:buNone/>
            </a:pPr>
            <a:endParaRPr lang="en-US" sz="2400"/>
          </a:p>
        </p:txBody>
      </p:sp>
      <p:pic>
        <p:nvPicPr>
          <p:cNvPr id="5" name="Graphic 4" descr="Wireless">
            <a:extLst>
              <a:ext uri="{FF2B5EF4-FFF2-40B4-BE49-F238E27FC236}">
                <a16:creationId xmlns:a16="http://schemas.microsoft.com/office/drawing/2014/main" id="{D4DA30A0-E52C-44D9-BE38-7E7D205A594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627420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06CF4-0F48-4927-AC7A-2BFFC0CD53F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A5BD230-0187-4CE7-A768-C6A0EECCD6C8}"/>
              </a:ext>
            </a:extLst>
          </p:cNvPr>
          <p:cNvSpPr>
            <a:spLocks noGrp="1"/>
          </p:cNvSpPr>
          <p:nvPr>
            <p:ph idx="1"/>
          </p:nvPr>
        </p:nvSpPr>
        <p:spPr/>
        <p:txBody>
          <a:bodyPr>
            <a:normAutofit fontScale="77500" lnSpcReduction="20000"/>
          </a:bodyPr>
          <a:lstStyle/>
          <a:p>
            <a:r>
              <a:rPr lang="en-GB" dirty="0"/>
              <a:t>Anon 2020. </a:t>
            </a:r>
            <a:r>
              <a:rPr lang="en-GB" i="1" dirty="0"/>
              <a:t>13 things you could buy with £106bn instead of HS2</a:t>
            </a:r>
            <a:r>
              <a:rPr lang="en-GB" dirty="0"/>
              <a:t>. [online] The Independent. Available at: &lt;https://www.independent.co.uk/news/uk/politics/hs2-cost-buy-billion-nhs-education-brexit-a9293021.html&gt; [Accessed 15 Apr. 2020].</a:t>
            </a:r>
          </a:p>
          <a:p>
            <a:r>
              <a:rPr lang="en-GB" dirty="0"/>
              <a:t>Anon 2020. </a:t>
            </a:r>
            <a:r>
              <a:rPr lang="en-GB" i="1" dirty="0"/>
              <a:t>Top 5 Benefits of Pothole Repair - Double Diamond Contracting Inc. - Kalispell | NearSay</a:t>
            </a:r>
            <a:r>
              <a:rPr lang="en-GB" dirty="0"/>
              <a:t>. [online] Available at: &lt;https://nearsay.com/c/428422/110709/top-5-benefits-of-pothole-repair&gt; [Accessed 15 Apr. 2020].</a:t>
            </a:r>
          </a:p>
          <a:p>
            <a:r>
              <a:rPr lang="en-GB" dirty="0"/>
              <a:t>Anon n.d. Heathrow Northwest Runway: economic benefits. p.1.</a:t>
            </a:r>
          </a:p>
          <a:p>
            <a:r>
              <a:rPr lang="en-GB" dirty="0"/>
              <a:t>Anon n.d. Seven Reasons Why Superfast Fibre Broadband is Essential | Increase Broadband Speed. Available at: &lt;https://www.increasebroadbandspeed.co.uk/reasons-superfast-broadband&gt; [Accessed 15 Apr. 2020].</a:t>
            </a:r>
          </a:p>
          <a:p>
            <a:r>
              <a:rPr lang="en-GB" dirty="0"/>
              <a:t>Switchboard 0300 330 3000, M. enquiries 020 7944 3021 O. of hours media enquiries 020 7944 4292, 2020. </a:t>
            </a:r>
            <a:r>
              <a:rPr lang="en-GB" i="1" dirty="0"/>
              <a:t>Government publishes £1.2 billion plan to increase cycling and walking</a:t>
            </a:r>
            <a:r>
              <a:rPr lang="en-GB" dirty="0"/>
              <a:t>. [online] GOV.UK. Available at: &lt;https://www.gov.uk/government/news/government-publishes-12-billion-plan-to-increase-cycling-and-walking&gt; [Accessed 15 Apr. 2020].</a:t>
            </a:r>
          </a:p>
        </p:txBody>
      </p:sp>
    </p:spTree>
    <p:extLst>
      <p:ext uri="{BB962C8B-B14F-4D97-AF65-F5344CB8AC3E}">
        <p14:creationId xmlns:p14="http://schemas.microsoft.com/office/powerpoint/2010/main" val="2044524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1525</Words>
  <Application>Microsoft Office PowerPoint</Application>
  <PresentationFormat>Widescreen</PresentationFormat>
  <Paragraphs>82</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HS2. Alternative better value projects the UK could spend the money on. UWTSD 1900641 Cameron Rees</vt:lpstr>
      <vt:lpstr>      HS2</vt:lpstr>
      <vt:lpstr>Alternatives to HS2</vt:lpstr>
      <vt:lpstr>Alternatives to HS2 </vt:lpstr>
      <vt:lpstr>Alternatives to HS2 </vt:lpstr>
      <vt:lpstr>Alternatives to HS2 </vt:lpstr>
      <vt:lpstr>Alternatives to HS2 </vt:lpstr>
      <vt:lpstr>Alternatives to HS2</vt:lpstr>
      <vt:lpstr>Alternatives to HS2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HS2. Alternative better value projects  the UK could spend the money on. UWTSD 1900641 Cameron Rees</dc:title>
  <dc:creator>aled rees</dc:creator>
  <cp:lastModifiedBy>aled rees</cp:lastModifiedBy>
  <cp:revision>2</cp:revision>
  <dcterms:created xsi:type="dcterms:W3CDTF">2020-04-15T13:16:43Z</dcterms:created>
  <dcterms:modified xsi:type="dcterms:W3CDTF">2020-04-15T13:21:17Z</dcterms:modified>
</cp:coreProperties>
</file>