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0"/>
  </p:notesMasterIdLst>
  <p:sldIdLst>
    <p:sldId id="256" r:id="rId2"/>
    <p:sldId id="257" r:id="rId3"/>
    <p:sldId id="283" r:id="rId4"/>
    <p:sldId id="284" r:id="rId5"/>
    <p:sldId id="258" r:id="rId6"/>
    <p:sldId id="259" r:id="rId7"/>
    <p:sldId id="260" r:id="rId8"/>
    <p:sldId id="261" r:id="rId9"/>
    <p:sldId id="262" r:id="rId10"/>
    <p:sldId id="263" r:id="rId11"/>
    <p:sldId id="290" r:id="rId12"/>
    <p:sldId id="265" r:id="rId13"/>
    <p:sldId id="266" r:id="rId14"/>
    <p:sldId id="267" r:id="rId15"/>
    <p:sldId id="268" r:id="rId16"/>
    <p:sldId id="270" r:id="rId17"/>
    <p:sldId id="272" r:id="rId18"/>
    <p:sldId id="276" r:id="rId19"/>
    <p:sldId id="282" r:id="rId20"/>
    <p:sldId id="269" r:id="rId21"/>
    <p:sldId id="285" r:id="rId22"/>
    <p:sldId id="286" r:id="rId23"/>
    <p:sldId id="287" r:id="rId24"/>
    <p:sldId id="288" r:id="rId25"/>
    <p:sldId id="289" r:id="rId26"/>
    <p:sldId id="291" r:id="rId27"/>
    <p:sldId id="292" r:id="rId28"/>
    <p:sldId id="29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C667A72-E741-4428-9E67-C92E4818C2F5}">
          <p14:sldIdLst>
            <p14:sldId id="256"/>
            <p14:sldId id="257"/>
            <p14:sldId id="283"/>
            <p14:sldId id="284"/>
            <p14:sldId id="258"/>
            <p14:sldId id="259"/>
            <p14:sldId id="260"/>
            <p14:sldId id="261"/>
            <p14:sldId id="262"/>
            <p14:sldId id="263"/>
            <p14:sldId id="290"/>
            <p14:sldId id="265"/>
            <p14:sldId id="266"/>
            <p14:sldId id="267"/>
            <p14:sldId id="268"/>
            <p14:sldId id="270"/>
            <p14:sldId id="272"/>
            <p14:sldId id="276"/>
            <p14:sldId id="282"/>
            <p14:sldId id="269"/>
            <p14:sldId id="285"/>
            <p14:sldId id="286"/>
            <p14:sldId id="287"/>
            <p14:sldId id="288"/>
            <p14:sldId id="289"/>
            <p14:sldId id="291"/>
            <p14:sldId id="292"/>
            <p14:sldId id="29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080A3-A38C-4735-BC83-E44390F7292F}" v="205" dt="2025-11-10T13:02:29.621"/>
    <p1510:client id="{A26563DA-7A58-4472-898D-4D7312DE3A61}" v="13" dt="2025-11-10T13:35:41.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94702" autoAdjust="0"/>
  </p:normalViewPr>
  <p:slideViewPr>
    <p:cSldViewPr snapToGrid="0" snapToObjects="1">
      <p:cViewPr varScale="1">
        <p:scale>
          <a:sx n="71" d="100"/>
          <a:sy n="71" d="100"/>
        </p:scale>
        <p:origin x="58" y="18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silvamelu62@gmail.com" userId="d7800180e413b79e" providerId="LiveId" clId="{F172362B-70F0-4B3C-B2A4-C575D47F1602}"/>
    <pc:docChg chg="undo redo custSel modSld">
      <pc:chgData name="dasilvamelu62@gmail.com" userId="d7800180e413b79e" providerId="LiveId" clId="{F172362B-70F0-4B3C-B2A4-C575D47F1602}" dt="2025-11-10T13:35:58.998" v="555" actId="14100"/>
      <pc:docMkLst>
        <pc:docMk/>
      </pc:docMkLst>
      <pc:sldChg chg="modSp">
        <pc:chgData name="dasilvamelu62@gmail.com" userId="d7800180e413b79e" providerId="LiveId" clId="{F172362B-70F0-4B3C-B2A4-C575D47F1602}" dt="2025-11-10T13:08:47.352" v="2" actId="255"/>
        <pc:sldMkLst>
          <pc:docMk/>
          <pc:sldMk cId="0" sldId="260"/>
        </pc:sldMkLst>
        <pc:graphicFrameChg chg="mod">
          <ac:chgData name="dasilvamelu62@gmail.com" userId="d7800180e413b79e" providerId="LiveId" clId="{F172362B-70F0-4B3C-B2A4-C575D47F1602}" dt="2025-11-10T13:08:47.352" v="2" actId="255"/>
          <ac:graphicFrameMkLst>
            <pc:docMk/>
            <pc:sldMk cId="0" sldId="260"/>
            <ac:graphicFrameMk id="5" creationId="{9B52768C-432C-E8FF-F174-B011243119A1}"/>
          </ac:graphicFrameMkLst>
        </pc:graphicFrameChg>
      </pc:sldChg>
      <pc:sldChg chg="addSp modSp mod">
        <pc:chgData name="dasilvamelu62@gmail.com" userId="d7800180e413b79e" providerId="LiveId" clId="{F172362B-70F0-4B3C-B2A4-C575D47F1602}" dt="2025-11-10T13:14:05.816" v="13" actId="1076"/>
        <pc:sldMkLst>
          <pc:docMk/>
          <pc:sldMk cId="0" sldId="266"/>
        </pc:sldMkLst>
        <pc:spChg chg="mod">
          <ac:chgData name="dasilvamelu62@gmail.com" userId="d7800180e413b79e" providerId="LiveId" clId="{F172362B-70F0-4B3C-B2A4-C575D47F1602}" dt="2025-11-10T13:14:02.421" v="12" actId="14100"/>
          <ac:spMkLst>
            <pc:docMk/>
            <pc:sldMk cId="0" sldId="266"/>
            <ac:spMk id="2" creationId="{00000000-0000-0000-0000-000000000000}"/>
          </ac:spMkLst>
        </pc:spChg>
        <pc:picChg chg="add mod modCrop">
          <ac:chgData name="dasilvamelu62@gmail.com" userId="d7800180e413b79e" providerId="LiveId" clId="{F172362B-70F0-4B3C-B2A4-C575D47F1602}" dt="2025-11-10T13:14:05.816" v="13" actId="1076"/>
          <ac:picMkLst>
            <pc:docMk/>
            <pc:sldMk cId="0" sldId="266"/>
            <ac:picMk id="4" creationId="{08CBC7F2-3A6B-7DD2-295A-33819F89F4B6}"/>
          </ac:picMkLst>
        </pc:picChg>
      </pc:sldChg>
      <pc:sldChg chg="addSp delSp modSp mod setBg setClrOvrMap">
        <pc:chgData name="dasilvamelu62@gmail.com" userId="d7800180e413b79e" providerId="LiveId" clId="{F172362B-70F0-4B3C-B2A4-C575D47F1602}" dt="2025-11-10T13:27:08.949" v="29" actId="1076"/>
        <pc:sldMkLst>
          <pc:docMk/>
          <pc:sldMk cId="0" sldId="268"/>
        </pc:sldMkLst>
        <pc:spChg chg="mod">
          <ac:chgData name="dasilvamelu62@gmail.com" userId="d7800180e413b79e" providerId="LiveId" clId="{F172362B-70F0-4B3C-B2A4-C575D47F1602}" dt="2025-11-10T13:26:38.230" v="23" actId="26606"/>
          <ac:spMkLst>
            <pc:docMk/>
            <pc:sldMk cId="0" sldId="268"/>
            <ac:spMk id="2" creationId="{00000000-0000-0000-0000-000000000000}"/>
          </ac:spMkLst>
        </pc:spChg>
        <pc:spChg chg="add del">
          <ac:chgData name="dasilvamelu62@gmail.com" userId="d7800180e413b79e" providerId="LiveId" clId="{F172362B-70F0-4B3C-B2A4-C575D47F1602}" dt="2025-11-10T13:26:38.230" v="23" actId="26606"/>
          <ac:spMkLst>
            <pc:docMk/>
            <pc:sldMk cId="0" sldId="268"/>
            <ac:spMk id="23" creationId="{6E0488BA-180E-40D8-8350-4B179179556B}"/>
          </ac:spMkLst>
        </pc:spChg>
        <pc:spChg chg="add del">
          <ac:chgData name="dasilvamelu62@gmail.com" userId="d7800180e413b79e" providerId="LiveId" clId="{F172362B-70F0-4B3C-B2A4-C575D47F1602}" dt="2025-11-10T13:26:38.132" v="22" actId="26606"/>
          <ac:spMkLst>
            <pc:docMk/>
            <pc:sldMk cId="0" sldId="268"/>
            <ac:spMk id="28" creationId="{8D489E29-742E-4D34-AB08-CE3217805B81}"/>
          </ac:spMkLst>
        </pc:spChg>
        <pc:graphicFrameChg chg="mod modGraphic">
          <ac:chgData name="dasilvamelu62@gmail.com" userId="d7800180e413b79e" providerId="LiveId" clId="{F172362B-70F0-4B3C-B2A4-C575D47F1602}" dt="2025-11-10T13:27:06.149" v="28" actId="1076"/>
          <ac:graphicFrameMkLst>
            <pc:docMk/>
            <pc:sldMk cId="0" sldId="268"/>
            <ac:graphicFrameMk id="18" creationId="{78B72417-8045-15DA-A6E2-B13190768211}"/>
          </ac:graphicFrameMkLst>
        </pc:graphicFrameChg>
        <pc:picChg chg="add mod ord">
          <ac:chgData name="dasilvamelu62@gmail.com" userId="d7800180e413b79e" providerId="LiveId" clId="{F172362B-70F0-4B3C-B2A4-C575D47F1602}" dt="2025-11-10T13:27:08.949" v="29" actId="1076"/>
          <ac:picMkLst>
            <pc:docMk/>
            <pc:sldMk cId="0" sldId="268"/>
            <ac:picMk id="3" creationId="{CCD79038-BFEE-C357-1643-FD5A20834B59}"/>
          </ac:picMkLst>
        </pc:picChg>
      </pc:sldChg>
      <pc:sldChg chg="addSp delSp modSp mod setBg setClrOvrMap">
        <pc:chgData name="dasilvamelu62@gmail.com" userId="d7800180e413b79e" providerId="LiveId" clId="{F172362B-70F0-4B3C-B2A4-C575D47F1602}" dt="2025-11-10T13:35:58.998" v="555" actId="14100"/>
        <pc:sldMkLst>
          <pc:docMk/>
          <pc:sldMk cId="0" sldId="276"/>
        </pc:sldMkLst>
        <pc:spChg chg="mod">
          <ac:chgData name="dasilvamelu62@gmail.com" userId="d7800180e413b79e" providerId="LiveId" clId="{F172362B-70F0-4B3C-B2A4-C575D47F1602}" dt="2025-11-10T13:35:50.697" v="554" actId="26606"/>
          <ac:spMkLst>
            <pc:docMk/>
            <pc:sldMk cId="0" sldId="276"/>
            <ac:spMk id="2" creationId="{00000000-0000-0000-0000-000000000000}"/>
          </ac:spMkLst>
        </pc:spChg>
        <pc:spChg chg="mod ord">
          <ac:chgData name="dasilvamelu62@gmail.com" userId="d7800180e413b79e" providerId="LiveId" clId="{F172362B-70F0-4B3C-B2A4-C575D47F1602}" dt="2025-11-10T13:35:58.998" v="555" actId="14100"/>
          <ac:spMkLst>
            <pc:docMk/>
            <pc:sldMk cId="0" sldId="276"/>
            <ac:spMk id="3" creationId="{00000000-0000-0000-0000-000000000000}"/>
          </ac:spMkLst>
        </pc:spChg>
        <pc:spChg chg="add del">
          <ac:chgData name="dasilvamelu62@gmail.com" userId="d7800180e413b79e" providerId="LiveId" clId="{F172362B-70F0-4B3C-B2A4-C575D47F1602}" dt="2025-11-10T13:35:50.697" v="554" actId="26606"/>
          <ac:spMkLst>
            <pc:docMk/>
            <pc:sldMk cId="0" sldId="276"/>
            <ac:spMk id="9" creationId="{6E0488BA-180E-40D8-8350-4B179179556B}"/>
          </ac:spMkLst>
        </pc:spChg>
        <pc:spChg chg="add">
          <ac:chgData name="dasilvamelu62@gmail.com" userId="d7800180e413b79e" providerId="LiveId" clId="{F172362B-70F0-4B3C-B2A4-C575D47F1602}" dt="2025-11-10T13:35:50.697" v="554" actId="26606"/>
          <ac:spMkLst>
            <pc:docMk/>
            <pc:sldMk cId="0" sldId="276"/>
            <ac:spMk id="11" creationId="{38ABDB68-E3D5-448E-97D3-06FFEF680193}"/>
          </ac:spMkLst>
        </pc:spChg>
        <pc:spChg chg="add">
          <ac:chgData name="dasilvamelu62@gmail.com" userId="d7800180e413b79e" providerId="LiveId" clId="{F172362B-70F0-4B3C-B2A4-C575D47F1602}" dt="2025-11-10T13:35:50.697" v="554" actId="26606"/>
          <ac:spMkLst>
            <pc:docMk/>
            <pc:sldMk cId="0" sldId="276"/>
            <ac:spMk id="12" creationId="{B8DD7FEB-D9F3-4F5B-982C-36B0664D0205}"/>
          </ac:spMkLst>
        </pc:spChg>
        <pc:spChg chg="add">
          <ac:chgData name="dasilvamelu62@gmail.com" userId="d7800180e413b79e" providerId="LiveId" clId="{F172362B-70F0-4B3C-B2A4-C575D47F1602}" dt="2025-11-10T13:35:50.697" v="554" actId="26606"/>
          <ac:spMkLst>
            <pc:docMk/>
            <pc:sldMk cId="0" sldId="276"/>
            <ac:spMk id="13" creationId="{96BA11E4-0636-4FA9-A836-2A4FB176449A}"/>
          </ac:spMkLst>
        </pc:spChg>
        <pc:spChg chg="add del">
          <ac:chgData name="dasilvamelu62@gmail.com" userId="d7800180e413b79e" providerId="LiveId" clId="{F172362B-70F0-4B3C-B2A4-C575D47F1602}" dt="2025-11-10T13:29:18.600" v="49" actId="26606"/>
          <ac:spMkLst>
            <pc:docMk/>
            <pc:sldMk cId="0" sldId="276"/>
            <ac:spMk id="14" creationId="{89EA2611-DCBA-4E97-A2B2-9A466E76BDA4}"/>
          </ac:spMkLst>
        </pc:spChg>
        <pc:spChg chg="add">
          <ac:chgData name="dasilvamelu62@gmail.com" userId="d7800180e413b79e" providerId="LiveId" clId="{F172362B-70F0-4B3C-B2A4-C575D47F1602}" dt="2025-11-10T13:35:50.697" v="554" actId="26606"/>
          <ac:spMkLst>
            <pc:docMk/>
            <pc:sldMk cId="0" sldId="276"/>
            <ac:spMk id="15" creationId="{5681882E-BDD0-4311-AF62-E8019628524D}"/>
          </ac:spMkLst>
        </pc:spChg>
        <pc:spChg chg="add del">
          <ac:chgData name="dasilvamelu62@gmail.com" userId="d7800180e413b79e" providerId="LiveId" clId="{F172362B-70F0-4B3C-B2A4-C575D47F1602}" dt="2025-11-10T13:29:18.600" v="49" actId="26606"/>
          <ac:spMkLst>
            <pc:docMk/>
            <pc:sldMk cId="0" sldId="276"/>
            <ac:spMk id="16" creationId="{BBC615D1-6E12-40EF-915B-316CFDB550D5}"/>
          </ac:spMkLst>
        </pc:spChg>
        <pc:spChg chg="add">
          <ac:chgData name="dasilvamelu62@gmail.com" userId="d7800180e413b79e" providerId="LiveId" clId="{F172362B-70F0-4B3C-B2A4-C575D47F1602}" dt="2025-11-10T13:35:50.697" v="554" actId="26606"/>
          <ac:spMkLst>
            <pc:docMk/>
            <pc:sldMk cId="0" sldId="276"/>
            <ac:spMk id="17" creationId="{EADD3260-4BDA-459B-A162-5E1B897E38FC}"/>
          </ac:spMkLst>
        </pc:spChg>
        <pc:spChg chg="add del">
          <ac:chgData name="dasilvamelu62@gmail.com" userId="d7800180e413b79e" providerId="LiveId" clId="{F172362B-70F0-4B3C-B2A4-C575D47F1602}" dt="2025-11-10T13:29:18.600" v="49" actId="26606"/>
          <ac:spMkLst>
            <pc:docMk/>
            <pc:sldMk cId="0" sldId="276"/>
            <ac:spMk id="18" creationId="{B9797D36-DE1E-47CD-881A-6C1F5828261B}"/>
          </ac:spMkLst>
        </pc:spChg>
        <pc:spChg chg="add">
          <ac:chgData name="dasilvamelu62@gmail.com" userId="d7800180e413b79e" providerId="LiveId" clId="{F172362B-70F0-4B3C-B2A4-C575D47F1602}" dt="2025-11-10T13:35:50.697" v="554" actId="26606"/>
          <ac:spMkLst>
            <pc:docMk/>
            <pc:sldMk cId="0" sldId="276"/>
            <ac:spMk id="19" creationId="{283DA7DD-CA37-4ED7-8710-48E56B063BA4}"/>
          </ac:spMkLst>
        </pc:spChg>
        <pc:spChg chg="add del">
          <ac:chgData name="dasilvamelu62@gmail.com" userId="d7800180e413b79e" providerId="LiveId" clId="{F172362B-70F0-4B3C-B2A4-C575D47F1602}" dt="2025-11-10T13:29:18.600" v="49" actId="26606"/>
          <ac:spMkLst>
            <pc:docMk/>
            <pc:sldMk cId="0" sldId="276"/>
            <ac:spMk id="20" creationId="{4A2FAF1F-F462-46AF-A9E6-CC93C4E2C359}"/>
          </ac:spMkLst>
        </pc:spChg>
        <pc:spChg chg="add del">
          <ac:chgData name="dasilvamelu62@gmail.com" userId="d7800180e413b79e" providerId="LiveId" clId="{F172362B-70F0-4B3C-B2A4-C575D47F1602}" dt="2025-11-10T13:29:18.600" v="49" actId="26606"/>
          <ac:spMkLst>
            <pc:docMk/>
            <pc:sldMk cId="0" sldId="276"/>
            <ac:spMk id="22" creationId="{7146BED8-BAE9-42C5-A3DD-7B946445DB8C}"/>
          </ac:spMkLst>
        </pc:spChg>
        <pc:spChg chg="add del">
          <ac:chgData name="dasilvamelu62@gmail.com" userId="d7800180e413b79e" providerId="LiveId" clId="{F172362B-70F0-4B3C-B2A4-C575D47F1602}" dt="2025-11-10T13:29:18.600" v="49" actId="26606"/>
          <ac:spMkLst>
            <pc:docMk/>
            <pc:sldMk cId="0" sldId="276"/>
            <ac:spMk id="24" creationId="{15765FE8-B62F-41E4-A73C-74C91A8FD945}"/>
          </ac:spMkLst>
        </pc:spChg>
        <pc:spChg chg="add">
          <ac:chgData name="dasilvamelu62@gmail.com" userId="d7800180e413b79e" providerId="LiveId" clId="{F172362B-70F0-4B3C-B2A4-C575D47F1602}" dt="2025-11-10T13:35:50.697" v="554" actId="26606"/>
          <ac:spMkLst>
            <pc:docMk/>
            <pc:sldMk cId="0" sldId="276"/>
            <ac:spMk id="26" creationId="{B92F2E3C-66CD-4DEB-BA14-2A5912B65A21}"/>
          </ac:spMkLst>
        </pc:spChg>
        <pc:picChg chg="add del mod ord modCrop">
          <ac:chgData name="dasilvamelu62@gmail.com" userId="d7800180e413b79e" providerId="LiveId" clId="{F172362B-70F0-4B3C-B2A4-C575D47F1602}" dt="2025-11-10T13:34:21.504" v="546" actId="478"/>
          <ac:picMkLst>
            <pc:docMk/>
            <pc:sldMk cId="0" sldId="276"/>
            <ac:picMk id="4" creationId="{39E047A3-F40E-F536-B8F3-3EA63520E587}"/>
          </ac:picMkLst>
        </pc:picChg>
        <pc:picChg chg="add mod modCrop">
          <ac:chgData name="dasilvamelu62@gmail.com" userId="d7800180e413b79e" providerId="LiveId" clId="{F172362B-70F0-4B3C-B2A4-C575D47F1602}" dt="2025-11-10T13:34:37.668" v="547" actId="1076"/>
          <ac:picMkLst>
            <pc:docMk/>
            <pc:sldMk cId="0" sldId="276"/>
            <ac:picMk id="5" creationId="{69C02BAA-E443-9F40-60AD-260118DED129}"/>
          </ac:picMkLst>
        </pc:pic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E80E6E-3B4D-403B-92FD-8EDCE1E97309}" type="doc">
      <dgm:prSet loTypeId="urn:microsoft.com/office/officeart/2017/3/layout/DropPinTimeline" loCatId="process" qsTypeId="urn:microsoft.com/office/officeart/2005/8/quickstyle/simple4" qsCatId="simple" csTypeId="urn:microsoft.com/office/officeart/2005/8/colors/colorful1" csCatId="colorful" phldr="1"/>
      <dgm:spPr/>
      <dgm:t>
        <a:bodyPr/>
        <a:lstStyle/>
        <a:p>
          <a:endParaRPr lang="en-US"/>
        </a:p>
      </dgm:t>
    </dgm:pt>
    <dgm:pt modelId="{11499DD2-FBDB-47CD-A33F-9B9317979858}">
      <dgm:prSet/>
      <dgm:spPr/>
      <dgm:t>
        <a:bodyPr/>
        <a:lstStyle/>
        <a:p>
          <a:pPr>
            <a:defRPr b="1"/>
          </a:pPr>
          <a:r>
            <a:rPr lang="en-US"/>
            <a:t>2021</a:t>
          </a:r>
        </a:p>
      </dgm:t>
    </dgm:pt>
    <dgm:pt modelId="{68FCB283-F444-494A-BED4-DCA5F8DD889C}" type="parTrans" cxnId="{6DE65505-9ABC-4426-9983-AF104C03BBF0}">
      <dgm:prSet/>
      <dgm:spPr/>
      <dgm:t>
        <a:bodyPr/>
        <a:lstStyle/>
        <a:p>
          <a:endParaRPr lang="en-US"/>
        </a:p>
      </dgm:t>
    </dgm:pt>
    <dgm:pt modelId="{506AD6D1-6E93-422A-9391-AE7E2F99B6D6}" type="sibTrans" cxnId="{6DE65505-9ABC-4426-9983-AF104C03BBF0}">
      <dgm:prSet/>
      <dgm:spPr/>
      <dgm:t>
        <a:bodyPr/>
        <a:lstStyle/>
        <a:p>
          <a:endParaRPr lang="en-US"/>
        </a:p>
      </dgm:t>
    </dgm:pt>
    <dgm:pt modelId="{F4B8990C-F5BC-4EC0-A3ED-404395886B16}">
      <dgm:prSet/>
      <dgm:spPr/>
      <dgm:t>
        <a:bodyPr/>
        <a:lstStyle/>
        <a:p>
          <a:r>
            <a:rPr lang="en-US" dirty="0">
              <a:latin typeface="Arial" panose="020B0604020202020204" pitchFamily="34" charset="0"/>
              <a:cs typeface="Arial" panose="020B0604020202020204" pitchFamily="34" charset="0"/>
            </a:rPr>
            <a:t>Global: GBD estimates ~58.4 million people living with cirrhosis in 2021 (rising over time). (GBD, 2021; ONS, 2023)</a:t>
          </a:r>
        </a:p>
      </dgm:t>
    </dgm:pt>
    <dgm:pt modelId="{2BFB7BC8-D644-45EA-9F65-1D3D0B5BB3D2}" type="parTrans" cxnId="{93E4D9F9-1AC5-42D2-A686-CC6B338F1E4D}">
      <dgm:prSet/>
      <dgm:spPr/>
      <dgm:t>
        <a:bodyPr/>
        <a:lstStyle/>
        <a:p>
          <a:endParaRPr lang="en-US"/>
        </a:p>
      </dgm:t>
    </dgm:pt>
    <dgm:pt modelId="{34B7A841-DA99-498D-9525-A64EC3E16FBC}" type="sibTrans" cxnId="{93E4D9F9-1AC5-42D2-A686-CC6B338F1E4D}">
      <dgm:prSet/>
      <dgm:spPr/>
      <dgm:t>
        <a:bodyPr/>
        <a:lstStyle/>
        <a:p>
          <a:endParaRPr lang="en-US"/>
        </a:p>
      </dgm:t>
    </dgm:pt>
    <dgm:pt modelId="{FF28E825-C4B4-4CF4-880C-E8A5AAFAD56D}">
      <dgm:prSet/>
      <dgm:spPr/>
      <dgm:t>
        <a:bodyPr/>
        <a:lstStyle/>
        <a:p>
          <a:pPr>
            <a:defRPr b="1"/>
          </a:pPr>
          <a:r>
            <a:rPr lang="en-US"/>
            <a:t>2021</a:t>
          </a:r>
        </a:p>
      </dgm:t>
    </dgm:pt>
    <dgm:pt modelId="{A7DF5307-CBD8-4BB4-AEB1-9ADD3864628B}" type="parTrans" cxnId="{921137A1-41F6-46FE-A0D0-969C26631607}">
      <dgm:prSet/>
      <dgm:spPr/>
      <dgm:t>
        <a:bodyPr/>
        <a:lstStyle/>
        <a:p>
          <a:endParaRPr lang="en-US"/>
        </a:p>
      </dgm:t>
    </dgm:pt>
    <dgm:pt modelId="{4913BDBE-DC64-4C34-BF1E-D5F1ED8739D9}" type="sibTrans" cxnId="{921137A1-41F6-46FE-A0D0-969C26631607}">
      <dgm:prSet/>
      <dgm:spPr/>
      <dgm:t>
        <a:bodyPr/>
        <a:lstStyle/>
        <a:p>
          <a:endParaRPr lang="en-US"/>
        </a:p>
      </dgm:t>
    </dgm:pt>
    <dgm:pt modelId="{480F8ADD-FBCA-418C-B880-2BAF3916B1D3}">
      <dgm:prSet/>
      <dgm:spPr/>
      <dgm:t>
        <a:bodyPr/>
        <a:lstStyle/>
        <a:p>
          <a:r>
            <a:rPr lang="en-US" dirty="0">
              <a:latin typeface="Arial" panose="020B0604020202020204" pitchFamily="34" charset="0"/>
              <a:cs typeface="Arial" panose="020B0604020202020204" pitchFamily="34" charset="0"/>
            </a:rPr>
            <a:t>UK: &gt;11,000 deaths/year from liver disease; rising incidence and admissions (Public Health England / ONS). (GBD, 2021; ONS, 2023)</a:t>
          </a:r>
        </a:p>
      </dgm:t>
    </dgm:pt>
    <dgm:pt modelId="{3ECF630C-A059-480C-9534-26AB8CE77378}" type="parTrans" cxnId="{628DB551-1C39-431F-9D70-C2542D9C13D0}">
      <dgm:prSet/>
      <dgm:spPr/>
      <dgm:t>
        <a:bodyPr/>
        <a:lstStyle/>
        <a:p>
          <a:endParaRPr lang="en-US"/>
        </a:p>
      </dgm:t>
    </dgm:pt>
    <dgm:pt modelId="{603A56FC-1A9A-43B1-AA60-9EA5DB93BA8C}" type="sibTrans" cxnId="{628DB551-1C39-431F-9D70-C2542D9C13D0}">
      <dgm:prSet/>
      <dgm:spPr/>
      <dgm:t>
        <a:bodyPr/>
        <a:lstStyle/>
        <a:p>
          <a:endParaRPr lang="en-US"/>
        </a:p>
      </dgm:t>
    </dgm:pt>
    <dgm:pt modelId="{3AD0FDE1-B254-4201-A0A8-D558512AC808}">
      <dgm:prSet/>
      <dgm:spPr/>
      <dgm:t>
        <a:bodyPr/>
        <a:lstStyle/>
        <a:p>
          <a:pPr>
            <a:defRPr b="1"/>
          </a:pPr>
          <a:r>
            <a:rPr lang="en-US"/>
            <a:t>2023</a:t>
          </a:r>
        </a:p>
      </dgm:t>
    </dgm:pt>
    <dgm:pt modelId="{782C564F-51AC-4FB6-91A3-FA3C8A036C5A}" type="parTrans" cxnId="{561BA415-DFF1-4BF9-A9E1-FBF50F18484A}">
      <dgm:prSet/>
      <dgm:spPr/>
      <dgm:t>
        <a:bodyPr/>
        <a:lstStyle/>
        <a:p>
          <a:endParaRPr lang="en-US"/>
        </a:p>
      </dgm:t>
    </dgm:pt>
    <dgm:pt modelId="{2394F2F8-7753-4C10-AEC5-3ADEAC316B41}" type="sibTrans" cxnId="{561BA415-DFF1-4BF9-A9E1-FBF50F18484A}">
      <dgm:prSet/>
      <dgm:spPr/>
      <dgm:t>
        <a:bodyPr/>
        <a:lstStyle/>
        <a:p>
          <a:endParaRPr lang="en-US"/>
        </a:p>
      </dgm:t>
    </dgm:pt>
    <dgm:pt modelId="{84502A45-2F18-4790-A354-325E76C5C945}">
      <dgm:prSet/>
      <dgm:spPr/>
      <dgm:t>
        <a:bodyPr/>
        <a:lstStyle/>
        <a:p>
          <a:r>
            <a:rPr lang="en-US" dirty="0">
              <a:latin typeface="Arial" panose="020B0604020202020204" pitchFamily="34" charset="0"/>
              <a:cs typeface="Arial" panose="020B0604020202020204" pitchFamily="34" charset="0"/>
            </a:rPr>
            <a:t>Alcohol and NAFLD are leading contributors in the UK. (GBD, 2021; ONS</a:t>
          </a:r>
        </a:p>
      </dgm:t>
    </dgm:pt>
    <dgm:pt modelId="{141B35C9-62CE-4DC6-8F9C-1DFF91EF168D}" type="parTrans" cxnId="{16E8B5E5-F8B0-475E-ACD2-D2C53D45D428}">
      <dgm:prSet/>
      <dgm:spPr/>
      <dgm:t>
        <a:bodyPr/>
        <a:lstStyle/>
        <a:p>
          <a:endParaRPr lang="en-US"/>
        </a:p>
      </dgm:t>
    </dgm:pt>
    <dgm:pt modelId="{E80DA4FB-7886-4707-92CA-673725C7F932}" type="sibTrans" cxnId="{16E8B5E5-F8B0-475E-ACD2-D2C53D45D428}">
      <dgm:prSet/>
      <dgm:spPr/>
      <dgm:t>
        <a:bodyPr/>
        <a:lstStyle/>
        <a:p>
          <a:endParaRPr lang="en-US"/>
        </a:p>
      </dgm:t>
    </dgm:pt>
    <dgm:pt modelId="{E8325D8D-ACC9-48D8-ADD0-E86EB8432B0F}" type="pres">
      <dgm:prSet presAssocID="{6BE80E6E-3B4D-403B-92FD-8EDCE1E97309}" presName="root" presStyleCnt="0">
        <dgm:presLayoutVars>
          <dgm:chMax/>
          <dgm:chPref/>
          <dgm:animLvl val="lvl"/>
        </dgm:presLayoutVars>
      </dgm:prSet>
      <dgm:spPr/>
    </dgm:pt>
    <dgm:pt modelId="{B2F6374A-A3C5-4232-B78A-846B658B5AB4}" type="pres">
      <dgm:prSet presAssocID="{6BE80E6E-3B4D-403B-92FD-8EDCE1E97309}" presName="divider" presStyleLbl="fgAcc1" presStyleIdx="0" presStyleCnt="4"/>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98945F2E-286B-4349-9DDC-800F97594351}" type="pres">
      <dgm:prSet presAssocID="{6BE80E6E-3B4D-403B-92FD-8EDCE1E97309}" presName="nodes" presStyleCnt="0">
        <dgm:presLayoutVars>
          <dgm:chMax/>
          <dgm:chPref/>
          <dgm:animLvl val="lvl"/>
        </dgm:presLayoutVars>
      </dgm:prSet>
      <dgm:spPr/>
    </dgm:pt>
    <dgm:pt modelId="{C072032C-731E-491B-9AC2-311E14C77FB9}" type="pres">
      <dgm:prSet presAssocID="{11499DD2-FBDB-47CD-A33F-9B9317979858}" presName="composite" presStyleCnt="0"/>
      <dgm:spPr/>
    </dgm:pt>
    <dgm:pt modelId="{95BC8EC9-AE5B-48B1-9C8F-28C49A57895C}" type="pres">
      <dgm:prSet presAssocID="{11499DD2-FBDB-47CD-A33F-9B9317979858}" presName="ConnectorPoint" presStyleLbl="lnNode1" presStyleIdx="0" presStyleCnt="3"/>
      <dgm:spPr>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5EB8DD6F-A93E-47BD-9D58-FB5F9C0CF719}" type="pres">
      <dgm:prSet presAssocID="{11499DD2-FBDB-47CD-A33F-9B9317979858}" presName="DropPinPlaceHolder" presStyleCnt="0"/>
      <dgm:spPr/>
    </dgm:pt>
    <dgm:pt modelId="{F91D43CA-1087-474D-B26F-3F2DCCDD01CA}" type="pres">
      <dgm:prSet presAssocID="{11499DD2-FBDB-47CD-A33F-9B9317979858}" presName="DropPin" presStyleLbl="alignNode1" presStyleIdx="0" presStyleCnt="3"/>
      <dgm:spPr/>
    </dgm:pt>
    <dgm:pt modelId="{9FFDB014-D55C-49B7-AB8B-B3CC83C6A2E0}" type="pres">
      <dgm:prSet presAssocID="{11499DD2-FBDB-47CD-A33F-9B9317979858}" presName="Ellipse" presStyleLbl="fgAcc1" presStyleIdx="1" presStyleCnt="4"/>
      <dgm:spPr>
        <a:solidFill>
          <a:schemeClr val="lt1">
            <a:alpha val="90000"/>
            <a:hueOff val="0"/>
            <a:satOff val="0"/>
            <a:lumOff val="0"/>
            <a:alphaOff val="0"/>
          </a:schemeClr>
        </a:solidFill>
        <a:ln w="9525" cap="rnd" cmpd="sng" algn="ctr">
          <a:noFill/>
          <a:prstDash val="solid"/>
        </a:ln>
        <a:effectLst/>
      </dgm:spPr>
    </dgm:pt>
    <dgm:pt modelId="{3BCFF6BB-9543-424A-929E-049F84659A3D}" type="pres">
      <dgm:prSet presAssocID="{11499DD2-FBDB-47CD-A33F-9B9317979858}" presName="L2TextContainer" presStyleLbl="revTx" presStyleIdx="0" presStyleCnt="6">
        <dgm:presLayoutVars>
          <dgm:bulletEnabled val="1"/>
        </dgm:presLayoutVars>
      </dgm:prSet>
      <dgm:spPr/>
    </dgm:pt>
    <dgm:pt modelId="{355228A1-F737-4A1E-A8D6-9EFD92DF9DB4}" type="pres">
      <dgm:prSet presAssocID="{11499DD2-FBDB-47CD-A33F-9B9317979858}" presName="L1TextContainer" presStyleLbl="revTx" presStyleIdx="1" presStyleCnt="6">
        <dgm:presLayoutVars>
          <dgm:chMax val="1"/>
          <dgm:chPref val="1"/>
          <dgm:bulletEnabled val="1"/>
        </dgm:presLayoutVars>
      </dgm:prSet>
      <dgm:spPr/>
    </dgm:pt>
    <dgm:pt modelId="{D6FDE66E-F62E-4852-8755-8146BD1ECD0B}" type="pres">
      <dgm:prSet presAssocID="{11499DD2-FBDB-47CD-A33F-9B9317979858}" presName="ConnectLine" presStyleLbl="sibTrans1D1" presStyleIdx="0" presStyleCnt="3"/>
      <dgm:spPr>
        <a:noFill/>
        <a:ln w="12700" cap="rnd" cmpd="sng" algn="ctr">
          <a:solidFill>
            <a:schemeClr val="accent2">
              <a:hueOff val="0"/>
              <a:satOff val="0"/>
              <a:lumOff val="0"/>
              <a:alphaOff val="0"/>
            </a:schemeClr>
          </a:solidFill>
          <a:prstDash val="dash"/>
        </a:ln>
        <a:effectLst/>
      </dgm:spPr>
    </dgm:pt>
    <dgm:pt modelId="{307BB80D-45C7-4983-B03F-4C9DF595E5EA}" type="pres">
      <dgm:prSet presAssocID="{11499DD2-FBDB-47CD-A33F-9B9317979858}" presName="EmptyPlaceHolder" presStyleCnt="0"/>
      <dgm:spPr/>
    </dgm:pt>
    <dgm:pt modelId="{E2C8C818-5F55-4DA9-9231-2D81087FCEDE}" type="pres">
      <dgm:prSet presAssocID="{506AD6D1-6E93-422A-9391-AE7E2F99B6D6}" presName="spaceBetweenRectangles" presStyleCnt="0"/>
      <dgm:spPr/>
    </dgm:pt>
    <dgm:pt modelId="{BCD26051-7E19-4481-A174-E81E8202CAA3}" type="pres">
      <dgm:prSet presAssocID="{FF28E825-C4B4-4CF4-880C-E8A5AAFAD56D}" presName="composite" presStyleCnt="0"/>
      <dgm:spPr/>
    </dgm:pt>
    <dgm:pt modelId="{A83FF9A1-F33F-4AFE-9A96-2E883B3EFEEA}" type="pres">
      <dgm:prSet presAssocID="{FF28E825-C4B4-4CF4-880C-E8A5AAFAD56D}" presName="ConnectorPoint" presStyleLbl="lnNode1" presStyleIdx="1" presStyleCnt="3"/>
      <dgm:spPr>
        <a:gradFill rotWithShape="0">
          <a:gsLst>
            <a:gs pos="0">
              <a:schemeClr val="accent3">
                <a:tint val="98000"/>
                <a:lumMod val="114000"/>
              </a:schemeClr>
            </a:gs>
            <a:gs pos="100000">
              <a:schemeClr val="accent3">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6A1CBE32-BCF6-4C8A-AEB8-A75684A71EFA}" type="pres">
      <dgm:prSet presAssocID="{FF28E825-C4B4-4CF4-880C-E8A5AAFAD56D}" presName="DropPinPlaceHolder" presStyleCnt="0"/>
      <dgm:spPr/>
    </dgm:pt>
    <dgm:pt modelId="{D453AA1B-0DFD-4F44-A2EB-139E48D07C52}" type="pres">
      <dgm:prSet presAssocID="{FF28E825-C4B4-4CF4-880C-E8A5AAFAD56D}" presName="DropPin" presStyleLbl="alignNode1" presStyleIdx="1" presStyleCnt="3"/>
      <dgm:spPr/>
    </dgm:pt>
    <dgm:pt modelId="{F5677366-8649-46A3-915B-8CBE37626DD2}" type="pres">
      <dgm:prSet presAssocID="{FF28E825-C4B4-4CF4-880C-E8A5AAFAD56D}" presName="Ellipse" presStyleLbl="fgAcc1" presStyleIdx="2" presStyleCnt="4"/>
      <dgm:spPr>
        <a:solidFill>
          <a:schemeClr val="lt1">
            <a:alpha val="90000"/>
            <a:hueOff val="0"/>
            <a:satOff val="0"/>
            <a:lumOff val="0"/>
            <a:alphaOff val="0"/>
          </a:schemeClr>
        </a:solidFill>
        <a:ln w="9525" cap="rnd" cmpd="sng" algn="ctr">
          <a:noFill/>
          <a:prstDash val="solid"/>
        </a:ln>
        <a:effectLst/>
      </dgm:spPr>
    </dgm:pt>
    <dgm:pt modelId="{385068B4-2B47-46E6-9CBD-D4276BB255C2}" type="pres">
      <dgm:prSet presAssocID="{FF28E825-C4B4-4CF4-880C-E8A5AAFAD56D}" presName="L2TextContainer" presStyleLbl="revTx" presStyleIdx="2" presStyleCnt="6">
        <dgm:presLayoutVars>
          <dgm:bulletEnabled val="1"/>
        </dgm:presLayoutVars>
      </dgm:prSet>
      <dgm:spPr/>
    </dgm:pt>
    <dgm:pt modelId="{17CA8F32-5C90-4896-B573-C279CB855CE0}" type="pres">
      <dgm:prSet presAssocID="{FF28E825-C4B4-4CF4-880C-E8A5AAFAD56D}" presName="L1TextContainer" presStyleLbl="revTx" presStyleIdx="3" presStyleCnt="6">
        <dgm:presLayoutVars>
          <dgm:chMax val="1"/>
          <dgm:chPref val="1"/>
          <dgm:bulletEnabled val="1"/>
        </dgm:presLayoutVars>
      </dgm:prSet>
      <dgm:spPr/>
    </dgm:pt>
    <dgm:pt modelId="{B9E390B0-7DC2-4C1B-919A-1EE4A3870ABE}" type="pres">
      <dgm:prSet presAssocID="{FF28E825-C4B4-4CF4-880C-E8A5AAFAD56D}" presName="ConnectLine" presStyleLbl="sibTrans1D1" presStyleIdx="1" presStyleCnt="3"/>
      <dgm:spPr>
        <a:noFill/>
        <a:ln w="12700" cap="rnd" cmpd="sng" algn="ctr">
          <a:solidFill>
            <a:schemeClr val="accent3">
              <a:hueOff val="0"/>
              <a:satOff val="0"/>
              <a:lumOff val="0"/>
              <a:alphaOff val="0"/>
            </a:schemeClr>
          </a:solidFill>
          <a:prstDash val="dash"/>
        </a:ln>
        <a:effectLst/>
      </dgm:spPr>
    </dgm:pt>
    <dgm:pt modelId="{1A5F3BD0-FC02-4B8D-82EC-934F35547E29}" type="pres">
      <dgm:prSet presAssocID="{FF28E825-C4B4-4CF4-880C-E8A5AAFAD56D}" presName="EmptyPlaceHolder" presStyleCnt="0"/>
      <dgm:spPr/>
    </dgm:pt>
    <dgm:pt modelId="{7F954FD1-AB73-431B-8B72-09C60C00F9D7}" type="pres">
      <dgm:prSet presAssocID="{4913BDBE-DC64-4C34-BF1E-D5F1ED8739D9}" presName="spaceBetweenRectangles" presStyleCnt="0"/>
      <dgm:spPr/>
    </dgm:pt>
    <dgm:pt modelId="{917E486E-60E8-40A3-BEA2-9325E4B121C1}" type="pres">
      <dgm:prSet presAssocID="{3AD0FDE1-B254-4201-A0A8-D558512AC808}" presName="composite" presStyleCnt="0"/>
      <dgm:spPr/>
    </dgm:pt>
    <dgm:pt modelId="{0CAB5588-4CF5-452B-AE1A-A5BA3ACBCBD8}" type="pres">
      <dgm:prSet presAssocID="{3AD0FDE1-B254-4201-A0A8-D558512AC808}" presName="ConnectorPoint" presStyleLbl="lnNode1" presStyleIdx="2" presStyleCnt="3"/>
      <dgm:spPr>
        <a:gradFill rotWithShape="0">
          <a:gsLst>
            <a:gs pos="0">
              <a:schemeClr val="accent4">
                <a:tint val="98000"/>
                <a:lumMod val="114000"/>
              </a:schemeClr>
            </a:gs>
            <a:gs pos="100000">
              <a:schemeClr val="accent4">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gm:spPr>
    </dgm:pt>
    <dgm:pt modelId="{36CA27F4-ED20-403D-A47F-EA8F21578221}" type="pres">
      <dgm:prSet presAssocID="{3AD0FDE1-B254-4201-A0A8-D558512AC808}" presName="DropPinPlaceHolder" presStyleCnt="0"/>
      <dgm:spPr/>
    </dgm:pt>
    <dgm:pt modelId="{40B55837-9468-42B7-A15C-76E09835A74E}" type="pres">
      <dgm:prSet presAssocID="{3AD0FDE1-B254-4201-A0A8-D558512AC808}" presName="DropPin" presStyleLbl="alignNode1" presStyleIdx="2" presStyleCnt="3"/>
      <dgm:spPr/>
    </dgm:pt>
    <dgm:pt modelId="{C7676F79-0087-413D-B250-2F5FE740D408}" type="pres">
      <dgm:prSet presAssocID="{3AD0FDE1-B254-4201-A0A8-D558512AC808}" presName="Ellipse" presStyleLbl="fgAcc1" presStyleIdx="3" presStyleCnt="4"/>
      <dgm:spPr>
        <a:solidFill>
          <a:schemeClr val="lt1">
            <a:alpha val="90000"/>
            <a:hueOff val="0"/>
            <a:satOff val="0"/>
            <a:lumOff val="0"/>
            <a:alphaOff val="0"/>
          </a:schemeClr>
        </a:solidFill>
        <a:ln w="9525" cap="rnd" cmpd="sng" algn="ctr">
          <a:noFill/>
          <a:prstDash val="solid"/>
        </a:ln>
        <a:effectLst/>
      </dgm:spPr>
    </dgm:pt>
    <dgm:pt modelId="{359F8014-7F7C-4B1F-BF73-54509082C2B9}" type="pres">
      <dgm:prSet presAssocID="{3AD0FDE1-B254-4201-A0A8-D558512AC808}" presName="L2TextContainer" presStyleLbl="revTx" presStyleIdx="4" presStyleCnt="6">
        <dgm:presLayoutVars>
          <dgm:bulletEnabled val="1"/>
        </dgm:presLayoutVars>
      </dgm:prSet>
      <dgm:spPr/>
    </dgm:pt>
    <dgm:pt modelId="{E56F921F-489B-44F7-A726-3EA6EAA4B23A}" type="pres">
      <dgm:prSet presAssocID="{3AD0FDE1-B254-4201-A0A8-D558512AC808}" presName="L1TextContainer" presStyleLbl="revTx" presStyleIdx="5" presStyleCnt="6">
        <dgm:presLayoutVars>
          <dgm:chMax val="1"/>
          <dgm:chPref val="1"/>
          <dgm:bulletEnabled val="1"/>
        </dgm:presLayoutVars>
      </dgm:prSet>
      <dgm:spPr/>
    </dgm:pt>
    <dgm:pt modelId="{DB131F88-4E61-4487-A6A5-0E5922AF98D3}" type="pres">
      <dgm:prSet presAssocID="{3AD0FDE1-B254-4201-A0A8-D558512AC808}" presName="ConnectLine" presStyleLbl="sibTrans1D1" presStyleIdx="2" presStyleCnt="3"/>
      <dgm:spPr>
        <a:noFill/>
        <a:ln w="12700" cap="rnd" cmpd="sng" algn="ctr">
          <a:solidFill>
            <a:schemeClr val="accent4">
              <a:hueOff val="0"/>
              <a:satOff val="0"/>
              <a:lumOff val="0"/>
              <a:alphaOff val="0"/>
            </a:schemeClr>
          </a:solidFill>
          <a:prstDash val="dash"/>
        </a:ln>
        <a:effectLst/>
      </dgm:spPr>
    </dgm:pt>
    <dgm:pt modelId="{FC4CA9E5-38EB-4D29-8FEF-30BC8C5AF128}" type="pres">
      <dgm:prSet presAssocID="{3AD0FDE1-B254-4201-A0A8-D558512AC808}" presName="EmptyPlaceHolder" presStyleCnt="0"/>
      <dgm:spPr/>
    </dgm:pt>
  </dgm:ptLst>
  <dgm:cxnLst>
    <dgm:cxn modelId="{6DE65505-9ABC-4426-9983-AF104C03BBF0}" srcId="{6BE80E6E-3B4D-403B-92FD-8EDCE1E97309}" destId="{11499DD2-FBDB-47CD-A33F-9B9317979858}" srcOrd="0" destOrd="0" parTransId="{68FCB283-F444-494A-BED4-DCA5F8DD889C}" sibTransId="{506AD6D1-6E93-422A-9391-AE7E2F99B6D6}"/>
    <dgm:cxn modelId="{561BA415-DFF1-4BF9-A9E1-FBF50F18484A}" srcId="{6BE80E6E-3B4D-403B-92FD-8EDCE1E97309}" destId="{3AD0FDE1-B254-4201-A0A8-D558512AC808}" srcOrd="2" destOrd="0" parTransId="{782C564F-51AC-4FB6-91A3-FA3C8A036C5A}" sibTransId="{2394F2F8-7753-4C10-AEC5-3ADEAC316B41}"/>
    <dgm:cxn modelId="{0E2AA918-7A1D-4C97-AE4B-570E0A51DA57}" type="presOf" srcId="{6BE80E6E-3B4D-403B-92FD-8EDCE1E97309}" destId="{E8325D8D-ACC9-48D8-ADD0-E86EB8432B0F}" srcOrd="0" destOrd="0" presId="urn:microsoft.com/office/officeart/2017/3/layout/DropPinTimeline"/>
    <dgm:cxn modelId="{5828D41B-497A-4ECE-99AF-328BAA7F04AC}" type="presOf" srcId="{11499DD2-FBDB-47CD-A33F-9B9317979858}" destId="{355228A1-F737-4A1E-A8D6-9EFD92DF9DB4}" srcOrd="0" destOrd="0" presId="urn:microsoft.com/office/officeart/2017/3/layout/DropPinTimeline"/>
    <dgm:cxn modelId="{9BDC0E24-AC36-441C-B875-2968866CDCD1}" type="presOf" srcId="{84502A45-2F18-4790-A354-325E76C5C945}" destId="{359F8014-7F7C-4B1F-BF73-54509082C2B9}" srcOrd="0" destOrd="0" presId="urn:microsoft.com/office/officeart/2017/3/layout/DropPinTimeline"/>
    <dgm:cxn modelId="{3848FA2D-5027-472A-8F27-1F69D748EC05}" type="presOf" srcId="{FF28E825-C4B4-4CF4-880C-E8A5AAFAD56D}" destId="{17CA8F32-5C90-4896-B573-C279CB855CE0}" srcOrd="0" destOrd="0" presId="urn:microsoft.com/office/officeart/2017/3/layout/DropPinTimeline"/>
    <dgm:cxn modelId="{011AA865-375B-4F93-A1FB-8408ACAD691F}" type="presOf" srcId="{480F8ADD-FBCA-418C-B880-2BAF3916B1D3}" destId="{385068B4-2B47-46E6-9CBD-D4276BB255C2}" srcOrd="0" destOrd="0" presId="urn:microsoft.com/office/officeart/2017/3/layout/DropPinTimeline"/>
    <dgm:cxn modelId="{628DB551-1C39-431F-9D70-C2542D9C13D0}" srcId="{FF28E825-C4B4-4CF4-880C-E8A5AAFAD56D}" destId="{480F8ADD-FBCA-418C-B880-2BAF3916B1D3}" srcOrd="0" destOrd="0" parTransId="{3ECF630C-A059-480C-9534-26AB8CE77378}" sibTransId="{603A56FC-1A9A-43B1-AA60-9EA5DB93BA8C}"/>
    <dgm:cxn modelId="{921137A1-41F6-46FE-A0D0-969C26631607}" srcId="{6BE80E6E-3B4D-403B-92FD-8EDCE1E97309}" destId="{FF28E825-C4B4-4CF4-880C-E8A5AAFAD56D}" srcOrd="1" destOrd="0" parTransId="{A7DF5307-CBD8-4BB4-AEB1-9ADD3864628B}" sibTransId="{4913BDBE-DC64-4C34-BF1E-D5F1ED8739D9}"/>
    <dgm:cxn modelId="{46E622AE-E22E-4782-8E77-D6A625322C0D}" type="presOf" srcId="{F4B8990C-F5BC-4EC0-A3ED-404395886B16}" destId="{3BCFF6BB-9543-424A-929E-049F84659A3D}" srcOrd="0" destOrd="0" presId="urn:microsoft.com/office/officeart/2017/3/layout/DropPinTimeline"/>
    <dgm:cxn modelId="{4ADC3FE1-7B55-4EE1-8486-5D35E5559E5C}" type="presOf" srcId="{3AD0FDE1-B254-4201-A0A8-D558512AC808}" destId="{E56F921F-489B-44F7-A726-3EA6EAA4B23A}" srcOrd="0" destOrd="0" presId="urn:microsoft.com/office/officeart/2017/3/layout/DropPinTimeline"/>
    <dgm:cxn modelId="{16E8B5E5-F8B0-475E-ACD2-D2C53D45D428}" srcId="{3AD0FDE1-B254-4201-A0A8-D558512AC808}" destId="{84502A45-2F18-4790-A354-325E76C5C945}" srcOrd="0" destOrd="0" parTransId="{141B35C9-62CE-4DC6-8F9C-1DFF91EF168D}" sibTransId="{E80DA4FB-7886-4707-92CA-673725C7F932}"/>
    <dgm:cxn modelId="{93E4D9F9-1AC5-42D2-A686-CC6B338F1E4D}" srcId="{11499DD2-FBDB-47CD-A33F-9B9317979858}" destId="{F4B8990C-F5BC-4EC0-A3ED-404395886B16}" srcOrd="0" destOrd="0" parTransId="{2BFB7BC8-D644-45EA-9F65-1D3D0B5BB3D2}" sibTransId="{34B7A841-DA99-498D-9525-A64EC3E16FBC}"/>
    <dgm:cxn modelId="{FBF6BD39-6B16-4D2B-B90B-EB7150BF32D0}" type="presParOf" srcId="{E8325D8D-ACC9-48D8-ADD0-E86EB8432B0F}" destId="{B2F6374A-A3C5-4232-B78A-846B658B5AB4}" srcOrd="0" destOrd="0" presId="urn:microsoft.com/office/officeart/2017/3/layout/DropPinTimeline"/>
    <dgm:cxn modelId="{504E9F28-9ED2-46EC-948C-52EE2DFC9672}" type="presParOf" srcId="{E8325D8D-ACC9-48D8-ADD0-E86EB8432B0F}" destId="{98945F2E-286B-4349-9DDC-800F97594351}" srcOrd="1" destOrd="0" presId="urn:microsoft.com/office/officeart/2017/3/layout/DropPinTimeline"/>
    <dgm:cxn modelId="{AD32EB11-3263-4CD7-8239-D6FD29058A8C}" type="presParOf" srcId="{98945F2E-286B-4349-9DDC-800F97594351}" destId="{C072032C-731E-491B-9AC2-311E14C77FB9}" srcOrd="0" destOrd="0" presId="urn:microsoft.com/office/officeart/2017/3/layout/DropPinTimeline"/>
    <dgm:cxn modelId="{D693BFD9-7464-4348-8948-5C2B1FFC6BAE}" type="presParOf" srcId="{C072032C-731E-491B-9AC2-311E14C77FB9}" destId="{95BC8EC9-AE5B-48B1-9C8F-28C49A57895C}" srcOrd="0" destOrd="0" presId="urn:microsoft.com/office/officeart/2017/3/layout/DropPinTimeline"/>
    <dgm:cxn modelId="{EB8A46DB-D532-47E3-94D6-A6578D411AA1}" type="presParOf" srcId="{C072032C-731E-491B-9AC2-311E14C77FB9}" destId="{5EB8DD6F-A93E-47BD-9D58-FB5F9C0CF719}" srcOrd="1" destOrd="0" presId="urn:microsoft.com/office/officeart/2017/3/layout/DropPinTimeline"/>
    <dgm:cxn modelId="{7C9120E9-D526-40E6-9CA7-63C7BEBB4282}" type="presParOf" srcId="{5EB8DD6F-A93E-47BD-9D58-FB5F9C0CF719}" destId="{F91D43CA-1087-474D-B26F-3F2DCCDD01CA}" srcOrd="0" destOrd="0" presId="urn:microsoft.com/office/officeart/2017/3/layout/DropPinTimeline"/>
    <dgm:cxn modelId="{FA2EB44D-BE33-495B-BE85-49E855A28A2E}" type="presParOf" srcId="{5EB8DD6F-A93E-47BD-9D58-FB5F9C0CF719}" destId="{9FFDB014-D55C-49B7-AB8B-B3CC83C6A2E0}" srcOrd="1" destOrd="0" presId="urn:microsoft.com/office/officeart/2017/3/layout/DropPinTimeline"/>
    <dgm:cxn modelId="{1D11ECBC-FC04-4EAB-A22E-1AFC57253D82}" type="presParOf" srcId="{C072032C-731E-491B-9AC2-311E14C77FB9}" destId="{3BCFF6BB-9543-424A-929E-049F84659A3D}" srcOrd="2" destOrd="0" presId="urn:microsoft.com/office/officeart/2017/3/layout/DropPinTimeline"/>
    <dgm:cxn modelId="{76D342C3-4DC0-4A37-BF67-711EE20EDB05}" type="presParOf" srcId="{C072032C-731E-491B-9AC2-311E14C77FB9}" destId="{355228A1-F737-4A1E-A8D6-9EFD92DF9DB4}" srcOrd="3" destOrd="0" presId="urn:microsoft.com/office/officeart/2017/3/layout/DropPinTimeline"/>
    <dgm:cxn modelId="{04DFDE9B-1314-49A7-9FCE-0572C6B944BF}" type="presParOf" srcId="{C072032C-731E-491B-9AC2-311E14C77FB9}" destId="{D6FDE66E-F62E-4852-8755-8146BD1ECD0B}" srcOrd="4" destOrd="0" presId="urn:microsoft.com/office/officeart/2017/3/layout/DropPinTimeline"/>
    <dgm:cxn modelId="{7EE982C2-748B-4A66-A0FC-E926E60E1B9B}" type="presParOf" srcId="{C072032C-731E-491B-9AC2-311E14C77FB9}" destId="{307BB80D-45C7-4983-B03F-4C9DF595E5EA}" srcOrd="5" destOrd="0" presId="urn:microsoft.com/office/officeart/2017/3/layout/DropPinTimeline"/>
    <dgm:cxn modelId="{BEC47220-E32C-4B25-8592-28D2CC0FAF42}" type="presParOf" srcId="{98945F2E-286B-4349-9DDC-800F97594351}" destId="{E2C8C818-5F55-4DA9-9231-2D81087FCEDE}" srcOrd="1" destOrd="0" presId="urn:microsoft.com/office/officeart/2017/3/layout/DropPinTimeline"/>
    <dgm:cxn modelId="{CDA40F10-7CF5-461E-8040-638F4B0192C6}" type="presParOf" srcId="{98945F2E-286B-4349-9DDC-800F97594351}" destId="{BCD26051-7E19-4481-A174-E81E8202CAA3}" srcOrd="2" destOrd="0" presId="urn:microsoft.com/office/officeart/2017/3/layout/DropPinTimeline"/>
    <dgm:cxn modelId="{DC7A996C-B997-4670-AB59-5D8AC2FFF44D}" type="presParOf" srcId="{BCD26051-7E19-4481-A174-E81E8202CAA3}" destId="{A83FF9A1-F33F-4AFE-9A96-2E883B3EFEEA}" srcOrd="0" destOrd="0" presId="urn:microsoft.com/office/officeart/2017/3/layout/DropPinTimeline"/>
    <dgm:cxn modelId="{AEA81651-335F-4D4E-9808-5929C156776E}" type="presParOf" srcId="{BCD26051-7E19-4481-A174-E81E8202CAA3}" destId="{6A1CBE32-BCF6-4C8A-AEB8-A75684A71EFA}" srcOrd="1" destOrd="0" presId="urn:microsoft.com/office/officeart/2017/3/layout/DropPinTimeline"/>
    <dgm:cxn modelId="{B6C6C99A-243A-49EF-841F-150AC2583566}" type="presParOf" srcId="{6A1CBE32-BCF6-4C8A-AEB8-A75684A71EFA}" destId="{D453AA1B-0DFD-4F44-A2EB-139E48D07C52}" srcOrd="0" destOrd="0" presId="urn:microsoft.com/office/officeart/2017/3/layout/DropPinTimeline"/>
    <dgm:cxn modelId="{9B74CBC7-F161-4ACE-9C3B-B943EB283BAF}" type="presParOf" srcId="{6A1CBE32-BCF6-4C8A-AEB8-A75684A71EFA}" destId="{F5677366-8649-46A3-915B-8CBE37626DD2}" srcOrd="1" destOrd="0" presId="urn:microsoft.com/office/officeart/2017/3/layout/DropPinTimeline"/>
    <dgm:cxn modelId="{535E16A8-BD3F-400E-9553-E45CC20F0A6B}" type="presParOf" srcId="{BCD26051-7E19-4481-A174-E81E8202CAA3}" destId="{385068B4-2B47-46E6-9CBD-D4276BB255C2}" srcOrd="2" destOrd="0" presId="urn:microsoft.com/office/officeart/2017/3/layout/DropPinTimeline"/>
    <dgm:cxn modelId="{38E0A421-473E-4417-A7D8-031C97994842}" type="presParOf" srcId="{BCD26051-7E19-4481-A174-E81E8202CAA3}" destId="{17CA8F32-5C90-4896-B573-C279CB855CE0}" srcOrd="3" destOrd="0" presId="urn:microsoft.com/office/officeart/2017/3/layout/DropPinTimeline"/>
    <dgm:cxn modelId="{00E302FE-661A-4C1A-8A41-FDAF544143EA}" type="presParOf" srcId="{BCD26051-7E19-4481-A174-E81E8202CAA3}" destId="{B9E390B0-7DC2-4C1B-919A-1EE4A3870ABE}" srcOrd="4" destOrd="0" presId="urn:microsoft.com/office/officeart/2017/3/layout/DropPinTimeline"/>
    <dgm:cxn modelId="{A7806860-2EDE-4521-9799-546876E51966}" type="presParOf" srcId="{BCD26051-7E19-4481-A174-E81E8202CAA3}" destId="{1A5F3BD0-FC02-4B8D-82EC-934F35547E29}" srcOrd="5" destOrd="0" presId="urn:microsoft.com/office/officeart/2017/3/layout/DropPinTimeline"/>
    <dgm:cxn modelId="{4FB1F208-D340-4345-8EF4-8B4D771E35F4}" type="presParOf" srcId="{98945F2E-286B-4349-9DDC-800F97594351}" destId="{7F954FD1-AB73-431B-8B72-09C60C00F9D7}" srcOrd="3" destOrd="0" presId="urn:microsoft.com/office/officeart/2017/3/layout/DropPinTimeline"/>
    <dgm:cxn modelId="{DACF5D7B-5C81-4116-B37A-52555351CB59}" type="presParOf" srcId="{98945F2E-286B-4349-9DDC-800F97594351}" destId="{917E486E-60E8-40A3-BEA2-9325E4B121C1}" srcOrd="4" destOrd="0" presId="urn:microsoft.com/office/officeart/2017/3/layout/DropPinTimeline"/>
    <dgm:cxn modelId="{CF647293-8005-4D63-BE98-F1063DB346E2}" type="presParOf" srcId="{917E486E-60E8-40A3-BEA2-9325E4B121C1}" destId="{0CAB5588-4CF5-452B-AE1A-A5BA3ACBCBD8}" srcOrd="0" destOrd="0" presId="urn:microsoft.com/office/officeart/2017/3/layout/DropPinTimeline"/>
    <dgm:cxn modelId="{41A92553-E044-4D39-8BB2-944F3A1054CF}" type="presParOf" srcId="{917E486E-60E8-40A3-BEA2-9325E4B121C1}" destId="{36CA27F4-ED20-403D-A47F-EA8F21578221}" srcOrd="1" destOrd="0" presId="urn:microsoft.com/office/officeart/2017/3/layout/DropPinTimeline"/>
    <dgm:cxn modelId="{EAC17B41-F2B4-4376-ACB2-31D2F2E25053}" type="presParOf" srcId="{36CA27F4-ED20-403D-A47F-EA8F21578221}" destId="{40B55837-9468-42B7-A15C-76E09835A74E}" srcOrd="0" destOrd="0" presId="urn:microsoft.com/office/officeart/2017/3/layout/DropPinTimeline"/>
    <dgm:cxn modelId="{9268228B-0E68-4518-8F47-23A0C663F886}" type="presParOf" srcId="{36CA27F4-ED20-403D-A47F-EA8F21578221}" destId="{C7676F79-0087-413D-B250-2F5FE740D408}" srcOrd="1" destOrd="0" presId="urn:microsoft.com/office/officeart/2017/3/layout/DropPinTimeline"/>
    <dgm:cxn modelId="{2827203A-3CB5-4619-8241-F4392A763531}" type="presParOf" srcId="{917E486E-60E8-40A3-BEA2-9325E4B121C1}" destId="{359F8014-7F7C-4B1F-BF73-54509082C2B9}" srcOrd="2" destOrd="0" presId="urn:microsoft.com/office/officeart/2017/3/layout/DropPinTimeline"/>
    <dgm:cxn modelId="{8B59BA3D-6D22-429E-AFD6-B517F366810C}" type="presParOf" srcId="{917E486E-60E8-40A3-BEA2-9325E4B121C1}" destId="{E56F921F-489B-44F7-A726-3EA6EAA4B23A}" srcOrd="3" destOrd="0" presId="urn:microsoft.com/office/officeart/2017/3/layout/DropPinTimeline"/>
    <dgm:cxn modelId="{97CE1DC3-CEDC-4B9E-872E-D15FEDCA64A1}" type="presParOf" srcId="{917E486E-60E8-40A3-BEA2-9325E4B121C1}" destId="{DB131F88-4E61-4487-A6A5-0E5922AF98D3}" srcOrd="4" destOrd="0" presId="urn:microsoft.com/office/officeart/2017/3/layout/DropPinTimeline"/>
    <dgm:cxn modelId="{39F837EE-AC6C-42CC-AC48-A3AF873A014A}" type="presParOf" srcId="{917E486E-60E8-40A3-BEA2-9325E4B121C1}" destId="{FC4CA9E5-38EB-4D29-8FEF-30BC8C5AF128}"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360854-EA03-432B-954C-569E4B464DB0}" type="doc">
      <dgm:prSet loTypeId="urn:microsoft.com/office/officeart/2008/layout/LinedList" loCatId="list" qsTypeId="urn:microsoft.com/office/officeart/2005/8/quickstyle/simple4" qsCatId="simple" csTypeId="urn:microsoft.com/office/officeart/2005/8/colors/accent6_2" csCatId="accent6" phldr="1"/>
      <dgm:spPr/>
      <dgm:t>
        <a:bodyPr/>
        <a:lstStyle/>
        <a:p>
          <a:endParaRPr lang="en-US"/>
        </a:p>
      </dgm:t>
    </dgm:pt>
    <dgm:pt modelId="{A28F1BCD-C605-489A-A3F0-DF64519A19E3}">
      <dgm:prSet/>
      <dgm:spPr/>
      <dgm:t>
        <a:bodyPr/>
        <a:lstStyle/>
        <a:p>
          <a:r>
            <a:rPr lang="en-US" dirty="0">
              <a:latin typeface="Arial" panose="020B0604020202020204" pitchFamily="34" charset="0"/>
              <a:cs typeface="Arial" panose="020B0604020202020204" pitchFamily="34" charset="0"/>
            </a:rPr>
            <a:t>Direct healthcare costs: hospital admissions, procedures (paracentesis, endoscopy, transplantation) drive costs. (Williams et al., 2021)</a:t>
          </a:r>
        </a:p>
      </dgm:t>
    </dgm:pt>
    <dgm:pt modelId="{476E0651-7EFE-464B-A338-FECEA308BCFD}" type="parTrans" cxnId="{83BFFBA2-E181-4884-8980-2EB0670500BC}">
      <dgm:prSet/>
      <dgm:spPr/>
      <dgm:t>
        <a:bodyPr/>
        <a:lstStyle/>
        <a:p>
          <a:endParaRPr lang="en-US"/>
        </a:p>
      </dgm:t>
    </dgm:pt>
    <dgm:pt modelId="{803FC29A-E40B-457F-817E-7AF6DEDFEFE2}" type="sibTrans" cxnId="{83BFFBA2-E181-4884-8980-2EB0670500BC}">
      <dgm:prSet/>
      <dgm:spPr/>
      <dgm:t>
        <a:bodyPr/>
        <a:lstStyle/>
        <a:p>
          <a:endParaRPr lang="en-US"/>
        </a:p>
      </dgm:t>
    </dgm:pt>
    <dgm:pt modelId="{9FDC085C-68CB-4201-B76C-578E5A5EBF75}">
      <dgm:prSet/>
      <dgm:spPr/>
      <dgm:t>
        <a:bodyPr/>
        <a:lstStyle/>
        <a:p>
          <a:r>
            <a:rPr lang="en-US" dirty="0">
              <a:latin typeface="Arial" panose="020B0604020202020204" pitchFamily="34" charset="0"/>
              <a:cs typeface="Arial" panose="020B0604020202020204" pitchFamily="34" charset="0"/>
            </a:rPr>
            <a:t>NAFLD/NASH modelling: UK annual costs in the billions depending on prevalence and diagnosis rates. (Williams et al., 2021)</a:t>
          </a:r>
        </a:p>
      </dgm:t>
    </dgm:pt>
    <dgm:pt modelId="{B21ABAD1-2795-47B5-B308-160224DDD0CF}" type="parTrans" cxnId="{5F3CD50E-28FD-4F8E-8894-8E85E7E518A0}">
      <dgm:prSet/>
      <dgm:spPr/>
      <dgm:t>
        <a:bodyPr/>
        <a:lstStyle/>
        <a:p>
          <a:endParaRPr lang="en-US"/>
        </a:p>
      </dgm:t>
    </dgm:pt>
    <dgm:pt modelId="{CCDD2A6E-664C-43A4-8672-4D9DC9D56914}" type="sibTrans" cxnId="{5F3CD50E-28FD-4F8E-8894-8E85E7E518A0}">
      <dgm:prSet/>
      <dgm:spPr/>
      <dgm:t>
        <a:bodyPr/>
        <a:lstStyle/>
        <a:p>
          <a:endParaRPr lang="en-US"/>
        </a:p>
      </dgm:t>
    </dgm:pt>
    <dgm:pt modelId="{13F380D6-7329-4141-940F-E1748C203FAD}">
      <dgm:prSet/>
      <dgm:spPr/>
      <dgm:t>
        <a:bodyPr/>
        <a:lstStyle/>
        <a:p>
          <a:r>
            <a:rPr lang="en-US" dirty="0">
              <a:latin typeface="Arial" panose="020B0604020202020204" pitchFamily="34" charset="0"/>
              <a:cs typeface="Arial" panose="020B0604020202020204" pitchFamily="34" charset="0"/>
            </a:rPr>
            <a:t>Social burden: loss of productivity, premature death, family/carer strain, health inequalities (higher rates in deprived areas). (Williams et al., 2021)</a:t>
          </a:r>
        </a:p>
      </dgm:t>
    </dgm:pt>
    <dgm:pt modelId="{043C9D0D-24C6-4483-B851-6F91B4993207}" type="parTrans" cxnId="{D8E867A3-70F2-43A6-8224-A4C8A19EE53B}">
      <dgm:prSet/>
      <dgm:spPr/>
      <dgm:t>
        <a:bodyPr/>
        <a:lstStyle/>
        <a:p>
          <a:endParaRPr lang="en-US"/>
        </a:p>
      </dgm:t>
    </dgm:pt>
    <dgm:pt modelId="{02139044-3393-44D1-A477-1DF42B0DE03D}" type="sibTrans" cxnId="{D8E867A3-70F2-43A6-8224-A4C8A19EE53B}">
      <dgm:prSet/>
      <dgm:spPr/>
      <dgm:t>
        <a:bodyPr/>
        <a:lstStyle/>
        <a:p>
          <a:endParaRPr lang="en-US"/>
        </a:p>
      </dgm:t>
    </dgm:pt>
    <dgm:pt modelId="{7B1B9010-942B-4C8B-A93E-D8383600D853}" type="pres">
      <dgm:prSet presAssocID="{28360854-EA03-432B-954C-569E4B464DB0}" presName="vert0" presStyleCnt="0">
        <dgm:presLayoutVars>
          <dgm:dir/>
          <dgm:animOne val="branch"/>
          <dgm:animLvl val="lvl"/>
        </dgm:presLayoutVars>
      </dgm:prSet>
      <dgm:spPr/>
    </dgm:pt>
    <dgm:pt modelId="{A3B98321-9F38-40D9-949E-C453BFC1F65B}" type="pres">
      <dgm:prSet presAssocID="{A28F1BCD-C605-489A-A3F0-DF64519A19E3}" presName="thickLine" presStyleLbl="alignNode1" presStyleIdx="0" presStyleCnt="3"/>
      <dgm:spPr/>
    </dgm:pt>
    <dgm:pt modelId="{FD0D9CA9-5144-4001-A80D-4B71B9AA3E07}" type="pres">
      <dgm:prSet presAssocID="{A28F1BCD-C605-489A-A3F0-DF64519A19E3}" presName="horz1" presStyleCnt="0"/>
      <dgm:spPr/>
    </dgm:pt>
    <dgm:pt modelId="{705DD446-7961-47DA-A88C-6D11D678D64A}" type="pres">
      <dgm:prSet presAssocID="{A28F1BCD-C605-489A-A3F0-DF64519A19E3}" presName="tx1" presStyleLbl="revTx" presStyleIdx="0" presStyleCnt="3"/>
      <dgm:spPr/>
    </dgm:pt>
    <dgm:pt modelId="{356A6791-960C-4770-8474-657022E07E3C}" type="pres">
      <dgm:prSet presAssocID="{A28F1BCD-C605-489A-A3F0-DF64519A19E3}" presName="vert1" presStyleCnt="0"/>
      <dgm:spPr/>
    </dgm:pt>
    <dgm:pt modelId="{3E240705-995B-4546-A602-6B0B334D140E}" type="pres">
      <dgm:prSet presAssocID="{9FDC085C-68CB-4201-B76C-578E5A5EBF75}" presName="thickLine" presStyleLbl="alignNode1" presStyleIdx="1" presStyleCnt="3"/>
      <dgm:spPr/>
    </dgm:pt>
    <dgm:pt modelId="{86D91052-AA8C-4C09-8435-601F03971A6A}" type="pres">
      <dgm:prSet presAssocID="{9FDC085C-68CB-4201-B76C-578E5A5EBF75}" presName="horz1" presStyleCnt="0"/>
      <dgm:spPr/>
    </dgm:pt>
    <dgm:pt modelId="{7E883C5B-A324-4525-B45A-45E753D0A1DC}" type="pres">
      <dgm:prSet presAssocID="{9FDC085C-68CB-4201-B76C-578E5A5EBF75}" presName="tx1" presStyleLbl="revTx" presStyleIdx="1" presStyleCnt="3"/>
      <dgm:spPr/>
    </dgm:pt>
    <dgm:pt modelId="{A24AD918-F72E-4FAC-92A7-3CF8A20AC74E}" type="pres">
      <dgm:prSet presAssocID="{9FDC085C-68CB-4201-B76C-578E5A5EBF75}" presName="vert1" presStyleCnt="0"/>
      <dgm:spPr/>
    </dgm:pt>
    <dgm:pt modelId="{6C8B056B-8091-42A7-8FCD-EACFE195A4B3}" type="pres">
      <dgm:prSet presAssocID="{13F380D6-7329-4141-940F-E1748C203FAD}" presName="thickLine" presStyleLbl="alignNode1" presStyleIdx="2" presStyleCnt="3"/>
      <dgm:spPr/>
    </dgm:pt>
    <dgm:pt modelId="{FDC04719-600B-497B-92ED-488D2022163E}" type="pres">
      <dgm:prSet presAssocID="{13F380D6-7329-4141-940F-E1748C203FAD}" presName="horz1" presStyleCnt="0"/>
      <dgm:spPr/>
    </dgm:pt>
    <dgm:pt modelId="{6C443A86-3C03-4E66-A353-839A2CEB3576}" type="pres">
      <dgm:prSet presAssocID="{13F380D6-7329-4141-940F-E1748C203FAD}" presName="tx1" presStyleLbl="revTx" presStyleIdx="2" presStyleCnt="3"/>
      <dgm:spPr/>
    </dgm:pt>
    <dgm:pt modelId="{511E0376-8684-4854-ABBB-F6A847F51EF0}" type="pres">
      <dgm:prSet presAssocID="{13F380D6-7329-4141-940F-E1748C203FAD}" presName="vert1" presStyleCnt="0"/>
      <dgm:spPr/>
    </dgm:pt>
  </dgm:ptLst>
  <dgm:cxnLst>
    <dgm:cxn modelId="{5F3CD50E-28FD-4F8E-8894-8E85E7E518A0}" srcId="{28360854-EA03-432B-954C-569E4B464DB0}" destId="{9FDC085C-68CB-4201-B76C-578E5A5EBF75}" srcOrd="1" destOrd="0" parTransId="{B21ABAD1-2795-47B5-B308-160224DDD0CF}" sibTransId="{CCDD2A6E-664C-43A4-8672-4D9DC9D56914}"/>
    <dgm:cxn modelId="{2B5FA41A-38AC-4D80-8C06-90CDA960841C}" type="presOf" srcId="{A28F1BCD-C605-489A-A3F0-DF64519A19E3}" destId="{705DD446-7961-47DA-A88C-6D11D678D64A}" srcOrd="0" destOrd="0" presId="urn:microsoft.com/office/officeart/2008/layout/LinedList"/>
    <dgm:cxn modelId="{86A27D5B-0E17-4A45-9093-EB86583E59C1}" type="presOf" srcId="{9FDC085C-68CB-4201-B76C-578E5A5EBF75}" destId="{7E883C5B-A324-4525-B45A-45E753D0A1DC}" srcOrd="0" destOrd="0" presId="urn:microsoft.com/office/officeart/2008/layout/LinedList"/>
    <dgm:cxn modelId="{C6AAAC66-F224-463A-BA9F-72C2B5BBD2A3}" type="presOf" srcId="{28360854-EA03-432B-954C-569E4B464DB0}" destId="{7B1B9010-942B-4C8B-A93E-D8383600D853}" srcOrd="0" destOrd="0" presId="urn:microsoft.com/office/officeart/2008/layout/LinedList"/>
    <dgm:cxn modelId="{83BFFBA2-E181-4884-8980-2EB0670500BC}" srcId="{28360854-EA03-432B-954C-569E4B464DB0}" destId="{A28F1BCD-C605-489A-A3F0-DF64519A19E3}" srcOrd="0" destOrd="0" parTransId="{476E0651-7EFE-464B-A338-FECEA308BCFD}" sibTransId="{803FC29A-E40B-457F-817E-7AF6DEDFEFE2}"/>
    <dgm:cxn modelId="{D8E867A3-70F2-43A6-8224-A4C8A19EE53B}" srcId="{28360854-EA03-432B-954C-569E4B464DB0}" destId="{13F380D6-7329-4141-940F-E1748C203FAD}" srcOrd="2" destOrd="0" parTransId="{043C9D0D-24C6-4483-B851-6F91B4993207}" sibTransId="{02139044-3393-44D1-A477-1DF42B0DE03D}"/>
    <dgm:cxn modelId="{2E993DDD-F990-4A75-AB6D-12514C26749D}" type="presOf" srcId="{13F380D6-7329-4141-940F-E1748C203FAD}" destId="{6C443A86-3C03-4E66-A353-839A2CEB3576}" srcOrd="0" destOrd="0" presId="urn:microsoft.com/office/officeart/2008/layout/LinedList"/>
    <dgm:cxn modelId="{ECB39D7A-7A00-4D9E-BCF1-3C70EEA6BA79}" type="presParOf" srcId="{7B1B9010-942B-4C8B-A93E-D8383600D853}" destId="{A3B98321-9F38-40D9-949E-C453BFC1F65B}" srcOrd="0" destOrd="0" presId="urn:microsoft.com/office/officeart/2008/layout/LinedList"/>
    <dgm:cxn modelId="{0240E35F-7A50-409D-B687-B9BA5F533AE9}" type="presParOf" srcId="{7B1B9010-942B-4C8B-A93E-D8383600D853}" destId="{FD0D9CA9-5144-4001-A80D-4B71B9AA3E07}" srcOrd="1" destOrd="0" presId="urn:microsoft.com/office/officeart/2008/layout/LinedList"/>
    <dgm:cxn modelId="{AAD167F7-16E3-46E6-BC54-072FB0156D0A}" type="presParOf" srcId="{FD0D9CA9-5144-4001-A80D-4B71B9AA3E07}" destId="{705DD446-7961-47DA-A88C-6D11D678D64A}" srcOrd="0" destOrd="0" presId="urn:microsoft.com/office/officeart/2008/layout/LinedList"/>
    <dgm:cxn modelId="{D73EC216-1DBC-44E4-A116-7AB0BCD5C6D9}" type="presParOf" srcId="{FD0D9CA9-5144-4001-A80D-4B71B9AA3E07}" destId="{356A6791-960C-4770-8474-657022E07E3C}" srcOrd="1" destOrd="0" presId="urn:microsoft.com/office/officeart/2008/layout/LinedList"/>
    <dgm:cxn modelId="{EF9DF396-EAD7-4EF1-BC88-48E29523C2DA}" type="presParOf" srcId="{7B1B9010-942B-4C8B-A93E-D8383600D853}" destId="{3E240705-995B-4546-A602-6B0B334D140E}" srcOrd="2" destOrd="0" presId="urn:microsoft.com/office/officeart/2008/layout/LinedList"/>
    <dgm:cxn modelId="{50BD7D38-2963-40F0-8D97-C67FB85FD785}" type="presParOf" srcId="{7B1B9010-942B-4C8B-A93E-D8383600D853}" destId="{86D91052-AA8C-4C09-8435-601F03971A6A}" srcOrd="3" destOrd="0" presId="urn:microsoft.com/office/officeart/2008/layout/LinedList"/>
    <dgm:cxn modelId="{6643B9E6-BC03-4E19-96F1-DFEE994E2575}" type="presParOf" srcId="{86D91052-AA8C-4C09-8435-601F03971A6A}" destId="{7E883C5B-A324-4525-B45A-45E753D0A1DC}" srcOrd="0" destOrd="0" presId="urn:microsoft.com/office/officeart/2008/layout/LinedList"/>
    <dgm:cxn modelId="{DF9B9C1B-9691-47E8-A8FD-9B6C5B284AE0}" type="presParOf" srcId="{86D91052-AA8C-4C09-8435-601F03971A6A}" destId="{A24AD918-F72E-4FAC-92A7-3CF8A20AC74E}" srcOrd="1" destOrd="0" presId="urn:microsoft.com/office/officeart/2008/layout/LinedList"/>
    <dgm:cxn modelId="{83D9CB62-FE31-4B2A-9F4D-F7CCAE697439}" type="presParOf" srcId="{7B1B9010-942B-4C8B-A93E-D8383600D853}" destId="{6C8B056B-8091-42A7-8FCD-EACFE195A4B3}" srcOrd="4" destOrd="0" presId="urn:microsoft.com/office/officeart/2008/layout/LinedList"/>
    <dgm:cxn modelId="{0D1D8239-D7AF-4DC3-908F-D48484BB158E}" type="presParOf" srcId="{7B1B9010-942B-4C8B-A93E-D8383600D853}" destId="{FDC04719-600B-497B-92ED-488D2022163E}" srcOrd="5" destOrd="0" presId="urn:microsoft.com/office/officeart/2008/layout/LinedList"/>
    <dgm:cxn modelId="{436B170C-E81B-46AF-A882-3D26C1E46370}" type="presParOf" srcId="{FDC04719-600B-497B-92ED-488D2022163E}" destId="{6C443A86-3C03-4E66-A353-839A2CEB3576}" srcOrd="0" destOrd="0" presId="urn:microsoft.com/office/officeart/2008/layout/LinedList"/>
    <dgm:cxn modelId="{0CC6B477-DAC1-4185-87EA-27AF9D3DC509}" type="presParOf" srcId="{FDC04719-600B-497B-92ED-488D2022163E}" destId="{511E0376-8684-4854-ABBB-F6A847F51EF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99496E-8276-45F8-9F64-057F4BA5CF12}"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96F8AE5C-C333-494D-A577-94F0E3ACF0B6}">
      <dgm:prSet custT="1"/>
      <dgm:spPr/>
      <dgm:t>
        <a:bodyPr/>
        <a:lstStyle/>
        <a:p>
          <a:r>
            <a:rPr lang="en-US" sz="2000" b="0" i="0" dirty="0">
              <a:latin typeface="Arial" panose="020B0604020202020204" pitchFamily="34" charset="0"/>
              <a:cs typeface="Arial" panose="020B0604020202020204" pitchFamily="34" charset="0"/>
            </a:rPr>
            <a:t>Clinical suspicion: history (alcohol, viral risk factors, metabolic), examination (stigmata of CLD), laboratory tests. (LFTs, INR, platelets). (NICE,2023;Lai,J.C.T.et al 2024)</a:t>
          </a:r>
          <a:endParaRPr lang="en-US" sz="2000" dirty="0">
            <a:latin typeface="Arial" panose="020B0604020202020204" pitchFamily="34" charset="0"/>
            <a:cs typeface="Arial" panose="020B0604020202020204" pitchFamily="34" charset="0"/>
          </a:endParaRPr>
        </a:p>
      </dgm:t>
    </dgm:pt>
    <dgm:pt modelId="{ECB35602-A466-487B-9B2E-CE2EA75A84C9}" type="parTrans" cxnId="{E5EBDEC0-8969-4016-B725-A79CE6D53670}">
      <dgm:prSet/>
      <dgm:spPr/>
      <dgm:t>
        <a:bodyPr/>
        <a:lstStyle/>
        <a:p>
          <a:endParaRPr lang="en-US">
            <a:latin typeface="Arial" panose="020B0604020202020204" pitchFamily="34" charset="0"/>
            <a:cs typeface="Arial" panose="020B0604020202020204" pitchFamily="34" charset="0"/>
          </a:endParaRPr>
        </a:p>
      </dgm:t>
    </dgm:pt>
    <dgm:pt modelId="{85981AE9-C2A1-4543-8F44-363A6773705F}" type="sibTrans" cxnId="{E5EBDEC0-8969-4016-B725-A79CE6D53670}">
      <dgm:prSet/>
      <dgm:spPr/>
      <dgm:t>
        <a:bodyPr/>
        <a:lstStyle/>
        <a:p>
          <a:endParaRPr lang="en-US">
            <a:latin typeface="Arial" panose="020B0604020202020204" pitchFamily="34" charset="0"/>
            <a:cs typeface="Arial" panose="020B0604020202020204" pitchFamily="34" charset="0"/>
          </a:endParaRPr>
        </a:p>
      </dgm:t>
    </dgm:pt>
    <dgm:pt modelId="{118AAEC1-6F50-4ED2-ABE9-6BFDBBB488F8}">
      <dgm:prSet custT="1"/>
      <dgm:spPr/>
      <dgm:t>
        <a:bodyPr/>
        <a:lstStyle/>
        <a:p>
          <a:r>
            <a:rPr lang="en-US" sz="2000" b="0" i="0" dirty="0">
              <a:latin typeface="Arial" panose="020B0604020202020204" pitchFamily="34" charset="0"/>
              <a:cs typeface="Arial" panose="020B0604020202020204" pitchFamily="34" charset="0"/>
            </a:rPr>
            <a:t>Non-invasive tests: FibroScan (transient elastography), serum fibrosis scores (FIB-4, ELF). (EASL,2021;</a:t>
          </a:r>
          <a:r>
            <a:rPr lang="en-IN" sz="2000" b="0" i="0" dirty="0">
              <a:latin typeface="Arial" panose="020B0604020202020204" pitchFamily="34" charset="0"/>
              <a:cs typeface="Arial" panose="020B0604020202020204" pitchFamily="34" charset="0"/>
            </a:rPr>
            <a:t> Kim H.Y. Yu J.H. et al, 2024) </a:t>
          </a:r>
          <a:endParaRPr lang="en-US" sz="2000" dirty="0">
            <a:latin typeface="Arial" panose="020B0604020202020204" pitchFamily="34" charset="0"/>
            <a:cs typeface="Arial" panose="020B0604020202020204" pitchFamily="34" charset="0"/>
          </a:endParaRPr>
        </a:p>
      </dgm:t>
    </dgm:pt>
    <dgm:pt modelId="{4227BAEC-804F-4D59-931F-38CD1803FA52}" type="parTrans" cxnId="{8B180D12-E4D2-4E5C-8D1B-6BAF30968D94}">
      <dgm:prSet/>
      <dgm:spPr/>
      <dgm:t>
        <a:bodyPr/>
        <a:lstStyle/>
        <a:p>
          <a:endParaRPr lang="en-US">
            <a:latin typeface="Arial" panose="020B0604020202020204" pitchFamily="34" charset="0"/>
            <a:cs typeface="Arial" panose="020B0604020202020204" pitchFamily="34" charset="0"/>
          </a:endParaRPr>
        </a:p>
      </dgm:t>
    </dgm:pt>
    <dgm:pt modelId="{2B635B95-A142-4A25-BF30-82691D127407}" type="sibTrans" cxnId="{8B180D12-E4D2-4E5C-8D1B-6BAF30968D94}">
      <dgm:prSet/>
      <dgm:spPr/>
      <dgm:t>
        <a:bodyPr/>
        <a:lstStyle/>
        <a:p>
          <a:endParaRPr lang="en-US">
            <a:latin typeface="Arial" panose="020B0604020202020204" pitchFamily="34" charset="0"/>
            <a:cs typeface="Arial" panose="020B0604020202020204" pitchFamily="34" charset="0"/>
          </a:endParaRPr>
        </a:p>
      </dgm:t>
    </dgm:pt>
    <dgm:pt modelId="{78FC83AD-A846-4694-9726-550C61CB1358}">
      <dgm:prSet custT="1"/>
      <dgm:spPr/>
      <dgm:t>
        <a:bodyPr/>
        <a:lstStyle/>
        <a:p>
          <a:r>
            <a:rPr lang="en-US" sz="2000" b="0" i="0" dirty="0">
              <a:latin typeface="Arial" panose="020B0604020202020204" pitchFamily="34" charset="0"/>
              <a:cs typeface="Arial" panose="020B0604020202020204" pitchFamily="34" charset="0"/>
            </a:rPr>
            <a:t>Imaging: ultrasound ± doppler; endoscopy for varices if indicated. Consider referral to hepatology per NICE NG50. (NICE, 2023)</a:t>
          </a:r>
          <a:endParaRPr lang="en-US" sz="2000" dirty="0">
            <a:latin typeface="Arial" panose="020B0604020202020204" pitchFamily="34" charset="0"/>
            <a:cs typeface="Arial" panose="020B0604020202020204" pitchFamily="34" charset="0"/>
          </a:endParaRPr>
        </a:p>
      </dgm:t>
    </dgm:pt>
    <dgm:pt modelId="{301BA168-A940-4083-B80F-EB5B9FE2C82C}" type="parTrans" cxnId="{3054F551-9D44-4030-9C2B-593F71D70AC5}">
      <dgm:prSet/>
      <dgm:spPr/>
      <dgm:t>
        <a:bodyPr/>
        <a:lstStyle/>
        <a:p>
          <a:endParaRPr lang="en-US">
            <a:latin typeface="Arial" panose="020B0604020202020204" pitchFamily="34" charset="0"/>
            <a:cs typeface="Arial" panose="020B0604020202020204" pitchFamily="34" charset="0"/>
          </a:endParaRPr>
        </a:p>
      </dgm:t>
    </dgm:pt>
    <dgm:pt modelId="{F0265956-D4D1-4891-80CD-AC045A084FB7}" type="sibTrans" cxnId="{3054F551-9D44-4030-9C2B-593F71D70AC5}">
      <dgm:prSet/>
      <dgm:spPr/>
      <dgm:t>
        <a:bodyPr/>
        <a:lstStyle/>
        <a:p>
          <a:endParaRPr lang="en-US">
            <a:latin typeface="Arial" panose="020B0604020202020204" pitchFamily="34" charset="0"/>
            <a:cs typeface="Arial" panose="020B0604020202020204" pitchFamily="34" charset="0"/>
          </a:endParaRPr>
        </a:p>
      </dgm:t>
    </dgm:pt>
    <dgm:pt modelId="{6E2BBD68-F64D-4DCD-9B88-5BA03D6A106F}" type="pres">
      <dgm:prSet presAssocID="{6199496E-8276-45F8-9F64-057F4BA5CF12}" presName="vert0" presStyleCnt="0">
        <dgm:presLayoutVars>
          <dgm:dir/>
          <dgm:animOne val="branch"/>
          <dgm:animLvl val="lvl"/>
        </dgm:presLayoutVars>
      </dgm:prSet>
      <dgm:spPr/>
    </dgm:pt>
    <dgm:pt modelId="{F074CFE2-829C-4E7F-B951-2F3DD0D19731}" type="pres">
      <dgm:prSet presAssocID="{96F8AE5C-C333-494D-A577-94F0E3ACF0B6}" presName="thickLine" presStyleLbl="alignNode1" presStyleIdx="0" presStyleCnt="3"/>
      <dgm:spPr/>
    </dgm:pt>
    <dgm:pt modelId="{A5869633-BBB1-41FC-A573-5D694C98195E}" type="pres">
      <dgm:prSet presAssocID="{96F8AE5C-C333-494D-A577-94F0E3ACF0B6}" presName="horz1" presStyleCnt="0"/>
      <dgm:spPr/>
    </dgm:pt>
    <dgm:pt modelId="{5DE8F301-3A83-48F6-908C-64C720F7CCC9}" type="pres">
      <dgm:prSet presAssocID="{96F8AE5C-C333-494D-A577-94F0E3ACF0B6}" presName="tx1" presStyleLbl="revTx" presStyleIdx="0" presStyleCnt="3" custScaleY="125575"/>
      <dgm:spPr/>
    </dgm:pt>
    <dgm:pt modelId="{DC72ED53-F0B4-442C-85B2-E979A976CDAE}" type="pres">
      <dgm:prSet presAssocID="{96F8AE5C-C333-494D-A577-94F0E3ACF0B6}" presName="vert1" presStyleCnt="0"/>
      <dgm:spPr/>
    </dgm:pt>
    <dgm:pt modelId="{9159E11E-7391-4683-901F-CBDC598302F5}" type="pres">
      <dgm:prSet presAssocID="{118AAEC1-6F50-4ED2-ABE9-6BFDBBB488F8}" presName="thickLine" presStyleLbl="alignNode1" presStyleIdx="1" presStyleCnt="3"/>
      <dgm:spPr/>
    </dgm:pt>
    <dgm:pt modelId="{6BF3A4E0-0C14-414B-AD5A-1E7FAC0A7FDD}" type="pres">
      <dgm:prSet presAssocID="{118AAEC1-6F50-4ED2-ABE9-6BFDBBB488F8}" presName="horz1" presStyleCnt="0"/>
      <dgm:spPr/>
    </dgm:pt>
    <dgm:pt modelId="{8B124349-8C89-4339-AAC5-2346DD6FD2A1}" type="pres">
      <dgm:prSet presAssocID="{118AAEC1-6F50-4ED2-ABE9-6BFDBBB488F8}" presName="tx1" presStyleLbl="revTx" presStyleIdx="1" presStyleCnt="3"/>
      <dgm:spPr/>
    </dgm:pt>
    <dgm:pt modelId="{AE379364-D05A-4175-9936-1EEB73C003C8}" type="pres">
      <dgm:prSet presAssocID="{118AAEC1-6F50-4ED2-ABE9-6BFDBBB488F8}" presName="vert1" presStyleCnt="0"/>
      <dgm:spPr/>
    </dgm:pt>
    <dgm:pt modelId="{010AFEE2-AD98-480E-B6DB-137EB8F983A9}" type="pres">
      <dgm:prSet presAssocID="{78FC83AD-A846-4694-9726-550C61CB1358}" presName="thickLine" presStyleLbl="alignNode1" presStyleIdx="2" presStyleCnt="3"/>
      <dgm:spPr/>
    </dgm:pt>
    <dgm:pt modelId="{E2D6555B-4CFF-4CB2-BAB9-AAC374445CA4}" type="pres">
      <dgm:prSet presAssocID="{78FC83AD-A846-4694-9726-550C61CB1358}" presName="horz1" presStyleCnt="0"/>
      <dgm:spPr/>
    </dgm:pt>
    <dgm:pt modelId="{DFED6494-83F0-4F7B-B918-BDD1517E6487}" type="pres">
      <dgm:prSet presAssocID="{78FC83AD-A846-4694-9726-550C61CB1358}" presName="tx1" presStyleLbl="revTx" presStyleIdx="2" presStyleCnt="3"/>
      <dgm:spPr/>
    </dgm:pt>
    <dgm:pt modelId="{DA3270E2-FC93-4B28-99B2-925F597D6EC0}" type="pres">
      <dgm:prSet presAssocID="{78FC83AD-A846-4694-9726-550C61CB1358}" presName="vert1" presStyleCnt="0"/>
      <dgm:spPr/>
    </dgm:pt>
  </dgm:ptLst>
  <dgm:cxnLst>
    <dgm:cxn modelId="{8B180D12-E4D2-4E5C-8D1B-6BAF30968D94}" srcId="{6199496E-8276-45F8-9F64-057F4BA5CF12}" destId="{118AAEC1-6F50-4ED2-ABE9-6BFDBBB488F8}" srcOrd="1" destOrd="0" parTransId="{4227BAEC-804F-4D59-931F-38CD1803FA52}" sibTransId="{2B635B95-A142-4A25-BF30-82691D127407}"/>
    <dgm:cxn modelId="{3054F551-9D44-4030-9C2B-593F71D70AC5}" srcId="{6199496E-8276-45F8-9F64-057F4BA5CF12}" destId="{78FC83AD-A846-4694-9726-550C61CB1358}" srcOrd="2" destOrd="0" parTransId="{301BA168-A940-4083-B80F-EB5B9FE2C82C}" sibTransId="{F0265956-D4D1-4891-80CD-AC045A084FB7}"/>
    <dgm:cxn modelId="{92DD5B5A-7642-4554-91F4-4E5E7CCDED00}" type="presOf" srcId="{6199496E-8276-45F8-9F64-057F4BA5CF12}" destId="{6E2BBD68-F64D-4DCD-9B88-5BA03D6A106F}" srcOrd="0" destOrd="0" presId="urn:microsoft.com/office/officeart/2008/layout/LinedList"/>
    <dgm:cxn modelId="{61969AB6-D189-41DD-B3DF-C5232F870793}" type="presOf" srcId="{78FC83AD-A846-4694-9726-550C61CB1358}" destId="{DFED6494-83F0-4F7B-B918-BDD1517E6487}" srcOrd="0" destOrd="0" presId="urn:microsoft.com/office/officeart/2008/layout/LinedList"/>
    <dgm:cxn modelId="{1FF5E4BE-AA49-48F3-8E3A-EEC135AB79FB}" type="presOf" srcId="{96F8AE5C-C333-494D-A577-94F0E3ACF0B6}" destId="{5DE8F301-3A83-48F6-908C-64C720F7CCC9}" srcOrd="0" destOrd="0" presId="urn:microsoft.com/office/officeart/2008/layout/LinedList"/>
    <dgm:cxn modelId="{E5EBDEC0-8969-4016-B725-A79CE6D53670}" srcId="{6199496E-8276-45F8-9F64-057F4BA5CF12}" destId="{96F8AE5C-C333-494D-A577-94F0E3ACF0B6}" srcOrd="0" destOrd="0" parTransId="{ECB35602-A466-487B-9B2E-CE2EA75A84C9}" sibTransId="{85981AE9-C2A1-4543-8F44-363A6773705F}"/>
    <dgm:cxn modelId="{75473BFC-8F31-44B3-A2AC-1BCA15C13FD4}" type="presOf" srcId="{118AAEC1-6F50-4ED2-ABE9-6BFDBBB488F8}" destId="{8B124349-8C89-4339-AAC5-2346DD6FD2A1}" srcOrd="0" destOrd="0" presId="urn:microsoft.com/office/officeart/2008/layout/LinedList"/>
    <dgm:cxn modelId="{984235B0-56E5-434E-ACC7-649192F8F1AD}" type="presParOf" srcId="{6E2BBD68-F64D-4DCD-9B88-5BA03D6A106F}" destId="{F074CFE2-829C-4E7F-B951-2F3DD0D19731}" srcOrd="0" destOrd="0" presId="urn:microsoft.com/office/officeart/2008/layout/LinedList"/>
    <dgm:cxn modelId="{CEA101ED-D44E-4BF9-9BA5-7BBC6D4B7533}" type="presParOf" srcId="{6E2BBD68-F64D-4DCD-9B88-5BA03D6A106F}" destId="{A5869633-BBB1-41FC-A573-5D694C98195E}" srcOrd="1" destOrd="0" presId="urn:microsoft.com/office/officeart/2008/layout/LinedList"/>
    <dgm:cxn modelId="{7F5FBA94-FF66-47F9-99D1-A37F6C50116A}" type="presParOf" srcId="{A5869633-BBB1-41FC-A573-5D694C98195E}" destId="{5DE8F301-3A83-48F6-908C-64C720F7CCC9}" srcOrd="0" destOrd="0" presId="urn:microsoft.com/office/officeart/2008/layout/LinedList"/>
    <dgm:cxn modelId="{52A3414F-8783-4A03-B671-8317A562E2DD}" type="presParOf" srcId="{A5869633-BBB1-41FC-A573-5D694C98195E}" destId="{DC72ED53-F0B4-442C-85B2-E979A976CDAE}" srcOrd="1" destOrd="0" presId="urn:microsoft.com/office/officeart/2008/layout/LinedList"/>
    <dgm:cxn modelId="{70055866-2634-471E-8344-8125B484AF69}" type="presParOf" srcId="{6E2BBD68-F64D-4DCD-9B88-5BA03D6A106F}" destId="{9159E11E-7391-4683-901F-CBDC598302F5}" srcOrd="2" destOrd="0" presId="urn:microsoft.com/office/officeart/2008/layout/LinedList"/>
    <dgm:cxn modelId="{817EC62C-725E-43DC-AD84-F43E4FB18152}" type="presParOf" srcId="{6E2BBD68-F64D-4DCD-9B88-5BA03D6A106F}" destId="{6BF3A4E0-0C14-414B-AD5A-1E7FAC0A7FDD}" srcOrd="3" destOrd="0" presId="urn:microsoft.com/office/officeart/2008/layout/LinedList"/>
    <dgm:cxn modelId="{5D5E32FD-BF98-496E-8BAC-19CCF66D0F16}" type="presParOf" srcId="{6BF3A4E0-0C14-414B-AD5A-1E7FAC0A7FDD}" destId="{8B124349-8C89-4339-AAC5-2346DD6FD2A1}" srcOrd="0" destOrd="0" presId="urn:microsoft.com/office/officeart/2008/layout/LinedList"/>
    <dgm:cxn modelId="{C972F24E-0A3D-440A-8B24-88AD5ECFFB78}" type="presParOf" srcId="{6BF3A4E0-0C14-414B-AD5A-1E7FAC0A7FDD}" destId="{AE379364-D05A-4175-9936-1EEB73C003C8}" srcOrd="1" destOrd="0" presId="urn:microsoft.com/office/officeart/2008/layout/LinedList"/>
    <dgm:cxn modelId="{BE2F686D-7E26-49A3-A114-E46D3CE7B4AF}" type="presParOf" srcId="{6E2BBD68-F64D-4DCD-9B88-5BA03D6A106F}" destId="{010AFEE2-AD98-480E-B6DB-137EB8F983A9}" srcOrd="4" destOrd="0" presId="urn:microsoft.com/office/officeart/2008/layout/LinedList"/>
    <dgm:cxn modelId="{8B46C060-EBF2-43AC-81B4-FDF515FD63C7}" type="presParOf" srcId="{6E2BBD68-F64D-4DCD-9B88-5BA03D6A106F}" destId="{E2D6555B-4CFF-4CB2-BAB9-AAC374445CA4}" srcOrd="5" destOrd="0" presId="urn:microsoft.com/office/officeart/2008/layout/LinedList"/>
    <dgm:cxn modelId="{3AF50D7B-05F7-4E31-98B3-5CE4600341C6}" type="presParOf" srcId="{E2D6555B-4CFF-4CB2-BAB9-AAC374445CA4}" destId="{DFED6494-83F0-4F7B-B918-BDD1517E6487}" srcOrd="0" destOrd="0" presId="urn:microsoft.com/office/officeart/2008/layout/LinedList"/>
    <dgm:cxn modelId="{8A74D2B3-631B-4F35-84EE-2533FCA5A290}" type="presParOf" srcId="{E2D6555B-4CFF-4CB2-BAB9-AAC374445CA4}" destId="{DA3270E2-FC93-4B28-99B2-925F597D6E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9CE82F-4315-46D7-BE51-D33A5DB39D4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BAFA32B-F582-4E45-BC63-FDC7E3F16BFD}">
      <dgm:prSet/>
      <dgm:spPr/>
      <dgm:t>
        <a:bodyPr/>
        <a:lstStyle/>
        <a:p>
          <a:r>
            <a:rPr lang="en-US" b="0" i="0" dirty="0">
              <a:latin typeface="Arial" panose="020B0604020202020204" pitchFamily="34" charset="0"/>
              <a:cs typeface="Arial" panose="020B0604020202020204" pitchFamily="34" charset="0"/>
            </a:rPr>
            <a:t>Stage-based care: identify compensated vs decompensated cirrhosis and manage complications accordingly. ( BSG, 2020)</a:t>
          </a:r>
          <a:endParaRPr lang="en-US" dirty="0">
            <a:latin typeface="Arial" panose="020B0604020202020204" pitchFamily="34" charset="0"/>
            <a:cs typeface="Arial" panose="020B0604020202020204" pitchFamily="34" charset="0"/>
          </a:endParaRPr>
        </a:p>
      </dgm:t>
    </dgm:pt>
    <dgm:pt modelId="{8984DE46-F633-49C4-8D71-484778E15FD3}" type="parTrans" cxnId="{008249A7-DFC2-4D05-BDA7-93047673BDA9}">
      <dgm:prSet/>
      <dgm:spPr/>
      <dgm:t>
        <a:bodyPr/>
        <a:lstStyle/>
        <a:p>
          <a:endParaRPr lang="en-US"/>
        </a:p>
      </dgm:t>
    </dgm:pt>
    <dgm:pt modelId="{2D72F23A-9867-42A6-9AD4-2FD3AF0D8524}" type="sibTrans" cxnId="{008249A7-DFC2-4D05-BDA7-93047673BDA9}">
      <dgm:prSet/>
      <dgm:spPr/>
      <dgm:t>
        <a:bodyPr/>
        <a:lstStyle/>
        <a:p>
          <a:endParaRPr lang="en-US"/>
        </a:p>
      </dgm:t>
    </dgm:pt>
    <dgm:pt modelId="{4C1CD23B-AA1D-4371-8F0C-FCC7D82883B3}">
      <dgm:prSet/>
      <dgm:spPr/>
      <dgm:t>
        <a:bodyPr/>
        <a:lstStyle/>
        <a:p>
          <a:r>
            <a:rPr lang="en-US" b="0" i="0" dirty="0">
              <a:latin typeface="Arial" panose="020B0604020202020204" pitchFamily="34" charset="0"/>
              <a:cs typeface="Arial" panose="020B0604020202020204" pitchFamily="34" charset="0"/>
            </a:rPr>
            <a:t>Primary measures: stop alcohol, treat viral hepatitis, manage metabolic risk (NAFLD). ( BSG, 2020)</a:t>
          </a:r>
          <a:endParaRPr lang="en-US" dirty="0">
            <a:latin typeface="Arial" panose="020B0604020202020204" pitchFamily="34" charset="0"/>
            <a:cs typeface="Arial" panose="020B0604020202020204" pitchFamily="34" charset="0"/>
          </a:endParaRPr>
        </a:p>
      </dgm:t>
    </dgm:pt>
    <dgm:pt modelId="{968F4556-2AFF-4606-8234-EF415DC79B09}" type="parTrans" cxnId="{5B87B6F2-F3E0-4CE4-B5B9-08A16E02A56C}">
      <dgm:prSet/>
      <dgm:spPr/>
      <dgm:t>
        <a:bodyPr/>
        <a:lstStyle/>
        <a:p>
          <a:endParaRPr lang="en-US"/>
        </a:p>
      </dgm:t>
    </dgm:pt>
    <dgm:pt modelId="{87A74D35-36EB-4579-B152-F51B41A79117}" type="sibTrans" cxnId="{5B87B6F2-F3E0-4CE4-B5B9-08A16E02A56C}">
      <dgm:prSet/>
      <dgm:spPr/>
      <dgm:t>
        <a:bodyPr/>
        <a:lstStyle/>
        <a:p>
          <a:endParaRPr lang="en-US"/>
        </a:p>
      </dgm:t>
    </dgm:pt>
    <dgm:pt modelId="{4A93FE6A-C71E-4C12-950E-43DD91BBE418}">
      <dgm:prSet/>
      <dgm:spPr/>
      <dgm:t>
        <a:bodyPr/>
        <a:lstStyle/>
        <a:p>
          <a:r>
            <a:rPr lang="en-US" b="0" i="0" dirty="0">
              <a:latin typeface="Arial" panose="020B0604020202020204" pitchFamily="34" charset="0"/>
              <a:cs typeface="Arial" panose="020B0604020202020204" pitchFamily="34" charset="0"/>
            </a:rPr>
            <a:t>Complication management: ascites (salt restriction, diuretics, paracentesis), SBP prophylaxis, variceal banding/β-blockers, HE treatment (lactulose +/- rifaximin). ( BSG, 2020)</a:t>
          </a:r>
          <a:endParaRPr lang="en-US" dirty="0">
            <a:latin typeface="Arial" panose="020B0604020202020204" pitchFamily="34" charset="0"/>
            <a:cs typeface="Arial" panose="020B0604020202020204" pitchFamily="34" charset="0"/>
          </a:endParaRPr>
        </a:p>
      </dgm:t>
    </dgm:pt>
    <dgm:pt modelId="{0CE39A64-8CFD-47FB-AA94-253E2C25C8CC}" type="parTrans" cxnId="{27E11C5D-A315-4AC5-A45E-9D0E4E439E2C}">
      <dgm:prSet/>
      <dgm:spPr/>
      <dgm:t>
        <a:bodyPr/>
        <a:lstStyle/>
        <a:p>
          <a:endParaRPr lang="en-US"/>
        </a:p>
      </dgm:t>
    </dgm:pt>
    <dgm:pt modelId="{E1256EB0-E163-4AC2-AFD7-7129EF5E75FD}" type="sibTrans" cxnId="{27E11C5D-A315-4AC5-A45E-9D0E4E439E2C}">
      <dgm:prSet/>
      <dgm:spPr/>
      <dgm:t>
        <a:bodyPr/>
        <a:lstStyle/>
        <a:p>
          <a:endParaRPr lang="en-US"/>
        </a:p>
      </dgm:t>
    </dgm:pt>
    <dgm:pt modelId="{F21518EC-8154-49FA-A9B2-2A4965F1D491}" type="pres">
      <dgm:prSet presAssocID="{BA9CE82F-4315-46D7-BE51-D33A5DB39D44}" presName="linear" presStyleCnt="0">
        <dgm:presLayoutVars>
          <dgm:animLvl val="lvl"/>
          <dgm:resizeHandles val="exact"/>
        </dgm:presLayoutVars>
      </dgm:prSet>
      <dgm:spPr/>
    </dgm:pt>
    <dgm:pt modelId="{BA29A774-FF75-4214-A2F0-819A95FCB3B8}" type="pres">
      <dgm:prSet presAssocID="{CBAFA32B-F582-4E45-BC63-FDC7E3F16BFD}" presName="parentText" presStyleLbl="node1" presStyleIdx="0" presStyleCnt="3">
        <dgm:presLayoutVars>
          <dgm:chMax val="0"/>
          <dgm:bulletEnabled val="1"/>
        </dgm:presLayoutVars>
      </dgm:prSet>
      <dgm:spPr/>
    </dgm:pt>
    <dgm:pt modelId="{CB5871F0-B20C-421B-BAB2-D11550B15D1B}" type="pres">
      <dgm:prSet presAssocID="{2D72F23A-9867-42A6-9AD4-2FD3AF0D8524}" presName="spacer" presStyleCnt="0"/>
      <dgm:spPr/>
    </dgm:pt>
    <dgm:pt modelId="{13DE32D2-A1EC-49C2-86CF-0DA4E0438E4C}" type="pres">
      <dgm:prSet presAssocID="{4C1CD23B-AA1D-4371-8F0C-FCC7D82883B3}" presName="parentText" presStyleLbl="node1" presStyleIdx="1" presStyleCnt="3">
        <dgm:presLayoutVars>
          <dgm:chMax val="0"/>
          <dgm:bulletEnabled val="1"/>
        </dgm:presLayoutVars>
      </dgm:prSet>
      <dgm:spPr/>
    </dgm:pt>
    <dgm:pt modelId="{03409579-290A-44C8-89C9-D46B95A32752}" type="pres">
      <dgm:prSet presAssocID="{87A74D35-36EB-4579-B152-F51B41A79117}" presName="spacer" presStyleCnt="0"/>
      <dgm:spPr/>
    </dgm:pt>
    <dgm:pt modelId="{A7D0A9E1-4F65-46C5-BE2D-DCBD488927BE}" type="pres">
      <dgm:prSet presAssocID="{4A93FE6A-C71E-4C12-950E-43DD91BBE418}" presName="parentText" presStyleLbl="node1" presStyleIdx="2" presStyleCnt="3">
        <dgm:presLayoutVars>
          <dgm:chMax val="0"/>
          <dgm:bulletEnabled val="1"/>
        </dgm:presLayoutVars>
      </dgm:prSet>
      <dgm:spPr/>
    </dgm:pt>
  </dgm:ptLst>
  <dgm:cxnLst>
    <dgm:cxn modelId="{B1FBD41D-81DE-4863-B0E7-68F112F46CD6}" type="presOf" srcId="{BA9CE82F-4315-46D7-BE51-D33A5DB39D44}" destId="{F21518EC-8154-49FA-A9B2-2A4965F1D491}" srcOrd="0" destOrd="0" presId="urn:microsoft.com/office/officeart/2005/8/layout/vList2"/>
    <dgm:cxn modelId="{A33D8F29-45C7-40C6-B8F1-CF2ED80654EA}" type="presOf" srcId="{4A93FE6A-C71E-4C12-950E-43DD91BBE418}" destId="{A7D0A9E1-4F65-46C5-BE2D-DCBD488927BE}" srcOrd="0" destOrd="0" presId="urn:microsoft.com/office/officeart/2005/8/layout/vList2"/>
    <dgm:cxn modelId="{27E11C5D-A315-4AC5-A45E-9D0E4E439E2C}" srcId="{BA9CE82F-4315-46D7-BE51-D33A5DB39D44}" destId="{4A93FE6A-C71E-4C12-950E-43DD91BBE418}" srcOrd="2" destOrd="0" parTransId="{0CE39A64-8CFD-47FB-AA94-253E2C25C8CC}" sibTransId="{E1256EB0-E163-4AC2-AFD7-7129EF5E75FD}"/>
    <dgm:cxn modelId="{0B6B956E-6F50-4658-9BF8-CF6B2F618019}" type="presOf" srcId="{CBAFA32B-F582-4E45-BC63-FDC7E3F16BFD}" destId="{BA29A774-FF75-4214-A2F0-819A95FCB3B8}" srcOrd="0" destOrd="0" presId="urn:microsoft.com/office/officeart/2005/8/layout/vList2"/>
    <dgm:cxn modelId="{008249A7-DFC2-4D05-BDA7-93047673BDA9}" srcId="{BA9CE82F-4315-46D7-BE51-D33A5DB39D44}" destId="{CBAFA32B-F582-4E45-BC63-FDC7E3F16BFD}" srcOrd="0" destOrd="0" parTransId="{8984DE46-F633-49C4-8D71-484778E15FD3}" sibTransId="{2D72F23A-9867-42A6-9AD4-2FD3AF0D8524}"/>
    <dgm:cxn modelId="{5B87B6F2-F3E0-4CE4-B5B9-08A16E02A56C}" srcId="{BA9CE82F-4315-46D7-BE51-D33A5DB39D44}" destId="{4C1CD23B-AA1D-4371-8F0C-FCC7D82883B3}" srcOrd="1" destOrd="0" parTransId="{968F4556-2AFF-4606-8234-EF415DC79B09}" sibTransId="{87A74D35-36EB-4579-B152-F51B41A79117}"/>
    <dgm:cxn modelId="{DFCA49FE-B020-40C2-AE71-8C637AA6163F}" type="presOf" srcId="{4C1CD23B-AA1D-4371-8F0C-FCC7D82883B3}" destId="{13DE32D2-A1EC-49C2-86CF-0DA4E0438E4C}" srcOrd="0" destOrd="0" presId="urn:microsoft.com/office/officeart/2005/8/layout/vList2"/>
    <dgm:cxn modelId="{1EB8BFB3-96CD-41BA-B885-33DC6C71BE4F}" type="presParOf" srcId="{F21518EC-8154-49FA-A9B2-2A4965F1D491}" destId="{BA29A774-FF75-4214-A2F0-819A95FCB3B8}" srcOrd="0" destOrd="0" presId="urn:microsoft.com/office/officeart/2005/8/layout/vList2"/>
    <dgm:cxn modelId="{637BEE57-822F-47EC-B97C-FD959074193E}" type="presParOf" srcId="{F21518EC-8154-49FA-A9B2-2A4965F1D491}" destId="{CB5871F0-B20C-421B-BAB2-D11550B15D1B}" srcOrd="1" destOrd="0" presId="urn:microsoft.com/office/officeart/2005/8/layout/vList2"/>
    <dgm:cxn modelId="{ABC42102-F670-40F0-9252-AC62D32C53C6}" type="presParOf" srcId="{F21518EC-8154-49FA-A9B2-2A4965F1D491}" destId="{13DE32D2-A1EC-49C2-86CF-0DA4E0438E4C}" srcOrd="2" destOrd="0" presId="urn:microsoft.com/office/officeart/2005/8/layout/vList2"/>
    <dgm:cxn modelId="{51DC6E1D-FA25-4481-A665-25F958D8193D}" type="presParOf" srcId="{F21518EC-8154-49FA-A9B2-2A4965F1D491}" destId="{03409579-290A-44C8-89C9-D46B95A32752}" srcOrd="3" destOrd="0" presId="urn:microsoft.com/office/officeart/2005/8/layout/vList2"/>
    <dgm:cxn modelId="{46FC35C0-C984-4756-989D-6143CC5C3304}" type="presParOf" srcId="{F21518EC-8154-49FA-A9B2-2A4965F1D491}" destId="{A7D0A9E1-4F65-46C5-BE2D-DCBD488927B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FF921C-B98E-44A1-8A0D-5FDCF645E6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D94645-9869-4C02-B123-58C397985D9A}">
      <dgm:prSet/>
      <dgm:spPr/>
      <dgm:t>
        <a:bodyPr/>
        <a:lstStyle/>
        <a:p>
          <a:r>
            <a:rPr lang="en-US" b="0" i="0" dirty="0">
              <a:latin typeface="Arial" panose="020B0604020202020204" pitchFamily="34" charset="0"/>
              <a:cs typeface="Arial" panose="020B0604020202020204" pitchFamily="34" charset="0"/>
            </a:rPr>
            <a:t>Integrated hepatology-primary care pathways for case-finding (e.g., fibrosis testing in at-risk patients). (</a:t>
          </a:r>
          <a:r>
            <a:rPr lang="en-IN" b="0" i="0" dirty="0">
              <a:latin typeface="Arial" panose="020B0604020202020204" pitchFamily="34" charset="0"/>
              <a:cs typeface="Arial" panose="020B0604020202020204" pitchFamily="34" charset="0"/>
            </a:rPr>
            <a:t>Lindfors, K. et al,</a:t>
          </a:r>
          <a:r>
            <a:rPr lang="en-US" b="0" i="0" dirty="0">
              <a:latin typeface="Arial" panose="020B0604020202020204" pitchFamily="34" charset="0"/>
              <a:cs typeface="Arial" panose="020B0604020202020204" pitchFamily="34" charset="0"/>
            </a:rPr>
            <a:t> </a:t>
          </a:r>
          <a:r>
            <a:rPr lang="en-US" b="0" i="0" dirty="0" err="1">
              <a:latin typeface="Arial" panose="020B0604020202020204" pitchFamily="34" charset="0"/>
              <a:cs typeface="Arial" panose="020B0604020202020204" pitchFamily="34" charset="0"/>
            </a:rPr>
            <a:t>Hepato</a:t>
          </a:r>
          <a:r>
            <a:rPr lang="en-US" b="0" i="0" dirty="0">
              <a:latin typeface="Arial" panose="020B0604020202020204" pitchFamily="34" charset="0"/>
              <a:cs typeface="Arial" panose="020B0604020202020204" pitchFamily="34" charset="0"/>
            </a:rPr>
            <a:t> Biliary Surgery and Nutrition, 2025;</a:t>
          </a:r>
          <a:r>
            <a:rPr lang="en-US" dirty="0"/>
            <a:t> British Liver Trust,2025</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39701294-5DDB-44B2-94F9-CB8B194B9E54}" type="parTrans" cxnId="{178E844F-DC3D-4A83-90F0-D6B79C712D16}">
      <dgm:prSet/>
      <dgm:spPr/>
      <dgm:t>
        <a:bodyPr/>
        <a:lstStyle/>
        <a:p>
          <a:endParaRPr lang="en-US"/>
        </a:p>
      </dgm:t>
    </dgm:pt>
    <dgm:pt modelId="{B20E5F2D-2DF1-44C5-99DB-AF400ED0C5FD}" type="sibTrans" cxnId="{178E844F-DC3D-4A83-90F0-D6B79C712D16}">
      <dgm:prSet/>
      <dgm:spPr/>
      <dgm:t>
        <a:bodyPr/>
        <a:lstStyle/>
        <a:p>
          <a:endParaRPr lang="en-US"/>
        </a:p>
      </dgm:t>
    </dgm:pt>
    <dgm:pt modelId="{1D10B604-FA13-47AE-8328-77E0148C9B0B}">
      <dgm:prSet/>
      <dgm:spPr/>
      <dgm:t>
        <a:bodyPr/>
        <a:lstStyle/>
        <a:p>
          <a:r>
            <a:rPr lang="en-US" b="0" i="0" dirty="0">
              <a:latin typeface="Arial" panose="020B0604020202020204" pitchFamily="34" charset="0"/>
              <a:cs typeface="Arial" panose="020B0604020202020204" pitchFamily="34" charset="0"/>
            </a:rPr>
            <a:t>Comprehensive Model of Personalized Care: personalized care planning, supported self-management, shared decision-making. (</a:t>
          </a:r>
          <a:r>
            <a:rPr lang="en-IN" b="0" i="0" dirty="0">
              <a:latin typeface="Arial" panose="020B0604020202020204" pitchFamily="34" charset="0"/>
              <a:cs typeface="Arial" panose="020B0604020202020204" pitchFamily="34" charset="0"/>
            </a:rPr>
            <a:t>Personalised Care Institute,2025</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0F3187C8-1BCF-499A-BCD7-0AECA81AF16B}" type="parTrans" cxnId="{66DD5292-6D60-4313-93B2-F27E69B5EB35}">
      <dgm:prSet/>
      <dgm:spPr/>
      <dgm:t>
        <a:bodyPr/>
        <a:lstStyle/>
        <a:p>
          <a:endParaRPr lang="en-US"/>
        </a:p>
      </dgm:t>
    </dgm:pt>
    <dgm:pt modelId="{C101CE74-EE62-4A68-A5A6-F9B0FA13AFA8}" type="sibTrans" cxnId="{66DD5292-6D60-4313-93B2-F27E69B5EB35}">
      <dgm:prSet/>
      <dgm:spPr/>
      <dgm:t>
        <a:bodyPr/>
        <a:lstStyle/>
        <a:p>
          <a:endParaRPr lang="en-US"/>
        </a:p>
      </dgm:t>
    </dgm:pt>
    <dgm:pt modelId="{C76F7D77-BDA9-4A44-BEE5-51BFE64617DD}">
      <dgm:prSet/>
      <dgm:spPr/>
      <dgm:t>
        <a:bodyPr/>
        <a:lstStyle/>
        <a:p>
          <a:r>
            <a:rPr lang="en-US" b="0" i="0" dirty="0">
              <a:latin typeface="Arial" panose="020B0604020202020204" pitchFamily="34" charset="0"/>
              <a:cs typeface="Arial" panose="020B0604020202020204" pitchFamily="34" charset="0"/>
            </a:rPr>
            <a:t>Multidisciplinary teams (MDT) including hepatology, addiction services, dietetics, mental health and social care. (</a:t>
          </a:r>
          <a:r>
            <a:rPr lang="en-IN" b="0" i="0" dirty="0">
              <a:latin typeface="Arial" panose="020B0604020202020204" pitchFamily="34" charset="0"/>
              <a:cs typeface="Arial" panose="020B0604020202020204" pitchFamily="34" charset="0"/>
            </a:rPr>
            <a:t>Askari, A., et al. 2023</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084B8123-80AC-4C1F-B6F2-339FA5CBB004}" type="parTrans" cxnId="{9787752F-D165-4854-ADAD-C27170421DED}">
      <dgm:prSet/>
      <dgm:spPr/>
      <dgm:t>
        <a:bodyPr/>
        <a:lstStyle/>
        <a:p>
          <a:endParaRPr lang="en-US"/>
        </a:p>
      </dgm:t>
    </dgm:pt>
    <dgm:pt modelId="{EC512080-2BEE-4F9F-9D6F-4CECA9BA7CD9}" type="sibTrans" cxnId="{9787752F-D165-4854-ADAD-C27170421DED}">
      <dgm:prSet/>
      <dgm:spPr/>
      <dgm:t>
        <a:bodyPr/>
        <a:lstStyle/>
        <a:p>
          <a:endParaRPr lang="en-US"/>
        </a:p>
      </dgm:t>
    </dgm:pt>
    <dgm:pt modelId="{2ACEB658-DCF8-4B64-B6CC-E6A148023409}" type="pres">
      <dgm:prSet presAssocID="{9EFF921C-B98E-44A1-8A0D-5FDCF645E69F}" presName="root" presStyleCnt="0">
        <dgm:presLayoutVars>
          <dgm:dir/>
          <dgm:resizeHandles val="exact"/>
        </dgm:presLayoutVars>
      </dgm:prSet>
      <dgm:spPr/>
    </dgm:pt>
    <dgm:pt modelId="{1CBFCEBF-0ED7-4842-851C-F0DA6D5F1C5C}" type="pres">
      <dgm:prSet presAssocID="{0FD94645-9869-4C02-B123-58C397985D9A}" presName="compNode" presStyleCnt="0"/>
      <dgm:spPr/>
    </dgm:pt>
    <dgm:pt modelId="{2B1C37A6-94EA-4F8C-BB68-3ADEDF836E82}" type="pres">
      <dgm:prSet presAssocID="{0FD94645-9869-4C02-B123-58C397985D9A}" presName="bgRect" presStyleLbl="bgShp" presStyleIdx="0" presStyleCnt="3"/>
      <dgm:spPr/>
    </dgm:pt>
    <dgm:pt modelId="{3F5C4DA6-EA85-48D6-B19C-63CACB712D67}" type="pres">
      <dgm:prSet presAssocID="{0FD94645-9869-4C02-B123-58C397985D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F41C8ABA-C2CB-4E11-9A18-4FD666727E4F}" type="pres">
      <dgm:prSet presAssocID="{0FD94645-9869-4C02-B123-58C397985D9A}" presName="spaceRect" presStyleCnt="0"/>
      <dgm:spPr/>
    </dgm:pt>
    <dgm:pt modelId="{26F0B0C6-BB84-4031-AA65-AFC59699BBE4}" type="pres">
      <dgm:prSet presAssocID="{0FD94645-9869-4C02-B123-58C397985D9A}" presName="parTx" presStyleLbl="revTx" presStyleIdx="0" presStyleCnt="3">
        <dgm:presLayoutVars>
          <dgm:chMax val="0"/>
          <dgm:chPref val="0"/>
        </dgm:presLayoutVars>
      </dgm:prSet>
      <dgm:spPr/>
    </dgm:pt>
    <dgm:pt modelId="{AF10B57D-3B11-47D3-8492-048438E246E4}" type="pres">
      <dgm:prSet presAssocID="{B20E5F2D-2DF1-44C5-99DB-AF400ED0C5FD}" presName="sibTrans" presStyleCnt="0"/>
      <dgm:spPr/>
    </dgm:pt>
    <dgm:pt modelId="{BC34DA0E-8B11-4E2F-BD49-0A2C2B36FD9C}" type="pres">
      <dgm:prSet presAssocID="{1D10B604-FA13-47AE-8328-77E0148C9B0B}" presName="compNode" presStyleCnt="0"/>
      <dgm:spPr/>
    </dgm:pt>
    <dgm:pt modelId="{65FB21E6-679B-486E-8DA7-A1BDEB516133}" type="pres">
      <dgm:prSet presAssocID="{1D10B604-FA13-47AE-8328-77E0148C9B0B}" presName="bgRect" presStyleLbl="bgShp" presStyleIdx="1" presStyleCnt="3"/>
      <dgm:spPr/>
    </dgm:pt>
    <dgm:pt modelId="{23B56049-741C-4AF7-A23E-8E358C5E6BB1}" type="pres">
      <dgm:prSet presAssocID="{1D10B604-FA13-47AE-8328-77E0148C9B0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56AA5E2F-0327-4704-A443-38616B3FDF55}" type="pres">
      <dgm:prSet presAssocID="{1D10B604-FA13-47AE-8328-77E0148C9B0B}" presName="spaceRect" presStyleCnt="0"/>
      <dgm:spPr/>
    </dgm:pt>
    <dgm:pt modelId="{1B7D6060-49C8-4465-904C-260D4574BA9B}" type="pres">
      <dgm:prSet presAssocID="{1D10B604-FA13-47AE-8328-77E0148C9B0B}" presName="parTx" presStyleLbl="revTx" presStyleIdx="1" presStyleCnt="3">
        <dgm:presLayoutVars>
          <dgm:chMax val="0"/>
          <dgm:chPref val="0"/>
        </dgm:presLayoutVars>
      </dgm:prSet>
      <dgm:spPr/>
    </dgm:pt>
    <dgm:pt modelId="{9EE97741-4CF2-4175-8BD8-9BA0AE62C696}" type="pres">
      <dgm:prSet presAssocID="{C101CE74-EE62-4A68-A5A6-F9B0FA13AFA8}" presName="sibTrans" presStyleCnt="0"/>
      <dgm:spPr/>
    </dgm:pt>
    <dgm:pt modelId="{D44621B3-E7F4-4492-A344-2B22071CC9F1}" type="pres">
      <dgm:prSet presAssocID="{C76F7D77-BDA9-4A44-BEE5-51BFE64617DD}" presName="compNode" presStyleCnt="0"/>
      <dgm:spPr/>
    </dgm:pt>
    <dgm:pt modelId="{B0995E8C-D546-4A04-9950-1E03A4768E81}" type="pres">
      <dgm:prSet presAssocID="{C76F7D77-BDA9-4A44-BEE5-51BFE64617DD}" presName="bgRect" presStyleLbl="bgShp" presStyleIdx="2" presStyleCnt="3"/>
      <dgm:spPr/>
    </dgm:pt>
    <dgm:pt modelId="{A4ED3399-6EFC-4158-A199-76BF2F7BCA7E}" type="pres">
      <dgm:prSet presAssocID="{C76F7D77-BDA9-4A44-BEE5-51BFE64617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7EBA94A7-7EE8-458C-B2EE-0C5885A2B64F}" type="pres">
      <dgm:prSet presAssocID="{C76F7D77-BDA9-4A44-BEE5-51BFE64617DD}" presName="spaceRect" presStyleCnt="0"/>
      <dgm:spPr/>
    </dgm:pt>
    <dgm:pt modelId="{6D0531BD-8A9B-4886-9A6C-8FE677999326}" type="pres">
      <dgm:prSet presAssocID="{C76F7D77-BDA9-4A44-BEE5-51BFE64617DD}" presName="parTx" presStyleLbl="revTx" presStyleIdx="2" presStyleCnt="3">
        <dgm:presLayoutVars>
          <dgm:chMax val="0"/>
          <dgm:chPref val="0"/>
        </dgm:presLayoutVars>
      </dgm:prSet>
      <dgm:spPr/>
    </dgm:pt>
  </dgm:ptLst>
  <dgm:cxnLst>
    <dgm:cxn modelId="{FC196C0D-6A21-4AFA-8181-F699AEE16EF9}" type="presOf" srcId="{9EFF921C-B98E-44A1-8A0D-5FDCF645E69F}" destId="{2ACEB658-DCF8-4B64-B6CC-E6A148023409}" srcOrd="0" destOrd="0" presId="urn:microsoft.com/office/officeart/2018/2/layout/IconVerticalSolidList"/>
    <dgm:cxn modelId="{9787752F-D165-4854-ADAD-C27170421DED}" srcId="{9EFF921C-B98E-44A1-8A0D-5FDCF645E69F}" destId="{C76F7D77-BDA9-4A44-BEE5-51BFE64617DD}" srcOrd="2" destOrd="0" parTransId="{084B8123-80AC-4C1F-B6F2-339FA5CBB004}" sibTransId="{EC512080-2BEE-4F9F-9D6F-4CECA9BA7CD9}"/>
    <dgm:cxn modelId="{909CE233-D79A-4487-A60D-97FDE232F83F}" type="presOf" srcId="{1D10B604-FA13-47AE-8328-77E0148C9B0B}" destId="{1B7D6060-49C8-4465-904C-260D4574BA9B}" srcOrd="0" destOrd="0" presId="urn:microsoft.com/office/officeart/2018/2/layout/IconVerticalSolidList"/>
    <dgm:cxn modelId="{74EF1F42-A8E9-4E18-B630-59724BEED075}" type="presOf" srcId="{C76F7D77-BDA9-4A44-BEE5-51BFE64617DD}" destId="{6D0531BD-8A9B-4886-9A6C-8FE677999326}" srcOrd="0" destOrd="0" presId="urn:microsoft.com/office/officeart/2018/2/layout/IconVerticalSolidList"/>
    <dgm:cxn modelId="{178E844F-DC3D-4A83-90F0-D6B79C712D16}" srcId="{9EFF921C-B98E-44A1-8A0D-5FDCF645E69F}" destId="{0FD94645-9869-4C02-B123-58C397985D9A}" srcOrd="0" destOrd="0" parTransId="{39701294-5DDB-44B2-94F9-CB8B194B9E54}" sibTransId="{B20E5F2D-2DF1-44C5-99DB-AF400ED0C5FD}"/>
    <dgm:cxn modelId="{A95E8A79-354D-4D82-B978-19BF236D7F06}" type="presOf" srcId="{0FD94645-9869-4C02-B123-58C397985D9A}" destId="{26F0B0C6-BB84-4031-AA65-AFC59699BBE4}" srcOrd="0" destOrd="0" presId="urn:microsoft.com/office/officeart/2018/2/layout/IconVerticalSolidList"/>
    <dgm:cxn modelId="{66DD5292-6D60-4313-93B2-F27E69B5EB35}" srcId="{9EFF921C-B98E-44A1-8A0D-5FDCF645E69F}" destId="{1D10B604-FA13-47AE-8328-77E0148C9B0B}" srcOrd="1" destOrd="0" parTransId="{0F3187C8-1BCF-499A-BCD7-0AECA81AF16B}" sibTransId="{C101CE74-EE62-4A68-A5A6-F9B0FA13AFA8}"/>
    <dgm:cxn modelId="{BA8D38DE-B3DE-4C0C-984C-15EF8F7B0871}" type="presParOf" srcId="{2ACEB658-DCF8-4B64-B6CC-E6A148023409}" destId="{1CBFCEBF-0ED7-4842-851C-F0DA6D5F1C5C}" srcOrd="0" destOrd="0" presId="urn:microsoft.com/office/officeart/2018/2/layout/IconVerticalSolidList"/>
    <dgm:cxn modelId="{CCDD78FF-8F26-480E-BB12-C014B7BB9919}" type="presParOf" srcId="{1CBFCEBF-0ED7-4842-851C-F0DA6D5F1C5C}" destId="{2B1C37A6-94EA-4F8C-BB68-3ADEDF836E82}" srcOrd="0" destOrd="0" presId="urn:microsoft.com/office/officeart/2018/2/layout/IconVerticalSolidList"/>
    <dgm:cxn modelId="{823B04D9-B08E-4B43-B5D1-F30897D66729}" type="presParOf" srcId="{1CBFCEBF-0ED7-4842-851C-F0DA6D5F1C5C}" destId="{3F5C4DA6-EA85-48D6-B19C-63CACB712D67}" srcOrd="1" destOrd="0" presId="urn:microsoft.com/office/officeart/2018/2/layout/IconVerticalSolidList"/>
    <dgm:cxn modelId="{63E53820-C3F0-47C8-9291-233C1A4ED9C5}" type="presParOf" srcId="{1CBFCEBF-0ED7-4842-851C-F0DA6D5F1C5C}" destId="{F41C8ABA-C2CB-4E11-9A18-4FD666727E4F}" srcOrd="2" destOrd="0" presId="urn:microsoft.com/office/officeart/2018/2/layout/IconVerticalSolidList"/>
    <dgm:cxn modelId="{516F6CA3-7715-45C7-A614-A640EA78BAEC}" type="presParOf" srcId="{1CBFCEBF-0ED7-4842-851C-F0DA6D5F1C5C}" destId="{26F0B0C6-BB84-4031-AA65-AFC59699BBE4}" srcOrd="3" destOrd="0" presId="urn:microsoft.com/office/officeart/2018/2/layout/IconVerticalSolidList"/>
    <dgm:cxn modelId="{2AD0F44A-67DD-4778-8378-C1A1608613FC}" type="presParOf" srcId="{2ACEB658-DCF8-4B64-B6CC-E6A148023409}" destId="{AF10B57D-3B11-47D3-8492-048438E246E4}" srcOrd="1" destOrd="0" presId="urn:microsoft.com/office/officeart/2018/2/layout/IconVerticalSolidList"/>
    <dgm:cxn modelId="{407FE1A7-95A0-4716-8A8F-E3B92F224EFE}" type="presParOf" srcId="{2ACEB658-DCF8-4B64-B6CC-E6A148023409}" destId="{BC34DA0E-8B11-4E2F-BD49-0A2C2B36FD9C}" srcOrd="2" destOrd="0" presId="urn:microsoft.com/office/officeart/2018/2/layout/IconVerticalSolidList"/>
    <dgm:cxn modelId="{E4BF9FF5-D398-4A47-821B-D773DE72D42B}" type="presParOf" srcId="{BC34DA0E-8B11-4E2F-BD49-0A2C2B36FD9C}" destId="{65FB21E6-679B-486E-8DA7-A1BDEB516133}" srcOrd="0" destOrd="0" presId="urn:microsoft.com/office/officeart/2018/2/layout/IconVerticalSolidList"/>
    <dgm:cxn modelId="{C19B00A9-D595-42FD-91DD-62455372E148}" type="presParOf" srcId="{BC34DA0E-8B11-4E2F-BD49-0A2C2B36FD9C}" destId="{23B56049-741C-4AF7-A23E-8E358C5E6BB1}" srcOrd="1" destOrd="0" presId="urn:microsoft.com/office/officeart/2018/2/layout/IconVerticalSolidList"/>
    <dgm:cxn modelId="{47FE42B6-48D7-4B28-BF7E-BCCC080BC9AC}" type="presParOf" srcId="{BC34DA0E-8B11-4E2F-BD49-0A2C2B36FD9C}" destId="{56AA5E2F-0327-4704-A443-38616B3FDF55}" srcOrd="2" destOrd="0" presId="urn:microsoft.com/office/officeart/2018/2/layout/IconVerticalSolidList"/>
    <dgm:cxn modelId="{7A86F11C-D348-4D4C-9541-D23429FD4BF7}" type="presParOf" srcId="{BC34DA0E-8B11-4E2F-BD49-0A2C2B36FD9C}" destId="{1B7D6060-49C8-4465-904C-260D4574BA9B}" srcOrd="3" destOrd="0" presId="urn:microsoft.com/office/officeart/2018/2/layout/IconVerticalSolidList"/>
    <dgm:cxn modelId="{6AFBBA2F-11E4-46F6-B0A0-7CF98ECEDC2C}" type="presParOf" srcId="{2ACEB658-DCF8-4B64-B6CC-E6A148023409}" destId="{9EE97741-4CF2-4175-8BD8-9BA0AE62C696}" srcOrd="3" destOrd="0" presId="urn:microsoft.com/office/officeart/2018/2/layout/IconVerticalSolidList"/>
    <dgm:cxn modelId="{34F8129E-5452-430C-9271-936646E8D84A}" type="presParOf" srcId="{2ACEB658-DCF8-4B64-B6CC-E6A148023409}" destId="{D44621B3-E7F4-4492-A344-2B22071CC9F1}" srcOrd="4" destOrd="0" presId="urn:microsoft.com/office/officeart/2018/2/layout/IconVerticalSolidList"/>
    <dgm:cxn modelId="{9E12C9E9-2F14-45FD-87B2-1D8903833BDD}" type="presParOf" srcId="{D44621B3-E7F4-4492-A344-2B22071CC9F1}" destId="{B0995E8C-D546-4A04-9950-1E03A4768E81}" srcOrd="0" destOrd="0" presId="urn:microsoft.com/office/officeart/2018/2/layout/IconVerticalSolidList"/>
    <dgm:cxn modelId="{C4C9374D-7A74-4200-B513-AF1874255A77}" type="presParOf" srcId="{D44621B3-E7F4-4492-A344-2B22071CC9F1}" destId="{A4ED3399-6EFC-4158-A199-76BF2F7BCA7E}" srcOrd="1" destOrd="0" presId="urn:microsoft.com/office/officeart/2018/2/layout/IconVerticalSolidList"/>
    <dgm:cxn modelId="{15833FA4-031A-43D2-85A9-81D3B46428DC}" type="presParOf" srcId="{D44621B3-E7F4-4492-A344-2B22071CC9F1}" destId="{7EBA94A7-7EE8-458C-B2EE-0C5885A2B64F}" srcOrd="2" destOrd="0" presId="urn:microsoft.com/office/officeart/2018/2/layout/IconVerticalSolidList"/>
    <dgm:cxn modelId="{1F9DB285-F065-474B-B506-0F47AB960304}" type="presParOf" srcId="{D44621B3-E7F4-4492-A344-2B22071CC9F1}" destId="{6D0531BD-8A9B-4886-9A6C-8FE6779993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BC4F00-CF43-42AF-9530-6E2CD8B5C38D}" type="doc">
      <dgm:prSet loTypeId="urn:microsoft.com/office/officeart/2009/3/layout/HorizontalOrganizationChart" loCatId="hierarchy" qsTypeId="urn:microsoft.com/office/officeart/2005/8/quickstyle/simple1" qsCatId="simple" csTypeId="urn:microsoft.com/office/officeart/2005/8/colors/accent0_3" csCatId="mainScheme" phldr="1"/>
      <dgm:spPr/>
      <dgm:t>
        <a:bodyPr/>
        <a:lstStyle/>
        <a:p>
          <a:endParaRPr lang="en-US"/>
        </a:p>
      </dgm:t>
    </dgm:pt>
    <dgm:pt modelId="{F9082A40-C0FC-45C5-BA9D-D0E2664588E7}">
      <dgm:prSet custT="1"/>
      <dgm:spPr/>
      <dgm:t>
        <a:bodyPr/>
        <a:lstStyle/>
        <a:p>
          <a:r>
            <a:rPr lang="en-US" sz="2300" b="0" i="0" dirty="0">
              <a:latin typeface="Arial" panose="020B0604020202020204" pitchFamily="34" charset="0"/>
              <a:cs typeface="Arial" panose="020B0604020202020204" pitchFamily="34" charset="0"/>
            </a:rPr>
            <a:t>Primary: alcohol policy &amp; brief interventions, HBV vaccination, harm reduction for HCV, obesity prevention and management. (PHE, 2023)</a:t>
          </a:r>
          <a:endParaRPr lang="en-US" sz="2300" dirty="0">
            <a:latin typeface="Arial" panose="020B0604020202020204" pitchFamily="34" charset="0"/>
            <a:cs typeface="Arial" panose="020B0604020202020204" pitchFamily="34" charset="0"/>
          </a:endParaRPr>
        </a:p>
      </dgm:t>
    </dgm:pt>
    <dgm:pt modelId="{23EAC9B0-08CB-4D52-985F-571E7766E896}" type="parTrans" cxnId="{646F09BF-D06F-4FAD-9CB5-A6830A0C8DC1}">
      <dgm:prSet/>
      <dgm:spPr/>
      <dgm:t>
        <a:bodyPr/>
        <a:lstStyle/>
        <a:p>
          <a:endParaRPr lang="en-US" sz="2400"/>
        </a:p>
      </dgm:t>
    </dgm:pt>
    <dgm:pt modelId="{15676E16-C7E3-4F98-AFBF-441386CFAC5F}" type="sibTrans" cxnId="{646F09BF-D06F-4FAD-9CB5-A6830A0C8DC1}">
      <dgm:prSet/>
      <dgm:spPr/>
      <dgm:t>
        <a:bodyPr/>
        <a:lstStyle/>
        <a:p>
          <a:endParaRPr lang="en-US" sz="2400"/>
        </a:p>
      </dgm:t>
    </dgm:pt>
    <dgm:pt modelId="{F30022C6-E5A0-4D0A-896D-DD364034C883}">
      <dgm:prSet custT="1"/>
      <dgm:spPr/>
      <dgm:t>
        <a:bodyPr/>
        <a:lstStyle/>
        <a:p>
          <a:r>
            <a:rPr lang="en-US" sz="2300" b="0" i="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Secondary: case-finding (FibroScan, FIB-4) and early intervention to reverse fibrosis where possible. (PHE, 2023)</a:t>
          </a:r>
          <a:endParaRPr lang="en-US" sz="23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6F7289DE-B861-44F6-969E-260C603DFE77}" type="parTrans" cxnId="{3F6ABD04-CE7D-444B-A8D2-A2C9964BB9FC}">
      <dgm:prSet/>
      <dgm:spPr/>
      <dgm:t>
        <a:bodyPr/>
        <a:lstStyle/>
        <a:p>
          <a:endParaRPr lang="en-US" sz="2400"/>
        </a:p>
      </dgm:t>
    </dgm:pt>
    <dgm:pt modelId="{3A042849-BD04-4384-9120-F3D9120F2A62}" type="sibTrans" cxnId="{3F6ABD04-CE7D-444B-A8D2-A2C9964BB9FC}">
      <dgm:prSet/>
      <dgm:spPr/>
      <dgm:t>
        <a:bodyPr/>
        <a:lstStyle/>
        <a:p>
          <a:endParaRPr lang="en-US" sz="2400"/>
        </a:p>
      </dgm:t>
    </dgm:pt>
    <dgm:pt modelId="{243BD1A4-599F-419E-9AC2-4642A334186D}">
      <dgm:prSet custT="1"/>
      <dgm:spPr/>
      <dgm:t>
        <a:bodyPr/>
        <a:lstStyle/>
        <a:p>
          <a:r>
            <a:rPr lang="en-US" sz="2300" b="0" i="0" dirty="0">
              <a:latin typeface="Arial" panose="020B0604020202020204" pitchFamily="34" charset="0"/>
              <a:cs typeface="Arial" panose="020B0604020202020204" pitchFamily="34" charset="0"/>
            </a:rPr>
            <a:t>Tertiary: vaccination (influenza, pneumococcal, HAV), surveillance for complications to reduce morbidity/mortality. (PHE, 2023)</a:t>
          </a:r>
          <a:endParaRPr lang="en-US" sz="2300" dirty="0">
            <a:latin typeface="Arial" panose="020B0604020202020204" pitchFamily="34" charset="0"/>
            <a:cs typeface="Arial" panose="020B0604020202020204" pitchFamily="34" charset="0"/>
          </a:endParaRPr>
        </a:p>
      </dgm:t>
    </dgm:pt>
    <dgm:pt modelId="{A27074DD-3049-4691-8271-47E6DAA625D7}" type="parTrans" cxnId="{283B2D59-7124-44BF-BB93-E4B3706C868D}">
      <dgm:prSet/>
      <dgm:spPr/>
      <dgm:t>
        <a:bodyPr/>
        <a:lstStyle/>
        <a:p>
          <a:endParaRPr lang="en-US" sz="2400"/>
        </a:p>
      </dgm:t>
    </dgm:pt>
    <dgm:pt modelId="{EAAD2302-2A3B-4485-9D46-81F3C9609230}" type="sibTrans" cxnId="{283B2D59-7124-44BF-BB93-E4B3706C868D}">
      <dgm:prSet/>
      <dgm:spPr/>
      <dgm:t>
        <a:bodyPr/>
        <a:lstStyle/>
        <a:p>
          <a:endParaRPr lang="en-US" sz="2400"/>
        </a:p>
      </dgm:t>
    </dgm:pt>
    <dgm:pt modelId="{C2844BA9-48CD-4B74-B989-9A514AC9E21A}" type="pres">
      <dgm:prSet presAssocID="{D0BC4F00-CF43-42AF-9530-6E2CD8B5C38D}" presName="hierChild1" presStyleCnt="0">
        <dgm:presLayoutVars>
          <dgm:orgChart val="1"/>
          <dgm:chPref val="1"/>
          <dgm:dir/>
          <dgm:animOne val="branch"/>
          <dgm:animLvl val="lvl"/>
          <dgm:resizeHandles/>
        </dgm:presLayoutVars>
      </dgm:prSet>
      <dgm:spPr/>
    </dgm:pt>
    <dgm:pt modelId="{9EAF52C0-1D6C-4527-9028-2EF9F3C7E2E0}" type="pres">
      <dgm:prSet presAssocID="{F9082A40-C0FC-45C5-BA9D-D0E2664588E7}" presName="hierRoot1" presStyleCnt="0">
        <dgm:presLayoutVars>
          <dgm:hierBranch val="init"/>
        </dgm:presLayoutVars>
      </dgm:prSet>
      <dgm:spPr/>
    </dgm:pt>
    <dgm:pt modelId="{CFE769CA-547B-43D5-A54B-5410C9F6F832}" type="pres">
      <dgm:prSet presAssocID="{F9082A40-C0FC-45C5-BA9D-D0E2664588E7}" presName="rootComposite1" presStyleCnt="0"/>
      <dgm:spPr/>
    </dgm:pt>
    <dgm:pt modelId="{772DB2EF-A363-433A-B24E-0F566130FE84}" type="pres">
      <dgm:prSet presAssocID="{F9082A40-C0FC-45C5-BA9D-D0E2664588E7}" presName="rootText1" presStyleLbl="node0" presStyleIdx="0" presStyleCnt="3" custScaleX="109870" custScaleY="139264">
        <dgm:presLayoutVars>
          <dgm:chPref val="3"/>
        </dgm:presLayoutVars>
      </dgm:prSet>
      <dgm:spPr/>
    </dgm:pt>
    <dgm:pt modelId="{DF063632-1894-4DB6-96B5-43C111406471}" type="pres">
      <dgm:prSet presAssocID="{F9082A40-C0FC-45C5-BA9D-D0E2664588E7}" presName="rootConnector1" presStyleLbl="node1" presStyleIdx="0" presStyleCnt="0"/>
      <dgm:spPr/>
    </dgm:pt>
    <dgm:pt modelId="{9A2FC545-CFA1-416A-A2F1-C6A7AE3FBA4F}" type="pres">
      <dgm:prSet presAssocID="{F9082A40-C0FC-45C5-BA9D-D0E2664588E7}" presName="hierChild2" presStyleCnt="0"/>
      <dgm:spPr/>
    </dgm:pt>
    <dgm:pt modelId="{457C8644-8087-48F4-8187-321A328681C4}" type="pres">
      <dgm:prSet presAssocID="{F9082A40-C0FC-45C5-BA9D-D0E2664588E7}" presName="hierChild3" presStyleCnt="0"/>
      <dgm:spPr/>
    </dgm:pt>
    <dgm:pt modelId="{814BA00A-BE51-4A9B-B7F6-96FD3A5CAAB8}" type="pres">
      <dgm:prSet presAssocID="{F30022C6-E5A0-4D0A-896D-DD364034C883}" presName="hierRoot1" presStyleCnt="0">
        <dgm:presLayoutVars>
          <dgm:hierBranch val="init"/>
        </dgm:presLayoutVars>
      </dgm:prSet>
      <dgm:spPr/>
    </dgm:pt>
    <dgm:pt modelId="{9629E2B7-E947-4B6C-8168-03BF2AE6CCEB}" type="pres">
      <dgm:prSet presAssocID="{F30022C6-E5A0-4D0A-896D-DD364034C883}" presName="rootComposite1" presStyleCnt="0"/>
      <dgm:spPr/>
    </dgm:pt>
    <dgm:pt modelId="{BCD30BB7-D952-4BCA-81E8-37037EA7DA6F}" type="pres">
      <dgm:prSet presAssocID="{F30022C6-E5A0-4D0A-896D-DD364034C883}" presName="rootText1" presStyleLbl="node0" presStyleIdx="1" presStyleCnt="3" custScaleX="111411" custScaleY="152298" custLinFactNeighborX="-174" custLinFactNeighborY="-2944">
        <dgm:presLayoutVars>
          <dgm:chPref val="3"/>
        </dgm:presLayoutVars>
      </dgm:prSet>
      <dgm:spPr/>
    </dgm:pt>
    <dgm:pt modelId="{CF92FFCD-0632-463B-939B-DF49D4A25132}" type="pres">
      <dgm:prSet presAssocID="{F30022C6-E5A0-4D0A-896D-DD364034C883}" presName="rootConnector1" presStyleLbl="node1" presStyleIdx="0" presStyleCnt="0"/>
      <dgm:spPr/>
    </dgm:pt>
    <dgm:pt modelId="{9AED4F13-32DC-4EBC-94A9-BED29922DB30}" type="pres">
      <dgm:prSet presAssocID="{F30022C6-E5A0-4D0A-896D-DD364034C883}" presName="hierChild2" presStyleCnt="0"/>
      <dgm:spPr/>
    </dgm:pt>
    <dgm:pt modelId="{3B94B31F-3D7B-4EA4-8BD1-DCCA37D4B165}" type="pres">
      <dgm:prSet presAssocID="{F30022C6-E5A0-4D0A-896D-DD364034C883}" presName="hierChild3" presStyleCnt="0"/>
      <dgm:spPr/>
    </dgm:pt>
    <dgm:pt modelId="{09D788A0-5855-4F2A-A65A-F75AD14AA3E1}" type="pres">
      <dgm:prSet presAssocID="{243BD1A4-599F-419E-9AC2-4642A334186D}" presName="hierRoot1" presStyleCnt="0">
        <dgm:presLayoutVars>
          <dgm:hierBranch val="init"/>
        </dgm:presLayoutVars>
      </dgm:prSet>
      <dgm:spPr/>
    </dgm:pt>
    <dgm:pt modelId="{54433726-FF01-41FA-A8D4-17F3DB01032B}" type="pres">
      <dgm:prSet presAssocID="{243BD1A4-599F-419E-9AC2-4642A334186D}" presName="rootComposite1" presStyleCnt="0"/>
      <dgm:spPr/>
    </dgm:pt>
    <dgm:pt modelId="{68D5A3E5-00B6-4890-AEE9-C5DBADB49A06}" type="pres">
      <dgm:prSet presAssocID="{243BD1A4-599F-419E-9AC2-4642A334186D}" presName="rootText1" presStyleLbl="node0" presStyleIdx="2" presStyleCnt="3" custScaleX="108399" custScaleY="161242" custLinFactNeighborX="-233" custLinFactNeighborY="305">
        <dgm:presLayoutVars>
          <dgm:chPref val="3"/>
        </dgm:presLayoutVars>
      </dgm:prSet>
      <dgm:spPr/>
    </dgm:pt>
    <dgm:pt modelId="{C3D8C657-1214-4EAE-B8B9-956598E77B26}" type="pres">
      <dgm:prSet presAssocID="{243BD1A4-599F-419E-9AC2-4642A334186D}" presName="rootConnector1" presStyleLbl="node1" presStyleIdx="0" presStyleCnt="0"/>
      <dgm:spPr/>
    </dgm:pt>
    <dgm:pt modelId="{BE9BD0A5-DC36-4E0E-A69B-F79A643A6F0E}" type="pres">
      <dgm:prSet presAssocID="{243BD1A4-599F-419E-9AC2-4642A334186D}" presName="hierChild2" presStyleCnt="0"/>
      <dgm:spPr/>
    </dgm:pt>
    <dgm:pt modelId="{E9045E04-2449-4E8F-B880-CEE09DA6C3CC}" type="pres">
      <dgm:prSet presAssocID="{243BD1A4-599F-419E-9AC2-4642A334186D}" presName="hierChild3" presStyleCnt="0"/>
      <dgm:spPr/>
    </dgm:pt>
  </dgm:ptLst>
  <dgm:cxnLst>
    <dgm:cxn modelId="{3F6ABD04-CE7D-444B-A8D2-A2C9964BB9FC}" srcId="{D0BC4F00-CF43-42AF-9530-6E2CD8B5C38D}" destId="{F30022C6-E5A0-4D0A-896D-DD364034C883}" srcOrd="1" destOrd="0" parTransId="{6F7289DE-B861-44F6-969E-260C603DFE77}" sibTransId="{3A042849-BD04-4384-9120-F3D9120F2A62}"/>
    <dgm:cxn modelId="{3E3F7215-DE6D-42C9-8081-6B9285F4CB51}" type="presOf" srcId="{F30022C6-E5A0-4D0A-896D-DD364034C883}" destId="{BCD30BB7-D952-4BCA-81E8-37037EA7DA6F}" srcOrd="0" destOrd="0" presId="urn:microsoft.com/office/officeart/2009/3/layout/HorizontalOrganizationChart"/>
    <dgm:cxn modelId="{E440AA29-6F08-46EB-A984-20E8F8DC1C69}" type="presOf" srcId="{D0BC4F00-CF43-42AF-9530-6E2CD8B5C38D}" destId="{C2844BA9-48CD-4B74-B989-9A514AC9E21A}" srcOrd="0" destOrd="0" presId="urn:microsoft.com/office/officeart/2009/3/layout/HorizontalOrganizationChart"/>
    <dgm:cxn modelId="{420CC630-20F0-46D4-BA0A-A94E1C81428C}" type="presOf" srcId="{F9082A40-C0FC-45C5-BA9D-D0E2664588E7}" destId="{DF063632-1894-4DB6-96B5-43C111406471}" srcOrd="1" destOrd="0" presId="urn:microsoft.com/office/officeart/2009/3/layout/HorizontalOrganizationChart"/>
    <dgm:cxn modelId="{283B2D59-7124-44BF-BB93-E4B3706C868D}" srcId="{D0BC4F00-CF43-42AF-9530-6E2CD8B5C38D}" destId="{243BD1A4-599F-419E-9AC2-4642A334186D}" srcOrd="2" destOrd="0" parTransId="{A27074DD-3049-4691-8271-47E6DAA625D7}" sibTransId="{EAAD2302-2A3B-4485-9D46-81F3C9609230}"/>
    <dgm:cxn modelId="{047D7690-1EA9-444F-8BD8-0F86F23BF6E4}" type="presOf" srcId="{243BD1A4-599F-419E-9AC2-4642A334186D}" destId="{C3D8C657-1214-4EAE-B8B9-956598E77B26}" srcOrd="1" destOrd="0" presId="urn:microsoft.com/office/officeart/2009/3/layout/HorizontalOrganizationChart"/>
    <dgm:cxn modelId="{72FC51A3-2801-4F6B-9128-8BFE0460BCEA}" type="presOf" srcId="{243BD1A4-599F-419E-9AC2-4642A334186D}" destId="{68D5A3E5-00B6-4890-AEE9-C5DBADB49A06}" srcOrd="0" destOrd="0" presId="urn:microsoft.com/office/officeart/2009/3/layout/HorizontalOrganizationChart"/>
    <dgm:cxn modelId="{646F09BF-D06F-4FAD-9CB5-A6830A0C8DC1}" srcId="{D0BC4F00-CF43-42AF-9530-6E2CD8B5C38D}" destId="{F9082A40-C0FC-45C5-BA9D-D0E2664588E7}" srcOrd="0" destOrd="0" parTransId="{23EAC9B0-08CB-4D52-985F-571E7766E896}" sibTransId="{15676E16-C7E3-4F98-AFBF-441386CFAC5F}"/>
    <dgm:cxn modelId="{A4A3B0D6-86DB-4545-848C-274D359205C0}" type="presOf" srcId="{F30022C6-E5A0-4D0A-896D-DD364034C883}" destId="{CF92FFCD-0632-463B-939B-DF49D4A25132}" srcOrd="1" destOrd="0" presId="urn:microsoft.com/office/officeart/2009/3/layout/HorizontalOrganizationChart"/>
    <dgm:cxn modelId="{DCDEC0F7-91DB-45CC-8D49-6B31C33F98F1}" type="presOf" srcId="{F9082A40-C0FC-45C5-BA9D-D0E2664588E7}" destId="{772DB2EF-A363-433A-B24E-0F566130FE84}" srcOrd="0" destOrd="0" presId="urn:microsoft.com/office/officeart/2009/3/layout/HorizontalOrganizationChart"/>
    <dgm:cxn modelId="{B70F80E9-46A2-40EC-BD51-5AB5351D6259}" type="presParOf" srcId="{C2844BA9-48CD-4B74-B989-9A514AC9E21A}" destId="{9EAF52C0-1D6C-4527-9028-2EF9F3C7E2E0}" srcOrd="0" destOrd="0" presId="urn:microsoft.com/office/officeart/2009/3/layout/HorizontalOrganizationChart"/>
    <dgm:cxn modelId="{11A1D563-E6C5-495B-834B-5F08122CECF4}" type="presParOf" srcId="{9EAF52C0-1D6C-4527-9028-2EF9F3C7E2E0}" destId="{CFE769CA-547B-43D5-A54B-5410C9F6F832}" srcOrd="0" destOrd="0" presId="urn:microsoft.com/office/officeart/2009/3/layout/HorizontalOrganizationChart"/>
    <dgm:cxn modelId="{3F9A11CE-C7E5-486F-BD7F-96AED7A5F201}" type="presParOf" srcId="{CFE769CA-547B-43D5-A54B-5410C9F6F832}" destId="{772DB2EF-A363-433A-B24E-0F566130FE84}" srcOrd="0" destOrd="0" presId="urn:microsoft.com/office/officeart/2009/3/layout/HorizontalOrganizationChart"/>
    <dgm:cxn modelId="{1783E484-C35D-4B8E-892C-97F30DFC4A13}" type="presParOf" srcId="{CFE769CA-547B-43D5-A54B-5410C9F6F832}" destId="{DF063632-1894-4DB6-96B5-43C111406471}" srcOrd="1" destOrd="0" presId="urn:microsoft.com/office/officeart/2009/3/layout/HorizontalOrganizationChart"/>
    <dgm:cxn modelId="{FEEFED04-FC1E-4090-9AA4-1F91B533524C}" type="presParOf" srcId="{9EAF52C0-1D6C-4527-9028-2EF9F3C7E2E0}" destId="{9A2FC545-CFA1-416A-A2F1-C6A7AE3FBA4F}" srcOrd="1" destOrd="0" presId="urn:microsoft.com/office/officeart/2009/3/layout/HorizontalOrganizationChart"/>
    <dgm:cxn modelId="{8B16D70B-BA04-4DEB-8480-E8D0868456CA}" type="presParOf" srcId="{9EAF52C0-1D6C-4527-9028-2EF9F3C7E2E0}" destId="{457C8644-8087-48F4-8187-321A328681C4}" srcOrd="2" destOrd="0" presId="urn:microsoft.com/office/officeart/2009/3/layout/HorizontalOrganizationChart"/>
    <dgm:cxn modelId="{F0F2A870-785A-41EC-BA3C-563A347F4AA7}" type="presParOf" srcId="{C2844BA9-48CD-4B74-B989-9A514AC9E21A}" destId="{814BA00A-BE51-4A9B-B7F6-96FD3A5CAAB8}" srcOrd="1" destOrd="0" presId="urn:microsoft.com/office/officeart/2009/3/layout/HorizontalOrganizationChart"/>
    <dgm:cxn modelId="{B1B3D65F-877E-4E3B-816A-9684FF10AE58}" type="presParOf" srcId="{814BA00A-BE51-4A9B-B7F6-96FD3A5CAAB8}" destId="{9629E2B7-E947-4B6C-8168-03BF2AE6CCEB}" srcOrd="0" destOrd="0" presId="urn:microsoft.com/office/officeart/2009/3/layout/HorizontalOrganizationChart"/>
    <dgm:cxn modelId="{F0EDD83C-E5DB-4191-8C96-4EA2AB9D8198}" type="presParOf" srcId="{9629E2B7-E947-4B6C-8168-03BF2AE6CCEB}" destId="{BCD30BB7-D952-4BCA-81E8-37037EA7DA6F}" srcOrd="0" destOrd="0" presId="urn:microsoft.com/office/officeart/2009/3/layout/HorizontalOrganizationChart"/>
    <dgm:cxn modelId="{4BF1ED19-8AE6-4DC3-BE65-C6677B338D29}" type="presParOf" srcId="{9629E2B7-E947-4B6C-8168-03BF2AE6CCEB}" destId="{CF92FFCD-0632-463B-939B-DF49D4A25132}" srcOrd="1" destOrd="0" presId="urn:microsoft.com/office/officeart/2009/3/layout/HorizontalOrganizationChart"/>
    <dgm:cxn modelId="{C2EAEB7F-894E-4891-B251-4B4E1EEBC0C5}" type="presParOf" srcId="{814BA00A-BE51-4A9B-B7F6-96FD3A5CAAB8}" destId="{9AED4F13-32DC-4EBC-94A9-BED29922DB30}" srcOrd="1" destOrd="0" presId="urn:microsoft.com/office/officeart/2009/3/layout/HorizontalOrganizationChart"/>
    <dgm:cxn modelId="{5BEBCE87-113B-49BB-9D23-D01467962434}" type="presParOf" srcId="{814BA00A-BE51-4A9B-B7F6-96FD3A5CAAB8}" destId="{3B94B31F-3D7B-4EA4-8BD1-DCCA37D4B165}" srcOrd="2" destOrd="0" presId="urn:microsoft.com/office/officeart/2009/3/layout/HorizontalOrganizationChart"/>
    <dgm:cxn modelId="{E91B915F-CFF5-4710-8355-F0B0F5CC05F5}" type="presParOf" srcId="{C2844BA9-48CD-4B74-B989-9A514AC9E21A}" destId="{09D788A0-5855-4F2A-A65A-F75AD14AA3E1}" srcOrd="2" destOrd="0" presId="urn:microsoft.com/office/officeart/2009/3/layout/HorizontalOrganizationChart"/>
    <dgm:cxn modelId="{D7660110-6A10-4A29-A3BA-FE96ECE19A68}" type="presParOf" srcId="{09D788A0-5855-4F2A-A65A-F75AD14AA3E1}" destId="{54433726-FF01-41FA-A8D4-17F3DB01032B}" srcOrd="0" destOrd="0" presId="urn:microsoft.com/office/officeart/2009/3/layout/HorizontalOrganizationChart"/>
    <dgm:cxn modelId="{88D08786-FA0C-408C-A607-BC42D9A267AC}" type="presParOf" srcId="{54433726-FF01-41FA-A8D4-17F3DB01032B}" destId="{68D5A3E5-00B6-4890-AEE9-C5DBADB49A06}" srcOrd="0" destOrd="0" presId="urn:microsoft.com/office/officeart/2009/3/layout/HorizontalOrganizationChart"/>
    <dgm:cxn modelId="{46FDBD42-0DC3-432D-B1DA-A72CA1B3E8EE}" type="presParOf" srcId="{54433726-FF01-41FA-A8D4-17F3DB01032B}" destId="{C3D8C657-1214-4EAE-B8B9-956598E77B26}" srcOrd="1" destOrd="0" presId="urn:microsoft.com/office/officeart/2009/3/layout/HorizontalOrganizationChart"/>
    <dgm:cxn modelId="{98B652EB-E926-4836-94BE-39BEABDB9F8E}" type="presParOf" srcId="{09D788A0-5855-4F2A-A65A-F75AD14AA3E1}" destId="{BE9BD0A5-DC36-4E0E-A69B-F79A643A6F0E}" srcOrd="1" destOrd="0" presId="urn:microsoft.com/office/officeart/2009/3/layout/HorizontalOrganizationChart"/>
    <dgm:cxn modelId="{0D38ACF6-AEF4-4ED4-A19C-84F5C1BEEE7A}" type="presParOf" srcId="{09D788A0-5855-4F2A-A65A-F75AD14AA3E1}" destId="{E9045E04-2449-4E8F-B880-CEE09DA6C3CC}"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1AF58B-C5EF-4F08-A251-2975D7F04EA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D3EB619-F962-4DD8-ADE7-8AF866D7BA15}">
      <dgm:prSet/>
      <dgm:spPr/>
      <dgm:t>
        <a:bodyPr/>
        <a:lstStyle/>
        <a:p>
          <a:r>
            <a:rPr lang="en-US" b="0" i="0" dirty="0">
              <a:latin typeface="Arial" panose="020B0604020202020204" pitchFamily="34" charset="0"/>
              <a:cs typeface="Arial" panose="020B0604020202020204" pitchFamily="34" charset="0"/>
            </a:rPr>
            <a:t>1) Shared decision-making &amp; personalised care planning: set goals (alcohol reduction, weight loss, vaccination). ( BSG, 2020;</a:t>
          </a:r>
          <a:r>
            <a:rPr lang="en-IN" b="0" i="0" dirty="0">
              <a:latin typeface="Arial" panose="020B0604020202020204" pitchFamily="34" charset="0"/>
              <a:cs typeface="Arial" panose="020B0604020202020204" pitchFamily="34" charset="0"/>
            </a:rPr>
            <a:t> NHS England (2023) </a:t>
          </a:r>
          <a:endParaRPr lang="en-US" dirty="0">
            <a:latin typeface="Arial" panose="020B0604020202020204" pitchFamily="34" charset="0"/>
            <a:cs typeface="Arial" panose="020B0604020202020204" pitchFamily="34" charset="0"/>
          </a:endParaRPr>
        </a:p>
      </dgm:t>
    </dgm:pt>
    <dgm:pt modelId="{8C05EB5B-2E41-4C04-975A-C640402CBE57}" type="parTrans" cxnId="{CFC856CC-6137-4377-9506-636CA9F78DAA}">
      <dgm:prSet/>
      <dgm:spPr/>
      <dgm:t>
        <a:bodyPr/>
        <a:lstStyle/>
        <a:p>
          <a:endParaRPr lang="en-US"/>
        </a:p>
      </dgm:t>
    </dgm:pt>
    <dgm:pt modelId="{4E3AE0F7-5802-47E8-B32C-8CA3704B481B}" type="sibTrans" cxnId="{CFC856CC-6137-4377-9506-636CA9F78DAA}">
      <dgm:prSet/>
      <dgm:spPr/>
      <dgm:t>
        <a:bodyPr/>
        <a:lstStyle/>
        <a:p>
          <a:endParaRPr lang="en-US"/>
        </a:p>
      </dgm:t>
    </dgm:pt>
    <dgm:pt modelId="{2294370B-089F-4A84-846F-153BB314681A}">
      <dgm:prSet/>
      <dgm:spPr/>
      <dgm:t>
        <a:bodyPr/>
        <a:lstStyle/>
        <a:p>
          <a:r>
            <a:rPr lang="en-US" b="0" i="0" dirty="0">
              <a:latin typeface="Arial" panose="020B0604020202020204" pitchFamily="34" charset="0"/>
              <a:cs typeface="Arial" panose="020B0604020202020204" pitchFamily="34" charset="0"/>
            </a:rPr>
            <a:t>2) Personalised health budgets &amp; community support: link to alcohol services, dietetics, peer support. (BSG, 2020;</a:t>
          </a:r>
          <a:r>
            <a:rPr lang="en-IN" b="0" i="0" dirty="0">
              <a:latin typeface="Arial" panose="020B0604020202020204" pitchFamily="34" charset="0"/>
              <a:cs typeface="Arial" panose="020B0604020202020204" pitchFamily="34" charset="0"/>
            </a:rPr>
            <a:t> NHS England (2023</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D6BEB18C-B759-476B-9EBC-FAA369F04A99}" type="parTrans" cxnId="{62EA393B-B598-4A1B-85C3-2356A81E5907}">
      <dgm:prSet/>
      <dgm:spPr/>
      <dgm:t>
        <a:bodyPr/>
        <a:lstStyle/>
        <a:p>
          <a:endParaRPr lang="en-US"/>
        </a:p>
      </dgm:t>
    </dgm:pt>
    <dgm:pt modelId="{22D9AA58-DD61-40D2-BFF1-FFF8D6AA98A3}" type="sibTrans" cxnId="{62EA393B-B598-4A1B-85C3-2356A81E5907}">
      <dgm:prSet/>
      <dgm:spPr/>
      <dgm:t>
        <a:bodyPr/>
        <a:lstStyle/>
        <a:p>
          <a:endParaRPr lang="en-US"/>
        </a:p>
      </dgm:t>
    </dgm:pt>
    <dgm:pt modelId="{E6EC8FD6-A1D1-40E1-B051-37A6575F0A72}">
      <dgm:prSet/>
      <dgm:spPr/>
      <dgm:t>
        <a:bodyPr/>
        <a:lstStyle/>
        <a:p>
          <a:r>
            <a:rPr lang="en-US" b="0" i="0" dirty="0">
              <a:latin typeface="Arial" panose="020B0604020202020204" pitchFamily="34" charset="0"/>
              <a:cs typeface="Arial" panose="020B0604020202020204" pitchFamily="34" charset="0"/>
            </a:rPr>
            <a:t>3) Supported self-management: structured education, digital tools, symptom action plans (ascites, HE signs). (BSG, 2020;</a:t>
          </a:r>
          <a:r>
            <a:rPr lang="en-IN" b="0" i="0" dirty="0">
              <a:latin typeface="Arial" panose="020B0604020202020204" pitchFamily="34" charset="0"/>
              <a:cs typeface="Arial" panose="020B0604020202020204" pitchFamily="34" charset="0"/>
            </a:rPr>
            <a:t> NHS England (2024</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E2647428-32E8-461C-AD7F-405D4A157298}" type="parTrans" cxnId="{027A5854-065E-4D6D-AE76-0BA4EBFD7D61}">
      <dgm:prSet/>
      <dgm:spPr/>
      <dgm:t>
        <a:bodyPr/>
        <a:lstStyle/>
        <a:p>
          <a:endParaRPr lang="en-US"/>
        </a:p>
      </dgm:t>
    </dgm:pt>
    <dgm:pt modelId="{5AF3C99F-8930-48F4-9196-2240228A2EA1}" type="sibTrans" cxnId="{027A5854-065E-4D6D-AE76-0BA4EBFD7D61}">
      <dgm:prSet/>
      <dgm:spPr/>
      <dgm:t>
        <a:bodyPr/>
        <a:lstStyle/>
        <a:p>
          <a:endParaRPr lang="en-US"/>
        </a:p>
      </dgm:t>
    </dgm:pt>
    <dgm:pt modelId="{2B9412FB-B17B-42EC-9908-02B624EFCDEE}">
      <dgm:prSet/>
      <dgm:spPr/>
      <dgm:t>
        <a:bodyPr/>
        <a:lstStyle/>
        <a:p>
          <a:r>
            <a:rPr lang="en-US" b="0" i="0" dirty="0">
              <a:latin typeface="Arial" panose="020B0604020202020204" pitchFamily="34" charset="0"/>
              <a:cs typeface="Arial" panose="020B0604020202020204" pitchFamily="34" charset="0"/>
            </a:rPr>
            <a:t>4) Social prescribing &amp; community assets: housing, benefits, employment support.(</a:t>
          </a:r>
          <a:r>
            <a:rPr lang="en-IN" b="0" i="0" dirty="0">
              <a:latin typeface="Arial" panose="020B0604020202020204" pitchFamily="34" charset="0"/>
              <a:cs typeface="Arial" panose="020B0604020202020204" pitchFamily="34" charset="0"/>
            </a:rPr>
            <a:t>NHS England,2024;</a:t>
          </a:r>
          <a:r>
            <a:rPr lang="en-US" b="0" i="0" dirty="0">
              <a:latin typeface="Arial" panose="020B0604020202020204" pitchFamily="34" charset="0"/>
              <a:cs typeface="Arial" panose="020B0604020202020204" pitchFamily="34" charset="0"/>
            </a:rPr>
            <a:t> BSG, 2020)</a:t>
          </a:r>
          <a:endParaRPr lang="en-US" dirty="0">
            <a:latin typeface="Arial" panose="020B0604020202020204" pitchFamily="34" charset="0"/>
            <a:cs typeface="Arial" panose="020B0604020202020204" pitchFamily="34" charset="0"/>
          </a:endParaRPr>
        </a:p>
      </dgm:t>
    </dgm:pt>
    <dgm:pt modelId="{52BF8697-0649-49C1-8BA7-44D697A3F3D1}" type="parTrans" cxnId="{994400A5-17FB-409A-8F44-374240C74D53}">
      <dgm:prSet/>
      <dgm:spPr/>
      <dgm:t>
        <a:bodyPr/>
        <a:lstStyle/>
        <a:p>
          <a:endParaRPr lang="en-US"/>
        </a:p>
      </dgm:t>
    </dgm:pt>
    <dgm:pt modelId="{A8A5FED3-AE1E-4EC3-BA49-FA0A3E62F8E3}" type="sibTrans" cxnId="{994400A5-17FB-409A-8F44-374240C74D53}">
      <dgm:prSet/>
      <dgm:spPr/>
      <dgm:t>
        <a:bodyPr/>
        <a:lstStyle/>
        <a:p>
          <a:endParaRPr lang="en-US"/>
        </a:p>
      </dgm:t>
    </dgm:pt>
    <dgm:pt modelId="{F070810E-037F-4E98-8A0A-35C9CC613518}">
      <dgm:prSet/>
      <dgm:spPr/>
      <dgm:t>
        <a:bodyPr/>
        <a:lstStyle/>
        <a:p>
          <a:r>
            <a:rPr lang="en-US" b="0" i="0" dirty="0">
              <a:latin typeface="Arial" panose="020B0604020202020204" pitchFamily="34" charset="0"/>
              <a:cs typeface="Arial" panose="020B0604020202020204" pitchFamily="34" charset="0"/>
            </a:rPr>
            <a:t>5) Risk stratification &amp; proactive case management: identify high-risk (decompensated) patients for MDT input. (</a:t>
          </a:r>
          <a:r>
            <a:rPr lang="en-IN" b="0" i="0" dirty="0">
              <a:latin typeface="Arial" panose="020B0604020202020204" pitchFamily="34" charset="0"/>
              <a:cs typeface="Arial" panose="020B0604020202020204" pitchFamily="34" charset="0"/>
            </a:rPr>
            <a:t>NHS England,2023;</a:t>
          </a:r>
          <a:r>
            <a:rPr lang="en-US" b="0" i="0" dirty="0">
              <a:latin typeface="Arial" panose="020B0604020202020204" pitchFamily="34" charset="0"/>
              <a:cs typeface="Arial" panose="020B0604020202020204" pitchFamily="34" charset="0"/>
            </a:rPr>
            <a:t>BSG, 2020)</a:t>
          </a:r>
          <a:endParaRPr lang="en-US" dirty="0">
            <a:latin typeface="Arial" panose="020B0604020202020204" pitchFamily="34" charset="0"/>
            <a:cs typeface="Arial" panose="020B0604020202020204" pitchFamily="34" charset="0"/>
          </a:endParaRPr>
        </a:p>
      </dgm:t>
    </dgm:pt>
    <dgm:pt modelId="{A9F38341-20E4-45E9-95D2-8A4540C3D7F7}" type="parTrans" cxnId="{CB63BDF0-6059-4C33-B927-023511ED1BF8}">
      <dgm:prSet/>
      <dgm:spPr/>
      <dgm:t>
        <a:bodyPr/>
        <a:lstStyle/>
        <a:p>
          <a:endParaRPr lang="en-US"/>
        </a:p>
      </dgm:t>
    </dgm:pt>
    <dgm:pt modelId="{43A73DE0-2DC3-4AD3-AB08-F8BFE1E85761}" type="sibTrans" cxnId="{CB63BDF0-6059-4C33-B927-023511ED1BF8}">
      <dgm:prSet/>
      <dgm:spPr/>
      <dgm:t>
        <a:bodyPr/>
        <a:lstStyle/>
        <a:p>
          <a:endParaRPr lang="en-US"/>
        </a:p>
      </dgm:t>
    </dgm:pt>
    <dgm:pt modelId="{D18448A3-5ED0-47DF-B963-D743E07FF8C8}">
      <dgm:prSet/>
      <dgm:spPr/>
      <dgm:t>
        <a:bodyPr/>
        <a:lstStyle/>
        <a:p>
          <a:r>
            <a:rPr lang="en-US" b="0" i="0" dirty="0">
              <a:latin typeface="Arial" panose="020B0604020202020204" pitchFamily="34" charset="0"/>
              <a:cs typeface="Arial" panose="020B0604020202020204" pitchFamily="34" charset="0"/>
            </a:rPr>
            <a:t>6) Integrated care records &amp; continuity: ensure primary-secondary communication and recall for surveillance. ( BSG, 2020; NHS England / UK Government (2021)</a:t>
          </a:r>
          <a:endParaRPr lang="en-US" dirty="0">
            <a:latin typeface="Arial" panose="020B0604020202020204" pitchFamily="34" charset="0"/>
            <a:cs typeface="Arial" panose="020B0604020202020204" pitchFamily="34" charset="0"/>
          </a:endParaRPr>
        </a:p>
      </dgm:t>
    </dgm:pt>
    <dgm:pt modelId="{E17355C8-F1EA-48DB-8C7A-3650DC2DA084}" type="parTrans" cxnId="{8100AB3A-9CC0-4906-B554-882D0617A2C3}">
      <dgm:prSet/>
      <dgm:spPr/>
      <dgm:t>
        <a:bodyPr/>
        <a:lstStyle/>
        <a:p>
          <a:endParaRPr lang="en-US"/>
        </a:p>
      </dgm:t>
    </dgm:pt>
    <dgm:pt modelId="{49957F4E-EE6C-4799-8098-E31E62E51F79}" type="sibTrans" cxnId="{8100AB3A-9CC0-4906-B554-882D0617A2C3}">
      <dgm:prSet/>
      <dgm:spPr/>
      <dgm:t>
        <a:bodyPr/>
        <a:lstStyle/>
        <a:p>
          <a:endParaRPr lang="en-US"/>
        </a:p>
      </dgm:t>
    </dgm:pt>
    <dgm:pt modelId="{1703566C-536B-40BA-95F8-73B1B878B9A7}" type="pres">
      <dgm:prSet presAssocID="{0D1AF58B-C5EF-4F08-A251-2975D7F04EA1}" presName="vert0" presStyleCnt="0">
        <dgm:presLayoutVars>
          <dgm:dir/>
          <dgm:animOne val="branch"/>
          <dgm:animLvl val="lvl"/>
        </dgm:presLayoutVars>
      </dgm:prSet>
      <dgm:spPr/>
    </dgm:pt>
    <dgm:pt modelId="{37D2C1E6-1161-459E-8DDC-55094C041239}" type="pres">
      <dgm:prSet presAssocID="{ED3EB619-F962-4DD8-ADE7-8AF866D7BA15}" presName="thickLine" presStyleLbl="alignNode1" presStyleIdx="0" presStyleCnt="6"/>
      <dgm:spPr/>
    </dgm:pt>
    <dgm:pt modelId="{8F8E5578-0272-489B-8003-03C1FC68C19B}" type="pres">
      <dgm:prSet presAssocID="{ED3EB619-F962-4DD8-ADE7-8AF866D7BA15}" presName="horz1" presStyleCnt="0"/>
      <dgm:spPr/>
    </dgm:pt>
    <dgm:pt modelId="{66E03F00-EA39-43B0-AF84-E6465D2B1C31}" type="pres">
      <dgm:prSet presAssocID="{ED3EB619-F962-4DD8-ADE7-8AF866D7BA15}" presName="tx1" presStyleLbl="revTx" presStyleIdx="0" presStyleCnt="6"/>
      <dgm:spPr/>
    </dgm:pt>
    <dgm:pt modelId="{A5BA433F-B6D6-454C-ACA0-E468F9B28250}" type="pres">
      <dgm:prSet presAssocID="{ED3EB619-F962-4DD8-ADE7-8AF866D7BA15}" presName="vert1" presStyleCnt="0"/>
      <dgm:spPr/>
    </dgm:pt>
    <dgm:pt modelId="{AA3C87D9-EBEC-4906-B4E9-D26513121C03}" type="pres">
      <dgm:prSet presAssocID="{2294370B-089F-4A84-846F-153BB314681A}" presName="thickLine" presStyleLbl="alignNode1" presStyleIdx="1" presStyleCnt="6"/>
      <dgm:spPr/>
    </dgm:pt>
    <dgm:pt modelId="{44B67C6D-7394-45D9-BCCC-5C89874FE52E}" type="pres">
      <dgm:prSet presAssocID="{2294370B-089F-4A84-846F-153BB314681A}" presName="horz1" presStyleCnt="0"/>
      <dgm:spPr/>
    </dgm:pt>
    <dgm:pt modelId="{968DA6A7-5B5D-4F5E-B363-2FF4E3C2EBFA}" type="pres">
      <dgm:prSet presAssocID="{2294370B-089F-4A84-846F-153BB314681A}" presName="tx1" presStyleLbl="revTx" presStyleIdx="1" presStyleCnt="6"/>
      <dgm:spPr/>
    </dgm:pt>
    <dgm:pt modelId="{6045C314-4FAF-4F86-B181-C08300E8125A}" type="pres">
      <dgm:prSet presAssocID="{2294370B-089F-4A84-846F-153BB314681A}" presName="vert1" presStyleCnt="0"/>
      <dgm:spPr/>
    </dgm:pt>
    <dgm:pt modelId="{9EE8FD88-9AFF-42B4-9047-8D6E875C9D08}" type="pres">
      <dgm:prSet presAssocID="{E6EC8FD6-A1D1-40E1-B051-37A6575F0A72}" presName="thickLine" presStyleLbl="alignNode1" presStyleIdx="2" presStyleCnt="6"/>
      <dgm:spPr/>
    </dgm:pt>
    <dgm:pt modelId="{51C60FE6-2443-4026-ACB2-9D5B9C9345AD}" type="pres">
      <dgm:prSet presAssocID="{E6EC8FD6-A1D1-40E1-B051-37A6575F0A72}" presName="horz1" presStyleCnt="0"/>
      <dgm:spPr/>
    </dgm:pt>
    <dgm:pt modelId="{912AA9E7-AA6E-483C-93B6-F056736D3CC6}" type="pres">
      <dgm:prSet presAssocID="{E6EC8FD6-A1D1-40E1-B051-37A6575F0A72}" presName="tx1" presStyleLbl="revTx" presStyleIdx="2" presStyleCnt="6"/>
      <dgm:spPr/>
    </dgm:pt>
    <dgm:pt modelId="{E893E320-1952-402E-A473-3A71997A9ABA}" type="pres">
      <dgm:prSet presAssocID="{E6EC8FD6-A1D1-40E1-B051-37A6575F0A72}" presName="vert1" presStyleCnt="0"/>
      <dgm:spPr/>
    </dgm:pt>
    <dgm:pt modelId="{EDA61F3D-C05E-43FC-966D-811F3959F5C0}" type="pres">
      <dgm:prSet presAssocID="{2B9412FB-B17B-42EC-9908-02B624EFCDEE}" presName="thickLine" presStyleLbl="alignNode1" presStyleIdx="3" presStyleCnt="6"/>
      <dgm:spPr/>
    </dgm:pt>
    <dgm:pt modelId="{0BE05FF2-B3F2-4909-9011-B88EDC962BF6}" type="pres">
      <dgm:prSet presAssocID="{2B9412FB-B17B-42EC-9908-02B624EFCDEE}" presName="horz1" presStyleCnt="0"/>
      <dgm:spPr/>
    </dgm:pt>
    <dgm:pt modelId="{F0397671-E776-4C3F-B628-EF062B906DE8}" type="pres">
      <dgm:prSet presAssocID="{2B9412FB-B17B-42EC-9908-02B624EFCDEE}" presName="tx1" presStyleLbl="revTx" presStyleIdx="3" presStyleCnt="6"/>
      <dgm:spPr/>
    </dgm:pt>
    <dgm:pt modelId="{4BAD016F-6EF1-4078-83E2-01ABFB1AF158}" type="pres">
      <dgm:prSet presAssocID="{2B9412FB-B17B-42EC-9908-02B624EFCDEE}" presName="vert1" presStyleCnt="0"/>
      <dgm:spPr/>
    </dgm:pt>
    <dgm:pt modelId="{FC0842F3-280E-4883-AE84-B544C73C4CD6}" type="pres">
      <dgm:prSet presAssocID="{F070810E-037F-4E98-8A0A-35C9CC613518}" presName="thickLine" presStyleLbl="alignNode1" presStyleIdx="4" presStyleCnt="6"/>
      <dgm:spPr/>
    </dgm:pt>
    <dgm:pt modelId="{B7E0E10D-CEA1-4661-BE9B-79391E83E1D7}" type="pres">
      <dgm:prSet presAssocID="{F070810E-037F-4E98-8A0A-35C9CC613518}" presName="horz1" presStyleCnt="0"/>
      <dgm:spPr/>
    </dgm:pt>
    <dgm:pt modelId="{AF58CFA2-B333-4C07-B755-CE7C5101D5DD}" type="pres">
      <dgm:prSet presAssocID="{F070810E-037F-4E98-8A0A-35C9CC613518}" presName="tx1" presStyleLbl="revTx" presStyleIdx="4" presStyleCnt="6"/>
      <dgm:spPr/>
    </dgm:pt>
    <dgm:pt modelId="{BB9FEEAC-FF0B-4C21-A977-9B7020513DBD}" type="pres">
      <dgm:prSet presAssocID="{F070810E-037F-4E98-8A0A-35C9CC613518}" presName="vert1" presStyleCnt="0"/>
      <dgm:spPr/>
    </dgm:pt>
    <dgm:pt modelId="{6186A28C-420C-4DCD-9AEF-F3BD52E190BD}" type="pres">
      <dgm:prSet presAssocID="{D18448A3-5ED0-47DF-B963-D743E07FF8C8}" presName="thickLine" presStyleLbl="alignNode1" presStyleIdx="5" presStyleCnt="6"/>
      <dgm:spPr/>
    </dgm:pt>
    <dgm:pt modelId="{7923BB55-C29C-4548-9975-3909E0732F75}" type="pres">
      <dgm:prSet presAssocID="{D18448A3-5ED0-47DF-B963-D743E07FF8C8}" presName="horz1" presStyleCnt="0"/>
      <dgm:spPr/>
    </dgm:pt>
    <dgm:pt modelId="{E3BB6390-D9F5-4880-8D66-D97D85D38D6E}" type="pres">
      <dgm:prSet presAssocID="{D18448A3-5ED0-47DF-B963-D743E07FF8C8}" presName="tx1" presStyleLbl="revTx" presStyleIdx="5" presStyleCnt="6"/>
      <dgm:spPr/>
    </dgm:pt>
    <dgm:pt modelId="{3A8D44FC-9B19-41AC-B53A-E4B2A91A6737}" type="pres">
      <dgm:prSet presAssocID="{D18448A3-5ED0-47DF-B963-D743E07FF8C8}" presName="vert1" presStyleCnt="0"/>
      <dgm:spPr/>
    </dgm:pt>
  </dgm:ptLst>
  <dgm:cxnLst>
    <dgm:cxn modelId="{C075F800-872E-4420-BA9E-A3E1262BCB8E}" type="presOf" srcId="{F070810E-037F-4E98-8A0A-35C9CC613518}" destId="{AF58CFA2-B333-4C07-B755-CE7C5101D5DD}" srcOrd="0" destOrd="0" presId="urn:microsoft.com/office/officeart/2008/layout/LinedList"/>
    <dgm:cxn modelId="{65E2F01F-33F8-47D6-8057-61468B02F771}" type="presOf" srcId="{2B9412FB-B17B-42EC-9908-02B624EFCDEE}" destId="{F0397671-E776-4C3F-B628-EF062B906DE8}" srcOrd="0" destOrd="0" presId="urn:microsoft.com/office/officeart/2008/layout/LinedList"/>
    <dgm:cxn modelId="{CF8E9C2B-510E-4F48-8FFA-389B8349F589}" type="presOf" srcId="{0D1AF58B-C5EF-4F08-A251-2975D7F04EA1}" destId="{1703566C-536B-40BA-95F8-73B1B878B9A7}" srcOrd="0" destOrd="0" presId="urn:microsoft.com/office/officeart/2008/layout/LinedList"/>
    <dgm:cxn modelId="{94318A33-3193-4B80-AA33-DAE50DE8D623}" type="presOf" srcId="{ED3EB619-F962-4DD8-ADE7-8AF866D7BA15}" destId="{66E03F00-EA39-43B0-AF84-E6465D2B1C31}" srcOrd="0" destOrd="0" presId="urn:microsoft.com/office/officeart/2008/layout/LinedList"/>
    <dgm:cxn modelId="{5E419B33-2AB2-4F14-BB8F-D6712FBFDE37}" type="presOf" srcId="{D18448A3-5ED0-47DF-B963-D743E07FF8C8}" destId="{E3BB6390-D9F5-4880-8D66-D97D85D38D6E}" srcOrd="0" destOrd="0" presId="urn:microsoft.com/office/officeart/2008/layout/LinedList"/>
    <dgm:cxn modelId="{8100AB3A-9CC0-4906-B554-882D0617A2C3}" srcId="{0D1AF58B-C5EF-4F08-A251-2975D7F04EA1}" destId="{D18448A3-5ED0-47DF-B963-D743E07FF8C8}" srcOrd="5" destOrd="0" parTransId="{E17355C8-F1EA-48DB-8C7A-3650DC2DA084}" sibTransId="{49957F4E-EE6C-4799-8098-E31E62E51F79}"/>
    <dgm:cxn modelId="{62EA393B-B598-4A1B-85C3-2356A81E5907}" srcId="{0D1AF58B-C5EF-4F08-A251-2975D7F04EA1}" destId="{2294370B-089F-4A84-846F-153BB314681A}" srcOrd="1" destOrd="0" parTransId="{D6BEB18C-B759-476B-9EBC-FAA369F04A99}" sibTransId="{22D9AA58-DD61-40D2-BFF1-FFF8D6AA98A3}"/>
    <dgm:cxn modelId="{027A5854-065E-4D6D-AE76-0BA4EBFD7D61}" srcId="{0D1AF58B-C5EF-4F08-A251-2975D7F04EA1}" destId="{E6EC8FD6-A1D1-40E1-B051-37A6575F0A72}" srcOrd="2" destOrd="0" parTransId="{E2647428-32E8-461C-AD7F-405D4A157298}" sibTransId="{5AF3C99F-8930-48F4-9196-2240228A2EA1}"/>
    <dgm:cxn modelId="{F274D585-4A9E-49A9-A987-86930CFCABF8}" type="presOf" srcId="{E6EC8FD6-A1D1-40E1-B051-37A6575F0A72}" destId="{912AA9E7-AA6E-483C-93B6-F056736D3CC6}" srcOrd="0" destOrd="0" presId="urn:microsoft.com/office/officeart/2008/layout/LinedList"/>
    <dgm:cxn modelId="{994400A5-17FB-409A-8F44-374240C74D53}" srcId="{0D1AF58B-C5EF-4F08-A251-2975D7F04EA1}" destId="{2B9412FB-B17B-42EC-9908-02B624EFCDEE}" srcOrd="3" destOrd="0" parTransId="{52BF8697-0649-49C1-8BA7-44D697A3F3D1}" sibTransId="{A8A5FED3-AE1E-4EC3-BA49-FA0A3E62F8E3}"/>
    <dgm:cxn modelId="{67F089B2-076C-4F4D-90E0-95AE2862041F}" type="presOf" srcId="{2294370B-089F-4A84-846F-153BB314681A}" destId="{968DA6A7-5B5D-4F5E-B363-2FF4E3C2EBFA}" srcOrd="0" destOrd="0" presId="urn:microsoft.com/office/officeart/2008/layout/LinedList"/>
    <dgm:cxn modelId="{CFC856CC-6137-4377-9506-636CA9F78DAA}" srcId="{0D1AF58B-C5EF-4F08-A251-2975D7F04EA1}" destId="{ED3EB619-F962-4DD8-ADE7-8AF866D7BA15}" srcOrd="0" destOrd="0" parTransId="{8C05EB5B-2E41-4C04-975A-C640402CBE57}" sibTransId="{4E3AE0F7-5802-47E8-B32C-8CA3704B481B}"/>
    <dgm:cxn modelId="{CB63BDF0-6059-4C33-B927-023511ED1BF8}" srcId="{0D1AF58B-C5EF-4F08-A251-2975D7F04EA1}" destId="{F070810E-037F-4E98-8A0A-35C9CC613518}" srcOrd="4" destOrd="0" parTransId="{A9F38341-20E4-45E9-95D2-8A4540C3D7F7}" sibTransId="{43A73DE0-2DC3-4AD3-AB08-F8BFE1E85761}"/>
    <dgm:cxn modelId="{CFD3FBF9-5CD8-4CC3-96B7-34A18D79E9EB}" type="presParOf" srcId="{1703566C-536B-40BA-95F8-73B1B878B9A7}" destId="{37D2C1E6-1161-459E-8DDC-55094C041239}" srcOrd="0" destOrd="0" presId="urn:microsoft.com/office/officeart/2008/layout/LinedList"/>
    <dgm:cxn modelId="{3C536DB9-15B8-41D3-8398-E332BCEF2559}" type="presParOf" srcId="{1703566C-536B-40BA-95F8-73B1B878B9A7}" destId="{8F8E5578-0272-489B-8003-03C1FC68C19B}" srcOrd="1" destOrd="0" presId="urn:microsoft.com/office/officeart/2008/layout/LinedList"/>
    <dgm:cxn modelId="{AAF0FB33-A9D9-4F8F-8CD7-8061E9728F08}" type="presParOf" srcId="{8F8E5578-0272-489B-8003-03C1FC68C19B}" destId="{66E03F00-EA39-43B0-AF84-E6465D2B1C31}" srcOrd="0" destOrd="0" presId="urn:microsoft.com/office/officeart/2008/layout/LinedList"/>
    <dgm:cxn modelId="{D5C0700D-8C1F-4921-A9A2-D844C323797A}" type="presParOf" srcId="{8F8E5578-0272-489B-8003-03C1FC68C19B}" destId="{A5BA433F-B6D6-454C-ACA0-E468F9B28250}" srcOrd="1" destOrd="0" presId="urn:microsoft.com/office/officeart/2008/layout/LinedList"/>
    <dgm:cxn modelId="{84A9307F-6F6D-44F3-82E6-7CF748AF3516}" type="presParOf" srcId="{1703566C-536B-40BA-95F8-73B1B878B9A7}" destId="{AA3C87D9-EBEC-4906-B4E9-D26513121C03}" srcOrd="2" destOrd="0" presId="urn:microsoft.com/office/officeart/2008/layout/LinedList"/>
    <dgm:cxn modelId="{F999EE0B-A373-4A3F-B870-84B23372AB7C}" type="presParOf" srcId="{1703566C-536B-40BA-95F8-73B1B878B9A7}" destId="{44B67C6D-7394-45D9-BCCC-5C89874FE52E}" srcOrd="3" destOrd="0" presId="urn:microsoft.com/office/officeart/2008/layout/LinedList"/>
    <dgm:cxn modelId="{5D172D4D-EF31-4916-A73F-2130678FB466}" type="presParOf" srcId="{44B67C6D-7394-45D9-BCCC-5C89874FE52E}" destId="{968DA6A7-5B5D-4F5E-B363-2FF4E3C2EBFA}" srcOrd="0" destOrd="0" presId="urn:microsoft.com/office/officeart/2008/layout/LinedList"/>
    <dgm:cxn modelId="{C4899A56-5A42-4D77-9FE6-87989291D654}" type="presParOf" srcId="{44B67C6D-7394-45D9-BCCC-5C89874FE52E}" destId="{6045C314-4FAF-4F86-B181-C08300E8125A}" srcOrd="1" destOrd="0" presId="urn:microsoft.com/office/officeart/2008/layout/LinedList"/>
    <dgm:cxn modelId="{56A5391F-3161-4023-8E97-F944AE2BB620}" type="presParOf" srcId="{1703566C-536B-40BA-95F8-73B1B878B9A7}" destId="{9EE8FD88-9AFF-42B4-9047-8D6E875C9D08}" srcOrd="4" destOrd="0" presId="urn:microsoft.com/office/officeart/2008/layout/LinedList"/>
    <dgm:cxn modelId="{86D93DF2-6EE0-46E0-B60E-13149FAC3232}" type="presParOf" srcId="{1703566C-536B-40BA-95F8-73B1B878B9A7}" destId="{51C60FE6-2443-4026-ACB2-9D5B9C9345AD}" srcOrd="5" destOrd="0" presId="urn:microsoft.com/office/officeart/2008/layout/LinedList"/>
    <dgm:cxn modelId="{F9E18312-326E-485C-8446-CAF4781C9456}" type="presParOf" srcId="{51C60FE6-2443-4026-ACB2-9D5B9C9345AD}" destId="{912AA9E7-AA6E-483C-93B6-F056736D3CC6}" srcOrd="0" destOrd="0" presId="urn:microsoft.com/office/officeart/2008/layout/LinedList"/>
    <dgm:cxn modelId="{9E5AC2CB-CEB6-4E65-8718-4A768A6E9650}" type="presParOf" srcId="{51C60FE6-2443-4026-ACB2-9D5B9C9345AD}" destId="{E893E320-1952-402E-A473-3A71997A9ABA}" srcOrd="1" destOrd="0" presId="urn:microsoft.com/office/officeart/2008/layout/LinedList"/>
    <dgm:cxn modelId="{C3AA58B0-D697-4CE7-A48C-5FF3C7B007AA}" type="presParOf" srcId="{1703566C-536B-40BA-95F8-73B1B878B9A7}" destId="{EDA61F3D-C05E-43FC-966D-811F3959F5C0}" srcOrd="6" destOrd="0" presId="urn:microsoft.com/office/officeart/2008/layout/LinedList"/>
    <dgm:cxn modelId="{1125AEA5-6C12-4413-A3C1-ADBF1DF49E72}" type="presParOf" srcId="{1703566C-536B-40BA-95F8-73B1B878B9A7}" destId="{0BE05FF2-B3F2-4909-9011-B88EDC962BF6}" srcOrd="7" destOrd="0" presId="urn:microsoft.com/office/officeart/2008/layout/LinedList"/>
    <dgm:cxn modelId="{A59960EA-D4BB-4766-9B28-4EC162F0D4FF}" type="presParOf" srcId="{0BE05FF2-B3F2-4909-9011-B88EDC962BF6}" destId="{F0397671-E776-4C3F-B628-EF062B906DE8}" srcOrd="0" destOrd="0" presId="urn:microsoft.com/office/officeart/2008/layout/LinedList"/>
    <dgm:cxn modelId="{24510E3E-1EE3-4FB6-B8C8-03BE8DD19CA3}" type="presParOf" srcId="{0BE05FF2-B3F2-4909-9011-B88EDC962BF6}" destId="{4BAD016F-6EF1-4078-83E2-01ABFB1AF158}" srcOrd="1" destOrd="0" presId="urn:microsoft.com/office/officeart/2008/layout/LinedList"/>
    <dgm:cxn modelId="{D22D3BE4-868B-435C-B0A4-1D015E1E7E24}" type="presParOf" srcId="{1703566C-536B-40BA-95F8-73B1B878B9A7}" destId="{FC0842F3-280E-4883-AE84-B544C73C4CD6}" srcOrd="8" destOrd="0" presId="urn:microsoft.com/office/officeart/2008/layout/LinedList"/>
    <dgm:cxn modelId="{B86262CE-E667-4F31-B76D-EE9FDAF754A8}" type="presParOf" srcId="{1703566C-536B-40BA-95F8-73B1B878B9A7}" destId="{B7E0E10D-CEA1-4661-BE9B-79391E83E1D7}" srcOrd="9" destOrd="0" presId="urn:microsoft.com/office/officeart/2008/layout/LinedList"/>
    <dgm:cxn modelId="{3AE5DB14-7763-442E-9B6D-13DB65127EE3}" type="presParOf" srcId="{B7E0E10D-CEA1-4661-BE9B-79391E83E1D7}" destId="{AF58CFA2-B333-4C07-B755-CE7C5101D5DD}" srcOrd="0" destOrd="0" presId="urn:microsoft.com/office/officeart/2008/layout/LinedList"/>
    <dgm:cxn modelId="{4FC7E36D-2434-468D-A9FB-C99555C5EB27}" type="presParOf" srcId="{B7E0E10D-CEA1-4661-BE9B-79391E83E1D7}" destId="{BB9FEEAC-FF0B-4C21-A977-9B7020513DBD}" srcOrd="1" destOrd="0" presId="urn:microsoft.com/office/officeart/2008/layout/LinedList"/>
    <dgm:cxn modelId="{61A98425-BA86-40B9-9BF0-37EDEE4B5B15}" type="presParOf" srcId="{1703566C-536B-40BA-95F8-73B1B878B9A7}" destId="{6186A28C-420C-4DCD-9AEF-F3BD52E190BD}" srcOrd="10" destOrd="0" presId="urn:microsoft.com/office/officeart/2008/layout/LinedList"/>
    <dgm:cxn modelId="{7110D357-F773-4324-A818-AE3F803FFAEB}" type="presParOf" srcId="{1703566C-536B-40BA-95F8-73B1B878B9A7}" destId="{7923BB55-C29C-4548-9975-3909E0732F75}" srcOrd="11" destOrd="0" presId="urn:microsoft.com/office/officeart/2008/layout/LinedList"/>
    <dgm:cxn modelId="{7CFCC697-0E57-4F63-8B45-F6F2CEEC12B2}" type="presParOf" srcId="{7923BB55-C29C-4548-9975-3909E0732F75}" destId="{E3BB6390-D9F5-4880-8D66-D97D85D38D6E}" srcOrd="0" destOrd="0" presId="urn:microsoft.com/office/officeart/2008/layout/LinedList"/>
    <dgm:cxn modelId="{2B952DBF-22C9-414D-922B-E4EE20E05846}" type="presParOf" srcId="{7923BB55-C29C-4548-9975-3909E0732F75}" destId="{3A8D44FC-9B19-41AC-B53A-E4B2A91A673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36DB203-11F9-4B9E-B4FA-FF838F0A8C5D}"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D39DBEE6-A4C8-4B5B-914C-AEFAE382B80E}">
      <dgm:prSet/>
      <dgm:spPr/>
      <dgm:t>
        <a:bodyPr/>
        <a:lstStyle/>
        <a:p>
          <a:r>
            <a:rPr lang="en-US" b="0" i="0" dirty="0">
              <a:latin typeface="Arial" panose="020B0604020202020204" pitchFamily="34" charset="0"/>
              <a:cs typeface="Arial" panose="020B0604020202020204" pitchFamily="34" charset="0"/>
            </a:rPr>
            <a:t>Recommendation: implement systematic case-finding in primary care (FIB-4 + FibroScan) for at-risk groups. </a:t>
          </a:r>
          <a:r>
            <a:rPr lang="en-IN" b="0" i="0" dirty="0">
              <a:latin typeface="Arial" panose="020B0604020202020204" pitchFamily="34" charset="0"/>
              <a:cs typeface="Arial" panose="020B0604020202020204" pitchFamily="34" charset="0"/>
            </a:rPr>
            <a:t>(NICE,2022</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A24DB7FD-1E7F-4066-BD10-E0476232AA43}" type="parTrans" cxnId="{1B9085F6-51BB-459E-BA38-B427123D7AFA}">
      <dgm:prSet/>
      <dgm:spPr/>
      <dgm:t>
        <a:bodyPr/>
        <a:lstStyle/>
        <a:p>
          <a:endParaRPr lang="en-US"/>
        </a:p>
      </dgm:t>
    </dgm:pt>
    <dgm:pt modelId="{C189186B-9614-4DC3-8202-2632B2596703}" type="sibTrans" cxnId="{1B9085F6-51BB-459E-BA38-B427123D7AFA}">
      <dgm:prSet/>
      <dgm:spPr/>
      <dgm:t>
        <a:bodyPr/>
        <a:lstStyle/>
        <a:p>
          <a:endParaRPr lang="en-US"/>
        </a:p>
      </dgm:t>
    </dgm:pt>
    <dgm:pt modelId="{455D58EA-144A-4688-A118-C4A41F9EAC25}">
      <dgm:prSet/>
      <dgm:spPr/>
      <dgm:t>
        <a:bodyPr/>
        <a:lstStyle/>
        <a:p>
          <a:r>
            <a:rPr lang="en-US" b="0" i="0" dirty="0">
              <a:latin typeface="Arial" panose="020B0604020202020204" pitchFamily="34" charset="0"/>
              <a:cs typeface="Arial" panose="020B0604020202020204" pitchFamily="34" charset="0"/>
            </a:rPr>
            <a:t>Recommendation: embed addiction and weight-management services within liver pathways to address root causes. (</a:t>
          </a:r>
          <a:r>
            <a:rPr lang="en-IN" b="0" i="0" dirty="0">
              <a:latin typeface="Arial" panose="020B0604020202020204" pitchFamily="34" charset="0"/>
              <a:cs typeface="Arial" panose="020B0604020202020204" pitchFamily="34" charset="0"/>
            </a:rPr>
            <a:t>Korn M, et al.2023 </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B32BF002-F6E9-4A2C-94FD-C9F353CA128F}" type="parTrans" cxnId="{396584DC-C726-4856-88AD-0C6FAD73996E}">
      <dgm:prSet/>
      <dgm:spPr/>
      <dgm:t>
        <a:bodyPr/>
        <a:lstStyle/>
        <a:p>
          <a:endParaRPr lang="en-US"/>
        </a:p>
      </dgm:t>
    </dgm:pt>
    <dgm:pt modelId="{C0CF2EE6-4157-442D-81BF-2163EE7A4A7E}" type="sibTrans" cxnId="{396584DC-C726-4856-88AD-0C6FAD73996E}">
      <dgm:prSet/>
      <dgm:spPr/>
      <dgm:t>
        <a:bodyPr/>
        <a:lstStyle/>
        <a:p>
          <a:endParaRPr lang="en-US"/>
        </a:p>
      </dgm:t>
    </dgm:pt>
    <dgm:pt modelId="{32184F2E-5493-4209-8FE5-00A9426A8A7B}">
      <dgm:prSet/>
      <dgm:spPr/>
      <dgm:t>
        <a:bodyPr/>
        <a:lstStyle/>
        <a:p>
          <a:r>
            <a:rPr lang="en-US" b="0" i="0" dirty="0">
              <a:latin typeface="Arial" panose="020B0604020202020204" pitchFamily="34" charset="0"/>
              <a:cs typeface="Arial" panose="020B0604020202020204" pitchFamily="34" charset="0"/>
            </a:rPr>
            <a:t>Recommendation: strengthen personalised care planning and MDT follow-up to reduce emergency presentations. (</a:t>
          </a:r>
          <a:r>
            <a:rPr lang="pt-BR" b="0" i="0" dirty="0">
              <a:latin typeface="Arial" panose="020B0604020202020204" pitchFamily="34" charset="0"/>
              <a:cs typeface="Arial" panose="020B0604020202020204" pitchFamily="34" charset="0"/>
            </a:rPr>
            <a:t>Zhang Y‑R, Wang H, Zhou N et al. 2021</a:t>
          </a:r>
          <a:r>
            <a:rPr lang="en-US" b="0" i="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15A51BA8-1969-4E8D-8C88-C79E39845879}" type="parTrans" cxnId="{3540A005-D8A1-4EC2-B880-242772524C50}">
      <dgm:prSet/>
      <dgm:spPr/>
      <dgm:t>
        <a:bodyPr/>
        <a:lstStyle/>
        <a:p>
          <a:endParaRPr lang="en-US"/>
        </a:p>
      </dgm:t>
    </dgm:pt>
    <dgm:pt modelId="{587E7130-AB74-4A53-B279-091A1A34968B}" type="sibTrans" cxnId="{3540A005-D8A1-4EC2-B880-242772524C50}">
      <dgm:prSet/>
      <dgm:spPr/>
      <dgm:t>
        <a:bodyPr/>
        <a:lstStyle/>
        <a:p>
          <a:endParaRPr lang="en-US"/>
        </a:p>
      </dgm:t>
    </dgm:pt>
    <dgm:pt modelId="{82CF5D97-DE4F-4CC7-9E74-7FC02ED5FF68}" type="pres">
      <dgm:prSet presAssocID="{D36DB203-11F9-4B9E-B4FA-FF838F0A8C5D}" presName="linear" presStyleCnt="0">
        <dgm:presLayoutVars>
          <dgm:animLvl val="lvl"/>
          <dgm:resizeHandles val="exact"/>
        </dgm:presLayoutVars>
      </dgm:prSet>
      <dgm:spPr/>
    </dgm:pt>
    <dgm:pt modelId="{A5B2133A-ABAF-466F-AE0B-21F540744AF8}" type="pres">
      <dgm:prSet presAssocID="{D39DBEE6-A4C8-4B5B-914C-AEFAE382B80E}" presName="parentText" presStyleLbl="node1" presStyleIdx="0" presStyleCnt="3">
        <dgm:presLayoutVars>
          <dgm:chMax val="0"/>
          <dgm:bulletEnabled val="1"/>
        </dgm:presLayoutVars>
      </dgm:prSet>
      <dgm:spPr/>
    </dgm:pt>
    <dgm:pt modelId="{1DC8CF4A-D4DA-4389-960A-D7239EB19F3B}" type="pres">
      <dgm:prSet presAssocID="{C189186B-9614-4DC3-8202-2632B2596703}" presName="spacer" presStyleCnt="0"/>
      <dgm:spPr/>
    </dgm:pt>
    <dgm:pt modelId="{CB9E7EAC-F939-4391-AE9B-E5D82507327F}" type="pres">
      <dgm:prSet presAssocID="{455D58EA-144A-4688-A118-C4A41F9EAC25}" presName="parentText" presStyleLbl="node1" presStyleIdx="1" presStyleCnt="3">
        <dgm:presLayoutVars>
          <dgm:chMax val="0"/>
          <dgm:bulletEnabled val="1"/>
        </dgm:presLayoutVars>
      </dgm:prSet>
      <dgm:spPr/>
    </dgm:pt>
    <dgm:pt modelId="{04848E12-C3DA-42E5-96E0-BD2D854EB92C}" type="pres">
      <dgm:prSet presAssocID="{C0CF2EE6-4157-442D-81BF-2163EE7A4A7E}" presName="spacer" presStyleCnt="0"/>
      <dgm:spPr/>
    </dgm:pt>
    <dgm:pt modelId="{AB2EFD7F-1FD4-4B5B-8A67-001D692A9482}" type="pres">
      <dgm:prSet presAssocID="{32184F2E-5493-4209-8FE5-00A9426A8A7B}" presName="parentText" presStyleLbl="node1" presStyleIdx="2" presStyleCnt="3">
        <dgm:presLayoutVars>
          <dgm:chMax val="0"/>
          <dgm:bulletEnabled val="1"/>
        </dgm:presLayoutVars>
      </dgm:prSet>
      <dgm:spPr/>
    </dgm:pt>
  </dgm:ptLst>
  <dgm:cxnLst>
    <dgm:cxn modelId="{3540A005-D8A1-4EC2-B880-242772524C50}" srcId="{D36DB203-11F9-4B9E-B4FA-FF838F0A8C5D}" destId="{32184F2E-5493-4209-8FE5-00A9426A8A7B}" srcOrd="2" destOrd="0" parTransId="{15A51BA8-1969-4E8D-8C88-C79E39845879}" sibTransId="{587E7130-AB74-4A53-B279-091A1A34968B}"/>
    <dgm:cxn modelId="{B3785E3D-E676-46BA-BEBC-98071455D7F2}" type="presOf" srcId="{32184F2E-5493-4209-8FE5-00A9426A8A7B}" destId="{AB2EFD7F-1FD4-4B5B-8A67-001D692A9482}" srcOrd="0" destOrd="0" presId="urn:microsoft.com/office/officeart/2005/8/layout/vList2"/>
    <dgm:cxn modelId="{D1FC6378-B748-488D-B9B2-233334122047}" type="presOf" srcId="{D39DBEE6-A4C8-4B5B-914C-AEFAE382B80E}" destId="{A5B2133A-ABAF-466F-AE0B-21F540744AF8}" srcOrd="0" destOrd="0" presId="urn:microsoft.com/office/officeart/2005/8/layout/vList2"/>
    <dgm:cxn modelId="{9556A5A6-CAF0-4E87-B2A7-2E7812E33873}" type="presOf" srcId="{455D58EA-144A-4688-A118-C4A41F9EAC25}" destId="{CB9E7EAC-F939-4391-AE9B-E5D82507327F}" srcOrd="0" destOrd="0" presId="urn:microsoft.com/office/officeart/2005/8/layout/vList2"/>
    <dgm:cxn modelId="{396584DC-C726-4856-88AD-0C6FAD73996E}" srcId="{D36DB203-11F9-4B9E-B4FA-FF838F0A8C5D}" destId="{455D58EA-144A-4688-A118-C4A41F9EAC25}" srcOrd="1" destOrd="0" parTransId="{B32BF002-F6E9-4A2C-94FD-C9F353CA128F}" sibTransId="{C0CF2EE6-4157-442D-81BF-2163EE7A4A7E}"/>
    <dgm:cxn modelId="{1B9085F6-51BB-459E-BA38-B427123D7AFA}" srcId="{D36DB203-11F9-4B9E-B4FA-FF838F0A8C5D}" destId="{D39DBEE6-A4C8-4B5B-914C-AEFAE382B80E}" srcOrd="0" destOrd="0" parTransId="{A24DB7FD-1E7F-4066-BD10-E0476232AA43}" sibTransId="{C189186B-9614-4DC3-8202-2632B2596703}"/>
    <dgm:cxn modelId="{F7B4B7FE-2009-4485-BB8A-E3CFBD9070D7}" type="presOf" srcId="{D36DB203-11F9-4B9E-B4FA-FF838F0A8C5D}" destId="{82CF5D97-DE4F-4CC7-9E74-7FC02ED5FF68}" srcOrd="0" destOrd="0" presId="urn:microsoft.com/office/officeart/2005/8/layout/vList2"/>
    <dgm:cxn modelId="{0A08EBBC-BA7F-4B4F-B832-57C8A593E881}" type="presParOf" srcId="{82CF5D97-DE4F-4CC7-9E74-7FC02ED5FF68}" destId="{A5B2133A-ABAF-466F-AE0B-21F540744AF8}" srcOrd="0" destOrd="0" presId="urn:microsoft.com/office/officeart/2005/8/layout/vList2"/>
    <dgm:cxn modelId="{E721E14B-F2F6-4441-80B3-D76A008FAA5C}" type="presParOf" srcId="{82CF5D97-DE4F-4CC7-9E74-7FC02ED5FF68}" destId="{1DC8CF4A-D4DA-4389-960A-D7239EB19F3B}" srcOrd="1" destOrd="0" presId="urn:microsoft.com/office/officeart/2005/8/layout/vList2"/>
    <dgm:cxn modelId="{F1C8635A-35DB-443A-9B21-163E82C77DD1}" type="presParOf" srcId="{82CF5D97-DE4F-4CC7-9E74-7FC02ED5FF68}" destId="{CB9E7EAC-F939-4391-AE9B-E5D82507327F}" srcOrd="2" destOrd="0" presId="urn:microsoft.com/office/officeart/2005/8/layout/vList2"/>
    <dgm:cxn modelId="{C0060FD7-7CF6-4FC5-8939-696A78A93AE6}" type="presParOf" srcId="{82CF5D97-DE4F-4CC7-9E74-7FC02ED5FF68}" destId="{04848E12-C3DA-42E5-96E0-BD2D854EB92C}" srcOrd="3" destOrd="0" presId="urn:microsoft.com/office/officeart/2005/8/layout/vList2"/>
    <dgm:cxn modelId="{3D78F886-FE8F-4304-9FEC-CACA47CCAB47}" type="presParOf" srcId="{82CF5D97-DE4F-4CC7-9E74-7FC02ED5FF68}" destId="{AB2EFD7F-1FD4-4B5B-8A67-001D692A94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6374A-A3C5-4232-B78A-846B658B5AB4}">
      <dsp:nvSpPr>
        <dsp:cNvPr id="0" name=""/>
        <dsp:cNvSpPr/>
      </dsp:nvSpPr>
      <dsp:spPr>
        <a:xfrm>
          <a:off x="0" y="2133600"/>
          <a:ext cx="9977597"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F91D43CA-1087-474D-B26F-3F2DCCDD01CA}">
      <dsp:nvSpPr>
        <dsp:cNvPr id="0" name=""/>
        <dsp:cNvSpPr/>
      </dsp:nvSpPr>
      <dsp:spPr>
        <a:xfrm rot="8100000">
          <a:off x="65771" y="491711"/>
          <a:ext cx="313806" cy="313806"/>
        </a:xfrm>
        <a:prstGeom prst="teardrop">
          <a:avLst>
            <a:gd name="adj" fmla="val 11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FFDB014-D55C-49B7-AB8B-B3CC83C6A2E0}">
      <dsp:nvSpPr>
        <dsp:cNvPr id="0" name=""/>
        <dsp:cNvSpPr/>
      </dsp:nvSpPr>
      <dsp:spPr>
        <a:xfrm>
          <a:off x="100632" y="526572"/>
          <a:ext cx="244083" cy="24408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3BCFF6BB-9543-424A-929E-049F84659A3D}">
      <dsp:nvSpPr>
        <dsp:cNvPr id="0" name=""/>
        <dsp:cNvSpPr/>
      </dsp:nvSpPr>
      <dsp:spPr>
        <a:xfrm>
          <a:off x="444568" y="870508"/>
          <a:ext cx="4148358" cy="126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Global: GBD estimates ~58.4 million people living with cirrhosis in 2021 (rising over time). (GBD, 2021; ONS, 2023)</a:t>
          </a:r>
        </a:p>
      </dsp:txBody>
      <dsp:txXfrm>
        <a:off x="444568" y="870508"/>
        <a:ext cx="4148358" cy="1263091"/>
      </dsp:txXfrm>
    </dsp:sp>
    <dsp:sp modelId="{355228A1-F737-4A1E-A8D6-9EFD92DF9DB4}">
      <dsp:nvSpPr>
        <dsp:cNvPr id="0" name=""/>
        <dsp:cNvSpPr/>
      </dsp:nvSpPr>
      <dsp:spPr>
        <a:xfrm>
          <a:off x="444568" y="426719"/>
          <a:ext cx="4148358" cy="443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2021</a:t>
          </a:r>
        </a:p>
      </dsp:txBody>
      <dsp:txXfrm>
        <a:off x="444568" y="426719"/>
        <a:ext cx="4148358" cy="443788"/>
      </dsp:txXfrm>
    </dsp:sp>
    <dsp:sp modelId="{D6FDE66E-F62E-4852-8755-8146BD1ECD0B}">
      <dsp:nvSpPr>
        <dsp:cNvPr id="0" name=""/>
        <dsp:cNvSpPr/>
      </dsp:nvSpPr>
      <dsp:spPr>
        <a:xfrm>
          <a:off x="222674" y="870508"/>
          <a:ext cx="0" cy="1263091"/>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5BC8EC9-AE5B-48B1-9C8F-28C49A57895C}">
      <dsp:nvSpPr>
        <dsp:cNvPr id="0" name=""/>
        <dsp:cNvSpPr/>
      </dsp:nvSpPr>
      <dsp:spPr>
        <a:xfrm>
          <a:off x="181848" y="2093659"/>
          <a:ext cx="79881" cy="79881"/>
        </a:xfrm>
        <a:prstGeom prst="ellipse">
          <a:avLst/>
        </a:prstGeom>
        <a:gradFill rotWithShape="0">
          <a:gsLst>
            <a:gs pos="0">
              <a:schemeClr val="accent2">
                <a:tint val="98000"/>
                <a:lumMod val="114000"/>
              </a:schemeClr>
            </a:gs>
            <a:gs pos="100000">
              <a:schemeClr val="accent2">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453AA1B-0DFD-4F44-A2EB-139E48D07C52}">
      <dsp:nvSpPr>
        <dsp:cNvPr id="0" name=""/>
        <dsp:cNvSpPr/>
      </dsp:nvSpPr>
      <dsp:spPr>
        <a:xfrm rot="18900000">
          <a:off x="2554778" y="3461682"/>
          <a:ext cx="313806" cy="313806"/>
        </a:xfrm>
        <a:prstGeom prst="teardrop">
          <a:avLst>
            <a:gd name="adj" fmla="val 115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5677366-8649-46A3-915B-8CBE37626DD2}">
      <dsp:nvSpPr>
        <dsp:cNvPr id="0" name=""/>
        <dsp:cNvSpPr/>
      </dsp:nvSpPr>
      <dsp:spPr>
        <a:xfrm>
          <a:off x="2589639" y="3496543"/>
          <a:ext cx="244083" cy="24408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385068B4-2B47-46E6-9CBD-D4276BB255C2}">
      <dsp:nvSpPr>
        <dsp:cNvPr id="0" name=""/>
        <dsp:cNvSpPr/>
      </dsp:nvSpPr>
      <dsp:spPr>
        <a:xfrm>
          <a:off x="2933576" y="2133600"/>
          <a:ext cx="4148358" cy="126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UK: &gt;11,000 deaths/year from liver disease; rising incidence and admissions (Public Health England / ONS). (GBD, 2021; ONS, 2023)</a:t>
          </a:r>
        </a:p>
      </dsp:txBody>
      <dsp:txXfrm>
        <a:off x="2933576" y="2133600"/>
        <a:ext cx="4148358" cy="1263091"/>
      </dsp:txXfrm>
    </dsp:sp>
    <dsp:sp modelId="{17CA8F32-5C90-4896-B573-C279CB855CE0}">
      <dsp:nvSpPr>
        <dsp:cNvPr id="0" name=""/>
        <dsp:cNvSpPr/>
      </dsp:nvSpPr>
      <dsp:spPr>
        <a:xfrm>
          <a:off x="2933576" y="3396691"/>
          <a:ext cx="4148358" cy="443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2021</a:t>
          </a:r>
        </a:p>
      </dsp:txBody>
      <dsp:txXfrm>
        <a:off x="2933576" y="3396691"/>
        <a:ext cx="4148358" cy="443788"/>
      </dsp:txXfrm>
    </dsp:sp>
    <dsp:sp modelId="{B9E390B0-7DC2-4C1B-919A-1EE4A3870ABE}">
      <dsp:nvSpPr>
        <dsp:cNvPr id="0" name=""/>
        <dsp:cNvSpPr/>
      </dsp:nvSpPr>
      <dsp:spPr>
        <a:xfrm>
          <a:off x="2711681" y="2133600"/>
          <a:ext cx="0" cy="1263091"/>
        </a:xfrm>
        <a:prstGeom prst="line">
          <a:avLst/>
        </a:prstGeom>
        <a:noFill/>
        <a:ln w="12700"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83FF9A1-F33F-4AFE-9A96-2E883B3EFEEA}">
      <dsp:nvSpPr>
        <dsp:cNvPr id="0" name=""/>
        <dsp:cNvSpPr/>
      </dsp:nvSpPr>
      <dsp:spPr>
        <a:xfrm>
          <a:off x="2670856" y="2093659"/>
          <a:ext cx="79881" cy="79881"/>
        </a:xfrm>
        <a:prstGeom prst="ellipse">
          <a:avLst/>
        </a:prstGeom>
        <a:gradFill rotWithShape="0">
          <a:gsLst>
            <a:gs pos="0">
              <a:schemeClr val="accent3">
                <a:tint val="98000"/>
                <a:lumMod val="114000"/>
              </a:schemeClr>
            </a:gs>
            <a:gs pos="100000">
              <a:schemeClr val="accent3">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0B55837-9468-42B7-A15C-76E09835A74E}">
      <dsp:nvSpPr>
        <dsp:cNvPr id="0" name=""/>
        <dsp:cNvSpPr/>
      </dsp:nvSpPr>
      <dsp:spPr>
        <a:xfrm rot="8100000">
          <a:off x="5043786" y="491711"/>
          <a:ext cx="313806" cy="313806"/>
        </a:xfrm>
        <a:prstGeom prst="teardrop">
          <a:avLst>
            <a:gd name="adj" fmla="val 115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7676F79-0087-413D-B250-2F5FE740D408}">
      <dsp:nvSpPr>
        <dsp:cNvPr id="0" name=""/>
        <dsp:cNvSpPr/>
      </dsp:nvSpPr>
      <dsp:spPr>
        <a:xfrm>
          <a:off x="5078647" y="526572"/>
          <a:ext cx="244083" cy="24408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359F8014-7F7C-4B1F-BF73-54509082C2B9}">
      <dsp:nvSpPr>
        <dsp:cNvPr id="0" name=""/>
        <dsp:cNvSpPr/>
      </dsp:nvSpPr>
      <dsp:spPr>
        <a:xfrm>
          <a:off x="5422583" y="870508"/>
          <a:ext cx="4148358" cy="12630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Alcohol and NAFLD are leading contributors in the UK. (GBD, 2021; ONS</a:t>
          </a:r>
        </a:p>
      </dsp:txBody>
      <dsp:txXfrm>
        <a:off x="5422583" y="870508"/>
        <a:ext cx="4148358" cy="1263091"/>
      </dsp:txXfrm>
    </dsp:sp>
    <dsp:sp modelId="{E56F921F-489B-44F7-A726-3EA6EAA4B23A}">
      <dsp:nvSpPr>
        <dsp:cNvPr id="0" name=""/>
        <dsp:cNvSpPr/>
      </dsp:nvSpPr>
      <dsp:spPr>
        <a:xfrm>
          <a:off x="5422583" y="426719"/>
          <a:ext cx="4148358" cy="443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2023</a:t>
          </a:r>
        </a:p>
      </dsp:txBody>
      <dsp:txXfrm>
        <a:off x="5422583" y="426719"/>
        <a:ext cx="4148358" cy="443788"/>
      </dsp:txXfrm>
    </dsp:sp>
    <dsp:sp modelId="{DB131F88-4E61-4487-A6A5-0E5922AF98D3}">
      <dsp:nvSpPr>
        <dsp:cNvPr id="0" name=""/>
        <dsp:cNvSpPr/>
      </dsp:nvSpPr>
      <dsp:spPr>
        <a:xfrm>
          <a:off x="5200689" y="870508"/>
          <a:ext cx="0" cy="1263091"/>
        </a:xfrm>
        <a:prstGeom prst="line">
          <a:avLst/>
        </a:prstGeom>
        <a:noFill/>
        <a:ln w="12700" cap="rnd" cmpd="sng" algn="ctr">
          <a:solidFill>
            <a:schemeClr val="accent4">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CAB5588-4CF5-452B-AE1A-A5BA3ACBCBD8}">
      <dsp:nvSpPr>
        <dsp:cNvPr id="0" name=""/>
        <dsp:cNvSpPr/>
      </dsp:nvSpPr>
      <dsp:spPr>
        <a:xfrm>
          <a:off x="5159863" y="2093659"/>
          <a:ext cx="79881" cy="79881"/>
        </a:xfrm>
        <a:prstGeom prst="ellipse">
          <a:avLst/>
        </a:prstGeom>
        <a:gradFill rotWithShape="0">
          <a:gsLst>
            <a:gs pos="0">
              <a:schemeClr val="accent4">
                <a:tint val="98000"/>
                <a:lumMod val="114000"/>
              </a:schemeClr>
            </a:gs>
            <a:gs pos="100000">
              <a:schemeClr val="accent4">
                <a:shade val="90000"/>
                <a:lumMod val="84000"/>
              </a:schemeClr>
            </a:gs>
          </a:gsLst>
          <a:lin ang="5400000" scaled="0"/>
        </a:gradFill>
        <a:ln w="6350" cap="rnd" cmpd="sng" algn="ctr">
          <a:solidFill>
            <a:schemeClr val="l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98321-9F38-40D9-949E-C453BFC1F65B}">
      <dsp:nvSpPr>
        <dsp:cNvPr id="0" name=""/>
        <dsp:cNvSpPr/>
      </dsp:nvSpPr>
      <dsp:spPr>
        <a:xfrm>
          <a:off x="0" y="1942"/>
          <a:ext cx="5677355"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05DD446-7961-47DA-A88C-6D11D678D64A}">
      <dsp:nvSpPr>
        <dsp:cNvPr id="0" name=""/>
        <dsp:cNvSpPr/>
      </dsp:nvSpPr>
      <dsp:spPr>
        <a:xfrm>
          <a:off x="0" y="1942"/>
          <a:ext cx="5677355" cy="132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Direct healthcare costs: hospital admissions, procedures (paracentesis, endoscopy, transplantation) drive costs. (Williams et al., 2021)</a:t>
          </a:r>
        </a:p>
      </dsp:txBody>
      <dsp:txXfrm>
        <a:off x="0" y="1942"/>
        <a:ext cx="5677355" cy="1325001"/>
      </dsp:txXfrm>
    </dsp:sp>
    <dsp:sp modelId="{3E240705-995B-4546-A602-6B0B334D140E}">
      <dsp:nvSpPr>
        <dsp:cNvPr id="0" name=""/>
        <dsp:cNvSpPr/>
      </dsp:nvSpPr>
      <dsp:spPr>
        <a:xfrm>
          <a:off x="0" y="1326944"/>
          <a:ext cx="5677355"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E883C5B-A324-4525-B45A-45E753D0A1DC}">
      <dsp:nvSpPr>
        <dsp:cNvPr id="0" name=""/>
        <dsp:cNvSpPr/>
      </dsp:nvSpPr>
      <dsp:spPr>
        <a:xfrm>
          <a:off x="0" y="1326944"/>
          <a:ext cx="5677355" cy="132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NAFLD/NASH modelling: UK annual costs in the billions depending on prevalence and diagnosis rates. (Williams et al., 2021)</a:t>
          </a:r>
        </a:p>
      </dsp:txBody>
      <dsp:txXfrm>
        <a:off x="0" y="1326944"/>
        <a:ext cx="5677355" cy="1325001"/>
      </dsp:txXfrm>
    </dsp:sp>
    <dsp:sp modelId="{6C8B056B-8091-42A7-8FCD-EACFE195A4B3}">
      <dsp:nvSpPr>
        <dsp:cNvPr id="0" name=""/>
        <dsp:cNvSpPr/>
      </dsp:nvSpPr>
      <dsp:spPr>
        <a:xfrm>
          <a:off x="0" y="2651945"/>
          <a:ext cx="5677355" cy="0"/>
        </a:xfrm>
        <a:prstGeom prst="lin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C443A86-3C03-4E66-A353-839A2CEB3576}">
      <dsp:nvSpPr>
        <dsp:cNvPr id="0" name=""/>
        <dsp:cNvSpPr/>
      </dsp:nvSpPr>
      <dsp:spPr>
        <a:xfrm>
          <a:off x="0" y="2651945"/>
          <a:ext cx="5677355" cy="1325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Social burden: loss of productivity, premature death, family/carer strain, health inequalities (higher rates in deprived areas). (Williams et al., 2021)</a:t>
          </a:r>
        </a:p>
      </dsp:txBody>
      <dsp:txXfrm>
        <a:off x="0" y="2651945"/>
        <a:ext cx="5677355" cy="13250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4CFE2-829C-4E7F-B951-2F3DD0D19731}">
      <dsp:nvSpPr>
        <dsp:cNvPr id="0" name=""/>
        <dsp:cNvSpPr/>
      </dsp:nvSpPr>
      <dsp:spPr>
        <a:xfrm>
          <a:off x="0" y="139"/>
          <a:ext cx="704426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DE8F301-3A83-48F6-908C-64C720F7CCC9}">
      <dsp:nvSpPr>
        <dsp:cNvPr id="0" name=""/>
        <dsp:cNvSpPr/>
      </dsp:nvSpPr>
      <dsp:spPr>
        <a:xfrm>
          <a:off x="0" y="139"/>
          <a:ext cx="7037387" cy="1657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Clinical suspicion: history (alcohol, viral risk factors, metabolic), examination (stigmata of CLD), laboratory tests. (LFTs, INR, platelets). (NICE,2023;Lai,J.C.T.et al 2024)</a:t>
          </a:r>
          <a:endParaRPr lang="en-US" sz="2000" kern="1200" dirty="0">
            <a:latin typeface="Arial" panose="020B0604020202020204" pitchFamily="34" charset="0"/>
            <a:cs typeface="Arial" panose="020B0604020202020204" pitchFamily="34" charset="0"/>
          </a:endParaRPr>
        </a:p>
      </dsp:txBody>
      <dsp:txXfrm>
        <a:off x="0" y="139"/>
        <a:ext cx="7037387" cy="1657516"/>
      </dsp:txXfrm>
    </dsp:sp>
    <dsp:sp modelId="{9159E11E-7391-4683-901F-CBDC598302F5}">
      <dsp:nvSpPr>
        <dsp:cNvPr id="0" name=""/>
        <dsp:cNvSpPr/>
      </dsp:nvSpPr>
      <dsp:spPr>
        <a:xfrm>
          <a:off x="0" y="1657656"/>
          <a:ext cx="704426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B124349-8C89-4339-AAC5-2346DD6FD2A1}">
      <dsp:nvSpPr>
        <dsp:cNvPr id="0" name=""/>
        <dsp:cNvSpPr/>
      </dsp:nvSpPr>
      <dsp:spPr>
        <a:xfrm>
          <a:off x="0" y="1657656"/>
          <a:ext cx="7044267" cy="1319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Non-invasive tests: FibroScan (transient elastography), serum fibrosis scores (FIB-4, ELF). (EASL,2021;</a:t>
          </a:r>
          <a:r>
            <a:rPr lang="en-IN" sz="2000" b="0" i="0" kern="1200" dirty="0">
              <a:latin typeface="Arial" panose="020B0604020202020204" pitchFamily="34" charset="0"/>
              <a:cs typeface="Arial" panose="020B0604020202020204" pitchFamily="34" charset="0"/>
            </a:rPr>
            <a:t> Kim H.Y. Yu J.H. et al, 2024) </a:t>
          </a:r>
          <a:endParaRPr lang="en-US" sz="2000" kern="1200" dirty="0">
            <a:latin typeface="Arial" panose="020B0604020202020204" pitchFamily="34" charset="0"/>
            <a:cs typeface="Arial" panose="020B0604020202020204" pitchFamily="34" charset="0"/>
          </a:endParaRPr>
        </a:p>
      </dsp:txBody>
      <dsp:txXfrm>
        <a:off x="0" y="1657656"/>
        <a:ext cx="7044267" cy="1319941"/>
      </dsp:txXfrm>
    </dsp:sp>
    <dsp:sp modelId="{010AFEE2-AD98-480E-B6DB-137EB8F983A9}">
      <dsp:nvSpPr>
        <dsp:cNvPr id="0" name=""/>
        <dsp:cNvSpPr/>
      </dsp:nvSpPr>
      <dsp:spPr>
        <a:xfrm>
          <a:off x="0" y="2977598"/>
          <a:ext cx="704426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FED6494-83F0-4F7B-B918-BDD1517E6487}">
      <dsp:nvSpPr>
        <dsp:cNvPr id="0" name=""/>
        <dsp:cNvSpPr/>
      </dsp:nvSpPr>
      <dsp:spPr>
        <a:xfrm>
          <a:off x="0" y="2977598"/>
          <a:ext cx="7044267" cy="1319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dirty="0">
              <a:latin typeface="Arial" panose="020B0604020202020204" pitchFamily="34" charset="0"/>
              <a:cs typeface="Arial" panose="020B0604020202020204" pitchFamily="34" charset="0"/>
            </a:rPr>
            <a:t>Imaging: ultrasound ± doppler; endoscopy for varices if indicated. Consider referral to hepatology per NICE NG50. (NICE, 2023)</a:t>
          </a:r>
          <a:endParaRPr lang="en-US" sz="2000" kern="1200" dirty="0">
            <a:latin typeface="Arial" panose="020B0604020202020204" pitchFamily="34" charset="0"/>
            <a:cs typeface="Arial" panose="020B0604020202020204" pitchFamily="34" charset="0"/>
          </a:endParaRPr>
        </a:p>
      </dsp:txBody>
      <dsp:txXfrm>
        <a:off x="0" y="2977598"/>
        <a:ext cx="7044267" cy="13199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9A774-FF75-4214-A2F0-819A95FCB3B8}">
      <dsp:nvSpPr>
        <dsp:cNvPr id="0" name=""/>
        <dsp:cNvSpPr/>
      </dsp:nvSpPr>
      <dsp:spPr>
        <a:xfrm>
          <a:off x="0" y="431455"/>
          <a:ext cx="11218607"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Stage-based care: identify compensated vs decompensated cirrhosis and manage complications accordingly. ( BSG, 2020)</a:t>
          </a:r>
          <a:endParaRPr lang="en-US" sz="2100" kern="1200" dirty="0">
            <a:latin typeface="Arial" panose="020B0604020202020204" pitchFamily="34" charset="0"/>
            <a:cs typeface="Arial" panose="020B0604020202020204" pitchFamily="34" charset="0"/>
          </a:endParaRPr>
        </a:p>
      </dsp:txBody>
      <dsp:txXfrm>
        <a:off x="39580" y="471035"/>
        <a:ext cx="11139447" cy="731649"/>
      </dsp:txXfrm>
    </dsp:sp>
    <dsp:sp modelId="{13DE32D2-A1EC-49C2-86CF-0DA4E0438E4C}">
      <dsp:nvSpPr>
        <dsp:cNvPr id="0" name=""/>
        <dsp:cNvSpPr/>
      </dsp:nvSpPr>
      <dsp:spPr>
        <a:xfrm>
          <a:off x="0" y="1302745"/>
          <a:ext cx="11218607"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Primary measures: stop alcohol, treat viral hepatitis, manage metabolic risk (NAFLD). ( BSG, 2020)</a:t>
          </a:r>
          <a:endParaRPr lang="en-US" sz="2100" kern="1200" dirty="0">
            <a:latin typeface="Arial" panose="020B0604020202020204" pitchFamily="34" charset="0"/>
            <a:cs typeface="Arial" panose="020B0604020202020204" pitchFamily="34" charset="0"/>
          </a:endParaRPr>
        </a:p>
      </dsp:txBody>
      <dsp:txXfrm>
        <a:off x="39580" y="1342325"/>
        <a:ext cx="11139447" cy="731649"/>
      </dsp:txXfrm>
    </dsp:sp>
    <dsp:sp modelId="{A7D0A9E1-4F65-46C5-BE2D-DCBD488927BE}">
      <dsp:nvSpPr>
        <dsp:cNvPr id="0" name=""/>
        <dsp:cNvSpPr/>
      </dsp:nvSpPr>
      <dsp:spPr>
        <a:xfrm>
          <a:off x="0" y="2174035"/>
          <a:ext cx="11218607" cy="8108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Complication management: ascites (salt restriction, diuretics, paracentesis), SBP prophylaxis, variceal banding/β-blockers, HE treatment (lactulose +/- rifaximin). ( BSG, 2020)</a:t>
          </a:r>
          <a:endParaRPr lang="en-US" sz="2100" kern="1200" dirty="0">
            <a:latin typeface="Arial" panose="020B0604020202020204" pitchFamily="34" charset="0"/>
            <a:cs typeface="Arial" panose="020B0604020202020204" pitchFamily="34" charset="0"/>
          </a:endParaRPr>
        </a:p>
      </dsp:txBody>
      <dsp:txXfrm>
        <a:off x="39580" y="2213615"/>
        <a:ext cx="11139447" cy="7316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C37A6-94EA-4F8C-BB68-3ADEDF836E82}">
      <dsp:nvSpPr>
        <dsp:cNvPr id="0" name=""/>
        <dsp:cNvSpPr/>
      </dsp:nvSpPr>
      <dsp:spPr>
        <a:xfrm>
          <a:off x="0" y="417"/>
          <a:ext cx="9625383" cy="9776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C4DA6-EA85-48D6-B19C-63CACB712D67}">
      <dsp:nvSpPr>
        <dsp:cNvPr id="0" name=""/>
        <dsp:cNvSpPr/>
      </dsp:nvSpPr>
      <dsp:spPr>
        <a:xfrm>
          <a:off x="295745" y="220393"/>
          <a:ext cx="537718" cy="5377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F0B0C6-BB84-4031-AA65-AFC59699BBE4}">
      <dsp:nvSpPr>
        <dsp:cNvPr id="0" name=""/>
        <dsp:cNvSpPr/>
      </dsp:nvSpPr>
      <dsp:spPr>
        <a:xfrm>
          <a:off x="1129209" y="417"/>
          <a:ext cx="8496173" cy="97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470" tIns="103470" rIns="103470" bIns="10347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Integrated hepatology-primary care pathways for case-finding (e.g., fibrosis testing in at-risk patients). (</a:t>
          </a:r>
          <a:r>
            <a:rPr lang="en-IN" sz="1900" b="0" i="0" kern="1200" dirty="0">
              <a:latin typeface="Arial" panose="020B0604020202020204" pitchFamily="34" charset="0"/>
              <a:cs typeface="Arial" panose="020B0604020202020204" pitchFamily="34" charset="0"/>
            </a:rPr>
            <a:t>Lindfors, K. et al,</a:t>
          </a:r>
          <a:r>
            <a:rPr lang="en-US" sz="1900" b="0" i="0" kern="1200" dirty="0">
              <a:latin typeface="Arial" panose="020B0604020202020204" pitchFamily="34" charset="0"/>
              <a:cs typeface="Arial" panose="020B0604020202020204" pitchFamily="34" charset="0"/>
            </a:rPr>
            <a:t> </a:t>
          </a:r>
          <a:r>
            <a:rPr lang="en-US" sz="1900" b="0" i="0" kern="1200" dirty="0" err="1">
              <a:latin typeface="Arial" panose="020B0604020202020204" pitchFamily="34" charset="0"/>
              <a:cs typeface="Arial" panose="020B0604020202020204" pitchFamily="34" charset="0"/>
            </a:rPr>
            <a:t>Hepato</a:t>
          </a:r>
          <a:r>
            <a:rPr lang="en-US" sz="1900" b="0" i="0" kern="1200" dirty="0">
              <a:latin typeface="Arial" panose="020B0604020202020204" pitchFamily="34" charset="0"/>
              <a:cs typeface="Arial" panose="020B0604020202020204" pitchFamily="34" charset="0"/>
            </a:rPr>
            <a:t> Biliary Surgery and Nutrition, 2025;</a:t>
          </a:r>
          <a:r>
            <a:rPr lang="en-US" sz="1900" kern="1200" dirty="0"/>
            <a:t> British Liver Trust,2025</a:t>
          </a:r>
          <a:r>
            <a:rPr lang="en-US" sz="1900" b="0" i="0" kern="1200" dirty="0">
              <a:latin typeface="Arial" panose="020B0604020202020204" pitchFamily="34" charset="0"/>
              <a:cs typeface="Arial" panose="020B0604020202020204" pitchFamily="34" charset="0"/>
            </a:rPr>
            <a:t>)</a:t>
          </a:r>
          <a:endParaRPr lang="en-US" sz="1900" kern="1200" dirty="0">
            <a:latin typeface="Arial" panose="020B0604020202020204" pitchFamily="34" charset="0"/>
            <a:cs typeface="Arial" panose="020B0604020202020204" pitchFamily="34" charset="0"/>
          </a:endParaRPr>
        </a:p>
      </dsp:txBody>
      <dsp:txXfrm>
        <a:off x="1129209" y="417"/>
        <a:ext cx="8496173" cy="977670"/>
      </dsp:txXfrm>
    </dsp:sp>
    <dsp:sp modelId="{65FB21E6-679B-486E-8DA7-A1BDEB516133}">
      <dsp:nvSpPr>
        <dsp:cNvPr id="0" name=""/>
        <dsp:cNvSpPr/>
      </dsp:nvSpPr>
      <dsp:spPr>
        <a:xfrm>
          <a:off x="0" y="1222506"/>
          <a:ext cx="9625383" cy="9776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56049-741C-4AF7-A23E-8E358C5E6BB1}">
      <dsp:nvSpPr>
        <dsp:cNvPr id="0" name=""/>
        <dsp:cNvSpPr/>
      </dsp:nvSpPr>
      <dsp:spPr>
        <a:xfrm>
          <a:off x="295745" y="1442482"/>
          <a:ext cx="537718" cy="5377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7D6060-49C8-4465-904C-260D4574BA9B}">
      <dsp:nvSpPr>
        <dsp:cNvPr id="0" name=""/>
        <dsp:cNvSpPr/>
      </dsp:nvSpPr>
      <dsp:spPr>
        <a:xfrm>
          <a:off x="1129209" y="1222506"/>
          <a:ext cx="8496173" cy="97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470" tIns="103470" rIns="103470" bIns="10347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Comprehensive Model of Personalized Care: personalized care planning, supported self-management, shared decision-making. (</a:t>
          </a:r>
          <a:r>
            <a:rPr lang="en-IN" sz="1900" b="0" i="0" kern="1200" dirty="0">
              <a:latin typeface="Arial" panose="020B0604020202020204" pitchFamily="34" charset="0"/>
              <a:cs typeface="Arial" panose="020B0604020202020204" pitchFamily="34" charset="0"/>
            </a:rPr>
            <a:t>Personalised Care Institute,2025</a:t>
          </a:r>
          <a:r>
            <a:rPr lang="en-US" sz="1900" b="0" i="0" kern="1200" dirty="0">
              <a:latin typeface="Arial" panose="020B0604020202020204" pitchFamily="34" charset="0"/>
              <a:cs typeface="Arial" panose="020B0604020202020204" pitchFamily="34" charset="0"/>
            </a:rPr>
            <a:t>)</a:t>
          </a:r>
          <a:endParaRPr lang="en-US" sz="1900" kern="1200" dirty="0">
            <a:latin typeface="Arial" panose="020B0604020202020204" pitchFamily="34" charset="0"/>
            <a:cs typeface="Arial" panose="020B0604020202020204" pitchFamily="34" charset="0"/>
          </a:endParaRPr>
        </a:p>
      </dsp:txBody>
      <dsp:txXfrm>
        <a:off x="1129209" y="1222506"/>
        <a:ext cx="8496173" cy="977670"/>
      </dsp:txXfrm>
    </dsp:sp>
    <dsp:sp modelId="{B0995E8C-D546-4A04-9950-1E03A4768E81}">
      <dsp:nvSpPr>
        <dsp:cNvPr id="0" name=""/>
        <dsp:cNvSpPr/>
      </dsp:nvSpPr>
      <dsp:spPr>
        <a:xfrm>
          <a:off x="0" y="2444594"/>
          <a:ext cx="9625383" cy="9776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D3399-6EFC-4158-A199-76BF2F7BCA7E}">
      <dsp:nvSpPr>
        <dsp:cNvPr id="0" name=""/>
        <dsp:cNvSpPr/>
      </dsp:nvSpPr>
      <dsp:spPr>
        <a:xfrm>
          <a:off x="295745" y="2664570"/>
          <a:ext cx="537718" cy="5377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0531BD-8A9B-4886-9A6C-8FE677999326}">
      <dsp:nvSpPr>
        <dsp:cNvPr id="0" name=""/>
        <dsp:cNvSpPr/>
      </dsp:nvSpPr>
      <dsp:spPr>
        <a:xfrm>
          <a:off x="1129209" y="2444594"/>
          <a:ext cx="8496173" cy="977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470" tIns="103470" rIns="103470" bIns="103470" numCol="1" spcCol="1270" anchor="ctr" anchorCtr="0">
          <a:noAutofit/>
        </a:bodyPr>
        <a:lstStyle/>
        <a:p>
          <a:pPr marL="0" lvl="0" indent="0" algn="l" defTabSz="844550">
            <a:lnSpc>
              <a:spcPct val="90000"/>
            </a:lnSpc>
            <a:spcBef>
              <a:spcPct val="0"/>
            </a:spcBef>
            <a:spcAft>
              <a:spcPct val="35000"/>
            </a:spcAft>
            <a:buNone/>
          </a:pPr>
          <a:r>
            <a:rPr lang="en-US" sz="1900" b="0" i="0" kern="1200" dirty="0">
              <a:latin typeface="Arial" panose="020B0604020202020204" pitchFamily="34" charset="0"/>
              <a:cs typeface="Arial" panose="020B0604020202020204" pitchFamily="34" charset="0"/>
            </a:rPr>
            <a:t>Multidisciplinary teams (MDT) including hepatology, addiction services, dietetics, mental health and social care. (</a:t>
          </a:r>
          <a:r>
            <a:rPr lang="en-IN" sz="1900" b="0" i="0" kern="1200" dirty="0">
              <a:latin typeface="Arial" panose="020B0604020202020204" pitchFamily="34" charset="0"/>
              <a:cs typeface="Arial" panose="020B0604020202020204" pitchFamily="34" charset="0"/>
            </a:rPr>
            <a:t>Askari, A., et al. 2023</a:t>
          </a:r>
          <a:r>
            <a:rPr lang="en-US" sz="1900" b="0" i="0" kern="1200" dirty="0">
              <a:latin typeface="Arial" panose="020B0604020202020204" pitchFamily="34" charset="0"/>
              <a:cs typeface="Arial" panose="020B0604020202020204" pitchFamily="34" charset="0"/>
            </a:rPr>
            <a:t>)</a:t>
          </a:r>
          <a:endParaRPr lang="en-US" sz="1900" kern="1200" dirty="0">
            <a:latin typeface="Arial" panose="020B0604020202020204" pitchFamily="34" charset="0"/>
            <a:cs typeface="Arial" panose="020B0604020202020204" pitchFamily="34" charset="0"/>
          </a:endParaRPr>
        </a:p>
      </dsp:txBody>
      <dsp:txXfrm>
        <a:off x="1129209" y="2444594"/>
        <a:ext cx="8496173" cy="9776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2DB2EF-A363-433A-B24E-0F566130FE84}">
      <dsp:nvSpPr>
        <dsp:cNvPr id="0" name=""/>
        <dsp:cNvSpPr/>
      </dsp:nvSpPr>
      <dsp:spPr>
        <a:xfrm>
          <a:off x="1590863" y="1354"/>
          <a:ext cx="4345849" cy="1680096"/>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Primary: alcohol policy &amp; brief interventions, HBV vaccination, harm reduction for HCV, obesity prevention and management. (PHE, 2023)</a:t>
          </a:r>
          <a:endParaRPr lang="en-US" sz="2300" kern="1200" dirty="0">
            <a:latin typeface="Arial" panose="020B0604020202020204" pitchFamily="34" charset="0"/>
            <a:cs typeface="Arial" panose="020B0604020202020204" pitchFamily="34" charset="0"/>
          </a:endParaRPr>
        </a:p>
      </dsp:txBody>
      <dsp:txXfrm>
        <a:off x="1590863" y="1354"/>
        <a:ext cx="4345849" cy="1680096"/>
      </dsp:txXfrm>
    </dsp:sp>
    <dsp:sp modelId="{BCD30BB7-D952-4BCA-81E8-37037EA7DA6F}">
      <dsp:nvSpPr>
        <dsp:cNvPr id="0" name=""/>
        <dsp:cNvSpPr/>
      </dsp:nvSpPr>
      <dsp:spPr>
        <a:xfrm>
          <a:off x="1583980" y="2140365"/>
          <a:ext cx="4406802" cy="1837340"/>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b="0"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Secondary: case-finding (FibroScan, FIB-4) and early intervention to reverse fibrosis where possible. (PHE, 2023)</a:t>
          </a:r>
          <a:endParaRPr lang="en-US" sz="23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1583980" y="2140365"/>
        <a:ext cx="4406802" cy="1837340"/>
      </dsp:txXfrm>
    </dsp:sp>
    <dsp:sp modelId="{68D5A3E5-00B6-4890-AEE9-C5DBADB49A06}">
      <dsp:nvSpPr>
        <dsp:cNvPr id="0" name=""/>
        <dsp:cNvSpPr/>
      </dsp:nvSpPr>
      <dsp:spPr>
        <a:xfrm>
          <a:off x="1581646" y="4509007"/>
          <a:ext cx="4287664" cy="1945241"/>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Tertiary: vaccination (influenza, pneumococcal, HAV), surveillance for complications to reduce morbidity/mortality. (PHE, 2023)</a:t>
          </a:r>
          <a:endParaRPr lang="en-US" sz="2300" kern="1200" dirty="0">
            <a:latin typeface="Arial" panose="020B0604020202020204" pitchFamily="34" charset="0"/>
            <a:cs typeface="Arial" panose="020B0604020202020204" pitchFamily="34" charset="0"/>
          </a:endParaRPr>
        </a:p>
      </dsp:txBody>
      <dsp:txXfrm>
        <a:off x="1581646" y="4509007"/>
        <a:ext cx="4287664" cy="19452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D2C1E6-1161-459E-8DDC-55094C041239}">
      <dsp:nvSpPr>
        <dsp:cNvPr id="0" name=""/>
        <dsp:cNvSpPr/>
      </dsp:nvSpPr>
      <dsp:spPr>
        <a:xfrm>
          <a:off x="0" y="2090"/>
          <a:ext cx="116505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E03F00-EA39-43B0-AF84-E6465D2B1C31}">
      <dsp:nvSpPr>
        <dsp:cNvPr id="0" name=""/>
        <dsp:cNvSpPr/>
      </dsp:nvSpPr>
      <dsp:spPr>
        <a:xfrm>
          <a:off x="0" y="2090"/>
          <a:ext cx="11650530" cy="712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1) Shared decision-making &amp; personalised care planning: set goals (alcohol reduction, weight loss, vaccination). ( BSG, 2020;</a:t>
          </a:r>
          <a:r>
            <a:rPr lang="en-IN" sz="2100" b="0" i="0" kern="1200" dirty="0">
              <a:latin typeface="Arial" panose="020B0604020202020204" pitchFamily="34" charset="0"/>
              <a:cs typeface="Arial" panose="020B0604020202020204" pitchFamily="34" charset="0"/>
            </a:rPr>
            <a:t> NHS England (2023) </a:t>
          </a:r>
          <a:endParaRPr lang="en-US" sz="2100" kern="1200" dirty="0">
            <a:latin typeface="Arial" panose="020B0604020202020204" pitchFamily="34" charset="0"/>
            <a:cs typeface="Arial" panose="020B0604020202020204" pitchFamily="34" charset="0"/>
          </a:endParaRPr>
        </a:p>
      </dsp:txBody>
      <dsp:txXfrm>
        <a:off x="0" y="2090"/>
        <a:ext cx="11650530" cy="712893"/>
      </dsp:txXfrm>
    </dsp:sp>
    <dsp:sp modelId="{AA3C87D9-EBEC-4906-B4E9-D26513121C03}">
      <dsp:nvSpPr>
        <dsp:cNvPr id="0" name=""/>
        <dsp:cNvSpPr/>
      </dsp:nvSpPr>
      <dsp:spPr>
        <a:xfrm>
          <a:off x="0" y="714984"/>
          <a:ext cx="116505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8DA6A7-5B5D-4F5E-B363-2FF4E3C2EBFA}">
      <dsp:nvSpPr>
        <dsp:cNvPr id="0" name=""/>
        <dsp:cNvSpPr/>
      </dsp:nvSpPr>
      <dsp:spPr>
        <a:xfrm>
          <a:off x="0" y="714984"/>
          <a:ext cx="11650530" cy="712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2) Personalised health budgets &amp; community support: link to alcohol services, dietetics, peer support. (BSG, 2020;</a:t>
          </a:r>
          <a:r>
            <a:rPr lang="en-IN" sz="2100" b="0" i="0" kern="1200" dirty="0">
              <a:latin typeface="Arial" panose="020B0604020202020204" pitchFamily="34" charset="0"/>
              <a:cs typeface="Arial" panose="020B0604020202020204" pitchFamily="34" charset="0"/>
            </a:rPr>
            <a:t> NHS England (2023</a:t>
          </a:r>
          <a:r>
            <a:rPr lang="en-US" sz="2100" b="0" i="0" kern="1200" dirty="0">
              <a:latin typeface="Arial" panose="020B0604020202020204" pitchFamily="34" charset="0"/>
              <a:cs typeface="Arial" panose="020B0604020202020204" pitchFamily="34" charset="0"/>
            </a:rPr>
            <a:t>)</a:t>
          </a:r>
          <a:endParaRPr lang="en-US" sz="2100" kern="1200" dirty="0">
            <a:latin typeface="Arial" panose="020B0604020202020204" pitchFamily="34" charset="0"/>
            <a:cs typeface="Arial" panose="020B0604020202020204" pitchFamily="34" charset="0"/>
          </a:endParaRPr>
        </a:p>
      </dsp:txBody>
      <dsp:txXfrm>
        <a:off x="0" y="714984"/>
        <a:ext cx="11650530" cy="712893"/>
      </dsp:txXfrm>
    </dsp:sp>
    <dsp:sp modelId="{9EE8FD88-9AFF-42B4-9047-8D6E875C9D08}">
      <dsp:nvSpPr>
        <dsp:cNvPr id="0" name=""/>
        <dsp:cNvSpPr/>
      </dsp:nvSpPr>
      <dsp:spPr>
        <a:xfrm>
          <a:off x="0" y="1427878"/>
          <a:ext cx="116505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2AA9E7-AA6E-483C-93B6-F056736D3CC6}">
      <dsp:nvSpPr>
        <dsp:cNvPr id="0" name=""/>
        <dsp:cNvSpPr/>
      </dsp:nvSpPr>
      <dsp:spPr>
        <a:xfrm>
          <a:off x="0" y="1427878"/>
          <a:ext cx="11650530" cy="712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3) Supported self-management: structured education, digital tools, symptom action plans (ascites, HE signs). (BSG, 2020;</a:t>
          </a:r>
          <a:r>
            <a:rPr lang="en-IN" sz="2100" b="0" i="0" kern="1200" dirty="0">
              <a:latin typeface="Arial" panose="020B0604020202020204" pitchFamily="34" charset="0"/>
              <a:cs typeface="Arial" panose="020B0604020202020204" pitchFamily="34" charset="0"/>
            </a:rPr>
            <a:t> NHS England (2024</a:t>
          </a:r>
          <a:r>
            <a:rPr lang="en-US" sz="2100" b="0" i="0" kern="1200" dirty="0">
              <a:latin typeface="Arial" panose="020B0604020202020204" pitchFamily="34" charset="0"/>
              <a:cs typeface="Arial" panose="020B0604020202020204" pitchFamily="34" charset="0"/>
            </a:rPr>
            <a:t>)</a:t>
          </a:r>
          <a:endParaRPr lang="en-US" sz="2100" kern="1200" dirty="0">
            <a:latin typeface="Arial" panose="020B0604020202020204" pitchFamily="34" charset="0"/>
            <a:cs typeface="Arial" panose="020B0604020202020204" pitchFamily="34" charset="0"/>
          </a:endParaRPr>
        </a:p>
      </dsp:txBody>
      <dsp:txXfrm>
        <a:off x="0" y="1427878"/>
        <a:ext cx="11650530" cy="712893"/>
      </dsp:txXfrm>
    </dsp:sp>
    <dsp:sp modelId="{EDA61F3D-C05E-43FC-966D-811F3959F5C0}">
      <dsp:nvSpPr>
        <dsp:cNvPr id="0" name=""/>
        <dsp:cNvSpPr/>
      </dsp:nvSpPr>
      <dsp:spPr>
        <a:xfrm>
          <a:off x="0" y="2140772"/>
          <a:ext cx="116505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397671-E776-4C3F-B628-EF062B906DE8}">
      <dsp:nvSpPr>
        <dsp:cNvPr id="0" name=""/>
        <dsp:cNvSpPr/>
      </dsp:nvSpPr>
      <dsp:spPr>
        <a:xfrm>
          <a:off x="0" y="2140772"/>
          <a:ext cx="11650530" cy="712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4) Social prescribing &amp; community assets: housing, benefits, employment support.(</a:t>
          </a:r>
          <a:r>
            <a:rPr lang="en-IN" sz="2100" b="0" i="0" kern="1200" dirty="0">
              <a:latin typeface="Arial" panose="020B0604020202020204" pitchFamily="34" charset="0"/>
              <a:cs typeface="Arial" panose="020B0604020202020204" pitchFamily="34" charset="0"/>
            </a:rPr>
            <a:t>NHS England,2024;</a:t>
          </a:r>
          <a:r>
            <a:rPr lang="en-US" sz="2100" b="0" i="0" kern="1200" dirty="0">
              <a:latin typeface="Arial" panose="020B0604020202020204" pitchFamily="34" charset="0"/>
              <a:cs typeface="Arial" panose="020B0604020202020204" pitchFamily="34" charset="0"/>
            </a:rPr>
            <a:t> BSG, 2020)</a:t>
          </a:r>
          <a:endParaRPr lang="en-US" sz="2100" kern="1200" dirty="0">
            <a:latin typeface="Arial" panose="020B0604020202020204" pitchFamily="34" charset="0"/>
            <a:cs typeface="Arial" panose="020B0604020202020204" pitchFamily="34" charset="0"/>
          </a:endParaRPr>
        </a:p>
      </dsp:txBody>
      <dsp:txXfrm>
        <a:off x="0" y="2140772"/>
        <a:ext cx="11650530" cy="712893"/>
      </dsp:txXfrm>
    </dsp:sp>
    <dsp:sp modelId="{FC0842F3-280E-4883-AE84-B544C73C4CD6}">
      <dsp:nvSpPr>
        <dsp:cNvPr id="0" name=""/>
        <dsp:cNvSpPr/>
      </dsp:nvSpPr>
      <dsp:spPr>
        <a:xfrm>
          <a:off x="0" y="2853665"/>
          <a:ext cx="116505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58CFA2-B333-4C07-B755-CE7C5101D5DD}">
      <dsp:nvSpPr>
        <dsp:cNvPr id="0" name=""/>
        <dsp:cNvSpPr/>
      </dsp:nvSpPr>
      <dsp:spPr>
        <a:xfrm>
          <a:off x="0" y="2853665"/>
          <a:ext cx="11650530" cy="712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5) Risk stratification &amp; proactive case management: identify high-risk (decompensated) patients for MDT input. (</a:t>
          </a:r>
          <a:r>
            <a:rPr lang="en-IN" sz="2100" b="0" i="0" kern="1200" dirty="0">
              <a:latin typeface="Arial" panose="020B0604020202020204" pitchFamily="34" charset="0"/>
              <a:cs typeface="Arial" panose="020B0604020202020204" pitchFamily="34" charset="0"/>
            </a:rPr>
            <a:t>NHS England,2023;</a:t>
          </a:r>
          <a:r>
            <a:rPr lang="en-US" sz="2100" b="0" i="0" kern="1200" dirty="0">
              <a:latin typeface="Arial" panose="020B0604020202020204" pitchFamily="34" charset="0"/>
              <a:cs typeface="Arial" panose="020B0604020202020204" pitchFamily="34" charset="0"/>
            </a:rPr>
            <a:t>BSG, 2020)</a:t>
          </a:r>
          <a:endParaRPr lang="en-US" sz="2100" kern="1200" dirty="0">
            <a:latin typeface="Arial" panose="020B0604020202020204" pitchFamily="34" charset="0"/>
            <a:cs typeface="Arial" panose="020B0604020202020204" pitchFamily="34" charset="0"/>
          </a:endParaRPr>
        </a:p>
      </dsp:txBody>
      <dsp:txXfrm>
        <a:off x="0" y="2853665"/>
        <a:ext cx="11650530" cy="712893"/>
      </dsp:txXfrm>
    </dsp:sp>
    <dsp:sp modelId="{6186A28C-420C-4DCD-9AEF-F3BD52E190BD}">
      <dsp:nvSpPr>
        <dsp:cNvPr id="0" name=""/>
        <dsp:cNvSpPr/>
      </dsp:nvSpPr>
      <dsp:spPr>
        <a:xfrm>
          <a:off x="0" y="3566559"/>
          <a:ext cx="1165053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B6390-D9F5-4880-8D66-D97D85D38D6E}">
      <dsp:nvSpPr>
        <dsp:cNvPr id="0" name=""/>
        <dsp:cNvSpPr/>
      </dsp:nvSpPr>
      <dsp:spPr>
        <a:xfrm>
          <a:off x="0" y="3566559"/>
          <a:ext cx="11650530" cy="712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dirty="0">
              <a:latin typeface="Arial" panose="020B0604020202020204" pitchFamily="34" charset="0"/>
              <a:cs typeface="Arial" panose="020B0604020202020204" pitchFamily="34" charset="0"/>
            </a:rPr>
            <a:t>6) Integrated care records &amp; continuity: ensure primary-secondary communication and recall for surveillance. ( BSG, 2020; NHS England / UK Government (2021)</a:t>
          </a:r>
          <a:endParaRPr lang="en-US" sz="2100" kern="1200" dirty="0">
            <a:latin typeface="Arial" panose="020B0604020202020204" pitchFamily="34" charset="0"/>
            <a:cs typeface="Arial" panose="020B0604020202020204" pitchFamily="34" charset="0"/>
          </a:endParaRPr>
        </a:p>
      </dsp:txBody>
      <dsp:txXfrm>
        <a:off x="0" y="3566559"/>
        <a:ext cx="11650530" cy="7128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2133A-ABAF-466F-AE0B-21F540744AF8}">
      <dsp:nvSpPr>
        <dsp:cNvPr id="0" name=""/>
        <dsp:cNvSpPr/>
      </dsp:nvSpPr>
      <dsp:spPr>
        <a:xfrm>
          <a:off x="0" y="218708"/>
          <a:ext cx="7231118" cy="1158300"/>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Arial" panose="020B0604020202020204" pitchFamily="34" charset="0"/>
              <a:cs typeface="Arial" panose="020B0604020202020204" pitchFamily="34" charset="0"/>
            </a:rPr>
            <a:t>Recommendation: implement systematic case-finding in primary care (FIB-4 + FibroScan) for at-risk groups. </a:t>
          </a:r>
          <a:r>
            <a:rPr lang="en-IN" sz="2200" b="0" i="0" kern="1200" dirty="0">
              <a:latin typeface="Arial" panose="020B0604020202020204" pitchFamily="34" charset="0"/>
              <a:cs typeface="Arial" panose="020B0604020202020204" pitchFamily="34" charset="0"/>
            </a:rPr>
            <a:t>(NICE,2022</a:t>
          </a:r>
          <a:r>
            <a:rPr lang="en-US" sz="2200" b="0" i="0" kern="1200" dirty="0">
              <a:latin typeface="Arial" panose="020B0604020202020204" pitchFamily="34" charset="0"/>
              <a:cs typeface="Arial" panose="020B0604020202020204" pitchFamily="34" charset="0"/>
            </a:rPr>
            <a:t>)</a:t>
          </a:r>
          <a:endParaRPr lang="en-US" sz="2200" kern="1200" dirty="0">
            <a:latin typeface="Arial" panose="020B0604020202020204" pitchFamily="34" charset="0"/>
            <a:cs typeface="Arial" panose="020B0604020202020204" pitchFamily="34" charset="0"/>
          </a:endParaRPr>
        </a:p>
      </dsp:txBody>
      <dsp:txXfrm>
        <a:off x="56544" y="275252"/>
        <a:ext cx="7118030" cy="1045212"/>
      </dsp:txXfrm>
    </dsp:sp>
    <dsp:sp modelId="{CB9E7EAC-F939-4391-AE9B-E5D82507327F}">
      <dsp:nvSpPr>
        <dsp:cNvPr id="0" name=""/>
        <dsp:cNvSpPr/>
      </dsp:nvSpPr>
      <dsp:spPr>
        <a:xfrm>
          <a:off x="0" y="1440368"/>
          <a:ext cx="7231118" cy="1158300"/>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Arial" panose="020B0604020202020204" pitchFamily="34" charset="0"/>
              <a:cs typeface="Arial" panose="020B0604020202020204" pitchFamily="34" charset="0"/>
            </a:rPr>
            <a:t>Recommendation: embed addiction and weight-management services within liver pathways to address root causes. (</a:t>
          </a:r>
          <a:r>
            <a:rPr lang="en-IN" sz="2200" b="0" i="0" kern="1200" dirty="0">
              <a:latin typeface="Arial" panose="020B0604020202020204" pitchFamily="34" charset="0"/>
              <a:cs typeface="Arial" panose="020B0604020202020204" pitchFamily="34" charset="0"/>
            </a:rPr>
            <a:t>Korn M, et al.2023 </a:t>
          </a:r>
          <a:r>
            <a:rPr lang="en-US" sz="2200" b="0" i="0" kern="1200" dirty="0">
              <a:latin typeface="Arial" panose="020B0604020202020204" pitchFamily="34" charset="0"/>
              <a:cs typeface="Arial" panose="020B0604020202020204" pitchFamily="34" charset="0"/>
            </a:rPr>
            <a:t>)</a:t>
          </a:r>
          <a:endParaRPr lang="en-US" sz="2200" kern="1200" dirty="0">
            <a:latin typeface="Arial" panose="020B0604020202020204" pitchFamily="34" charset="0"/>
            <a:cs typeface="Arial" panose="020B0604020202020204" pitchFamily="34" charset="0"/>
          </a:endParaRPr>
        </a:p>
      </dsp:txBody>
      <dsp:txXfrm>
        <a:off x="56544" y="1496912"/>
        <a:ext cx="7118030" cy="1045212"/>
      </dsp:txXfrm>
    </dsp:sp>
    <dsp:sp modelId="{AB2EFD7F-1FD4-4B5B-8A67-001D692A9482}">
      <dsp:nvSpPr>
        <dsp:cNvPr id="0" name=""/>
        <dsp:cNvSpPr/>
      </dsp:nvSpPr>
      <dsp:spPr>
        <a:xfrm>
          <a:off x="0" y="2662029"/>
          <a:ext cx="7231118" cy="1158300"/>
        </a:xfrm>
        <a:prstGeom prst="roundRect">
          <a:avLst/>
        </a:prstGeom>
        <a:solidFill>
          <a:schemeClr val="dk2">
            <a:hueOff val="0"/>
            <a:satOff val="0"/>
            <a:lumOff val="0"/>
            <a:alphaOff val="0"/>
          </a:schemeClr>
        </a:solidFill>
        <a:ln w="28575"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Arial" panose="020B0604020202020204" pitchFamily="34" charset="0"/>
              <a:cs typeface="Arial" panose="020B0604020202020204" pitchFamily="34" charset="0"/>
            </a:rPr>
            <a:t>Recommendation: strengthen personalised care planning and MDT follow-up to reduce emergency presentations. (</a:t>
          </a:r>
          <a:r>
            <a:rPr lang="pt-BR" sz="2200" b="0" i="0" kern="1200" dirty="0">
              <a:latin typeface="Arial" panose="020B0604020202020204" pitchFamily="34" charset="0"/>
              <a:cs typeface="Arial" panose="020B0604020202020204" pitchFamily="34" charset="0"/>
            </a:rPr>
            <a:t>Zhang Y‑R, Wang H, Zhou N et al. 2021</a:t>
          </a:r>
          <a:r>
            <a:rPr lang="en-US" sz="2200" b="0" i="0" kern="1200" dirty="0">
              <a:latin typeface="Arial" panose="020B0604020202020204" pitchFamily="34" charset="0"/>
              <a:cs typeface="Arial" panose="020B0604020202020204" pitchFamily="34" charset="0"/>
            </a:rPr>
            <a:t>)</a:t>
          </a:r>
          <a:endParaRPr lang="en-US" sz="2200" kern="1200" dirty="0">
            <a:latin typeface="Arial" panose="020B0604020202020204" pitchFamily="34" charset="0"/>
            <a:cs typeface="Arial" panose="020B0604020202020204" pitchFamily="34" charset="0"/>
          </a:endParaRPr>
        </a:p>
      </dsp:txBody>
      <dsp:txXfrm>
        <a:off x="56544" y="2718573"/>
        <a:ext cx="7118030" cy="1045212"/>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611B9D-7D47-7242-976C-999BEE3BE8F7}" type="datetimeFigureOut">
              <a:rPr lang="en-US" smtClean="0"/>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C03C90-E695-1946-AC74-326995C81534}" type="slidenum">
              <a:rPr lang="en-US" smtClean="0"/>
              <a:t>‹#›</a:t>
            </a:fld>
            <a:endParaRPr lang="en-US"/>
          </a:p>
        </p:txBody>
      </p:sp>
    </p:spTree>
    <p:extLst>
      <p:ext uri="{BB962C8B-B14F-4D97-AF65-F5344CB8AC3E}">
        <p14:creationId xmlns:p14="http://schemas.microsoft.com/office/powerpoint/2010/main" val="1590524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IN"/>
          </a:p>
        </p:txBody>
      </p:sp>
      <p:sp>
        <p:nvSpPr>
          <p:cNvPr id="3" name="Notes Placeholder 2"/>
          <p:cNvSpPr>
            <a:spLocks noGrp="1"/>
          </p:cNvSpPr>
          <p:nvPr>
            <p:ph type="body" sz="quarter" idx="3"/>
          </p:nvPr>
        </p:nvSpPr>
        <p:spPr/>
        <p:txBody>
          <a:bodyPr/>
          <a:lstStyle/>
          <a:p>
            <a:r>
              <a:t>Speaker notes: Social burden of liver cirrhosis includes inequalities, repeated hospitalizations, productivity loss, and caregiver strain. Alcohol-related and metabolic liver disease disproportionately affect deprived communities. (British Liver Trust, 2024; PHE, 2023)</a:t>
            </a:r>
          </a:p>
        </p:txBody>
      </p:sp>
      <p:sp>
        <p:nvSpPr>
          <p:cNvPr id="4" name="Slide Number Placeholder 3"/>
          <p:cNvSpPr>
            <a:spLocks noGrp="1"/>
          </p:cNvSpPr>
          <p:nvPr>
            <p:ph type="sldNum" sz="quarter" idx="5"/>
          </p:nvPr>
        </p:nvSpPr>
        <p:spPr/>
        <p:txBody>
          <a:bodyPr/>
          <a:lstStyle/>
          <a:p>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Slide Number Placeholder 5"/>
          <p:cNvSpPr>
            <a:spLocks noGrp="1"/>
          </p:cNvSpPr>
          <p:nvPr>
            <p:ph type="sldNum" sz="quarter" idx="12"/>
          </p:nvPr>
        </p:nvSpPr>
        <p:spPr>
          <a:xfrm>
            <a:off x="10352540" y="295729"/>
            <a:ext cx="838199" cy="767687"/>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9804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1733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83004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58101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38392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30100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0139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3475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55728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615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IN"/>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61266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1505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560880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78452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11/10/2025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66800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66349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84605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BCAD085-E8A6-8845-BD4E-CB4CCA059FC4}" type="datetimeFigureOut">
              <a:rPr lang="en-US" smtClean="0"/>
              <a:t>11/10/2025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264438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png"/><Relationship Id="rId7" Type="http://schemas.openxmlformats.org/officeDocument/2006/relationships/diagramColors" Target="../diagrams/colors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pmc.ncbi.nlm.nih.gov/articles/PMC11009030/" TargetMode="External"/><Relationship Id="rId2" Type="http://schemas.openxmlformats.org/officeDocument/2006/relationships/hyperlink" Target="https://www.nice.org.uk/guidance/ng50/" TargetMode="External"/><Relationship Id="rId1" Type="http://schemas.openxmlformats.org/officeDocument/2006/relationships/slideLayout" Target="../slideLayouts/slideLayout2.xml"/><Relationship Id="rId5" Type="http://schemas.openxmlformats.org/officeDocument/2006/relationships/hyperlink" Target="https://doi.org/10.3350/CMH.2024.0330" TargetMode="External"/><Relationship Id="rId4" Type="http://schemas.openxmlformats.org/officeDocument/2006/relationships/hyperlink" Target="https://doi.org/10.1016/j.jhep.2021.05.025"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britishlivertrust.org.uk/health-professionals/good-practice/" TargetMode="External"/><Relationship Id="rId7" Type="http://schemas.openxmlformats.org/officeDocument/2006/relationships/hyperlink" Target="https://pmc.ncbi.nlm.nih.gov/articles/PMC8200683/" TargetMode="External"/><Relationship Id="rId2" Type="http://schemas.openxmlformats.org/officeDocument/2006/relationships/hyperlink" Target="https://hbsn.amegroups.org/article/view/143774/html" TargetMode="External"/><Relationship Id="rId1" Type="http://schemas.openxmlformats.org/officeDocument/2006/relationships/slideLayout" Target="../slideLayouts/slideLayout7.xml"/><Relationship Id="rId6" Type="http://schemas.openxmlformats.org/officeDocument/2006/relationships/hyperlink" Target="https://www.healthdata.org/sites/default/files/2024-05/GBD_2021_Booklet_FINAL_2024.05.16.pdf" TargetMode="External"/><Relationship Id="rId5" Type="http://schemas.openxmlformats.org/officeDocument/2006/relationships/hyperlink" Target="https://pubmed.ncbi.nlm.nih.gov/37719958/" TargetMode="External"/><Relationship Id="rId4" Type="http://schemas.openxmlformats.org/officeDocument/2006/relationships/hyperlink" Target="https://www.personalisedcareinstitute.org.uk/what-are-the-six-components/"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pubmed.ncbi.nlm.nih.gov/37862444/"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www.england.nhs.uk/personalhealthbudget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www.ncbi.nlm.nih.gov/pmc/articles/PMC8548059/" TargetMode="External"/><Relationship Id="rId3" Type="http://schemas.openxmlformats.org/officeDocument/2006/relationships/hyperlink" Target="https://www.england.nhs.uk/long-read/social-prescribing-reference-guide-and-technical-annex-for-primary-care-networks" TargetMode="External"/><Relationship Id="rId7" Type="http://schemas.openxmlformats.org/officeDocument/2006/relationships/hyperlink" Target="https://pubmed.ncbi.nlm.nih.gov/37534947/" TargetMode="External"/><Relationship Id="rId2" Type="http://schemas.openxmlformats.org/officeDocument/2006/relationships/hyperlink" Target="https://www.england.nhs.uk/personalisedcare/supported-self-management/" TargetMode="External"/><Relationship Id="rId1" Type="http://schemas.openxmlformats.org/officeDocument/2006/relationships/slideLayout" Target="../slideLayouts/slideLayout7.xml"/><Relationship Id="rId6" Type="http://schemas.openxmlformats.org/officeDocument/2006/relationships/hyperlink" Target="https://www.nice.org.uk/guidance/dg48/documents/450" TargetMode="External"/><Relationship Id="rId5" Type="http://schemas.openxmlformats.org/officeDocument/2006/relationships/hyperlink" Target="https://transform.england.nhs.uk/information-governance/guidance/summary-of-information-governance-framework-shared-care-records/information-governance-framework-for-integrated-health-and-care-shared-care-records/" TargetMode="External"/><Relationship Id="rId4" Type="http://schemas.openxmlformats.org/officeDocument/2006/relationships/hyperlink" Target="https://www.england.nhs.uk/long-read/proactive-care-providing-care-and-support-for-people-living-at-home-with-moderate-or-severe-frailty/"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carersuk.org/media/ocxheq2c/facts-about-carers-dec-2024-final.pdf" TargetMode="External"/><Relationship Id="rId2" Type="http://schemas.openxmlformats.org/officeDocument/2006/relationships/hyperlink" Target="https://digital.nhs.uk/data-and-information/publications/statistical/statistics-on-public-health/2023/part-1-hospital-admissions" TargetMode="External"/><Relationship Id="rId1" Type="http://schemas.openxmlformats.org/officeDocument/2006/relationships/slideLayout" Target="../slideLayouts/slideLayout7.xml"/><Relationship Id="rId6" Type="http://schemas.openxmlformats.org/officeDocument/2006/relationships/hyperlink" Target="https://britishlivertrust.org.uk/information-and-support/liver-conditions/hepatic-encephalopathy/" TargetMode="External"/><Relationship Id="rId5" Type="http://schemas.openxmlformats.org/officeDocument/2006/relationships/hyperlink" Target="https://fg.bmj.com/content/14/6/474" TargetMode="External"/><Relationship Id="rId4" Type="http://schemas.openxmlformats.org/officeDocument/2006/relationships/hyperlink" Target="https://www.ncbi.nlm.nih.gov/books/NBK507718/"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ncepod.org.uk/2013arld.html" TargetMode="External"/><Relationship Id="rId2" Type="http://schemas.openxmlformats.org/officeDocument/2006/relationships/hyperlink" Target="https://www.oecd.org/en/publications/health-at-a-glance-2023_7a7afb35-en/full-report.html" TargetMode="External"/><Relationship Id="rId1" Type="http://schemas.openxmlformats.org/officeDocument/2006/relationships/slideLayout" Target="../slideLayouts/slideLayout7.xml"/><Relationship Id="rId5" Type="http://schemas.openxmlformats.org/officeDocument/2006/relationships/hyperlink" Target="https://www.rcp.ac.uk/improving-care/" TargetMode="External"/><Relationship Id="rId4" Type="http://schemas.openxmlformats.org/officeDocument/2006/relationships/hyperlink" Target="https://www.kingsfund.org.uk/insight-and-analysis/data-and-charts/health-inequalities-nutshell"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cdc.gov/vaccines/hcp/acip-recs/vacc-specific/hepb.html" TargetMode="External"/><Relationship Id="rId7" Type="http://schemas.openxmlformats.org/officeDocument/2006/relationships/hyperlink" Target="https://www.bsg.org.uk/clinical-resource/guidelines-variceal-haemorrhage-in-cirrhotic" TargetMode="External"/><Relationship Id="rId2" Type="http://schemas.openxmlformats.org/officeDocument/2006/relationships/hyperlink" Target="https://www.nice.org.uk/guidance/ng156" TargetMode="External"/><Relationship Id="rId1" Type="http://schemas.openxmlformats.org/officeDocument/2006/relationships/slideLayout" Target="../slideLayouts/slideLayout7.xml"/><Relationship Id="rId6" Type="http://schemas.openxmlformats.org/officeDocument/2006/relationships/hyperlink" Target="https://www.bsg.org.uk/clinical-resource/guidelines-on-the-management" TargetMode="External"/><Relationship Id="rId5" Type="http://schemas.openxmlformats.org/officeDocument/2006/relationships/hyperlink" Target="https://britishlivertrust.org.uk/information-and-support/statistics" TargetMode="External"/><Relationship Id="rId4" Type="http://schemas.openxmlformats.org/officeDocument/2006/relationships/hyperlink" Target="https://digital.nhs.uk/data-and-information/publications/statistical/hospital-admiss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0931" y="557981"/>
            <a:ext cx="8297442" cy="1755058"/>
          </a:xfrm>
        </p:spPr>
        <p:txBody>
          <a:bodyPr/>
          <a:lstStyle/>
          <a:p>
            <a:r>
              <a:rPr dirty="0">
                <a:latin typeface="Arial" panose="020B0604020202020204" pitchFamily="34" charset="0"/>
                <a:cs typeface="Arial" panose="020B0604020202020204" pitchFamily="34" charset="0"/>
              </a:rPr>
              <a:t>Liver Cirrhosis — Long Term Condition</a:t>
            </a:r>
          </a:p>
        </p:txBody>
      </p:sp>
      <p:sp>
        <p:nvSpPr>
          <p:cNvPr id="3" name="Subtitle 2"/>
          <p:cNvSpPr>
            <a:spLocks noGrp="1"/>
          </p:cNvSpPr>
          <p:nvPr>
            <p:ph type="subTitle" idx="1"/>
          </p:nvPr>
        </p:nvSpPr>
        <p:spPr>
          <a:xfrm>
            <a:off x="631120" y="2313039"/>
            <a:ext cx="8825658" cy="1109948"/>
          </a:xfrm>
        </p:spPr>
        <p:txBody>
          <a:bodyPr>
            <a:normAutofit lnSpcReduction="10000"/>
          </a:bodyPr>
          <a:lstStyle/>
          <a:p>
            <a:r>
              <a:rPr dirty="0">
                <a:latin typeface="Arial" panose="020B0604020202020204" pitchFamily="34" charset="0"/>
                <a:cs typeface="Arial" panose="020B0604020202020204" pitchFamily="34" charset="0"/>
              </a:rPr>
              <a:t>Overview, burden, diagnosis, management, </a:t>
            </a:r>
            <a:endParaRPr lang="en-US" dirty="0">
              <a:latin typeface="Arial" panose="020B0604020202020204" pitchFamily="34" charset="0"/>
              <a:cs typeface="Arial" panose="020B0604020202020204" pitchFamily="34" charset="0"/>
            </a:endParaRPr>
          </a:p>
          <a:p>
            <a:r>
              <a:rPr dirty="0">
                <a:latin typeface="Arial" panose="020B0604020202020204" pitchFamily="34" charset="0"/>
                <a:cs typeface="Arial" panose="020B0604020202020204" pitchFamily="34" charset="0"/>
              </a:rPr>
              <a:t>prevention, comorbidity, and personalized care</a:t>
            </a:r>
          </a:p>
          <a:p>
            <a:r>
              <a:rPr dirty="0">
                <a:latin typeface="Arial" panose="020B0604020202020204" pitchFamily="34" charset="0"/>
                <a:cs typeface="Arial" panose="020B0604020202020204" pitchFamily="34" charset="0"/>
              </a:rPr>
              <a:t>Prepared for assignment</a:t>
            </a:r>
          </a:p>
          <a:p>
            <a:endParaRPr dirty="0"/>
          </a:p>
        </p:txBody>
      </p:sp>
      <p:pic>
        <p:nvPicPr>
          <p:cNvPr id="4" name="Picture 3">
            <a:extLst>
              <a:ext uri="{FF2B5EF4-FFF2-40B4-BE49-F238E27FC236}">
                <a16:creationId xmlns:a16="http://schemas.microsoft.com/office/drawing/2014/main" id="{E3FE424A-B422-835E-472D-A9D83AD857F2}"/>
              </a:ext>
            </a:extLst>
          </p:cNvPr>
          <p:cNvPicPr>
            <a:picLocks noChangeAspect="1"/>
          </p:cNvPicPr>
          <p:nvPr/>
        </p:nvPicPr>
        <p:blipFill>
          <a:blip r:embed="rId2"/>
          <a:stretch>
            <a:fillRect/>
          </a:stretch>
        </p:blipFill>
        <p:spPr>
          <a:xfrm>
            <a:off x="7142644" y="1551226"/>
            <a:ext cx="4418236" cy="4730490"/>
          </a:xfrm>
          <a:prstGeom prst="rect">
            <a:avLst/>
          </a:prstGeom>
          <a:effectLst>
            <a:softEdge rad="190500"/>
          </a:effectLst>
        </p:spPr>
      </p:pic>
      <p:sp>
        <p:nvSpPr>
          <p:cNvPr id="6" name="TextBox 5">
            <a:extLst>
              <a:ext uri="{FF2B5EF4-FFF2-40B4-BE49-F238E27FC236}">
                <a16:creationId xmlns:a16="http://schemas.microsoft.com/office/drawing/2014/main" id="{CBAF935A-0899-ACFE-8CA9-764548AD1E43}"/>
              </a:ext>
            </a:extLst>
          </p:cNvPr>
          <p:cNvSpPr txBox="1"/>
          <p:nvPr/>
        </p:nvSpPr>
        <p:spPr>
          <a:xfrm>
            <a:off x="560931" y="4068097"/>
            <a:ext cx="6328242" cy="2031325"/>
          </a:xfrm>
          <a:prstGeom prst="rect">
            <a:avLst/>
          </a:prstGeom>
          <a:noFill/>
        </p:spPr>
        <p:txBody>
          <a:bodyPr wrap="square" rtlCol="0">
            <a:spAutoFit/>
          </a:bodyPr>
          <a:lstStyle/>
          <a:p>
            <a:r>
              <a:rPr lang="en-US" dirty="0">
                <a:solidFill>
                  <a:schemeClr val="bg1">
                    <a:lumMod val="95000"/>
                  </a:schemeClr>
                </a:solidFill>
                <a:latin typeface="Arial" panose="020B0604020202020204" pitchFamily="34" charset="0"/>
                <a:cs typeface="Arial" panose="020B0604020202020204" pitchFamily="34" charset="0"/>
              </a:rPr>
              <a:t>STUDENT NAME :-  MELVITA DA SILVA</a:t>
            </a:r>
          </a:p>
          <a:p>
            <a:r>
              <a:rPr lang="en-US" dirty="0">
                <a:solidFill>
                  <a:schemeClr val="bg1">
                    <a:lumMod val="95000"/>
                  </a:schemeClr>
                </a:solidFill>
                <a:latin typeface="Arial" panose="020B0604020202020204" pitchFamily="34" charset="0"/>
                <a:cs typeface="Arial" panose="020B0604020202020204" pitchFamily="34" charset="0"/>
              </a:rPr>
              <a:t>STUDENT ID :- 2436452</a:t>
            </a:r>
          </a:p>
          <a:p>
            <a:r>
              <a:rPr lang="en-US" dirty="0">
                <a:solidFill>
                  <a:schemeClr val="bg1">
                    <a:lumMod val="95000"/>
                  </a:schemeClr>
                </a:solidFill>
                <a:latin typeface="Arial" panose="020B0604020202020204" pitchFamily="34" charset="0"/>
                <a:cs typeface="Arial" panose="020B0604020202020204" pitchFamily="34" charset="0"/>
              </a:rPr>
              <a:t>LECTURER :- DR. AISHAT BAKRE</a:t>
            </a:r>
          </a:p>
          <a:p>
            <a:r>
              <a:rPr lang="en-US" dirty="0">
                <a:solidFill>
                  <a:schemeClr val="bg1">
                    <a:lumMod val="95000"/>
                  </a:schemeClr>
                </a:solidFill>
                <a:latin typeface="Arial" panose="020B0604020202020204" pitchFamily="34" charset="0"/>
                <a:cs typeface="Arial" panose="020B0604020202020204" pitchFamily="34" charset="0"/>
              </a:rPr>
              <a:t>MODULE :- LCHS7003 (COMMUNITY CARE AND MANAGEMENT OF LONG-TERM CONDITION</a:t>
            </a:r>
          </a:p>
          <a:p>
            <a:r>
              <a:rPr lang="en-US" dirty="0">
                <a:solidFill>
                  <a:schemeClr val="bg1">
                    <a:lumMod val="95000"/>
                  </a:schemeClr>
                </a:solidFill>
                <a:latin typeface="Arial" panose="020B0604020202020204" pitchFamily="34" charset="0"/>
                <a:cs typeface="Arial" panose="020B0604020202020204" pitchFamily="34" charset="0"/>
              </a:rPr>
              <a:t>PROGRAMME :-  MSC PUBLIC HEALTH AND SOCIAL CARE IN PRACTICE</a:t>
            </a:r>
            <a:endParaRPr lang="en-IN" dirty="0">
              <a:solidFill>
                <a:schemeClr val="bg1">
                  <a:lumMod val="9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IN"/>
            </a:p>
          </p:txBody>
        </p:sp>
      </p:grpSp>
      <p:sp>
        <p:nvSpPr>
          <p:cNvPr id="2" name="Title 1"/>
          <p:cNvSpPr>
            <a:spLocks noGrp="1"/>
          </p:cNvSpPr>
          <p:nvPr>
            <p:ph type="title"/>
          </p:nvPr>
        </p:nvSpPr>
        <p:spPr>
          <a:xfrm>
            <a:off x="1000372" y="1209957"/>
            <a:ext cx="3034580" cy="4438087"/>
          </a:xfrm>
        </p:spPr>
        <p:txBody>
          <a:bodyPr anchor="ctr">
            <a:normAutofit/>
          </a:bodyPr>
          <a:lstStyle/>
          <a:p>
            <a:pPr algn="r"/>
            <a:r>
              <a:rPr lang="en-IN" sz="3200">
                <a:solidFill>
                  <a:schemeClr val="tx1"/>
                </a:solidFill>
                <a:latin typeface="Arial" panose="020B0604020202020204" pitchFamily="34" charset="0"/>
                <a:cs typeface="Arial" panose="020B0604020202020204" pitchFamily="34" charset="0"/>
              </a:rPr>
              <a:t>Overview: Definition &amp; Key Facts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56688" y="1059025"/>
            <a:ext cx="6339112" cy="4739950"/>
          </a:xfrm>
        </p:spPr>
        <p:txBody>
          <a:bodyPr anchor="ctr">
            <a:normAutofit/>
          </a:bodyPr>
          <a:lstStyle/>
          <a:p>
            <a:pPr>
              <a:defRPr sz="1800"/>
            </a:pPr>
            <a:r>
              <a:rPr lang="en-IN" u="sng" dirty="0">
                <a:solidFill>
                  <a:schemeClr val="tx1"/>
                </a:solidFill>
                <a:latin typeface="Arial" panose="020B0604020202020204" pitchFamily="34" charset="0"/>
                <a:cs typeface="Arial" panose="020B0604020202020204" pitchFamily="34" charset="0"/>
              </a:rPr>
              <a:t>Definition</a:t>
            </a:r>
            <a:r>
              <a:rPr lang="en-IN" dirty="0">
                <a:solidFill>
                  <a:schemeClr val="tx1"/>
                </a:solidFill>
                <a:latin typeface="Arial" panose="020B0604020202020204" pitchFamily="34" charset="0"/>
                <a:cs typeface="Arial" panose="020B0604020202020204" pitchFamily="34" charset="0"/>
              </a:rPr>
              <a:t>: End-stage scarring of the liver (fibrosis with nodule formation) causing impaired hepatic function and portal hypertension. (NICE,NG50 )</a:t>
            </a:r>
          </a:p>
          <a:p>
            <a:pPr>
              <a:defRPr sz="1800"/>
            </a:pPr>
            <a:r>
              <a:rPr lang="en-IN" u="sng" dirty="0">
                <a:solidFill>
                  <a:schemeClr val="tx1"/>
                </a:solidFill>
                <a:latin typeface="Arial" panose="020B0604020202020204" pitchFamily="34" charset="0"/>
                <a:cs typeface="Arial" panose="020B0604020202020204" pitchFamily="34" charset="0"/>
              </a:rPr>
              <a:t>Symptoms</a:t>
            </a:r>
            <a:r>
              <a:rPr lang="en-IN" dirty="0">
                <a:solidFill>
                  <a:schemeClr val="tx1"/>
                </a:solidFill>
                <a:latin typeface="Arial" panose="020B0604020202020204" pitchFamily="34" charset="0"/>
                <a:cs typeface="Arial" panose="020B0604020202020204" pitchFamily="34" charset="0"/>
              </a:rPr>
              <a:t>: fatigue, weakness ,anorexia ,  jaundice, pruritus, abdominal distension (ascites), hepatic encephalopathy(confusion), peripheral oedema  GI bleeding from varices/ nausea , weight loss. (British liver trust,2024)</a:t>
            </a:r>
          </a:p>
          <a:p>
            <a:pPr>
              <a:defRPr sz="1800"/>
            </a:pPr>
            <a:r>
              <a:rPr lang="en-IN" u="sng" dirty="0">
                <a:solidFill>
                  <a:schemeClr val="tx1"/>
                </a:solidFill>
                <a:latin typeface="Arial" panose="020B0604020202020204" pitchFamily="34" charset="0"/>
                <a:cs typeface="Arial" panose="020B0604020202020204" pitchFamily="34" charset="0"/>
              </a:rPr>
              <a:t>Aetiology</a:t>
            </a:r>
            <a:r>
              <a:rPr lang="en-IN" dirty="0">
                <a:solidFill>
                  <a:schemeClr val="tx1"/>
                </a:solidFill>
                <a:latin typeface="Arial" panose="020B0604020202020204" pitchFamily="34" charset="0"/>
                <a:cs typeface="Arial" panose="020B0604020202020204" pitchFamily="34" charset="0"/>
              </a:rPr>
              <a:t>:  Alcohol related liver disease, chronic viral hepatitis (B, C), NAFLD/NASH, autoimmune Hepatitis , primary biliary cholangitis(PBC) and primary sclerosing cholangitis(PSC), inherited/metabolic conditions, drugs/toxins-induced injury. (PHE,2023;WHO,2023;BSG,2020)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5"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6" name="Rectangle 25">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 name="TextBox 3">
            <a:extLst>
              <a:ext uri="{FF2B5EF4-FFF2-40B4-BE49-F238E27FC236}">
                <a16:creationId xmlns:a16="http://schemas.microsoft.com/office/drawing/2014/main" id="{53256856-9667-2860-DDA3-2FF2A3CDA873}"/>
              </a:ext>
            </a:extLst>
          </p:cNvPr>
          <p:cNvSpPr txBox="1"/>
          <p:nvPr/>
        </p:nvSpPr>
        <p:spPr>
          <a:xfrm>
            <a:off x="8761840" y="1448842"/>
            <a:ext cx="2612114" cy="849179"/>
          </a:xfrm>
          <a:prstGeom prst="rect">
            <a:avLst/>
          </a:prstGeom>
        </p:spPr>
        <p:txBody>
          <a:bodyPr vert="horz" lIns="91440" tIns="45720" rIns="91440" bIns="45720" rtlCol="0" anchor="b">
            <a:normAutofit/>
          </a:bodyPr>
          <a:lstStyle/>
          <a:p>
            <a:pPr>
              <a:spcBef>
                <a:spcPct val="0"/>
              </a:spcBef>
              <a:spcAft>
                <a:spcPts val="600"/>
              </a:spcAft>
            </a:pPr>
            <a:r>
              <a:rPr lang="en-US" sz="3600" b="1" i="0" kern="1200" dirty="0">
                <a:solidFill>
                  <a:schemeClr val="bg2"/>
                </a:solidFill>
                <a:latin typeface="Arial" panose="020B0604020202020204" pitchFamily="34" charset="0"/>
                <a:ea typeface="+mj-ea"/>
                <a:cs typeface="Arial" panose="020B0604020202020204" pitchFamily="34" charset="0"/>
              </a:rPr>
              <a:t>Symptoms</a:t>
            </a:r>
          </a:p>
        </p:txBody>
      </p:sp>
      <p:sp>
        <p:nvSpPr>
          <p:cNvPr id="27" name="Rectangle 26">
            <a:extLst>
              <a:ext uri="{FF2B5EF4-FFF2-40B4-BE49-F238E27FC236}">
                <a16:creationId xmlns:a16="http://schemas.microsoft.com/office/drawing/2014/main" id="{2CE4F249-AC71-406E-8410-03E1C8809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62" y="1113062"/>
            <a:ext cx="6470908" cy="4628759"/>
          </a:xfrm>
          <a:prstGeom prst="rect">
            <a:avLst/>
          </a:prstGeom>
          <a:solidFill>
            <a:srgbClr val="FFFFFE"/>
          </a:solidFill>
          <a:ln w="15875">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D599714-2AA1-93BC-B763-7334F8C2C63A}"/>
              </a:ext>
            </a:extLst>
          </p:cNvPr>
          <p:cNvPicPr>
            <a:picLocks noChangeAspect="1"/>
          </p:cNvPicPr>
          <p:nvPr/>
        </p:nvPicPr>
        <p:blipFill>
          <a:blip r:embed="rId3"/>
          <a:srcRect t="14518" b="5926"/>
          <a:stretch>
            <a:fillRect/>
          </a:stretch>
        </p:blipFill>
        <p:spPr>
          <a:xfrm>
            <a:off x="856406" y="1113062"/>
            <a:ext cx="3502234" cy="4628759"/>
          </a:xfrm>
          <a:prstGeom prst="roundRect">
            <a:avLst>
              <a:gd name="adj" fmla="val 1858"/>
            </a:avLst>
          </a:prstGeom>
          <a:effectLst/>
        </p:spPr>
      </p:pic>
      <p:pic>
        <p:nvPicPr>
          <p:cNvPr id="2" name="Picture 1">
            <a:extLst>
              <a:ext uri="{FF2B5EF4-FFF2-40B4-BE49-F238E27FC236}">
                <a16:creationId xmlns:a16="http://schemas.microsoft.com/office/drawing/2014/main" id="{2161A0E0-58EF-5E12-7D4E-2BBEEC1E6F96}"/>
              </a:ext>
            </a:extLst>
          </p:cNvPr>
          <p:cNvPicPr>
            <a:picLocks noChangeAspect="1"/>
          </p:cNvPicPr>
          <p:nvPr/>
        </p:nvPicPr>
        <p:blipFill>
          <a:blip r:embed="rId4"/>
          <a:srcRect t="16201" b="33389"/>
          <a:stretch>
            <a:fillRect/>
          </a:stretch>
        </p:blipFill>
        <p:spPr>
          <a:xfrm>
            <a:off x="4358640" y="1113062"/>
            <a:ext cx="3585155" cy="4598821"/>
          </a:xfrm>
          <a:prstGeom prst="roundRect">
            <a:avLst>
              <a:gd name="adj" fmla="val 1858"/>
            </a:avLst>
          </a:prstGeom>
          <a:effectLst/>
        </p:spPr>
      </p:pic>
    </p:spTree>
    <p:extLst>
      <p:ext uri="{BB962C8B-B14F-4D97-AF65-F5344CB8AC3E}">
        <p14:creationId xmlns:p14="http://schemas.microsoft.com/office/powerpoint/2010/main" val="3336903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DD5579-1302-405F-E74C-346026991270}"/>
              </a:ext>
            </a:extLst>
          </p:cNvPr>
          <p:cNvPicPr>
            <a:picLocks noChangeAspect="1"/>
          </p:cNvPicPr>
          <p:nvPr/>
        </p:nvPicPr>
        <p:blipFill>
          <a:blip r:embed="rId2"/>
          <a:srcRect l="4667" r="1111" b="8599"/>
          <a:stretch>
            <a:fillRect/>
          </a:stretch>
        </p:blipFill>
        <p:spPr>
          <a:xfrm>
            <a:off x="162560" y="113983"/>
            <a:ext cx="4307840" cy="2568258"/>
          </a:xfrm>
          <a:prstGeom prst="rect">
            <a:avLst/>
          </a:prstGeom>
        </p:spPr>
      </p:pic>
      <p:pic>
        <p:nvPicPr>
          <p:cNvPr id="3" name="Picture 2">
            <a:extLst>
              <a:ext uri="{FF2B5EF4-FFF2-40B4-BE49-F238E27FC236}">
                <a16:creationId xmlns:a16="http://schemas.microsoft.com/office/drawing/2014/main" id="{FD442D35-FA70-3815-7E55-D2873B2ABABD}"/>
              </a:ext>
            </a:extLst>
          </p:cNvPr>
          <p:cNvPicPr>
            <a:picLocks noChangeAspect="1"/>
          </p:cNvPicPr>
          <p:nvPr/>
        </p:nvPicPr>
        <p:blipFill>
          <a:blip r:embed="rId3"/>
          <a:srcRect l="10356" t="37867" r="9644" b="7733"/>
          <a:stretch>
            <a:fillRect/>
          </a:stretch>
        </p:blipFill>
        <p:spPr>
          <a:xfrm>
            <a:off x="4470399" y="113982"/>
            <a:ext cx="5665273" cy="2568257"/>
          </a:xfrm>
          <a:prstGeom prst="rect">
            <a:avLst/>
          </a:prstGeom>
        </p:spPr>
      </p:pic>
      <p:pic>
        <p:nvPicPr>
          <p:cNvPr id="5" name="Picture 4">
            <a:extLst>
              <a:ext uri="{FF2B5EF4-FFF2-40B4-BE49-F238E27FC236}">
                <a16:creationId xmlns:a16="http://schemas.microsoft.com/office/drawing/2014/main" id="{D709D53B-4CFC-92AC-AC95-162BC8ED83F7}"/>
              </a:ext>
            </a:extLst>
          </p:cNvPr>
          <p:cNvPicPr>
            <a:picLocks noChangeAspect="1"/>
          </p:cNvPicPr>
          <p:nvPr/>
        </p:nvPicPr>
        <p:blipFill>
          <a:blip r:embed="rId4"/>
          <a:stretch>
            <a:fillRect/>
          </a:stretch>
        </p:blipFill>
        <p:spPr>
          <a:xfrm>
            <a:off x="8804346" y="3122415"/>
            <a:ext cx="3077280" cy="2423429"/>
          </a:xfrm>
          <a:prstGeom prst="rect">
            <a:avLst/>
          </a:prstGeom>
        </p:spPr>
      </p:pic>
      <p:sp>
        <p:nvSpPr>
          <p:cNvPr id="7" name="TextBox 6">
            <a:extLst>
              <a:ext uri="{FF2B5EF4-FFF2-40B4-BE49-F238E27FC236}">
                <a16:creationId xmlns:a16="http://schemas.microsoft.com/office/drawing/2014/main" id="{861BCCA0-81BE-26A2-84A8-97C45E4FE899}"/>
              </a:ext>
            </a:extLst>
          </p:cNvPr>
          <p:cNvSpPr txBox="1"/>
          <p:nvPr/>
        </p:nvSpPr>
        <p:spPr>
          <a:xfrm>
            <a:off x="9581531" y="2763009"/>
            <a:ext cx="1381760" cy="369332"/>
          </a:xfrm>
          <a:prstGeom prst="rect">
            <a:avLst/>
          </a:prstGeom>
          <a:solidFill>
            <a:schemeClr val="tx2">
              <a:lumMod val="60000"/>
              <a:lumOff val="40000"/>
            </a:schemeClr>
          </a:solidFill>
          <a:ln w="19050">
            <a:solidFill>
              <a:srgbClr val="002060"/>
            </a:solidFill>
          </a:ln>
        </p:spPr>
        <p:txBody>
          <a:bodyPr wrap="square" rtlCol="0">
            <a:spAutoFit/>
          </a:bodyPr>
          <a:lstStyle/>
          <a:p>
            <a:r>
              <a:rPr lang="en-US" b="1" dirty="0"/>
              <a:t> </a:t>
            </a:r>
            <a:r>
              <a:rPr lang="en-US" b="1" dirty="0">
                <a:solidFill>
                  <a:schemeClr val="bg1"/>
                </a:solidFill>
              </a:rPr>
              <a:t>Inherited</a:t>
            </a:r>
            <a:endParaRPr lang="en-IN" b="1" dirty="0">
              <a:solidFill>
                <a:schemeClr val="bg1"/>
              </a:solidFill>
            </a:endParaRPr>
          </a:p>
        </p:txBody>
      </p:sp>
      <p:pic>
        <p:nvPicPr>
          <p:cNvPr id="10" name="Picture 9">
            <a:extLst>
              <a:ext uri="{FF2B5EF4-FFF2-40B4-BE49-F238E27FC236}">
                <a16:creationId xmlns:a16="http://schemas.microsoft.com/office/drawing/2014/main" id="{AF6A178D-2AB5-DC30-8165-E4EECC916AC7}"/>
              </a:ext>
            </a:extLst>
          </p:cNvPr>
          <p:cNvPicPr>
            <a:picLocks noChangeAspect="1"/>
          </p:cNvPicPr>
          <p:nvPr/>
        </p:nvPicPr>
        <p:blipFill>
          <a:blip r:embed="rId5"/>
          <a:srcRect b="10135"/>
          <a:stretch>
            <a:fillRect/>
          </a:stretch>
        </p:blipFill>
        <p:spPr>
          <a:xfrm>
            <a:off x="3698899" y="3083964"/>
            <a:ext cx="4794201" cy="2423429"/>
          </a:xfrm>
          <a:prstGeom prst="rect">
            <a:avLst/>
          </a:prstGeom>
        </p:spPr>
      </p:pic>
      <p:pic>
        <p:nvPicPr>
          <p:cNvPr id="8" name="Picture 7">
            <a:extLst>
              <a:ext uri="{FF2B5EF4-FFF2-40B4-BE49-F238E27FC236}">
                <a16:creationId xmlns:a16="http://schemas.microsoft.com/office/drawing/2014/main" id="{A17EF894-3DBD-6223-A3C5-59934B876495}"/>
              </a:ext>
            </a:extLst>
          </p:cNvPr>
          <p:cNvPicPr>
            <a:picLocks noChangeAspect="1"/>
          </p:cNvPicPr>
          <p:nvPr/>
        </p:nvPicPr>
        <p:blipFill>
          <a:blip r:embed="rId6"/>
          <a:srcRect l="61251" t="10667" r="7083" b="71259"/>
          <a:stretch>
            <a:fillRect/>
          </a:stretch>
        </p:blipFill>
        <p:spPr>
          <a:xfrm>
            <a:off x="5996227" y="2662390"/>
            <a:ext cx="2865710" cy="920053"/>
          </a:xfrm>
          <a:prstGeom prst="rect">
            <a:avLst/>
          </a:prstGeom>
        </p:spPr>
      </p:pic>
      <p:pic>
        <p:nvPicPr>
          <p:cNvPr id="11" name="Picture 10">
            <a:extLst>
              <a:ext uri="{FF2B5EF4-FFF2-40B4-BE49-F238E27FC236}">
                <a16:creationId xmlns:a16="http://schemas.microsoft.com/office/drawing/2014/main" id="{2B8D3C0C-6FC3-3E91-ADB4-9865630FAE5C}"/>
              </a:ext>
            </a:extLst>
          </p:cNvPr>
          <p:cNvPicPr>
            <a:picLocks noChangeAspect="1"/>
          </p:cNvPicPr>
          <p:nvPr/>
        </p:nvPicPr>
        <p:blipFill>
          <a:blip r:embed="rId7"/>
          <a:srcRect l="3204" t="17144"/>
          <a:stretch>
            <a:fillRect/>
          </a:stretch>
        </p:blipFill>
        <p:spPr>
          <a:xfrm>
            <a:off x="162560" y="2764713"/>
            <a:ext cx="3094214" cy="2899737"/>
          </a:xfrm>
          <a:prstGeom prst="rect">
            <a:avLst/>
          </a:prstGeom>
        </p:spPr>
      </p:pic>
      <p:pic>
        <p:nvPicPr>
          <p:cNvPr id="9" name="Picture 8">
            <a:extLst>
              <a:ext uri="{FF2B5EF4-FFF2-40B4-BE49-F238E27FC236}">
                <a16:creationId xmlns:a16="http://schemas.microsoft.com/office/drawing/2014/main" id="{1F4B7C5C-D2A2-DE31-578B-64119C4B2CBD}"/>
              </a:ext>
            </a:extLst>
          </p:cNvPr>
          <p:cNvPicPr>
            <a:picLocks noChangeAspect="1"/>
          </p:cNvPicPr>
          <p:nvPr/>
        </p:nvPicPr>
        <p:blipFill>
          <a:blip r:embed="rId8"/>
          <a:srcRect r="63008"/>
          <a:stretch>
            <a:fillRect/>
          </a:stretch>
        </p:blipFill>
        <p:spPr>
          <a:xfrm>
            <a:off x="3209980" y="2662389"/>
            <a:ext cx="2824195" cy="920053"/>
          </a:xfrm>
          <a:prstGeom prst="rect">
            <a:avLst/>
          </a:prstGeom>
        </p:spPr>
      </p:pic>
      <p:sp>
        <p:nvSpPr>
          <p:cNvPr id="12" name="Rectangle 11">
            <a:extLst>
              <a:ext uri="{FF2B5EF4-FFF2-40B4-BE49-F238E27FC236}">
                <a16:creationId xmlns:a16="http://schemas.microsoft.com/office/drawing/2014/main" id="{B0CD6E95-F2D6-AB1F-9B63-CE99925EBF5E}"/>
              </a:ext>
            </a:extLst>
          </p:cNvPr>
          <p:cNvSpPr/>
          <p:nvPr/>
        </p:nvSpPr>
        <p:spPr>
          <a:xfrm>
            <a:off x="0" y="6136640"/>
            <a:ext cx="12192000" cy="72136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TextBox 13">
            <a:extLst>
              <a:ext uri="{FF2B5EF4-FFF2-40B4-BE49-F238E27FC236}">
                <a16:creationId xmlns:a16="http://schemas.microsoft.com/office/drawing/2014/main" id="{A31B65D6-43EE-2BFF-A4BF-27676CC74AB0}"/>
              </a:ext>
            </a:extLst>
          </p:cNvPr>
          <p:cNvSpPr txBox="1"/>
          <p:nvPr/>
        </p:nvSpPr>
        <p:spPr>
          <a:xfrm>
            <a:off x="10135672" y="1354788"/>
            <a:ext cx="2056328" cy="584775"/>
          </a:xfrm>
          <a:prstGeom prst="rect">
            <a:avLst/>
          </a:prstGeom>
          <a:noFill/>
        </p:spPr>
        <p:txBody>
          <a:bodyPr wrap="square">
            <a:spAutoFit/>
          </a:bodyPr>
          <a:lstStyle/>
          <a:p>
            <a:r>
              <a:rPr lang="en-IN" sz="3200" b="1" dirty="0">
                <a:latin typeface="Arial" panose="020B0604020202020204" pitchFamily="34" charset="0"/>
                <a:cs typeface="Arial" panose="020B0604020202020204" pitchFamily="34" charset="0"/>
              </a:rPr>
              <a:t>Aetiology</a:t>
            </a:r>
          </a:p>
        </p:txBody>
      </p:sp>
    </p:spTree>
    <p:extLst>
      <p:ext uri="{BB962C8B-B14F-4D97-AF65-F5344CB8AC3E}">
        <p14:creationId xmlns:p14="http://schemas.microsoft.com/office/powerpoint/2010/main" val="389294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9"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IN"/>
            </a:p>
          </p:txBody>
        </p:sp>
      </p:grpSp>
      <p:sp>
        <p:nvSpPr>
          <p:cNvPr id="2" name="Title 1"/>
          <p:cNvSpPr>
            <a:spLocks noGrp="1"/>
          </p:cNvSpPr>
          <p:nvPr>
            <p:ph type="title"/>
          </p:nvPr>
        </p:nvSpPr>
        <p:spPr>
          <a:xfrm>
            <a:off x="1154954" y="973668"/>
            <a:ext cx="8761413" cy="706964"/>
          </a:xfrm>
        </p:spPr>
        <p:txBody>
          <a:bodyPr>
            <a:normAutofit/>
          </a:bodyPr>
          <a:lstStyle/>
          <a:p>
            <a:r>
              <a:rPr lang="en-IN" dirty="0">
                <a:solidFill>
                  <a:srgbClr val="FFFFFF"/>
                </a:solidFill>
                <a:latin typeface="Arial" panose="020B0604020202020204" pitchFamily="34" charset="0"/>
                <a:cs typeface="Arial" panose="020B0604020202020204" pitchFamily="34" charset="0"/>
              </a:rPr>
              <a:t>Prevalence — UK &amp; Worldwide</a:t>
            </a:r>
          </a:p>
        </p:txBody>
      </p:sp>
      <p:sp>
        <p:nvSpPr>
          <p:cNvPr id="31" name="Rectangle 30">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23" name="Content Placeholder 2">
            <a:extLst>
              <a:ext uri="{FF2B5EF4-FFF2-40B4-BE49-F238E27FC236}">
                <a16:creationId xmlns:a16="http://schemas.microsoft.com/office/drawing/2014/main" id="{CB643080-9F9B-44E4-A53C-A30764B4C807}"/>
              </a:ext>
            </a:extLst>
          </p:cNvPr>
          <p:cNvGraphicFramePr>
            <a:graphicFrameLocks noGrp="1"/>
          </p:cNvGraphicFramePr>
          <p:nvPr>
            <p:ph idx="1"/>
            <p:extLst>
              <p:ext uri="{D42A27DB-BD31-4B8C-83A1-F6EECF244321}">
                <p14:modId xmlns:p14="http://schemas.microsoft.com/office/powerpoint/2010/main" val="490289318"/>
              </p:ext>
            </p:extLst>
          </p:nvPr>
        </p:nvGraphicFramePr>
        <p:xfrm>
          <a:off x="934720" y="1818640"/>
          <a:ext cx="9977597" cy="426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0761255F-14C7-7587-D5F6-D009165C57E6}"/>
              </a:ext>
            </a:extLst>
          </p:cNvPr>
          <p:cNvPicPr>
            <a:picLocks noChangeAspect="1"/>
          </p:cNvPicPr>
          <p:nvPr/>
        </p:nvPicPr>
        <p:blipFill>
          <a:blip r:embed="rId8"/>
          <a:srcRect l="19000" t="10074" r="13667" b="10370"/>
          <a:stretch>
            <a:fillRect/>
          </a:stretch>
        </p:blipFill>
        <p:spPr>
          <a:xfrm>
            <a:off x="8130385" y="505460"/>
            <a:ext cx="2307427" cy="204470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IN"/>
          </a:p>
        </p:txBody>
      </p:sp>
      <p:sp>
        <p:nvSpPr>
          <p:cNvPr id="42" name="Freeform: Shape 41">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IN"/>
          </a:p>
        </p:txBody>
      </p:sp>
      <p:sp>
        <p:nvSpPr>
          <p:cNvPr id="44"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IN"/>
          </a:p>
        </p:txBody>
      </p:sp>
      <p:sp>
        <p:nvSpPr>
          <p:cNvPr id="46"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a:p>
        </p:txBody>
      </p:sp>
      <p:sp>
        <p:nvSpPr>
          <p:cNvPr id="2" name="Title 1"/>
          <p:cNvSpPr>
            <a:spLocks noGrp="1"/>
          </p:cNvSpPr>
          <p:nvPr>
            <p:ph type="title"/>
          </p:nvPr>
        </p:nvSpPr>
        <p:spPr>
          <a:xfrm>
            <a:off x="639098" y="629265"/>
            <a:ext cx="5132438" cy="1622322"/>
          </a:xfrm>
        </p:spPr>
        <p:txBody>
          <a:bodyPr>
            <a:normAutofit/>
          </a:bodyPr>
          <a:lstStyle/>
          <a:p>
            <a:r>
              <a:rPr lang="en-IN" dirty="0">
                <a:solidFill>
                  <a:schemeClr val="tx1"/>
                </a:solidFill>
                <a:latin typeface="Arial" panose="020B0604020202020204" pitchFamily="34" charset="0"/>
                <a:cs typeface="Arial" panose="020B0604020202020204" pitchFamily="34" charset="0"/>
              </a:rPr>
              <a:t>Economic &amp; Social Burden</a:t>
            </a:r>
          </a:p>
        </p:txBody>
      </p:sp>
      <p:sp>
        <p:nvSpPr>
          <p:cNvPr id="48" name="Rectangle 47">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3" name="Picture 2">
            <a:extLst>
              <a:ext uri="{FF2B5EF4-FFF2-40B4-BE49-F238E27FC236}">
                <a16:creationId xmlns:a16="http://schemas.microsoft.com/office/drawing/2014/main" id="{0B418BF6-70E8-64FF-4648-80A5F8F7B0E5}"/>
              </a:ext>
            </a:extLst>
          </p:cNvPr>
          <p:cNvPicPr>
            <a:picLocks noChangeAspect="1"/>
          </p:cNvPicPr>
          <p:nvPr/>
        </p:nvPicPr>
        <p:blipFill>
          <a:blip r:embed="rId2"/>
          <a:srcRect l="11329" t="10601" r="11685" b="12368"/>
          <a:stretch>
            <a:fillRect/>
          </a:stretch>
        </p:blipFill>
        <p:spPr>
          <a:xfrm>
            <a:off x="6644029" y="490012"/>
            <a:ext cx="3793783" cy="2798236"/>
          </a:xfrm>
          <a:prstGeom prst="rect">
            <a:avLst/>
          </a:prstGeom>
        </p:spPr>
      </p:pic>
      <p:pic>
        <p:nvPicPr>
          <p:cNvPr id="4" name="Picture 3">
            <a:extLst>
              <a:ext uri="{FF2B5EF4-FFF2-40B4-BE49-F238E27FC236}">
                <a16:creationId xmlns:a16="http://schemas.microsoft.com/office/drawing/2014/main" id="{7A0CD7FA-CFBC-F509-DA2C-6730475E365F}"/>
              </a:ext>
            </a:extLst>
          </p:cNvPr>
          <p:cNvPicPr>
            <a:picLocks noChangeAspect="1"/>
          </p:cNvPicPr>
          <p:nvPr/>
        </p:nvPicPr>
        <p:blipFill>
          <a:blip r:embed="rId3"/>
          <a:srcRect l="7383" r="5830" b="5441"/>
          <a:stretch>
            <a:fillRect/>
          </a:stretch>
        </p:blipFill>
        <p:spPr>
          <a:xfrm>
            <a:off x="6644028" y="3288248"/>
            <a:ext cx="3793783" cy="3053709"/>
          </a:xfrm>
          <a:prstGeom prst="rect">
            <a:avLst/>
          </a:prstGeom>
        </p:spPr>
      </p:pic>
      <p:graphicFrame>
        <p:nvGraphicFramePr>
          <p:cNvPr id="26" name="Content Placeholder 2">
            <a:extLst>
              <a:ext uri="{FF2B5EF4-FFF2-40B4-BE49-F238E27FC236}">
                <a16:creationId xmlns:a16="http://schemas.microsoft.com/office/drawing/2014/main" id="{093F9AC3-F447-F3F6-EE38-43764A56F8B1}"/>
              </a:ext>
            </a:extLst>
          </p:cNvPr>
          <p:cNvGraphicFramePr>
            <a:graphicFrameLocks noGrp="1"/>
          </p:cNvGraphicFramePr>
          <p:nvPr>
            <p:ph idx="1"/>
            <p:extLst>
              <p:ext uri="{D42A27DB-BD31-4B8C-83A1-F6EECF244321}">
                <p14:modId xmlns:p14="http://schemas.microsoft.com/office/powerpoint/2010/main" val="3598659053"/>
              </p:ext>
            </p:extLst>
          </p:nvPr>
        </p:nvGraphicFramePr>
        <p:xfrm>
          <a:off x="639097" y="2251587"/>
          <a:ext cx="5677355" cy="39788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IN" dirty="0">
                <a:solidFill>
                  <a:srgbClr val="EBEBEB"/>
                </a:solidFill>
                <a:latin typeface="Arial" panose="020B0604020202020204" pitchFamily="34" charset="0"/>
                <a:cs typeface="Arial" panose="020B0604020202020204" pitchFamily="34" charset="0"/>
              </a:rPr>
              <a:t>Diagnosis &amp; Initial Assessment</a:t>
            </a:r>
          </a:p>
        </p:txBody>
      </p:sp>
      <p:pic>
        <p:nvPicPr>
          <p:cNvPr id="3" name="Picture 2">
            <a:extLst>
              <a:ext uri="{FF2B5EF4-FFF2-40B4-BE49-F238E27FC236}">
                <a16:creationId xmlns:a16="http://schemas.microsoft.com/office/drawing/2014/main" id="{5DF2B074-5964-D2D1-56D3-62CE311E9049}"/>
              </a:ext>
            </a:extLst>
          </p:cNvPr>
          <p:cNvPicPr>
            <a:picLocks noChangeAspect="1"/>
          </p:cNvPicPr>
          <p:nvPr/>
        </p:nvPicPr>
        <p:blipFill>
          <a:blip r:embed="rId2"/>
          <a:srcRect l="10581" r="5835" b="10969"/>
          <a:stretch>
            <a:fillRect/>
          </a:stretch>
        </p:blipFill>
        <p:spPr>
          <a:xfrm>
            <a:off x="8076302" y="2560321"/>
            <a:ext cx="3624608" cy="3860800"/>
          </a:xfrm>
          <a:prstGeom prst="roundRect">
            <a:avLst>
              <a:gd name="adj" fmla="val 1858"/>
            </a:avLst>
          </a:prstGeom>
          <a:effectLst>
            <a:outerShdw blurRad="50800" dist="50800" dir="5400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9B52768C-432C-E8FF-F174-B011243119A1}"/>
              </a:ext>
            </a:extLst>
          </p:cNvPr>
          <p:cNvGraphicFramePr>
            <a:graphicFrameLocks noGrp="1"/>
          </p:cNvGraphicFramePr>
          <p:nvPr>
            <p:ph idx="1"/>
            <p:extLst>
              <p:ext uri="{D42A27DB-BD31-4B8C-83A1-F6EECF244321}">
                <p14:modId xmlns:p14="http://schemas.microsoft.com/office/powerpoint/2010/main" val="1045890001"/>
              </p:ext>
            </p:extLst>
          </p:nvPr>
        </p:nvGraphicFramePr>
        <p:xfrm>
          <a:off x="508000" y="2560320"/>
          <a:ext cx="7044267" cy="4297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086FA67-94C4-71DB-417C-52B9DE1C6DA9}"/>
              </a:ext>
            </a:extLst>
          </p:cNvPr>
          <p:cNvPicPr>
            <a:picLocks noChangeAspect="1"/>
          </p:cNvPicPr>
          <p:nvPr/>
        </p:nvPicPr>
        <p:blipFill>
          <a:blip r:embed="rId8"/>
          <a:stretch>
            <a:fillRect/>
          </a:stretch>
        </p:blipFill>
        <p:spPr>
          <a:xfrm>
            <a:off x="7552267" y="534511"/>
            <a:ext cx="2291968" cy="1585278"/>
          </a:xfrm>
          <a:prstGeom prst="rect">
            <a:avLst/>
          </a:prstGeom>
          <a:effectLst>
            <a:softEdge rad="1270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5328" y="820994"/>
            <a:ext cx="7802233" cy="706964"/>
          </a:xfrm>
        </p:spPr>
        <p:txBody>
          <a:bodyPr/>
          <a:lstStyle/>
          <a:p>
            <a:r>
              <a:rPr dirty="0">
                <a:latin typeface="Arial" panose="020B0604020202020204" pitchFamily="34" charset="0"/>
                <a:cs typeface="Arial" panose="020B0604020202020204" pitchFamily="34" charset="0"/>
              </a:rPr>
              <a:t>Management </a:t>
            </a:r>
            <a:r>
              <a:rPr lang="en-US" dirty="0">
                <a:latin typeface="Arial" panose="020B0604020202020204" pitchFamily="34" charset="0"/>
                <a:cs typeface="Arial" panose="020B0604020202020204" pitchFamily="34" charset="0"/>
              </a:rPr>
              <a:t>(</a:t>
            </a:r>
            <a:r>
              <a:rPr dirty="0">
                <a:latin typeface="Arial" panose="020B0604020202020204" pitchFamily="34" charset="0"/>
                <a:cs typeface="Arial" panose="020B0604020202020204" pitchFamily="34" charset="0"/>
              </a:rPr>
              <a:t>UK guidance</a:t>
            </a:r>
            <a:r>
              <a:rPr lang="en-US" dirty="0">
                <a:latin typeface="Arial" panose="020B0604020202020204" pitchFamily="34" charset="0"/>
                <a:cs typeface="Arial" panose="020B0604020202020204" pitchFamily="34" charset="0"/>
              </a:rPr>
              <a:t>)</a:t>
            </a:r>
            <a:r>
              <a:rPr dirty="0">
                <a:latin typeface="Arial" panose="020B0604020202020204" pitchFamily="34" charset="0"/>
                <a:cs typeface="Arial" panose="020B0604020202020204" pitchFamily="34" charset="0"/>
              </a:rPr>
              <a:t> </a:t>
            </a:r>
          </a:p>
        </p:txBody>
      </p:sp>
      <p:graphicFrame>
        <p:nvGraphicFramePr>
          <p:cNvPr id="5" name="Content Placeholder 2">
            <a:extLst>
              <a:ext uri="{FF2B5EF4-FFF2-40B4-BE49-F238E27FC236}">
                <a16:creationId xmlns:a16="http://schemas.microsoft.com/office/drawing/2014/main" id="{0D3B0559-1D6C-D828-5331-1C42D18971F2}"/>
              </a:ext>
            </a:extLst>
          </p:cNvPr>
          <p:cNvGraphicFramePr>
            <a:graphicFrameLocks noGrp="1"/>
          </p:cNvGraphicFramePr>
          <p:nvPr>
            <p:ph idx="1"/>
            <p:extLst>
              <p:ext uri="{D42A27DB-BD31-4B8C-83A1-F6EECF244321}">
                <p14:modId xmlns:p14="http://schemas.microsoft.com/office/powerpoint/2010/main" val="2867287614"/>
              </p:ext>
            </p:extLst>
          </p:nvPr>
        </p:nvGraphicFramePr>
        <p:xfrm>
          <a:off x="422787" y="2603500"/>
          <a:ext cx="11218607"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IN"/>
            </a:p>
          </p:txBody>
        </p:sp>
      </p:grpSp>
      <p:sp>
        <p:nvSpPr>
          <p:cNvPr id="2" name="Title 1"/>
          <p:cNvSpPr>
            <a:spLocks noGrp="1"/>
          </p:cNvSpPr>
          <p:nvPr>
            <p:ph type="title"/>
          </p:nvPr>
        </p:nvSpPr>
        <p:spPr>
          <a:xfrm>
            <a:off x="1154954" y="973668"/>
            <a:ext cx="8761413" cy="706964"/>
          </a:xfrm>
        </p:spPr>
        <p:txBody>
          <a:bodyPr>
            <a:normAutofit/>
          </a:bodyPr>
          <a:lstStyle/>
          <a:p>
            <a:r>
              <a:rPr lang="en-US" sz="3300">
                <a:solidFill>
                  <a:srgbClr val="FFFFFF"/>
                </a:solidFill>
                <a:latin typeface="Arial" panose="020B0604020202020204" pitchFamily="34" charset="0"/>
                <a:cs typeface="Arial" panose="020B0604020202020204" pitchFamily="34" charset="0"/>
              </a:rPr>
              <a:t>Models &amp; Frameworks to Improve Outcomes</a:t>
            </a:r>
          </a:p>
        </p:txBody>
      </p:sp>
      <p:sp>
        <p:nvSpPr>
          <p:cNvPr id="23" name="Rectangle 2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24" name="Content Placeholder 2">
            <a:extLst>
              <a:ext uri="{FF2B5EF4-FFF2-40B4-BE49-F238E27FC236}">
                <a16:creationId xmlns:a16="http://schemas.microsoft.com/office/drawing/2014/main" id="{9D4EA700-7546-6D71-1629-630825A13BAD}"/>
              </a:ext>
            </a:extLst>
          </p:cNvPr>
          <p:cNvGraphicFramePr>
            <a:graphicFrameLocks noGrp="1"/>
          </p:cNvGraphicFramePr>
          <p:nvPr>
            <p:ph idx="1"/>
            <p:extLst>
              <p:ext uri="{D42A27DB-BD31-4B8C-83A1-F6EECF244321}">
                <p14:modId xmlns:p14="http://schemas.microsoft.com/office/powerpoint/2010/main" val="408634567"/>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4155" y="838200"/>
            <a:ext cx="7163136" cy="706964"/>
          </a:xfrm>
        </p:spPr>
        <p:txBody>
          <a:bodyPr/>
          <a:lstStyle/>
          <a:p>
            <a:r>
              <a:rPr dirty="0">
                <a:latin typeface="Arial" panose="020B0604020202020204" pitchFamily="34" charset="0"/>
                <a:cs typeface="Arial" panose="020B0604020202020204" pitchFamily="34" charset="0"/>
              </a:rPr>
              <a:t>Treatment Options in the UK</a:t>
            </a:r>
          </a:p>
        </p:txBody>
      </p:sp>
      <p:sp>
        <p:nvSpPr>
          <p:cNvPr id="3" name="Content Placeholder 2"/>
          <p:cNvSpPr>
            <a:spLocks noGrp="1"/>
          </p:cNvSpPr>
          <p:nvPr>
            <p:ph idx="1"/>
          </p:nvPr>
        </p:nvSpPr>
        <p:spPr>
          <a:xfrm>
            <a:off x="452284" y="2603500"/>
            <a:ext cx="11248103" cy="3416300"/>
          </a:xfrm>
        </p:spPr>
        <p:txBody>
          <a:bodyPr>
            <a:normAutofit/>
          </a:bodyPr>
          <a:lstStyle/>
          <a:p>
            <a:pPr>
              <a:lnSpc>
                <a:spcPct val="150000"/>
              </a:lnSpc>
              <a:defRPr sz="1800"/>
            </a:pPr>
            <a:r>
              <a:rPr sz="2000" dirty="0">
                <a:latin typeface="Arial" panose="020B0604020202020204" pitchFamily="34" charset="0"/>
                <a:cs typeface="Arial" panose="020B0604020202020204" pitchFamily="34" charset="0"/>
              </a:rPr>
              <a:t>Disease-modifying: antivirals for hepatitis B/C, lifestyle weight-loss interventions for NAFLD (incl. pharmacotherapy when eligible). (BSG, 2020)</a:t>
            </a:r>
          </a:p>
          <a:p>
            <a:pPr>
              <a:lnSpc>
                <a:spcPct val="150000"/>
              </a:lnSpc>
              <a:defRPr sz="1800"/>
            </a:pPr>
            <a:r>
              <a:rPr sz="2000" dirty="0">
                <a:latin typeface="Arial" panose="020B0604020202020204" pitchFamily="34" charset="0"/>
                <a:cs typeface="Arial" panose="020B0604020202020204" pitchFamily="34" charset="0"/>
              </a:rPr>
              <a:t>Supportive: diuretics, large-volume paracentesis, endoscopic variceal therapy, TIPS for refractory variceal bleed/ascites. (BSG, 2020)</a:t>
            </a:r>
          </a:p>
          <a:p>
            <a:pPr>
              <a:lnSpc>
                <a:spcPct val="150000"/>
              </a:lnSpc>
              <a:defRPr sz="1800"/>
            </a:pPr>
            <a:r>
              <a:rPr sz="2000" dirty="0">
                <a:latin typeface="Arial" panose="020B0604020202020204" pitchFamily="34" charset="0"/>
                <a:cs typeface="Arial" panose="020B0604020202020204" pitchFamily="34" charset="0"/>
              </a:rPr>
              <a:t>Definitive: liver transplantation for selected patients; hepatocellular carcinoma surveillance where indicated. (BSG,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1" name="Oval 10">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2" name="Oval 11">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Oval 12">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Oval 13">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Oval 14">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7"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IN"/>
            </a:p>
          </p:txBody>
        </p:sp>
        <p:sp>
          <p:nvSpPr>
            <p:cNvPr id="18"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grpSp>
      <p:sp>
        <p:nvSpPr>
          <p:cNvPr id="20" name="Rectangle 19">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Rectangle 21">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7469C15F-0ED3-44D5-844A-148345B090EC}"/>
              </a:ext>
            </a:extLst>
          </p:cNvPr>
          <p:cNvSpPr>
            <a:spLocks noGrp="1"/>
          </p:cNvSpPr>
          <p:nvPr>
            <p:ph type="title"/>
          </p:nvPr>
        </p:nvSpPr>
        <p:spPr>
          <a:xfrm>
            <a:off x="1068388" y="457695"/>
            <a:ext cx="8761413" cy="552484"/>
          </a:xfrm>
        </p:spPr>
        <p:txBody>
          <a:bodyPr vert="horz" lIns="91440" tIns="45720" rIns="91440" bIns="45720" rtlCol="0" anchor="b">
            <a:normAutofit fontScale="90000"/>
          </a:bodyPr>
          <a:lstStyle/>
          <a:p>
            <a:r>
              <a:rPr lang="en-US" dirty="0">
                <a:solidFill>
                  <a:schemeClr val="tx2"/>
                </a:solidFill>
              </a:rPr>
              <a:t>Common Comorbidities with Cirrhosis</a:t>
            </a:r>
          </a:p>
        </p:txBody>
      </p:sp>
      <p:sp>
        <p:nvSpPr>
          <p:cNvPr id="26" name="Rectangle 25">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 name="TextBox 3">
            <a:extLst>
              <a:ext uri="{FF2B5EF4-FFF2-40B4-BE49-F238E27FC236}">
                <a16:creationId xmlns:a16="http://schemas.microsoft.com/office/drawing/2014/main" id="{52E6FA8F-9D9D-701D-D8DF-5F9D458234FF}"/>
              </a:ext>
            </a:extLst>
          </p:cNvPr>
          <p:cNvSpPr txBox="1"/>
          <p:nvPr/>
        </p:nvSpPr>
        <p:spPr>
          <a:xfrm>
            <a:off x="476250" y="1010179"/>
            <a:ext cx="11239500" cy="5366395"/>
          </a:xfrm>
          <a:prstGeom prst="rect">
            <a:avLst/>
          </a:prstGeom>
        </p:spPr>
        <p:txBody>
          <a:bodyPr vert="horz" lIns="91440" tIns="45720" rIns="91440" bIns="45720" rtlCol="0" anchor="ctr">
            <a:normAutofit/>
          </a:bodyPr>
          <a:lstStyle/>
          <a:p>
            <a:pPr marL="342900" indent="-342900">
              <a:lnSpc>
                <a:spcPct val="90000"/>
              </a:lnSpc>
              <a:spcBef>
                <a:spcPts val="1000"/>
              </a:spcBef>
              <a:buClr>
                <a:schemeClr val="accent1"/>
              </a:buClr>
              <a:buSzPct val="80000"/>
              <a:buFont typeface="Wingdings 3" charset="2"/>
              <a:buChar char=""/>
            </a:pPr>
            <a:r>
              <a:rPr lang="en-US" sz="2000" dirty="0">
                <a:latin typeface="Arial" panose="020B0604020202020204" pitchFamily="34" charset="0"/>
                <a:cs typeface="Arial" panose="020B0604020202020204" pitchFamily="34" charset="0"/>
              </a:rPr>
              <a:t>Portal Hypertension - Leads to varices in the esophagus and stomach; risk of life-threatening hemorrhage . Splenomegaly occurs, causing low platelets (thrombocytopenia) and anemia .Managed via beta-blockers, endoscopic banding, or TIPS (transjugular intrahepatic portosystemic shunt) (British Liver Trust ,2024)</a:t>
            </a:r>
          </a:p>
          <a:p>
            <a:pPr marL="342900" indent="-342900">
              <a:lnSpc>
                <a:spcPct val="90000"/>
              </a:lnSpc>
              <a:spcBef>
                <a:spcPts val="1000"/>
              </a:spcBef>
              <a:buClr>
                <a:schemeClr val="accent1"/>
              </a:buClr>
              <a:buSzPct val="80000"/>
              <a:buFont typeface="Wingdings 3" charset="2"/>
              <a:buChar char=""/>
            </a:pPr>
            <a:r>
              <a:rPr lang="en-US" sz="2000" dirty="0">
                <a:latin typeface="Arial" panose="020B0604020202020204" pitchFamily="34" charset="0"/>
                <a:cs typeface="Arial" panose="020B0604020202020204" pitchFamily="34" charset="0"/>
              </a:rPr>
              <a:t> Ascites - Fluid accumulation in the abdomen.Predisposes to spontaneous bacterial peritonitis (SBP), a severe infection.Managed with diuretics, paracentesis, and sodium restriction.(Moon A. et al. ,2022 )</a:t>
            </a:r>
          </a:p>
          <a:p>
            <a:pPr marL="342900" indent="-342900">
              <a:lnSpc>
                <a:spcPct val="90000"/>
              </a:lnSpc>
              <a:spcBef>
                <a:spcPts val="1000"/>
              </a:spcBef>
              <a:buClr>
                <a:schemeClr val="accent1"/>
              </a:buClr>
              <a:buSzPct val="80000"/>
              <a:buFont typeface="Wingdings 3" charset="2"/>
              <a:buChar char=""/>
            </a:pPr>
            <a:r>
              <a:rPr lang="en-US" sz="2000" dirty="0">
                <a:latin typeface="Arial" panose="020B0604020202020204" pitchFamily="34" charset="0"/>
                <a:cs typeface="Arial" panose="020B0604020202020204" pitchFamily="34" charset="0"/>
              </a:rPr>
              <a:t> Hepatic Encephalopathy - Cognitive impairment due to toxins (ammonia) affecting the brain.Symptoms: confusion, personality changes, sleep disturbances.Managed with lactulose, rifaximin, and dietary protein management.(British Liver Trust,2025)</a:t>
            </a:r>
          </a:p>
          <a:p>
            <a:pPr marL="342900" indent="-342900">
              <a:lnSpc>
                <a:spcPct val="90000"/>
              </a:lnSpc>
              <a:spcBef>
                <a:spcPts val="1000"/>
              </a:spcBef>
              <a:buClr>
                <a:schemeClr val="accent1"/>
              </a:buClr>
              <a:buSzPct val="80000"/>
              <a:buFont typeface="Wingdings 3" charset="2"/>
              <a:buChar char=""/>
            </a:pPr>
            <a:r>
              <a:rPr lang="en-US" sz="2000" dirty="0">
                <a:latin typeface="Arial" panose="020B0604020202020204" pitchFamily="34" charset="0"/>
                <a:cs typeface="Arial" panose="020B0604020202020204" pitchFamily="34" charset="0"/>
              </a:rPr>
              <a:t>Hepatocellular Carcinoma (HCC) - Cirrhosis increases liver cancer risk.Regular ultrasound and alpha-fetoprotein (AFP) screening recommended every 6 months.(NHS England,2024)</a:t>
            </a:r>
          </a:p>
          <a:p>
            <a:pPr marL="342900" indent="-342900">
              <a:lnSpc>
                <a:spcPct val="90000"/>
              </a:lnSpc>
              <a:spcBef>
                <a:spcPts val="1000"/>
              </a:spcBef>
              <a:buClr>
                <a:schemeClr val="accent1"/>
              </a:buClr>
              <a:buSzPct val="80000"/>
              <a:buFont typeface="Wingdings 3" charset="2"/>
              <a:buChar char=""/>
            </a:pPr>
            <a:r>
              <a:rPr lang="en-US" sz="2000" dirty="0">
                <a:latin typeface="Arial" panose="020B0604020202020204" pitchFamily="34" charset="0"/>
                <a:cs typeface="Arial" panose="020B0604020202020204" pitchFamily="34" charset="0"/>
              </a:rPr>
              <a:t> Metabolic Disorders - Diabetes mellitus (especially type 2) due to insulin resistance.Osteoporosis due to impaired vitamin D and calcium metabolism.(Mansour D,2023)</a:t>
            </a:r>
          </a:p>
          <a:p>
            <a:pPr marL="342900" indent="-342900">
              <a:lnSpc>
                <a:spcPct val="90000"/>
              </a:lnSpc>
              <a:spcBef>
                <a:spcPts val="1000"/>
              </a:spcBef>
              <a:buClr>
                <a:schemeClr val="accent1"/>
              </a:buClr>
              <a:buSzPct val="80000"/>
              <a:buFont typeface="Wingdings 3" charset="2"/>
              <a:buChar char=""/>
            </a:pPr>
            <a:r>
              <a:rPr lang="en-US" sz="2000" dirty="0">
                <a:latin typeface="Arial" panose="020B0604020202020204" pitchFamily="34" charset="0"/>
                <a:cs typeface="Arial" panose="020B0604020202020204" pitchFamily="34" charset="0"/>
              </a:rPr>
              <a:t> Coagulopathy Reduced clotting factor synthesis → increased bleeding risk.Monitored via INR, platelet counts, and clinical bleeding signs.(StatPearls,2024)</a:t>
            </a:r>
          </a:p>
        </p:txBody>
      </p:sp>
    </p:spTree>
    <p:extLst>
      <p:ext uri="{BB962C8B-B14F-4D97-AF65-F5344CB8AC3E}">
        <p14:creationId xmlns:p14="http://schemas.microsoft.com/office/powerpoint/2010/main" val="2124149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1" name="Rectangle 10">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Oval 12">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17"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IN"/>
          </a:p>
        </p:txBody>
      </p:sp>
      <p:sp>
        <p:nvSpPr>
          <p:cNvPr id="19" name="Oval 18">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sp>
        <p:nvSpPr>
          <p:cNvPr id="2" name="Title 1"/>
          <p:cNvSpPr>
            <a:spLocks noGrp="1"/>
          </p:cNvSpPr>
          <p:nvPr>
            <p:ph type="title"/>
          </p:nvPr>
        </p:nvSpPr>
        <p:spPr>
          <a:xfrm>
            <a:off x="8471239" y="973667"/>
            <a:ext cx="2942210" cy="4833745"/>
          </a:xfrm>
        </p:spPr>
        <p:txBody>
          <a:bodyPr>
            <a:normAutofit/>
          </a:bodyPr>
          <a:lstStyle/>
          <a:p>
            <a:r>
              <a:rPr lang="en-IN" dirty="0">
                <a:solidFill>
                  <a:srgbClr val="EBEBEB"/>
                </a:solidFill>
                <a:latin typeface="Arial" panose="020B0604020202020204" pitchFamily="34" charset="0"/>
                <a:cs typeface="Arial" panose="020B0604020202020204" pitchFamily="34" charset="0"/>
              </a:rPr>
              <a:t>Prevention Strategies</a:t>
            </a:r>
          </a:p>
        </p:txBody>
      </p:sp>
      <p:sp>
        <p:nvSpPr>
          <p:cNvPr id="23" name="Rectangle 22">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5" name="Content Placeholder 2">
            <a:extLst>
              <a:ext uri="{FF2B5EF4-FFF2-40B4-BE49-F238E27FC236}">
                <a16:creationId xmlns:a16="http://schemas.microsoft.com/office/drawing/2014/main" id="{CC7EF4FE-CD4C-BD08-E4CA-816D99C7FBD4}"/>
              </a:ext>
            </a:extLst>
          </p:cNvPr>
          <p:cNvGraphicFramePr>
            <a:graphicFrameLocks noGrp="1"/>
          </p:cNvGraphicFramePr>
          <p:nvPr>
            <p:ph idx="1"/>
            <p:extLst>
              <p:ext uri="{D42A27DB-BD31-4B8C-83A1-F6EECF244321}">
                <p14:modId xmlns:p14="http://schemas.microsoft.com/office/powerpoint/2010/main" val="3970049247"/>
              </p:ext>
            </p:extLst>
          </p:nvPr>
        </p:nvGraphicFramePr>
        <p:xfrm>
          <a:off x="215152" y="402164"/>
          <a:ext cx="7588529" cy="64542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IN"/>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IN"/>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IN"/>
          </a:p>
        </p:txBody>
      </p:sp>
      <p:sp>
        <p:nvSpPr>
          <p:cNvPr id="2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IN"/>
          </a:p>
        </p:txBody>
      </p:sp>
      <p:sp>
        <p:nvSpPr>
          <p:cNvPr id="2" name="Title 1"/>
          <p:cNvSpPr>
            <a:spLocks noGrp="1"/>
          </p:cNvSpPr>
          <p:nvPr>
            <p:ph type="title"/>
          </p:nvPr>
        </p:nvSpPr>
        <p:spPr>
          <a:xfrm>
            <a:off x="1021417" y="588579"/>
            <a:ext cx="3342442" cy="2259724"/>
          </a:xfrm>
        </p:spPr>
        <p:txBody>
          <a:bodyPr anchor="ctr">
            <a:normAutofit/>
          </a:bodyPr>
          <a:lstStyle/>
          <a:p>
            <a:r>
              <a:rPr lang="en-US" sz="3200" dirty="0">
                <a:solidFill>
                  <a:srgbClr val="EBEBEB"/>
                </a:solidFill>
                <a:latin typeface="Arial" panose="020B0604020202020204" pitchFamily="34" charset="0"/>
                <a:cs typeface="Arial" panose="020B0604020202020204" pitchFamily="34" charset="0"/>
              </a:rPr>
              <a:t>Skills, Values &amp; Behaviors for </a:t>
            </a:r>
            <a:br>
              <a:rPr lang="en-US" sz="3200" dirty="0">
                <a:solidFill>
                  <a:srgbClr val="EBEBEB"/>
                </a:solidFill>
                <a:latin typeface="Arial" panose="020B0604020202020204" pitchFamily="34" charset="0"/>
                <a:cs typeface="Arial" panose="020B0604020202020204" pitchFamily="34" charset="0"/>
              </a:rPr>
            </a:br>
            <a:r>
              <a:rPr lang="en-US" sz="3200" dirty="0">
                <a:solidFill>
                  <a:srgbClr val="EBEBEB"/>
                </a:solidFill>
                <a:latin typeface="Arial" panose="020B0604020202020204" pitchFamily="34" charset="0"/>
                <a:cs typeface="Arial" panose="020B0604020202020204" pitchFamily="34" charset="0"/>
              </a:rPr>
              <a:t>Co-productive Care</a:t>
            </a:r>
          </a:p>
        </p:txBody>
      </p:sp>
      <p:sp>
        <p:nvSpPr>
          <p:cNvPr id="3" name="Content Placeholder 2"/>
          <p:cNvSpPr>
            <a:spLocks noGrp="1"/>
          </p:cNvSpPr>
          <p:nvPr>
            <p:ph idx="1"/>
          </p:nvPr>
        </p:nvSpPr>
        <p:spPr>
          <a:xfrm>
            <a:off x="5290077" y="437513"/>
            <a:ext cx="6263636" cy="5954325"/>
          </a:xfrm>
        </p:spPr>
        <p:txBody>
          <a:bodyPr anchor="ctr">
            <a:normAutofit/>
          </a:bodyPr>
          <a:lstStyle/>
          <a:p>
            <a:pPr>
              <a:lnSpc>
                <a:spcPct val="150000"/>
              </a:lnSpc>
              <a:defRPr sz="1800"/>
            </a:pPr>
            <a:r>
              <a:rPr lang="en-IN" sz="2000" dirty="0">
                <a:latin typeface="Arial" panose="020B0604020202020204" pitchFamily="34" charset="0"/>
                <a:cs typeface="Arial" panose="020B0604020202020204" pitchFamily="34" charset="0"/>
              </a:rPr>
              <a:t>Skills: motivational interviewing, shared decision-making, clinical competence in cirrhosis management, coordinating MDT care. (Bischof, G.2021;</a:t>
            </a:r>
            <a:r>
              <a:rPr lang="en-US" sz="2000" dirty="0">
                <a:latin typeface="Arial" panose="020B0604020202020204" pitchFamily="34" charset="0"/>
                <a:cs typeface="Arial" panose="020B0604020202020204" pitchFamily="34" charset="0"/>
              </a:rPr>
              <a:t>NHS England (2023; GBA (2023) </a:t>
            </a:r>
            <a:endParaRPr lang="en-IN" sz="2000" dirty="0">
              <a:latin typeface="Arial" panose="020B0604020202020204" pitchFamily="34" charset="0"/>
              <a:cs typeface="Arial" panose="020B0604020202020204" pitchFamily="34" charset="0"/>
            </a:endParaRPr>
          </a:p>
          <a:p>
            <a:pPr>
              <a:lnSpc>
                <a:spcPct val="150000"/>
              </a:lnSpc>
              <a:defRPr sz="1800"/>
            </a:pPr>
            <a:r>
              <a:rPr lang="en-IN" sz="2000" dirty="0">
                <a:latin typeface="Arial" panose="020B0604020202020204" pitchFamily="34" charset="0"/>
                <a:cs typeface="Arial" panose="020B0604020202020204" pitchFamily="34" charset="0"/>
              </a:rPr>
              <a:t>Values: respect, empathy, non-judgmental approach (especially for alcohol-related disease), equity. (</a:t>
            </a:r>
            <a:r>
              <a:rPr lang="en-US" sz="2000" dirty="0">
                <a:latin typeface="Arial" panose="020B0604020202020204" pitchFamily="34" charset="0"/>
                <a:cs typeface="Arial" panose="020B0604020202020204" pitchFamily="34" charset="0"/>
              </a:rPr>
              <a:t>NHS England (2024); NHS England (2025</a:t>
            </a:r>
            <a:r>
              <a:rPr lang="en-IN" sz="2000" dirty="0">
                <a:latin typeface="Arial" panose="020B0604020202020204" pitchFamily="34" charset="0"/>
                <a:cs typeface="Arial" panose="020B0604020202020204" pitchFamily="34" charset="0"/>
              </a:rPr>
              <a:t>)</a:t>
            </a:r>
          </a:p>
          <a:p>
            <a:pPr>
              <a:lnSpc>
                <a:spcPct val="150000"/>
              </a:lnSpc>
              <a:defRPr sz="1800"/>
            </a:pPr>
            <a:r>
              <a:rPr lang="en-IN" sz="2000" dirty="0">
                <a:latin typeface="Arial" panose="020B0604020202020204" pitchFamily="34" charset="0"/>
                <a:cs typeface="Arial" panose="020B0604020202020204" pitchFamily="34" charset="0"/>
              </a:rPr>
              <a:t>Behaviours: partnership working, enablement of self-management, clear communication, cultural competence. (UK Government (2023; NHS England (2023) )</a:t>
            </a:r>
          </a:p>
        </p:txBody>
      </p:sp>
      <p:pic>
        <p:nvPicPr>
          <p:cNvPr id="4" name="Picture 3">
            <a:extLst>
              <a:ext uri="{FF2B5EF4-FFF2-40B4-BE49-F238E27FC236}">
                <a16:creationId xmlns:a16="http://schemas.microsoft.com/office/drawing/2014/main" id="{08CBC7F2-3A6B-7DD2-295A-33819F89F4B6}"/>
              </a:ext>
            </a:extLst>
          </p:cNvPr>
          <p:cNvPicPr>
            <a:picLocks noChangeAspect="1"/>
          </p:cNvPicPr>
          <p:nvPr/>
        </p:nvPicPr>
        <p:blipFill>
          <a:blip r:embed="rId2"/>
          <a:srcRect l="43390" t="16357" r="6162"/>
          <a:stretch>
            <a:fillRect/>
          </a:stretch>
        </p:blipFill>
        <p:spPr>
          <a:xfrm>
            <a:off x="824807" y="3174567"/>
            <a:ext cx="3465493" cy="286932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1361" y="648929"/>
            <a:ext cx="7389277" cy="1111045"/>
          </a:xfrm>
        </p:spPr>
        <p:txBody>
          <a:bodyPr/>
          <a:lstStyle/>
          <a:p>
            <a:r>
              <a:rPr lang="en-US" dirty="0">
                <a:latin typeface="Arial" panose="020B0604020202020204" pitchFamily="34" charset="0"/>
                <a:cs typeface="Arial" panose="020B0604020202020204" pitchFamily="34" charset="0"/>
              </a:rPr>
              <a:t>Personalized Care &amp; Self-management — 6 Components</a:t>
            </a:r>
          </a:p>
        </p:txBody>
      </p:sp>
      <p:graphicFrame>
        <p:nvGraphicFramePr>
          <p:cNvPr id="7" name="Content Placeholder 2">
            <a:extLst>
              <a:ext uri="{FF2B5EF4-FFF2-40B4-BE49-F238E27FC236}">
                <a16:creationId xmlns:a16="http://schemas.microsoft.com/office/drawing/2014/main" id="{ADBDE502-41E1-0C5B-6E0A-0F65E16C2B0A}"/>
              </a:ext>
            </a:extLst>
          </p:cNvPr>
          <p:cNvGraphicFramePr>
            <a:graphicFrameLocks noGrp="1"/>
          </p:cNvGraphicFramePr>
          <p:nvPr>
            <p:ph idx="1"/>
            <p:extLst>
              <p:ext uri="{D42A27DB-BD31-4B8C-83A1-F6EECF244321}">
                <p14:modId xmlns:p14="http://schemas.microsoft.com/office/powerpoint/2010/main" val="1256386276"/>
              </p:ext>
            </p:extLst>
          </p:nvPr>
        </p:nvGraphicFramePr>
        <p:xfrm>
          <a:off x="225912" y="2463501"/>
          <a:ext cx="11650530" cy="4281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IN">
                <a:latin typeface="Arial" panose="020B0604020202020204" pitchFamily="34" charset="0"/>
                <a:cs typeface="Arial" panose="020B0604020202020204" pitchFamily="34" charset="0"/>
              </a:rPr>
              <a:t>Critical Evaluation &amp; Recommendations</a:t>
            </a:r>
          </a:p>
        </p:txBody>
      </p:sp>
      <p:pic>
        <p:nvPicPr>
          <p:cNvPr id="3" name="Picture 2">
            <a:extLst>
              <a:ext uri="{FF2B5EF4-FFF2-40B4-BE49-F238E27FC236}">
                <a16:creationId xmlns:a16="http://schemas.microsoft.com/office/drawing/2014/main" id="{CCD79038-BFEE-C357-1643-FD5A20834B59}"/>
              </a:ext>
            </a:extLst>
          </p:cNvPr>
          <p:cNvPicPr>
            <a:picLocks noChangeAspect="1"/>
          </p:cNvPicPr>
          <p:nvPr/>
        </p:nvPicPr>
        <p:blipFill>
          <a:blip r:embed="rId2"/>
          <a:srcRect b="4686"/>
          <a:stretch>
            <a:fillRect/>
          </a:stretch>
        </p:blipFill>
        <p:spPr>
          <a:xfrm>
            <a:off x="7859897" y="2849523"/>
            <a:ext cx="4112939" cy="2048297"/>
          </a:xfrm>
          <a:prstGeom prst="roundRect">
            <a:avLst>
              <a:gd name="adj" fmla="val 1858"/>
            </a:avLst>
          </a:prstGeom>
          <a:effectLst>
            <a:outerShdw blurRad="50800" dist="50800" dir="5400000" algn="tl" rotWithShape="0">
              <a:srgbClr val="000000">
                <a:alpha val="43000"/>
              </a:srgbClr>
            </a:outerShdw>
          </a:effectLst>
        </p:spPr>
      </p:pic>
      <p:graphicFrame>
        <p:nvGraphicFramePr>
          <p:cNvPr id="18" name="Content Placeholder 2">
            <a:extLst>
              <a:ext uri="{FF2B5EF4-FFF2-40B4-BE49-F238E27FC236}">
                <a16:creationId xmlns:a16="http://schemas.microsoft.com/office/drawing/2014/main" id="{78B72417-8045-15DA-A6E2-B13190768211}"/>
              </a:ext>
            </a:extLst>
          </p:cNvPr>
          <p:cNvGraphicFramePr>
            <a:graphicFrameLocks noGrp="1"/>
          </p:cNvGraphicFramePr>
          <p:nvPr>
            <p:ph idx="1"/>
            <p:extLst>
              <p:ext uri="{D42A27DB-BD31-4B8C-83A1-F6EECF244321}">
                <p14:modId xmlns:p14="http://schemas.microsoft.com/office/powerpoint/2010/main" val="140974813"/>
              </p:ext>
            </p:extLst>
          </p:nvPr>
        </p:nvGraphicFramePr>
        <p:xfrm>
          <a:off x="409903" y="2278899"/>
          <a:ext cx="7231118" cy="4039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031" y="717755"/>
            <a:ext cx="7890723" cy="962877"/>
          </a:xfrm>
        </p:spPr>
        <p:txBody>
          <a:bodyPr/>
          <a:lstStyle/>
          <a:p>
            <a:r>
              <a:rPr dirty="0">
                <a:latin typeface="Arial" panose="020B0604020202020204" pitchFamily="34" charset="0"/>
                <a:cs typeface="Arial" panose="020B0604020202020204" pitchFamily="34" charset="0"/>
              </a:rPr>
              <a:t>Global Prevalence of Cirrhosis </a:t>
            </a:r>
            <a:br>
              <a:rPr lang="en-US"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a:t>
            </a:r>
            <a:r>
              <a:rPr sz="2000" dirty="0">
                <a:latin typeface="Arial" panose="020B0604020202020204" pitchFamily="34" charset="0"/>
                <a:cs typeface="Arial" panose="020B0604020202020204" pitchFamily="34" charset="0"/>
              </a:rPr>
              <a:t>(1990 vs 2021) (GBD, 2025)</a:t>
            </a:r>
          </a:p>
        </p:txBody>
      </p:sp>
      <p:pic>
        <p:nvPicPr>
          <p:cNvPr id="3" name="Picture 2" descr="global_prevalence_cirrhosis.png"/>
          <p:cNvPicPr>
            <a:picLocks noChangeAspect="1"/>
          </p:cNvPicPr>
          <p:nvPr/>
        </p:nvPicPr>
        <p:blipFill>
          <a:blip r:embed="rId2"/>
          <a:stretch>
            <a:fillRect/>
          </a:stretch>
        </p:blipFill>
        <p:spPr>
          <a:xfrm>
            <a:off x="1617077" y="2281084"/>
            <a:ext cx="8276576" cy="4576916"/>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613" y="462115"/>
            <a:ext cx="9930581" cy="1415845"/>
          </a:xfrm>
        </p:spPr>
        <p:txBody>
          <a:bodyPr/>
          <a:lstStyle/>
          <a:p>
            <a:r>
              <a:rPr dirty="0">
                <a:latin typeface="Arial" panose="020B0604020202020204" pitchFamily="34" charset="0"/>
                <a:cs typeface="Arial" panose="020B0604020202020204" pitchFamily="34" charset="0"/>
              </a:rPr>
              <a:t>Estimated Economic Cost of Diagnosed NASH in the UK </a:t>
            </a:r>
            <a:r>
              <a:rPr sz="2000" dirty="0">
                <a:latin typeface="Arial" panose="020B0604020202020204" pitchFamily="34" charset="0"/>
                <a:cs typeface="Arial" panose="020B0604020202020204" pitchFamily="34" charset="0"/>
              </a:rPr>
              <a:t>(2018) (Morgan et al., 2021)</a:t>
            </a:r>
          </a:p>
        </p:txBody>
      </p:sp>
      <p:pic>
        <p:nvPicPr>
          <p:cNvPr id="3" name="Picture 2" descr="nash_cost_estimate.png"/>
          <p:cNvPicPr>
            <a:picLocks noChangeAspect="1"/>
          </p:cNvPicPr>
          <p:nvPr/>
        </p:nvPicPr>
        <p:blipFill>
          <a:blip r:embed="rId2"/>
          <a:stretch>
            <a:fillRect/>
          </a:stretch>
        </p:blipFill>
        <p:spPr>
          <a:xfrm>
            <a:off x="2105047" y="2227636"/>
            <a:ext cx="6945545" cy="463036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IN"/>
          </a:p>
        </p:txBody>
      </p:sp>
      <p:sp>
        <p:nvSpPr>
          <p:cNvPr id="12"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IN"/>
          </a:p>
        </p:txBody>
      </p:sp>
      <p:sp>
        <p:nvSpPr>
          <p:cNvPr id="13"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a:p>
        </p:txBody>
      </p:sp>
      <p:sp>
        <p:nvSpPr>
          <p:cNvPr id="2" name="Title 1"/>
          <p:cNvSpPr>
            <a:spLocks noGrp="1"/>
          </p:cNvSpPr>
          <p:nvPr>
            <p:ph type="title"/>
          </p:nvPr>
        </p:nvSpPr>
        <p:spPr>
          <a:xfrm>
            <a:off x="639098" y="629265"/>
            <a:ext cx="6072776" cy="1622322"/>
          </a:xfrm>
        </p:spPr>
        <p:txBody>
          <a:bodyPr>
            <a:normAutofit/>
          </a:bodyPr>
          <a:lstStyle/>
          <a:p>
            <a:r>
              <a:rPr lang="en-IN">
                <a:solidFill>
                  <a:srgbClr val="EBEBEB"/>
                </a:solidFill>
                <a:latin typeface="Arial" panose="020B0604020202020204" pitchFamily="34" charset="0"/>
                <a:cs typeface="Arial" panose="020B0604020202020204" pitchFamily="34" charset="0"/>
              </a:rPr>
              <a:t>Social Burden of Liver Cirrhosis (UK)</a:t>
            </a:r>
          </a:p>
        </p:txBody>
      </p:sp>
      <p:sp>
        <p:nvSpPr>
          <p:cNvPr id="15" name="Freeform: Shape 1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IN"/>
          </a:p>
        </p:txBody>
      </p:sp>
      <p:pic>
        <p:nvPicPr>
          <p:cNvPr id="5" name="Picture 4">
            <a:extLst>
              <a:ext uri="{FF2B5EF4-FFF2-40B4-BE49-F238E27FC236}">
                <a16:creationId xmlns:a16="http://schemas.microsoft.com/office/drawing/2014/main" id="{69C02BAA-E443-9F40-60AD-260118DED129}"/>
              </a:ext>
            </a:extLst>
          </p:cNvPr>
          <p:cNvPicPr>
            <a:picLocks noChangeAspect="1"/>
          </p:cNvPicPr>
          <p:nvPr/>
        </p:nvPicPr>
        <p:blipFill>
          <a:blip r:embed="rId3"/>
          <a:srcRect l="23709" r="16014"/>
          <a:stretch>
            <a:fillRect/>
          </a:stretch>
        </p:blipFill>
        <p:spPr>
          <a:xfrm flipH="1">
            <a:off x="7418226" y="1153628"/>
            <a:ext cx="4125317" cy="4568325"/>
          </a:xfrm>
          <a:prstGeom prst="rect">
            <a:avLst/>
          </a:prstGeom>
        </p:spPr>
      </p:pic>
      <p:sp>
        <p:nvSpPr>
          <p:cNvPr id="17" name="Rectangle 1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Oval 1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Oval 25">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p:cNvSpPr>
            <a:spLocks noGrp="1"/>
          </p:cNvSpPr>
          <p:nvPr>
            <p:ph idx="1"/>
          </p:nvPr>
        </p:nvSpPr>
        <p:spPr>
          <a:xfrm>
            <a:off x="548640" y="2039475"/>
            <a:ext cx="6163234" cy="4191000"/>
          </a:xfrm>
        </p:spPr>
        <p:txBody>
          <a:bodyPr anchor="ctr">
            <a:normAutofit/>
          </a:bodyPr>
          <a:lstStyle/>
          <a:p>
            <a:pPr>
              <a:defRPr sz="1800"/>
            </a:pPr>
            <a:r>
              <a:rPr lang="en-US" b="1" dirty="0">
                <a:solidFill>
                  <a:srgbClr val="FFFFFF"/>
                </a:solidFill>
                <a:latin typeface="Arial" panose="020B0604020202020204" pitchFamily="34" charset="0"/>
                <a:cs typeface="Arial" panose="020B0604020202020204" pitchFamily="34" charset="0"/>
              </a:rPr>
              <a:t>Health inequalities: mortality ~5× higher in most deprived areas than affluent (British Liver Trust, 2024).</a:t>
            </a:r>
          </a:p>
          <a:p>
            <a:pPr>
              <a:defRPr sz="1800"/>
            </a:pPr>
            <a:r>
              <a:rPr lang="en-US" b="1" dirty="0">
                <a:solidFill>
                  <a:srgbClr val="FFFFFF"/>
                </a:solidFill>
                <a:latin typeface="Arial" panose="020B0604020202020204" pitchFamily="34" charset="0"/>
                <a:cs typeface="Arial" panose="020B0604020202020204" pitchFamily="34" charset="0"/>
              </a:rPr>
              <a:t>Loss of productivity: patients often unable to work due to complications (PHE, 2023).</a:t>
            </a:r>
          </a:p>
          <a:p>
            <a:pPr>
              <a:defRPr sz="1800"/>
            </a:pPr>
            <a:r>
              <a:rPr lang="en-US" b="1" dirty="0">
                <a:solidFill>
                  <a:srgbClr val="FFFFFF"/>
                </a:solidFill>
                <a:latin typeface="Arial" panose="020B0604020202020204" pitchFamily="34" charset="0"/>
                <a:cs typeface="Arial" panose="020B0604020202020204" pitchFamily="34" charset="0"/>
              </a:rPr>
              <a:t>Hospital admissions: repeated admissions for ascites, HE, variceal bleeding drive NHS costs (NHS Digital,2023 Part 1).</a:t>
            </a:r>
          </a:p>
          <a:p>
            <a:pPr>
              <a:defRPr sz="1800"/>
            </a:pPr>
            <a:r>
              <a:rPr lang="en-US" b="1" dirty="0">
                <a:solidFill>
                  <a:srgbClr val="FFFFFF"/>
                </a:solidFill>
                <a:latin typeface="Arial" panose="020B0604020202020204" pitchFamily="34" charset="0"/>
                <a:cs typeface="Arial" panose="020B0604020202020204" pitchFamily="34" charset="0"/>
              </a:rPr>
              <a:t>Family and caregiver impact: chronic care needs affect carers’ health and employment (Carers UK ,2024).</a:t>
            </a:r>
          </a:p>
        </p:txBody>
      </p:sp>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IN"/>
          </a:p>
        </p:txBody>
      </p:sp>
      <p:sp>
        <p:nvSpPr>
          <p:cNvPr id="1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IN"/>
          </a:p>
        </p:txBody>
      </p:sp>
      <p:sp>
        <p:nvSpPr>
          <p:cNvPr id="1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IN"/>
          </a:p>
        </p:txBody>
      </p:sp>
      <p:sp>
        <p:nvSpPr>
          <p:cNvPr id="2" name="Title 1">
            <a:extLst>
              <a:ext uri="{FF2B5EF4-FFF2-40B4-BE49-F238E27FC236}">
                <a16:creationId xmlns:a16="http://schemas.microsoft.com/office/drawing/2014/main" id="{D57012C5-DA10-BD13-77C5-150B35D37771}"/>
              </a:ext>
            </a:extLst>
          </p:cNvPr>
          <p:cNvSpPr>
            <a:spLocks noGrp="1"/>
          </p:cNvSpPr>
          <p:nvPr>
            <p:ph type="title"/>
          </p:nvPr>
        </p:nvSpPr>
        <p:spPr>
          <a:xfrm>
            <a:off x="639098" y="629265"/>
            <a:ext cx="6208084" cy="5601210"/>
          </a:xfrm>
        </p:spPr>
        <p:txBody>
          <a:bodyPr vert="horz" lIns="91440" tIns="45720" rIns="91440" bIns="45720" rtlCol="0" anchor="ctr">
            <a:noAutofit/>
          </a:bodyPr>
          <a:lstStyle/>
          <a:p>
            <a:pPr>
              <a:lnSpc>
                <a:spcPct val="90000"/>
              </a:lnSpc>
            </a:pPr>
            <a:r>
              <a:rPr lang="en-US" sz="2000" dirty="0">
                <a:solidFill>
                  <a:srgbClr val="FFFFFF"/>
                </a:solidFill>
                <a:latin typeface="Arial" panose="020B0604020202020204" pitchFamily="34" charset="0"/>
                <a:cs typeface="Arial" panose="020B0604020202020204" pitchFamily="34" charset="0"/>
              </a:rPr>
              <a:t>Conclusion:</a:t>
            </a:r>
            <a:br>
              <a:rPr lang="en-US" sz="2000" dirty="0">
                <a:solidFill>
                  <a:srgbClr val="FFFFFF"/>
                </a:solidFill>
                <a:latin typeface="Arial" panose="020B0604020202020204" pitchFamily="34" charset="0"/>
                <a:cs typeface="Arial" panose="020B0604020202020204" pitchFamily="34" charset="0"/>
              </a:rPr>
            </a:br>
            <a:br>
              <a:rPr lang="en-US" sz="2000" dirty="0">
                <a:solidFill>
                  <a:srgbClr val="FFFFFF"/>
                </a:solidFill>
                <a:latin typeface="Arial" panose="020B0604020202020204" pitchFamily="34" charset="0"/>
                <a:cs typeface="Arial" panose="020B0604020202020204" pitchFamily="34" charset="0"/>
              </a:rPr>
            </a:br>
            <a:r>
              <a:rPr lang="en-US" sz="2000" dirty="0">
                <a:solidFill>
                  <a:srgbClr val="FFFFFF"/>
                </a:solidFill>
                <a:latin typeface="Arial" panose="020B0604020202020204" pitchFamily="34" charset="0"/>
                <a:cs typeface="Arial" panose="020B0604020202020204" pitchFamily="34" charset="0"/>
              </a:rPr>
              <a:t>Liver diseases represent a broad spectrum of pathological conditions that require precise diagnostic evaluation . Early detection and evidence-based management significantly improve patient outcomes .Interpretation of biochemical and imaging findings remains central to clinical decision-making .Prevention of disease progression depends on timely intervention and multidisciplinary collaboration Continued research and clinical vigilance are essential to reduce the global burden of hepatic disorders (World Health Organization, 2023).</a:t>
            </a:r>
          </a:p>
        </p:txBody>
      </p:sp>
      <p:pic>
        <p:nvPicPr>
          <p:cNvPr id="9" name="Picture 8" descr="A circular image of various icons&#10;&#10;AI-generated content may be incorrect.">
            <a:extLst>
              <a:ext uri="{FF2B5EF4-FFF2-40B4-BE49-F238E27FC236}">
                <a16:creationId xmlns:a16="http://schemas.microsoft.com/office/drawing/2014/main" id="{D05C6697-BCD5-F332-E637-81BE56206AA2}"/>
              </a:ext>
            </a:extLst>
          </p:cNvPr>
          <p:cNvPicPr>
            <a:picLocks noChangeAspect="1"/>
          </p:cNvPicPr>
          <p:nvPr/>
        </p:nvPicPr>
        <p:blipFill>
          <a:blip r:embed="rId2"/>
          <a:srcRect l="8227" r="8189" b="2"/>
          <a:stretch>
            <a:fillRect/>
          </a:stretch>
        </p:blipFill>
        <p:spPr>
          <a:xfrm>
            <a:off x="6847182" y="480060"/>
            <a:ext cx="4870899"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20" name="Rectangle 1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Oval 2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Oval 2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 name="TextBox 3">
            <a:extLst>
              <a:ext uri="{FF2B5EF4-FFF2-40B4-BE49-F238E27FC236}">
                <a16:creationId xmlns:a16="http://schemas.microsoft.com/office/drawing/2014/main" id="{1ECCCD63-C333-B946-70AC-C53572858ED0}"/>
              </a:ext>
            </a:extLst>
          </p:cNvPr>
          <p:cNvSpPr txBox="1"/>
          <p:nvPr/>
        </p:nvSpPr>
        <p:spPr>
          <a:xfrm>
            <a:off x="639098" y="2418735"/>
            <a:ext cx="6072776" cy="3811740"/>
          </a:xfrm>
          <a:prstGeom prst="rect">
            <a:avLst/>
          </a:prstGeom>
        </p:spPr>
        <p:txBody>
          <a:bodyPr vert="horz" lIns="91440" tIns="45720" rIns="91440" bIns="45720" rtlCol="0" anchor="ctr">
            <a:normAutofit/>
          </a:bodyPr>
          <a:lstStyle/>
          <a:p>
            <a:pPr>
              <a:spcBef>
                <a:spcPts val="1000"/>
              </a:spcBef>
              <a:buClr>
                <a:schemeClr val="accent1"/>
              </a:buClr>
              <a:buSzPct val="80000"/>
            </a:pPr>
            <a:endParaRPr lang="en-US" dirty="0">
              <a:solidFill>
                <a:srgbClr val="FFFFFF"/>
              </a:solidFill>
            </a:endParaRPr>
          </a:p>
        </p:txBody>
      </p:sp>
    </p:spTree>
    <p:extLst>
      <p:ext uri="{BB962C8B-B14F-4D97-AF65-F5344CB8AC3E}">
        <p14:creationId xmlns:p14="http://schemas.microsoft.com/office/powerpoint/2010/main" val="183078502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888" y="964110"/>
            <a:ext cx="3203858" cy="706964"/>
          </a:xfrm>
        </p:spPr>
        <p:txBody>
          <a:bodyPr/>
          <a:lstStyle/>
          <a:p>
            <a:r>
              <a:rPr dirty="0"/>
              <a:t> References</a:t>
            </a:r>
          </a:p>
        </p:txBody>
      </p:sp>
      <p:sp>
        <p:nvSpPr>
          <p:cNvPr id="3" name="Content Placeholder 2"/>
          <p:cNvSpPr>
            <a:spLocks noGrp="1"/>
          </p:cNvSpPr>
          <p:nvPr>
            <p:ph idx="1"/>
          </p:nvPr>
        </p:nvSpPr>
        <p:spPr>
          <a:xfrm>
            <a:off x="200959" y="2296188"/>
            <a:ext cx="11991042" cy="4329601"/>
          </a:xfrm>
        </p:spPr>
        <p:txBody>
          <a:bodyPr>
            <a:noAutofit/>
          </a:bodyPr>
          <a:lstStyle/>
          <a:p>
            <a:pPr marL="0" indent="0">
              <a:buNone/>
            </a:pPr>
            <a:r>
              <a:rPr lang="en-US" dirty="0">
                <a:latin typeface="Arial" panose="020B0604020202020204" pitchFamily="34" charset="0"/>
                <a:cs typeface="Arial" panose="020B0604020202020204" pitchFamily="34" charset="0"/>
              </a:rPr>
              <a:t>National Institute for Health and Care Excellence (NICE) (2023) Cirrhosis in over 16s: assessment and management. Guideline NG50 (8 Sep 2023 update). London: NICE. Available at: </a:t>
            </a:r>
            <a:r>
              <a:rPr lang="en-US" dirty="0">
                <a:latin typeface="Arial" panose="020B0604020202020204" pitchFamily="34" charset="0"/>
                <a:cs typeface="Arial" panose="020B0604020202020204" pitchFamily="34" charset="0"/>
                <a:hlinkClick r:id="rId2"/>
              </a:rPr>
              <a:t>https://www.nice.org.uk/guidance/ng50/</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Lai, J.C.T. et al. (2024) ‘Noninvasive tests for liver fibrosis in 2024: a review’, [Journal], (online ahead of print). Available at: </a:t>
            </a:r>
            <a:r>
              <a:rPr lang="en-US" dirty="0">
                <a:latin typeface="Arial" panose="020B0604020202020204" pitchFamily="34" charset="0"/>
                <a:cs typeface="Arial" panose="020B0604020202020204" pitchFamily="34" charset="0"/>
                <a:hlinkClick r:id="rId3"/>
              </a:rPr>
              <a:t>https://pmc.ncbi.nlm.nih.gov/articles/PMC11009030/</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European Association for the Study of the Liver (EASL) (2021) Clinical Practice Guidelines on non-invasive tests for evaluation of liver disease severity and prognosis – 2021 update. Journal of Hepatology, 75(3), pp. 659-689. Available from: </a:t>
            </a:r>
            <a:r>
              <a:rPr lang="en-US" dirty="0">
                <a:latin typeface="Arial" panose="020B0604020202020204" pitchFamily="34" charset="0"/>
                <a:cs typeface="Arial" panose="020B0604020202020204" pitchFamily="34" charset="0"/>
                <a:hlinkClick r:id="rId4"/>
              </a:rPr>
              <a:t>https://doi.org/10.1016/j.jhep.2021.05.025</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(Han J.W., Kim H.Y., Yu J.H. et al., 2024) Clinical and Molecular Hepatology, 30(Suppl), S147-S158. Available from: </a:t>
            </a:r>
            <a:r>
              <a:rPr lang="en-US" dirty="0">
                <a:latin typeface="Arial" panose="020B0604020202020204" pitchFamily="34" charset="0"/>
                <a:cs typeface="Arial" panose="020B0604020202020204" pitchFamily="34" charset="0"/>
                <a:hlinkClick r:id="rId5"/>
              </a:rPr>
              <a:t>https://doi.org/10.3350/CMH.2024.0330</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National Institute for Health and Care Excellence (NICE) (2023) Cirrhosis in over 16s: assessment and management. Guideline NG50. London: NICE. Available at: </a:t>
            </a:r>
            <a:r>
              <a:rPr lang="en-US" dirty="0">
                <a:latin typeface="Arial" panose="020B0604020202020204" pitchFamily="34" charset="0"/>
                <a:cs typeface="Arial" panose="020B0604020202020204" pitchFamily="34" charset="0"/>
                <a:hlinkClick r:id="rId2"/>
              </a:rPr>
              <a:t>https://www.nice.org.uk/guidance/ng50/</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p>
          <a:p>
            <a:pPr marL="0" indent="0">
              <a:buNone/>
            </a:pPr>
            <a:endParaRPr lang="en-US" dirty="0"/>
          </a:p>
          <a:p>
            <a:pPr>
              <a:defRPr sz="1800"/>
            </a:pPr>
            <a:endParaRPr sz="16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8D2454-5C20-9AC6-EC32-C735B1A42D4D}"/>
              </a:ext>
            </a:extLst>
          </p:cNvPr>
          <p:cNvSpPr txBox="1"/>
          <p:nvPr/>
        </p:nvSpPr>
        <p:spPr>
          <a:xfrm>
            <a:off x="147483" y="612844"/>
            <a:ext cx="11946193" cy="6324808"/>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Hepato-Biliary Surgery and Nutrition, 2025. Available at: </a:t>
            </a:r>
            <a:r>
              <a:rPr lang="en-US" dirty="0">
                <a:latin typeface="Arial" panose="020B0604020202020204" pitchFamily="34" charset="0"/>
                <a:cs typeface="Arial" panose="020B0604020202020204" pitchFamily="34" charset="0"/>
                <a:hlinkClick r:id="rId2"/>
              </a:rPr>
              <a:t>https://hbsn.amegroups.org/article/view/143774/html</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British Liver Trust, “Liver disease – examples of good practice in primary care”, 2025. Available at: </a:t>
            </a:r>
            <a:r>
              <a:rPr lang="en-US" dirty="0">
                <a:latin typeface="Arial" panose="020B0604020202020204" pitchFamily="34" charset="0"/>
                <a:cs typeface="Arial" panose="020B0604020202020204" pitchFamily="34" charset="0"/>
                <a:hlinkClick r:id="rId3"/>
              </a:rPr>
              <a:t>https://britishlivertrust.org.uk/health-professionals/good-practice/</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Personalised Care Institute, “What are the six components of personalised care?”, 2025. Available at: </a:t>
            </a:r>
            <a:r>
              <a:rPr lang="en-US" dirty="0">
                <a:latin typeface="Arial" panose="020B0604020202020204" pitchFamily="34" charset="0"/>
                <a:cs typeface="Arial" panose="020B0604020202020204" pitchFamily="34" charset="0"/>
                <a:hlinkClick r:id="rId4"/>
              </a:rPr>
              <a:t>https://www.personalisedcareinstitute.org.uk/what-are-the-six-components/</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Askari, A., et al., “Integrated Multidisciplinary Management of Alcohol‑associated Liver Disease”, 2023. Available at: </a:t>
            </a:r>
            <a:r>
              <a:rPr lang="en-US" dirty="0">
                <a:latin typeface="Arial" panose="020B0604020202020204" pitchFamily="34" charset="0"/>
                <a:cs typeface="Arial" panose="020B0604020202020204" pitchFamily="34" charset="0"/>
                <a:hlinkClick r:id="rId5"/>
              </a:rPr>
              <a:t>https://pubmed.ncbi.nlm.nih.gov/37719958/</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Global Burden of Disease Study (GBD), 2021. Global burden of liver cirrhosis: Prevalence and mortality estimates. Seattle: Institute for Health Metrics and Evaluation. Available at: </a:t>
            </a:r>
            <a:r>
              <a:rPr lang="en-US" dirty="0">
                <a:latin typeface="Arial" panose="020B0604020202020204" pitchFamily="34" charset="0"/>
                <a:cs typeface="Arial" panose="020B0604020202020204" pitchFamily="34" charset="0"/>
                <a:hlinkClick r:id="rId6"/>
              </a:rPr>
              <a:t>https://www.healthdata.org/sites/default/files/2024-05/GBD_2021_Booklet_FINAL_2024.05.16.pdf</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 Motivational interviewing:Bischof, G. (2021) Motivational interviewing: An evidence‑based approach for behaviour change, PMC. Available at: </a:t>
            </a:r>
            <a:r>
              <a:rPr lang="en-US" dirty="0">
                <a:latin typeface="Arial" panose="020B0604020202020204" pitchFamily="34" charset="0"/>
                <a:cs typeface="Arial" panose="020B0604020202020204" pitchFamily="34" charset="0"/>
                <a:hlinkClick r:id="rId7"/>
              </a:rPr>
              <a:t>https://pmc.ncbi.nlm.nih.gov/articles/PMC8200683/</a:t>
            </a:r>
            <a:endParaRPr lang="en-US" dirty="0">
              <a:latin typeface="Arial" panose="020B0604020202020204" pitchFamily="34"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a:p>
            <a:endParaRPr lang="en-US" dirty="0"/>
          </a:p>
          <a:p>
            <a:endParaRPr lang="en-US" dirty="0"/>
          </a:p>
          <a:p>
            <a:r>
              <a:rPr lang="en-US" dirty="0"/>
              <a:t> </a:t>
            </a:r>
          </a:p>
        </p:txBody>
      </p:sp>
    </p:spTree>
    <p:extLst>
      <p:ext uri="{BB962C8B-B14F-4D97-AF65-F5344CB8AC3E}">
        <p14:creationId xmlns:p14="http://schemas.microsoft.com/office/powerpoint/2010/main" val="1840007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375341-6405-586B-75AE-7ACF956D065A}"/>
              </a:ext>
            </a:extLst>
          </p:cNvPr>
          <p:cNvSpPr txBox="1"/>
          <p:nvPr/>
        </p:nvSpPr>
        <p:spPr>
          <a:xfrm>
            <a:off x="168536" y="1044407"/>
            <a:ext cx="11854927" cy="6463308"/>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Shared decision ‑making : NHS England (2023) Supported self‑management: health coaching guide.</a:t>
            </a:r>
          </a:p>
          <a:p>
            <a:pPr>
              <a:lnSpc>
                <a:spcPct val="150000"/>
              </a:lnSpc>
            </a:pPr>
            <a:r>
              <a:rPr lang="en-US" dirty="0">
                <a:latin typeface="Arial" panose="020B0604020202020204" pitchFamily="34" charset="0"/>
                <a:cs typeface="Arial" panose="020B0604020202020204" pitchFamily="34" charset="0"/>
              </a:rPr>
              <a:t>Available at: https://www.england.nhs.uk/long‑read/health‑coaching/</a:t>
            </a:r>
          </a:p>
          <a:p>
            <a:pPr>
              <a:lnSpc>
                <a:spcPct val="150000"/>
              </a:lnSpc>
            </a:pPr>
            <a:r>
              <a:rPr lang="en-US" dirty="0">
                <a:latin typeface="Arial" panose="020B0604020202020204" pitchFamily="34" charset="0"/>
                <a:cs typeface="Arial" panose="020B0604020202020204" pitchFamily="34" charset="0"/>
              </a:rPr>
              <a:t>Gastroenterology &amp; British Association for the Study of the Liver (2023) Outpatient management of cirrhosis – part 1: compensated cirrhosis. Available at: </a:t>
            </a:r>
            <a:r>
              <a:rPr lang="en-US" dirty="0">
                <a:latin typeface="Arial" panose="020B0604020202020204" pitchFamily="34" charset="0"/>
                <a:cs typeface="Arial" panose="020B0604020202020204" pitchFamily="34" charset="0"/>
                <a:hlinkClick r:id="rId2"/>
              </a:rPr>
              <a:t>https://pubmed.ncbi.nlm.nih.gov/37862444/</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NHS England (2024) Equality objectives for 2024/25 and 2025/26. Available at: https://www.england.nhs.uk/about/equality/objectives‑24‑25‑and‑25‑26/</a:t>
            </a:r>
          </a:p>
          <a:p>
            <a:pPr>
              <a:lnSpc>
                <a:spcPct val="150000"/>
              </a:lnSpc>
            </a:pPr>
            <a:r>
              <a:rPr lang="en-US" dirty="0">
                <a:latin typeface="Arial" panose="020B0604020202020204" pitchFamily="34" charset="0"/>
                <a:cs typeface="Arial" panose="020B0604020202020204" pitchFamily="34" charset="0"/>
              </a:rPr>
              <a:t>NHS England (2025) Review of progress in 2024/25: delivering the equality objectives and meeting the wider equality requirements. Available at: https://www.england.nhs.uk/long‑read/review‑of‑progress‑in‑2024‑25‑delivering‑the‑equality‑objectives‑and‑meeting‑the‑wider‑equality‑requirements/</a:t>
            </a:r>
          </a:p>
          <a:p>
            <a:pPr>
              <a:lnSpc>
                <a:spcPct val="150000"/>
              </a:lnSpc>
            </a:pPr>
            <a:r>
              <a:rPr lang="en-US" dirty="0">
                <a:latin typeface="Arial" panose="020B0604020202020204" pitchFamily="34" charset="0"/>
                <a:cs typeface="Arial" panose="020B0604020202020204" pitchFamily="34" charset="0"/>
              </a:rPr>
              <a:t>NHS England (2023) Supported self‑management. Available at: https://www.england.nhs.uk/personalisedcare/supported‑self‑management/</a:t>
            </a:r>
          </a:p>
          <a:p>
            <a:pPr>
              <a:lnSpc>
                <a:spcPct val="150000"/>
              </a:lnSpc>
            </a:pPr>
            <a:r>
              <a:rPr lang="en-US" dirty="0"/>
              <a:t> </a:t>
            </a:r>
          </a:p>
          <a:p>
            <a:pPr>
              <a:lnSpc>
                <a:spcPct val="150000"/>
              </a:lnSpc>
            </a:pPr>
            <a:r>
              <a:rPr lang="en-US" dirty="0"/>
              <a:t> </a:t>
            </a:r>
          </a:p>
          <a:p>
            <a:r>
              <a:rPr lang="en-US" dirty="0"/>
              <a:t> </a:t>
            </a:r>
          </a:p>
          <a:p>
            <a:endParaRPr lang="en-IN" dirty="0"/>
          </a:p>
        </p:txBody>
      </p:sp>
    </p:spTree>
    <p:extLst>
      <p:ext uri="{BB962C8B-B14F-4D97-AF65-F5344CB8AC3E}">
        <p14:creationId xmlns:p14="http://schemas.microsoft.com/office/powerpoint/2010/main" val="3276121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64472-9629-EA99-A699-A0CD5A054559}"/>
              </a:ext>
            </a:extLst>
          </p:cNvPr>
          <p:cNvSpPr txBox="1"/>
          <p:nvPr/>
        </p:nvSpPr>
        <p:spPr>
          <a:xfrm>
            <a:off x="0" y="173887"/>
            <a:ext cx="11897957" cy="6687665"/>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NHS England (2023) Supported self‑management tools. Available at: https://www.england.nhs.uk/personalisedcare/supported-self-management/supporting-tools/</a:t>
            </a:r>
          </a:p>
          <a:p>
            <a:pPr>
              <a:lnSpc>
                <a:spcPct val="150000"/>
              </a:lnSpc>
            </a:pPr>
            <a:r>
              <a:rPr lang="en-US" dirty="0">
                <a:latin typeface="Arial" panose="020B0604020202020204" pitchFamily="34" charset="0"/>
                <a:cs typeface="Arial" panose="020B0604020202020204" pitchFamily="34" charset="0"/>
              </a:rPr>
              <a:t>NHS England (2023) Personal health budgets: information for people, families and carers. Available at: </a:t>
            </a:r>
            <a:r>
              <a:rPr lang="en-US" dirty="0">
                <a:latin typeface="Arial" panose="020B0604020202020204" pitchFamily="34" charset="0"/>
                <a:cs typeface="Arial" panose="020B0604020202020204" pitchFamily="34" charset="0"/>
                <a:hlinkClick r:id="rId2"/>
              </a:rPr>
              <a:t>https://www.england.nhs.uk/personalhealthbudgets</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Office for National Statistics (ONS), 2023. Alcohol‑specific deaths in the United Kingdom: Registered in 2023. London: ONS. Available at: https://www.ons.gov.uk/releases/alcoholspecificdeathsintheukregisteredin2023</a:t>
            </a:r>
          </a:p>
          <a:p>
            <a:pPr>
              <a:lnSpc>
                <a:spcPct val="150000"/>
              </a:lnSpc>
            </a:pPr>
            <a:r>
              <a:rPr lang="en-US" dirty="0">
                <a:latin typeface="Arial" panose="020B0604020202020204" pitchFamily="34" charset="0"/>
                <a:cs typeface="Arial" panose="020B0604020202020204" pitchFamily="34" charset="0"/>
              </a:rPr>
              <a:t> Public Health England (PHE) (via Department of Health &amp; Social Care / Office for Health Improvement &amp; Disparities), 2023. Liver Disease: Public Health Profile. London: Department of Health &amp; Social Care. Available at: https://www.gov.uk/government/statistics/liver-disease-profiles-march-2023-update</a:t>
            </a:r>
          </a:p>
          <a:p>
            <a:pPr>
              <a:lnSpc>
                <a:spcPct val="150000"/>
              </a:lnSpc>
            </a:pPr>
            <a:r>
              <a:rPr lang="en-US" dirty="0">
                <a:latin typeface="Arial" panose="020B0604020202020204" pitchFamily="34" charset="0"/>
                <a:cs typeface="Arial" panose="020B0604020202020204" pitchFamily="34" charset="0"/>
              </a:rPr>
              <a:t>Williams, R., Alexander, G. J., Armstrong, I., et al., 2021. ‘Epidemiology and economic burden of liver disease in the UK’, Journal of Hepatology, 75(5), pp. 1028–1</a:t>
            </a:r>
          </a:p>
          <a:p>
            <a:pPr>
              <a:lnSpc>
                <a:spcPct val="150000"/>
              </a:lnSpc>
            </a:pPr>
            <a:r>
              <a:rPr lang="en-US" dirty="0">
                <a:latin typeface="Arial" panose="020B0604020202020204" pitchFamily="34" charset="0"/>
                <a:cs typeface="Arial" panose="020B0604020202020204" pitchFamily="34" charset="0"/>
              </a:rPr>
              <a:t>UK Government (2023) UK clinical guidelines for alcohol treatment: specific settings and populations. Available at: https://www.gov.uk/government/consultations/</a:t>
            </a:r>
            <a:r>
              <a:rPr lang="en-US" dirty="0" err="1">
                <a:latin typeface="Arial" panose="020B0604020202020204" pitchFamily="34" charset="0"/>
                <a:cs typeface="Arial" panose="020B0604020202020204" pitchFamily="34" charset="0"/>
              </a:rPr>
              <a:t>uk</a:t>
            </a:r>
            <a:r>
              <a:rPr lang="en-US" dirty="0">
                <a:latin typeface="Arial" panose="020B0604020202020204" pitchFamily="34" charset="0"/>
                <a:cs typeface="Arial" panose="020B0604020202020204" pitchFamily="34" charset="0"/>
              </a:rPr>
              <a:t>‐clinical‐guidelines‐for‐alcohol‐treatment/uk‐clinical‑guidelines‑for‑alcohol‑treatment‑specific‑settings‑and‑populations</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endParaRPr lang="en-IN" dirty="0"/>
          </a:p>
        </p:txBody>
      </p:sp>
    </p:spTree>
    <p:extLst>
      <p:ext uri="{BB962C8B-B14F-4D97-AF65-F5344CB8AC3E}">
        <p14:creationId xmlns:p14="http://schemas.microsoft.com/office/powerpoint/2010/main" val="1083387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FA1048-DC4A-BA53-B884-23EAC841FE5D}"/>
              </a:ext>
            </a:extLst>
          </p:cNvPr>
          <p:cNvSpPr txBox="1"/>
          <p:nvPr/>
        </p:nvSpPr>
        <p:spPr>
          <a:xfrm>
            <a:off x="107575" y="462580"/>
            <a:ext cx="11005073" cy="6463308"/>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NHS England (2024) Supported self‑management. Available at: </a:t>
            </a:r>
            <a:r>
              <a:rPr lang="en-US" dirty="0">
                <a:latin typeface="Arial" panose="020B0604020202020204" pitchFamily="34" charset="0"/>
                <a:cs typeface="Arial" panose="020B0604020202020204" pitchFamily="34" charset="0"/>
                <a:hlinkClick r:id="rId2"/>
              </a:rPr>
              <a:t>https://www.england.nhs.uk/personalisedcare/supported-self-management/</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NHS England (2024) Social prescribing: reference guide and technical annex for Primary Care Networks. Available at: </a:t>
            </a:r>
            <a:r>
              <a:rPr lang="en-US" dirty="0">
                <a:latin typeface="Arial" panose="020B0604020202020204" pitchFamily="34" charset="0"/>
                <a:cs typeface="Arial" panose="020B0604020202020204" pitchFamily="34" charset="0"/>
                <a:hlinkClick r:id="rId3"/>
              </a:rPr>
              <a:t>https://www.england.nhs.uk/long-read/social-prescribing-reference-guide-and-technical-annex-for-primary-care-networks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NHS England (2023) Providing proactive care for people living at home with moderate or severe frailty. Available at: </a:t>
            </a:r>
            <a:r>
              <a:rPr lang="en-US" dirty="0">
                <a:latin typeface="Arial" panose="020B0604020202020204" pitchFamily="34" charset="0"/>
                <a:cs typeface="Arial" panose="020B0604020202020204" pitchFamily="34" charset="0"/>
                <a:hlinkClick r:id="rId4"/>
              </a:rPr>
              <a:t>https://www.england.nhs.uk/long-read/proactive-care-providing-care-and-support-for-people-living-at-home-with-moderate-or-severe-frailty/</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England / UK Government (2021) Information Governance Framework for Integrated Health and Care: Shared Care Records. Available at: </a:t>
            </a:r>
            <a:r>
              <a:rPr lang="en-US" dirty="0">
                <a:latin typeface="Arial" panose="020B0604020202020204" pitchFamily="34" charset="0"/>
                <a:cs typeface="Arial" panose="020B0604020202020204" pitchFamily="34" charset="0"/>
                <a:hlinkClick r:id="rId5"/>
              </a:rPr>
              <a:t>https://transform.england.nhs.uk/information-governance/guidance/summary-of-information-governance-framework-shared-care-records/information-governance-framework-for-integrated-health-and-care-shared-care-records/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National Institute for Health and Care Excellence (NICE) (2022) Diagnostics guidance DG48: ‘FibroScan for assessing liver fibrosis and cirrhosis in primary or community care’. Available at: </a:t>
            </a:r>
            <a:r>
              <a:rPr lang="en-US" dirty="0">
                <a:latin typeface="Arial" panose="020B0604020202020204" pitchFamily="34" charset="0"/>
                <a:cs typeface="Arial" panose="020B0604020202020204" pitchFamily="34" charset="0"/>
                <a:hlinkClick r:id="rId6"/>
              </a:rPr>
              <a:t>https://www.nice.org.uk/guidance/dg48/documents/450</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Korn M, et al. (2023) ‘Behavioral weight‑loss interventions for patients with NAFLD: A systematic scoping review’, Alimentary Pharmacology &amp; Therapeutics, (2023). Available at: </a:t>
            </a:r>
            <a:r>
              <a:rPr lang="en-US" dirty="0">
                <a:latin typeface="Arial" panose="020B0604020202020204" pitchFamily="34" charset="0"/>
                <a:cs typeface="Arial" panose="020B0604020202020204" pitchFamily="34" charset="0"/>
                <a:hlinkClick r:id="rId7"/>
              </a:rPr>
              <a:t>https://pubmed.ncbi.nlm.nih.gov/37534947/</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Zhang Y‑R, Wang H, Zhou N et al. (2021) ‘A multidisciplinary team approach to the treatment of liver cirrhosis’, Journal of Inflammation Research, 14: 5443‑5450. doi:10.2147/JIR.S328334. Available at: </a:t>
            </a:r>
            <a:r>
              <a:rPr lang="en-US" dirty="0">
                <a:latin typeface="Arial" panose="020B0604020202020204" pitchFamily="34" charset="0"/>
                <a:cs typeface="Arial" panose="020B0604020202020204" pitchFamily="34" charset="0"/>
                <a:hlinkClick r:id="rId8"/>
              </a:rPr>
              <a:t>https://www.ncbi.nlm.nih.gov/pmc/articles/PMC8548059/</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724765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10AEC8-0BA1-DEBF-CE12-EB4626FE781D}"/>
              </a:ext>
            </a:extLst>
          </p:cNvPr>
          <p:cNvSpPr txBox="1"/>
          <p:nvPr/>
        </p:nvSpPr>
        <p:spPr>
          <a:xfrm>
            <a:off x="141642" y="1204856"/>
            <a:ext cx="11908715" cy="5909310"/>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NHS Digital (2023) ‘Part 1: Hospital admissions’, Statistics on Public Health. Available at: </a:t>
            </a:r>
            <a:r>
              <a:rPr lang="en-US" dirty="0">
                <a:latin typeface="Arial" panose="020B0604020202020204" pitchFamily="34" charset="0"/>
                <a:cs typeface="Arial" panose="020B0604020202020204" pitchFamily="34" charset="0"/>
                <a:hlinkClick r:id="rId2"/>
              </a:rPr>
              <a:t>https://digital.nhs.uk/data-and-information/publications/statistical/statistics-on-public-health/2023/part-1-hospital-admissions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Carers UK (2024) Facts about Carers – Dec 2024. Available at: </a:t>
            </a:r>
            <a:r>
              <a:rPr lang="en-US" dirty="0">
                <a:latin typeface="Arial" panose="020B0604020202020204" pitchFamily="34" charset="0"/>
                <a:cs typeface="Arial" panose="020B0604020202020204" pitchFamily="34" charset="0"/>
                <a:hlinkClick r:id="rId3"/>
              </a:rPr>
              <a:t>https://www.carersuk.org/media/ocxheq2c/facts-about-carers-dec-2024-final.pdf</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StatPearls (2024) ‘Portal hypertension’, which mentions thrombocytopenia and bleeding risk. Available at: </a:t>
            </a:r>
            <a:r>
              <a:rPr lang="en-US" dirty="0">
                <a:latin typeface="Arial" panose="020B0604020202020204" pitchFamily="34" charset="0"/>
                <a:cs typeface="Arial" panose="020B0604020202020204" pitchFamily="34" charset="0"/>
                <a:hlinkClick r:id="rId4"/>
              </a:rPr>
              <a:t>https://www.ncbi.nlm.nih.gov/books/NBK507718/</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Mansour D. (2023) ‘Outpatient management of cirrhosis – Part 3: special considerations (osteoporosis, diabetes </a:t>
            </a:r>
            <a:r>
              <a:rPr lang="en-US" dirty="0" err="1">
                <a:latin typeface="Arial" panose="020B0604020202020204" pitchFamily="34" charset="0"/>
                <a:cs typeface="Arial" panose="020B0604020202020204" pitchFamily="34" charset="0"/>
              </a:rPr>
              <a:t>etc</a:t>
            </a:r>
            <a:r>
              <a:rPr lang="en-US" dirty="0">
                <a:latin typeface="Arial" panose="020B0604020202020204" pitchFamily="34" charset="0"/>
                <a:cs typeface="Arial" panose="020B0604020202020204" pitchFamily="34" charset="0"/>
              </a:rPr>
              <a:t> )’, Primary Care Companion for CNS Disorders, 14(6), pp. 474‑480. Available at: </a:t>
            </a:r>
            <a:r>
              <a:rPr lang="en-US" dirty="0">
                <a:latin typeface="Arial" panose="020B0604020202020204" pitchFamily="34" charset="0"/>
                <a:cs typeface="Arial" panose="020B0604020202020204" pitchFamily="34" charset="0"/>
                <a:hlinkClick r:id="rId5"/>
              </a:rPr>
              <a:t>https://fg.bmj.com/content/14/6/474</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NHS England (2024) ‘Hepatocellular carcinoma surveillance: minimum standards’, Available at: https://www.england.nhs.uk/long‑read/hepatocellular‑carcinoma‑surveillance‑minimum‑standards/</a:t>
            </a:r>
          </a:p>
          <a:p>
            <a:r>
              <a:rPr lang="en-US" dirty="0">
                <a:latin typeface="Arial" panose="020B0604020202020204" pitchFamily="34" charset="0"/>
                <a:cs typeface="Arial" panose="020B0604020202020204" pitchFamily="34" charset="0"/>
              </a:rPr>
              <a:t>British Liver Trust (2025) ‘Hepatic encephalopathy’, Available at: </a:t>
            </a:r>
            <a:r>
              <a:rPr lang="en-US" dirty="0">
                <a:latin typeface="Arial" panose="020B0604020202020204" pitchFamily="34" charset="0"/>
                <a:cs typeface="Arial" panose="020B0604020202020204" pitchFamily="34" charset="0"/>
                <a:hlinkClick r:id="rId6"/>
              </a:rPr>
              <a:t>https://britishlivertrust.org.uk/information-and-support/liver-conditions/hepatic-encephalopathy/</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Moon A. et al. (2022) ‘Diagnosis, evaluation and management of ascites, spontaneous bacterial peritonitis in cirrhosis’, AASLD Practice Guidelines. Available at: https://www.aasld.org/practice‑guidelines/diagnosis‑evaluation‑and‑management‑ascites‑spontaneous‑bacterial‑peritonitis</a:t>
            </a:r>
          </a:p>
          <a:p>
            <a:r>
              <a:rPr lang="en-US" dirty="0">
                <a:latin typeface="Arial" panose="020B0604020202020204" pitchFamily="34" charset="0"/>
                <a:cs typeface="Arial" panose="020B0604020202020204" pitchFamily="34" charset="0"/>
              </a:rPr>
              <a:t>British Liver Trust (2024) ‘Portal hypertension’, Available at: https://britishlivertrust.org.uk/information-and-support/liver‑conditions/cirrhosis/portal‑hypertension/ </a:t>
            </a:r>
          </a:p>
          <a:p>
            <a:r>
              <a:rPr lang="en-US" dirty="0">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321120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DCF612-2C1A-1550-F169-60973BB99408}"/>
              </a:ext>
            </a:extLst>
          </p:cNvPr>
          <p:cNvSpPr txBox="1"/>
          <p:nvPr/>
        </p:nvSpPr>
        <p:spPr>
          <a:xfrm>
            <a:off x="145228" y="999986"/>
            <a:ext cx="11901544" cy="5858014"/>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Public Health England (PHE) (2023) Hepatitis B and C vaccination and monitoring guidance. London: PHE. Available at: https://www.gov.uk/government/collections/</a:t>
            </a:r>
            <a:r>
              <a:rPr lang="en-US" dirty="0" err="1">
                <a:latin typeface="Arial" panose="020B0604020202020204" pitchFamily="34" charset="0"/>
                <a:cs typeface="Arial" panose="020B0604020202020204" pitchFamily="34" charset="0"/>
              </a:rPr>
              <a:t>immunisation</a:t>
            </a:r>
            <a:r>
              <a:rPr lang="en-US" dirty="0">
                <a:latin typeface="Arial" panose="020B0604020202020204" pitchFamily="34" charset="0"/>
                <a:cs typeface="Arial" panose="020B0604020202020204" pitchFamily="34" charset="0"/>
              </a:rPr>
              <a:t>‑against‑infectious‑disease‑the‑green‑book</a:t>
            </a:r>
          </a:p>
          <a:p>
            <a:pPr>
              <a:lnSpc>
                <a:spcPct val="150000"/>
              </a:lnSpc>
            </a:pPr>
            <a:r>
              <a:rPr lang="en-US" dirty="0">
                <a:latin typeface="Arial" panose="020B0604020202020204" pitchFamily="34" charset="0"/>
                <a:cs typeface="Arial" panose="020B0604020202020204" pitchFamily="34" charset="0"/>
              </a:rPr>
              <a:t>Department of Health and Social Care (DHSC) (2024) Under‑75 mortality from liver disease in England: 2001‑2023. London: DHSC. Available at: https://www.gov.uk/government/statistics/liver‑disease‑profile‑december‑2024‑update‑liver‑disease‑profile‑december‑2024‑update</a:t>
            </a:r>
          </a:p>
          <a:p>
            <a:pPr>
              <a:lnSpc>
                <a:spcPct val="150000"/>
              </a:lnSpc>
            </a:pPr>
            <a:r>
              <a:rPr lang="en-US" dirty="0">
                <a:latin typeface="Arial" panose="020B0604020202020204" pitchFamily="34" charset="0"/>
                <a:cs typeface="Arial" panose="020B0604020202020204" pitchFamily="34" charset="0"/>
              </a:rPr>
              <a:t>Global Burden of Disease Study (GBD) (2025) Global cirrhosis prevalence: 1990 vs 2021 projections. Seattle: Institute for Health Metrics and Evaluation (IHME). Available at: https://www.healthdata.org/sites/default/files/2024‑05/GBD_2021_Booklet_FINAL_2024.05.16.pdf</a:t>
            </a:r>
          </a:p>
          <a:p>
            <a:pPr>
              <a:lnSpc>
                <a:spcPct val="150000"/>
              </a:lnSpc>
            </a:pPr>
            <a:r>
              <a:rPr lang="en-US" dirty="0">
                <a:latin typeface="Arial" panose="020B0604020202020204" pitchFamily="34" charset="0"/>
                <a:cs typeface="Arial" panose="020B0604020202020204" pitchFamily="34" charset="0"/>
              </a:rPr>
              <a:t>European Association for the Study of the Liver (EASL) (2021) ‘Clinical Practice Guidelines: Non‑Alcoholic Fatty Liver Disease (NAFLD)’, Journal of Hepatology, 75(5), pp. 1093‑1102. Available at: https://easl.eu/publication/the‑management‑of‑non‑alcoholic‑fatty‑liver‑disease‑</a:t>
            </a:r>
            <a:r>
              <a:rPr lang="en-US" dirty="0" err="1">
                <a:latin typeface="Arial" panose="020B0604020202020204" pitchFamily="34" charset="0"/>
                <a:cs typeface="Arial" panose="020B0604020202020204" pitchFamily="34" charset="0"/>
              </a:rPr>
              <a:t>nafld</a:t>
            </a:r>
            <a:r>
              <a:rPr lang="en-US" dirty="0">
                <a:latin typeface="Arial" panose="020B0604020202020204" pitchFamily="34" charset="0"/>
                <a:cs typeface="Arial" panose="020B0604020202020204" pitchFamily="34" charset="0"/>
              </a:rPr>
              <a:t>/ National Institute for Health and Care Excellence (NICE) (2021) Non‑Alcoholic Fatty Liver Disease (NG49): Assessment and management. London: NICE. Available at: https://www.nice.org.uk/guidance/ng49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2246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4FB316-F413-72E5-58F1-364F65CBE484}"/>
              </a:ext>
            </a:extLst>
          </p:cNvPr>
          <p:cNvSpPr txBox="1"/>
          <p:nvPr/>
        </p:nvSpPr>
        <p:spPr>
          <a:xfrm>
            <a:off x="159572" y="1194099"/>
            <a:ext cx="11872856" cy="5442516"/>
          </a:xfrm>
          <a:prstGeom prst="rect">
            <a:avLst/>
          </a:prstGeom>
          <a:noFill/>
        </p:spPr>
        <p:txBody>
          <a:bodyPr wrap="square">
            <a:spAutoFit/>
          </a:bodyPr>
          <a:lstStyle/>
          <a:p>
            <a:pPr>
              <a:lnSpc>
                <a:spcPct val="150000"/>
              </a:lnSpc>
            </a:pP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for Economic Co‑operation and Development (OECD) (2023) Health at a Glance 2023 – OECD Indicators. Paris: OECD Publishing. Available at: </a:t>
            </a:r>
            <a:r>
              <a:rPr lang="en-US" dirty="0">
                <a:latin typeface="Arial" panose="020B0604020202020204" pitchFamily="34" charset="0"/>
                <a:cs typeface="Arial" panose="020B0604020202020204" pitchFamily="34" charset="0"/>
                <a:hlinkClick r:id="rId2"/>
              </a:rPr>
              <a:t>https://www.oecd.org/en/publications/health-at-a-glance-2023_7a7afb35-en/full-report.html</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 National Confidential Enquiry into Patient Outcome and Death (NCEPOD) (2020) Alcohol‑related Liver Disease: National Clinical Audit Report. London: NCEPOD. Available at: </a:t>
            </a:r>
            <a:r>
              <a:rPr lang="en-US" dirty="0">
                <a:latin typeface="Arial" panose="020B0604020202020204" pitchFamily="34" charset="0"/>
                <a:cs typeface="Arial" panose="020B0604020202020204" pitchFamily="34" charset="0"/>
                <a:hlinkClick r:id="rId3"/>
              </a:rPr>
              <a:t>https://www.ncepod.org.uk/2013arld.html</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The King’s Fund (2021) Inequalities in liver disease outcomes in the UK. London: The King’s Fund. Available at: </a:t>
            </a:r>
            <a:r>
              <a:rPr lang="en-US" dirty="0">
                <a:latin typeface="Arial" panose="020B0604020202020204" pitchFamily="34" charset="0"/>
                <a:cs typeface="Arial" panose="020B0604020202020204" pitchFamily="34" charset="0"/>
                <a:hlinkClick r:id="rId4"/>
              </a:rPr>
              <a:t>https://www.kingsfund.org.uk/insight-and-analysis/data-and-charts/health-inequalities-nutshell</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Royal College of Physicians (RCP) (2020) Improving care for people with liver disease. London: RCP. Available at: </a:t>
            </a:r>
            <a:r>
              <a:rPr lang="en-US" dirty="0">
                <a:latin typeface="Arial" panose="020B0604020202020204" pitchFamily="34" charset="0"/>
                <a:cs typeface="Arial" panose="020B0604020202020204" pitchFamily="34" charset="0"/>
                <a:hlinkClick r:id="rId5"/>
              </a:rPr>
              <a:t>https://www.rcp.ac.uk/improving-care/</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British Committee for Standards in </a:t>
            </a:r>
            <a:r>
              <a:rPr lang="en-US" dirty="0" err="1">
                <a:latin typeface="Arial" panose="020B0604020202020204" pitchFamily="34" charset="0"/>
                <a:cs typeface="Arial" panose="020B0604020202020204" pitchFamily="34" charset="0"/>
              </a:rPr>
              <a:t>Haematology</a:t>
            </a:r>
            <a:r>
              <a:rPr lang="en-US" dirty="0">
                <a:latin typeface="Arial" panose="020B0604020202020204" pitchFamily="34" charset="0"/>
                <a:cs typeface="Arial" panose="020B0604020202020204" pitchFamily="34" charset="0"/>
              </a:rPr>
              <a:t> (BCSH) (2022) Guidelines for the management of thrombocytopenia in cirrhosis. London: BCSH. Available at: https://www.b‑s‑h.org.uk/guidelines/guidelines/guidelines-for-the-use-of-platelet-transfusions</a:t>
            </a:r>
          </a:p>
          <a:p>
            <a:pPr>
              <a:lnSpc>
                <a:spcPct val="150000"/>
              </a:lnSpc>
            </a:pPr>
            <a:r>
              <a:rPr lang="en-US"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1980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91C67D-BC5D-6020-B0A4-66EE29F842D1}"/>
              </a:ext>
            </a:extLst>
          </p:cNvPr>
          <p:cNvSpPr txBox="1"/>
          <p:nvPr/>
        </p:nvSpPr>
        <p:spPr>
          <a:xfrm>
            <a:off x="215153" y="1158775"/>
            <a:ext cx="10650071" cy="5078313"/>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National Institute for Health and Care Excellence (NICE) (2022) Hepatocellular carcinoma: Surveillance and management guidance. London: NICE. Available at: </a:t>
            </a:r>
            <a:r>
              <a:rPr lang="en-IN" dirty="0">
                <a:latin typeface="Arial" panose="020B0604020202020204" pitchFamily="34" charset="0"/>
                <a:cs typeface="Arial" panose="020B0604020202020204" pitchFamily="34" charset="0"/>
                <a:hlinkClick r:id="rId2"/>
              </a:rPr>
              <a:t>https://www.nice.org.uk/guidance/ng156</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Centres for Disease Control and Prevention (CDC) (2021) Hepatitis B and C vaccination and screening guidelines. Atlanta, GA: CDC. Available at: </a:t>
            </a:r>
            <a:r>
              <a:rPr lang="en-IN" dirty="0">
                <a:latin typeface="Arial" panose="020B0604020202020204" pitchFamily="34" charset="0"/>
                <a:cs typeface="Arial" panose="020B0604020202020204" pitchFamily="34" charset="0"/>
                <a:hlinkClick r:id="rId3"/>
              </a:rPr>
              <a:t>https://www.cdc.gov/vaccines/hcp/acip-recs/vacc-specific/hepb.html</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NHS Digital (2023) Hospital admissions and utilisation for liver disease in England. Leeds: NHS Digital. Available at: </a:t>
            </a:r>
            <a:r>
              <a:rPr lang="en-IN" dirty="0">
                <a:latin typeface="Arial" panose="020B0604020202020204" pitchFamily="34" charset="0"/>
                <a:cs typeface="Arial" panose="020B0604020202020204" pitchFamily="34" charset="0"/>
                <a:hlinkClick r:id="rId4"/>
              </a:rPr>
              <a:t>https://digital.nhs.uk/data-and-information/publications/statistical/hospital-admissions</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Morgan, T.R., Patel, A. &amp; Chen, Y. (2021) ‘Economic impact of diagnosed non‐alcoholic steatohepatitis (NASH) in the United Kingdom’, Journal of Hepatology, 74(6), pp. 1422–1432.</a:t>
            </a:r>
          </a:p>
          <a:p>
            <a:r>
              <a:rPr lang="en-IN" dirty="0">
                <a:latin typeface="Arial" panose="020B0604020202020204" pitchFamily="34" charset="0"/>
                <a:cs typeface="Arial" panose="020B0604020202020204" pitchFamily="34" charset="0"/>
              </a:rPr>
              <a:t>British Liver Trust (2024) Liver disease in numbers: Key facts. London: British Liver Trust. Available at: </a:t>
            </a:r>
            <a:r>
              <a:rPr lang="en-IN" dirty="0">
                <a:latin typeface="Arial" panose="020B0604020202020204" pitchFamily="34" charset="0"/>
                <a:cs typeface="Arial" panose="020B0604020202020204" pitchFamily="34" charset="0"/>
                <a:hlinkClick r:id="rId5"/>
              </a:rPr>
              <a:t>https://britishlivertrust.org.uk/information-and-support/statistics</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 British Society of Gastroenterology (BSG) (2020) Guidelines on the management of ascites in cirrhosis. London: BSG. Available at: </a:t>
            </a:r>
            <a:r>
              <a:rPr lang="en-IN" dirty="0">
                <a:latin typeface="Arial" panose="020B0604020202020204" pitchFamily="34" charset="0"/>
                <a:cs typeface="Arial" panose="020B0604020202020204" pitchFamily="34" charset="0"/>
                <a:hlinkClick r:id="rId6"/>
              </a:rPr>
              <a:t>https://www.bsg.org.uk/clinical-resource/guidelines-on-the-management</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British Society of Gastroenterology (BSG) (2020) Management of variceal haemorrhage in cirrhosis. London: BSG. Available at: </a:t>
            </a:r>
            <a:r>
              <a:rPr lang="en-IN" dirty="0">
                <a:latin typeface="Arial" panose="020B0604020202020204" pitchFamily="34" charset="0"/>
                <a:cs typeface="Arial" panose="020B0604020202020204" pitchFamily="34" charset="0"/>
                <a:hlinkClick r:id="rId7"/>
              </a:rPr>
              <a:t>https://www.bsg.org.uk/clinical-resource/guidelines-variceal-haemorrhage-in-cirrhotic</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43187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1319</TotalTime>
  <Words>3902</Words>
  <Application>Microsoft Office PowerPoint</Application>
  <PresentationFormat>Widescreen</PresentationFormat>
  <Paragraphs>143</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Century Gothic</vt:lpstr>
      <vt:lpstr>Wingdings 3</vt:lpstr>
      <vt:lpstr>Ion Boardroom</vt:lpstr>
      <vt:lpstr>Liver Cirrhosis — Long Term Condition</vt:lpstr>
      <vt:lpstr>Overview: Definition &amp; Key Facts</vt:lpstr>
      <vt:lpstr>PowerPoint Presentation</vt:lpstr>
      <vt:lpstr>PowerPoint Presentation</vt:lpstr>
      <vt:lpstr>Prevalence — UK &amp; Worldwide</vt:lpstr>
      <vt:lpstr>Economic &amp; Social Burden</vt:lpstr>
      <vt:lpstr>Diagnosis &amp; Initial Assessment</vt:lpstr>
      <vt:lpstr>Management (UK guidance) </vt:lpstr>
      <vt:lpstr>Models &amp; Frameworks to Improve Outcomes</vt:lpstr>
      <vt:lpstr>Treatment Options in the UK</vt:lpstr>
      <vt:lpstr>Common Comorbidities with Cirrhosis</vt:lpstr>
      <vt:lpstr>Prevention Strategies</vt:lpstr>
      <vt:lpstr>Skills, Values &amp; Behaviors for  Co-productive Care</vt:lpstr>
      <vt:lpstr>Personalized Care &amp; Self-management — 6 Components</vt:lpstr>
      <vt:lpstr>Critical Evaluation &amp; Recommendations</vt:lpstr>
      <vt:lpstr>Global Prevalence of Cirrhosis                      (1990 vs 2021) (GBD, 2025)</vt:lpstr>
      <vt:lpstr>Estimated Economic Cost of Diagnosed NASH in the UK (2018) (Morgan et al., 2021)</vt:lpstr>
      <vt:lpstr>Social Burden of Liver Cirrhosis (UK)</vt:lpstr>
      <vt:lpstr>Conclusion:  Liver diseases represent a broad spectrum of pathological conditions that require precise diagnostic evaluation . Early detection and evidence-based management significantly improve patient outcomes .Interpretation of biochemical and imaging findings remains central to clinical decision-making .Prevention of disease progression depends on timely intervention and multidisciplinary collaboration Continued research and clinical vigilance are essential to reduce the global burden of hepatic disorders (World Health Organization, 2023).</vt:lpstr>
      <vt:lpstr>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Liver Cirrhosis — Long Term Condition</dc:title>
  <dc:subject/>
  <dc:creator>Melvita</dc:creator>
  <cp:keywords/>
  <dc:description>generated using python-pptx</dc:description>
  <cp:lastModifiedBy>dasilvamelu62@gmail.com</cp:lastModifiedBy>
  <cp:revision>7</cp:revision>
  <dcterms:created xsi:type="dcterms:W3CDTF">2013-01-27T09:14:16Z</dcterms:created>
  <dcterms:modified xsi:type="dcterms:W3CDTF">2025-11-10T13:36:07Z</dcterms:modified>
  <cp:category/>
</cp:coreProperties>
</file>