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2" r:id="rId4"/>
    <p:sldId id="264" r:id="rId5"/>
    <p:sldId id="289" r:id="rId6"/>
    <p:sldId id="277" r:id="rId7"/>
    <p:sldId id="274" r:id="rId8"/>
    <p:sldId id="275" r:id="rId9"/>
    <p:sldId id="270" r:id="rId10"/>
    <p:sldId id="276" r:id="rId11"/>
    <p:sldId id="280" r:id="rId12"/>
    <p:sldId id="291" r:id="rId13"/>
    <p:sldId id="292" r:id="rId14"/>
    <p:sldId id="273" r:id="rId15"/>
    <p:sldId id="285" r:id="rId16"/>
    <p:sldId id="269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07E"/>
    <a:srgbClr val="2B2D2C"/>
    <a:srgbClr val="090D0E"/>
    <a:srgbClr val="111516"/>
    <a:srgbClr val="232524"/>
    <a:srgbClr val="212226"/>
    <a:srgbClr val="2A2A2A"/>
    <a:srgbClr val="2C2C2C"/>
    <a:srgbClr val="282828"/>
    <a:srgbClr val="2B2B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08"/>
    <p:restoredTop sz="93022" autoAdjust="0"/>
  </p:normalViewPr>
  <p:slideViewPr>
    <p:cSldViewPr snapToGrid="0">
      <p:cViewPr>
        <p:scale>
          <a:sx n="95" d="100"/>
          <a:sy n="95" d="100"/>
        </p:scale>
        <p:origin x="144" y="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8A081-C101-4C04-8A93-B45037D41F20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4311-4766-49D6-999F-2921BF181D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959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381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29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229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41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072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94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87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032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83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61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001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17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55ADC-9086-44BD-AF55-998EF314F627}" type="datetimeFigureOut">
              <a:rPr lang="zh-CN" altLang="en-US" smtClean="0"/>
              <a:t>2018/4/23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2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>
            <a:cxnSpLocks/>
          </p:cNvCxnSpPr>
          <p:nvPr/>
        </p:nvCxnSpPr>
        <p:spPr>
          <a:xfrm>
            <a:off x="9357360" y="5695158"/>
            <a:ext cx="24460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6316499" y="5385507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023351" y="1227369"/>
            <a:ext cx="429314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gradFill flip="none" rotWithShape="1">
                  <a:gsLst>
                    <a:gs pos="73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Segoe UI" panose="020B0502040204020203" pitchFamily="34" charset="0"/>
                <a:cs typeface="Segoe UI" panose="020B0502040204020203" pitchFamily="34" charset="0"/>
              </a:rPr>
              <a:t>Sina </a:t>
            </a:r>
            <a:endParaRPr lang="zh-CN" altLang="en-US" sz="8800" dirty="0">
              <a:gradFill flip="none" rotWithShape="1">
                <a:gsLst>
                  <a:gs pos="73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23352" y="2623230"/>
            <a:ext cx="9694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Leadership development program</a:t>
            </a:r>
            <a:endParaRPr lang="zh-CN" altLang="en-US" sz="540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989135" y="4532394"/>
            <a:ext cx="1721796" cy="865502"/>
            <a:chOff x="2198452" y="4552546"/>
            <a:chExt cx="1721796" cy="865502"/>
          </a:xfrm>
        </p:grpSpPr>
        <p:sp>
          <p:nvSpPr>
            <p:cNvPr id="7" name="矩形 6"/>
            <p:cNvSpPr/>
            <p:nvPr/>
          </p:nvSpPr>
          <p:spPr>
            <a:xfrm>
              <a:off x="2198452" y="4552546"/>
              <a:ext cx="1721796" cy="86550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359923" y="4562274"/>
              <a:ext cx="1224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chemeClr val="bg1">
                      <a:lumMod val="85000"/>
                    </a:schemeClr>
                  </a:solidFill>
                  <a:latin typeface="Times New Roman" charset="0"/>
                  <a:ea typeface="Times New Roman" charset="0"/>
                  <a:cs typeface="Times New Roman" charset="0"/>
                </a:rPr>
                <a:t>Siqi Li</a:t>
              </a:r>
            </a:p>
            <a:p>
              <a:endParaRPr lang="en-US" altLang="zh-CN" sz="1600" b="1" dirty="0" smtClean="0">
                <a:solidFill>
                  <a:schemeClr val="bg1">
                    <a:lumMod val="8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endParaRPr>
            </a:p>
            <a:p>
              <a:r>
                <a:rPr lang="en-US" altLang="zh-CN" sz="1600" b="1" dirty="0" smtClean="0">
                  <a:solidFill>
                    <a:schemeClr val="bg1">
                      <a:lumMod val="85000"/>
                    </a:schemeClr>
                  </a:solidFill>
                  <a:latin typeface="Times New Roman" charset="0"/>
                  <a:ea typeface="Times New Roman" charset="0"/>
                  <a:cs typeface="Times New Roman" charset="0"/>
                </a:rPr>
                <a:t>1704338</a:t>
              </a:r>
            </a:p>
          </p:txBody>
        </p:sp>
      </p:grpSp>
      <p:cxnSp>
        <p:nvCxnSpPr>
          <p:cNvPr id="23" name="直接连接符 22"/>
          <p:cNvCxnSpPr>
            <a:cxnSpLocks/>
          </p:cNvCxnSpPr>
          <p:nvPr/>
        </p:nvCxnSpPr>
        <p:spPr>
          <a:xfrm>
            <a:off x="1673157" y="1227369"/>
            <a:ext cx="0" cy="401584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7756203" y="5264686"/>
            <a:ext cx="729206" cy="241642"/>
          </a:xfrm>
          <a:prstGeom prst="parallelogram">
            <a:avLst>
              <a:gd name="adj" fmla="val 69728"/>
            </a:avLst>
          </a:prstGeom>
          <a:solidFill>
            <a:srgbClr val="E0B07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>
            <a:off x="10796644" y="5628247"/>
            <a:ext cx="403840" cy="133823"/>
          </a:xfrm>
          <a:prstGeom prst="parallelogram">
            <a:avLst>
              <a:gd name="adj" fmla="val 69728"/>
            </a:avLst>
          </a:prstGeom>
          <a:solidFill>
            <a:schemeClr val="bg1">
              <a:lumMod val="50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/>
        </p:nvSpPr>
        <p:spPr>
          <a:xfrm>
            <a:off x="9638103" y="4999585"/>
            <a:ext cx="593917" cy="196810"/>
          </a:xfrm>
          <a:prstGeom prst="parallelogram">
            <a:avLst>
              <a:gd name="adj" fmla="val 69728"/>
            </a:avLst>
          </a:prstGeom>
          <a:solidFill>
            <a:schemeClr val="bg1">
              <a:lumMod val="65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>
            <a:off x="11468046" y="4888464"/>
            <a:ext cx="335332" cy="111121"/>
          </a:xfrm>
          <a:prstGeom prst="parallelogram">
            <a:avLst>
              <a:gd name="adj" fmla="val 69728"/>
            </a:avLst>
          </a:prstGeom>
          <a:solidFill>
            <a:srgbClr val="E0B07E">
              <a:alpha val="43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61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8" grpId="0" animBg="1"/>
      <p:bldP spid="2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932861" y="184815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CONTENTS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9811" y="2178995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72003" y="2178995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149811" y="4319080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072003" y="4319080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939450" y="2578866"/>
            <a:ext cx="32278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Information and situation of Sina. 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Nirmala UI Semilight" panose="020B0402040204020203" pitchFamily="34" charset="0"/>
              <a:cs typeface="Nirmala UI Semilight" panose="020B0402040204020203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48028" y="2109945"/>
            <a:ext cx="178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Background </a:t>
            </a:r>
            <a:endParaRPr lang="zh-CN" altLang="en-US" sz="240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868118" y="5149903"/>
            <a:ext cx="32278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According to powerful theory to make a clear project plan and provide some suggestions</a:t>
            </a:r>
            <a:endParaRPr lang="zh-CN" altLang="en-US" sz="1400">
              <a:solidFill>
                <a:schemeClr val="bg1">
                  <a:lumMod val="50000"/>
                </a:schemeClr>
              </a:solidFill>
              <a:latin typeface="Nirmala UI Semilight" panose="020B0402040204020203" pitchFamily="34" charset="0"/>
              <a:cs typeface="Nirmala UI Semilight" panose="020B04020402040202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39449" y="4318906"/>
            <a:ext cx="39734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Theory &amp; Development Programme </a:t>
            </a:r>
            <a:endParaRPr lang="zh-CN" altLang="en-US" sz="2400" dirty="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782971" y="4762150"/>
            <a:ext cx="32278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To</a:t>
            </a:r>
            <a:r>
              <a:rPr lang="zh-CN" altLang="en-US" sz="140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prove why our team is good </a:t>
            </a:r>
            <a:endParaRPr lang="zh-CN" altLang="en-US" sz="1400">
              <a:solidFill>
                <a:schemeClr val="bg1">
                  <a:lumMod val="50000"/>
                </a:schemeClr>
              </a:solidFill>
              <a:latin typeface="Nirmala UI Semilight" panose="020B0402040204020203" pitchFamily="34" charset="0"/>
              <a:cs typeface="Nirmala UI Semilight" panose="020B04020402040202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82970" y="4318906"/>
            <a:ext cx="3068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cs typeface="Segoe UI" panose="020B0502040204020203" pitchFamily="34" charset="0"/>
              </a:rPr>
              <a:t>Why me?</a:t>
            </a:r>
            <a:endParaRPr lang="zh-CN" altLang="en-US" sz="240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82971" y="2578866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To identify the skills and traits that a leader need.</a:t>
            </a:r>
            <a:endParaRPr lang="zh-CN" altLang="en-US" sz="1400">
              <a:solidFill>
                <a:schemeClr val="bg1">
                  <a:lumMod val="50000"/>
                </a:schemeClr>
              </a:solidFill>
              <a:latin typeface="Nirmala UI Semilight" panose="020B0402040204020203" pitchFamily="34" charset="0"/>
              <a:cs typeface="Nirmala UI Semilight" panose="020B0402040204020203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82970" y="2135622"/>
            <a:ext cx="2396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Skills &amp; Traits   </a:t>
            </a:r>
            <a:endParaRPr lang="zh-CN" altLang="en-US" sz="240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cxnSp>
        <p:nvCxnSpPr>
          <p:cNvPr id="21" name="直接连接符 20"/>
          <p:cNvCxnSpPr>
            <a:cxnSpLocks/>
          </p:cNvCxnSpPr>
          <p:nvPr/>
        </p:nvCxnSpPr>
        <p:spPr>
          <a:xfrm>
            <a:off x="3994718" y="824314"/>
            <a:ext cx="420256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032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 invX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>
            <a:cxnSpLocks/>
          </p:cNvCxnSpPr>
          <p:nvPr/>
        </p:nvCxnSpPr>
        <p:spPr>
          <a:xfrm>
            <a:off x="0" y="4733277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579119" y="172304"/>
            <a:ext cx="3258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2400" dirty="0" smtClean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Background of Sina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79119" y="2692932"/>
            <a:ext cx="50728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Sina is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an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Internet media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company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which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serving Chinese and global Chinese communities. Sina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has its own digital media network that consist of the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portal Sina network (SINA.com), mobile portal mobile phone sina network (SINA.cn) and social media Sina micro-blog (Weibo.com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), it helps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majority of users through the Internet and mobile devices to obtain professional media and user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self-generated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multi-media content (UGC) and to share with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friends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200" dirty="0"/>
              <a:t> 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(Corp.sina.com.cn, 2018)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770014" y="2003213"/>
            <a:ext cx="881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dirty="0" smtClean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Sina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314158" y="633969"/>
            <a:ext cx="402924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057" y="1680484"/>
            <a:ext cx="6113483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1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7" y="172304"/>
            <a:ext cx="255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2400" dirty="0" smtClean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Skills &amp; Traits</a:t>
            </a:r>
            <a:endParaRPr lang="zh-CN" altLang="en-US" sz="240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334344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6614160" y="2586224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614160" y="4561840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979920" y="2586224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79920" y="4561840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KSO_Shape"/>
          <p:cNvSpPr/>
          <p:nvPr/>
        </p:nvSpPr>
        <p:spPr>
          <a:xfrm rot="19281309">
            <a:off x="7200763" y="4643021"/>
            <a:ext cx="178073" cy="542355"/>
          </a:xfrm>
          <a:custGeom>
            <a:avLst/>
            <a:gdLst>
              <a:gd name="connsiteX0" fmla="*/ 1125299 w 2250598"/>
              <a:gd name="connsiteY0" fmla="*/ 5484084 h 6849334"/>
              <a:gd name="connsiteX1" fmla="*/ 687149 w 2250598"/>
              <a:gd name="connsiteY1" fmla="*/ 5922234 h 6849334"/>
              <a:gd name="connsiteX2" fmla="*/ 1125299 w 2250598"/>
              <a:gd name="connsiteY2" fmla="*/ 6360384 h 6849334"/>
              <a:gd name="connsiteX3" fmla="*/ 1563449 w 2250598"/>
              <a:gd name="connsiteY3" fmla="*/ 5922234 h 6849334"/>
              <a:gd name="connsiteX4" fmla="*/ 1125299 w 2250598"/>
              <a:gd name="connsiteY4" fmla="*/ 5484084 h 6849334"/>
              <a:gd name="connsiteX5" fmla="*/ 690080 w 2250598"/>
              <a:gd name="connsiteY5" fmla="*/ 0 h 6849334"/>
              <a:gd name="connsiteX6" fmla="*/ 690080 w 2250598"/>
              <a:gd name="connsiteY6" fmla="*/ 905095 h 6849334"/>
              <a:gd name="connsiteX7" fmla="*/ 1560516 w 2250598"/>
              <a:gd name="connsiteY7" fmla="*/ 905095 h 6849334"/>
              <a:gd name="connsiteX8" fmla="*/ 1560516 w 2250598"/>
              <a:gd name="connsiteY8" fmla="*/ 0 h 6849334"/>
              <a:gd name="connsiteX9" fmla="*/ 1563316 w 2250598"/>
              <a:gd name="connsiteY9" fmla="*/ 869 h 6849334"/>
              <a:gd name="connsiteX10" fmla="*/ 2250598 w 2250598"/>
              <a:gd name="connsiteY10" fmla="*/ 1037736 h 6849334"/>
              <a:gd name="connsiteX11" fmla="*/ 1563316 w 2250598"/>
              <a:gd name="connsiteY11" fmla="*/ 2074604 h 6849334"/>
              <a:gd name="connsiteX12" fmla="*/ 1466059 w 2250598"/>
              <a:gd name="connsiteY12" fmla="*/ 2104794 h 6849334"/>
              <a:gd name="connsiteX13" fmla="*/ 1466059 w 2250598"/>
              <a:gd name="connsiteY13" fmla="*/ 5061748 h 6849334"/>
              <a:gd name="connsiteX14" fmla="*/ 1486168 w 2250598"/>
              <a:gd name="connsiteY14" fmla="*/ 5067990 h 6849334"/>
              <a:gd name="connsiteX15" fmla="*/ 2052399 w 2250598"/>
              <a:gd name="connsiteY15" fmla="*/ 5922234 h 6849334"/>
              <a:gd name="connsiteX16" fmla="*/ 1125299 w 2250598"/>
              <a:gd name="connsiteY16" fmla="*/ 6849334 h 6849334"/>
              <a:gd name="connsiteX17" fmla="*/ 198199 w 2250598"/>
              <a:gd name="connsiteY17" fmla="*/ 5922234 h 6849334"/>
              <a:gd name="connsiteX18" fmla="*/ 764430 w 2250598"/>
              <a:gd name="connsiteY18" fmla="*/ 5067990 h 6849334"/>
              <a:gd name="connsiteX19" fmla="*/ 784539 w 2250598"/>
              <a:gd name="connsiteY19" fmla="*/ 5061748 h 6849334"/>
              <a:gd name="connsiteX20" fmla="*/ 784539 w 2250598"/>
              <a:gd name="connsiteY20" fmla="*/ 2104794 h 6849334"/>
              <a:gd name="connsiteX21" fmla="*/ 687282 w 2250598"/>
              <a:gd name="connsiteY21" fmla="*/ 2074604 h 6849334"/>
              <a:gd name="connsiteX22" fmla="*/ 0 w 2250598"/>
              <a:gd name="connsiteY22" fmla="*/ 1037736 h 6849334"/>
              <a:gd name="connsiteX23" fmla="*/ 687282 w 2250598"/>
              <a:gd name="connsiteY23" fmla="*/ 869 h 6849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250598" h="6849334">
                <a:moveTo>
                  <a:pt x="1125299" y="5484084"/>
                </a:moveTo>
                <a:cubicBezTo>
                  <a:pt x="883315" y="5484084"/>
                  <a:pt x="687149" y="5680250"/>
                  <a:pt x="687149" y="5922234"/>
                </a:cubicBezTo>
                <a:cubicBezTo>
                  <a:pt x="687149" y="6164218"/>
                  <a:pt x="883315" y="6360384"/>
                  <a:pt x="1125299" y="6360384"/>
                </a:cubicBezTo>
                <a:cubicBezTo>
                  <a:pt x="1367283" y="6360384"/>
                  <a:pt x="1563449" y="6164218"/>
                  <a:pt x="1563449" y="5922234"/>
                </a:cubicBezTo>
                <a:cubicBezTo>
                  <a:pt x="1563449" y="5680250"/>
                  <a:pt x="1367283" y="5484084"/>
                  <a:pt x="1125299" y="5484084"/>
                </a:cubicBezTo>
                <a:close/>
                <a:moveTo>
                  <a:pt x="690080" y="0"/>
                </a:moveTo>
                <a:lnTo>
                  <a:pt x="690080" y="905095"/>
                </a:lnTo>
                <a:lnTo>
                  <a:pt x="1560516" y="905095"/>
                </a:lnTo>
                <a:lnTo>
                  <a:pt x="1560516" y="0"/>
                </a:lnTo>
                <a:lnTo>
                  <a:pt x="1563316" y="869"/>
                </a:lnTo>
                <a:cubicBezTo>
                  <a:pt x="1967203" y="171698"/>
                  <a:pt x="2250598" y="571622"/>
                  <a:pt x="2250598" y="1037736"/>
                </a:cubicBezTo>
                <a:cubicBezTo>
                  <a:pt x="2250598" y="1503850"/>
                  <a:pt x="1967203" y="1903774"/>
                  <a:pt x="1563316" y="2074604"/>
                </a:cubicBezTo>
                <a:lnTo>
                  <a:pt x="1466059" y="2104794"/>
                </a:lnTo>
                <a:lnTo>
                  <a:pt x="1466059" y="5061748"/>
                </a:lnTo>
                <a:lnTo>
                  <a:pt x="1486168" y="5067990"/>
                </a:lnTo>
                <a:cubicBezTo>
                  <a:pt x="1818918" y="5208732"/>
                  <a:pt x="2052399" y="5538217"/>
                  <a:pt x="2052399" y="5922234"/>
                </a:cubicBezTo>
                <a:cubicBezTo>
                  <a:pt x="2052399" y="6434257"/>
                  <a:pt x="1637322" y="6849334"/>
                  <a:pt x="1125299" y="6849334"/>
                </a:cubicBezTo>
                <a:cubicBezTo>
                  <a:pt x="613276" y="6849334"/>
                  <a:pt x="198199" y="6434257"/>
                  <a:pt x="198199" y="5922234"/>
                </a:cubicBezTo>
                <a:cubicBezTo>
                  <a:pt x="198199" y="5538217"/>
                  <a:pt x="431680" y="5208732"/>
                  <a:pt x="764430" y="5067990"/>
                </a:cubicBezTo>
                <a:lnTo>
                  <a:pt x="784539" y="5061748"/>
                </a:lnTo>
                <a:lnTo>
                  <a:pt x="784539" y="2104794"/>
                </a:lnTo>
                <a:lnTo>
                  <a:pt x="687282" y="2074604"/>
                </a:lnTo>
                <a:cubicBezTo>
                  <a:pt x="283395" y="1903774"/>
                  <a:pt x="0" y="1503850"/>
                  <a:pt x="0" y="1037736"/>
                </a:cubicBezTo>
                <a:cubicBezTo>
                  <a:pt x="0" y="571622"/>
                  <a:pt x="283396" y="171698"/>
                  <a:pt x="687282" y="8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7015415" y="2726443"/>
            <a:ext cx="548768" cy="339321"/>
          </a:xfrm>
          <a:custGeom>
            <a:avLst/>
            <a:gdLst>
              <a:gd name="T0" fmla="*/ 1066662 w 2063518"/>
              <a:gd name="T1" fmla="*/ 654802 h 1276454"/>
              <a:gd name="T2" fmla="*/ 1500594 w 2063518"/>
              <a:gd name="T3" fmla="*/ 654802 h 1276454"/>
              <a:gd name="T4" fmla="*/ 1255790 w 2063518"/>
              <a:gd name="T5" fmla="*/ 314944 h 1276454"/>
              <a:gd name="T6" fmla="*/ 1323568 w 2063518"/>
              <a:gd name="T7" fmla="*/ 383500 h 1276454"/>
              <a:gd name="T8" fmla="*/ 1481023 w 2063518"/>
              <a:gd name="T9" fmla="*/ 376582 h 1276454"/>
              <a:gd name="T10" fmla="*/ 1488825 w 2063518"/>
              <a:gd name="T11" fmla="*/ 472615 h 1276454"/>
              <a:gd name="T12" fmla="*/ 1613893 w 2063518"/>
              <a:gd name="T13" fmla="*/ 568404 h 1276454"/>
              <a:gd name="T14" fmla="*/ 1558067 w 2063518"/>
              <a:gd name="T15" fmla="*/ 646977 h 1276454"/>
              <a:gd name="T16" fmla="*/ 1592227 w 2063518"/>
              <a:gd name="T17" fmla="*/ 800652 h 1276454"/>
              <a:gd name="T18" fmla="*/ 1498897 w 2063518"/>
              <a:gd name="T19" fmla="*/ 825001 h 1276454"/>
              <a:gd name="T20" fmla="*/ 1426167 w 2063518"/>
              <a:gd name="T21" fmla="*/ 964655 h 1276454"/>
              <a:gd name="T22" fmla="*/ 1339000 w 2063518"/>
              <a:gd name="T23" fmla="*/ 923387 h 1276454"/>
              <a:gd name="T24" fmla="*/ 1193410 w 2063518"/>
              <a:gd name="T25" fmla="*/ 983675 h 1276454"/>
              <a:gd name="T26" fmla="*/ 1153195 w 2063518"/>
              <a:gd name="T27" fmla="*/ 896101 h 1276454"/>
              <a:gd name="T28" fmla="*/ 1002868 w 2063518"/>
              <a:gd name="T29" fmla="*/ 848812 h 1276454"/>
              <a:gd name="T30" fmla="*/ 1028421 w 2063518"/>
              <a:gd name="T31" fmla="*/ 755906 h 1276454"/>
              <a:gd name="T32" fmla="*/ 943696 w 2063518"/>
              <a:gd name="T33" fmla="*/ 623169 h 1276454"/>
              <a:gd name="T34" fmla="*/ 1023061 w 2063518"/>
              <a:gd name="T35" fmla="*/ 568405 h 1276454"/>
              <a:gd name="T36" fmla="*/ 1043583 w 2063518"/>
              <a:gd name="T37" fmla="*/ 412329 h 1276454"/>
              <a:gd name="T38" fmla="*/ 1139624 w 2063518"/>
              <a:gd name="T39" fmla="*/ 421330 h 1276454"/>
              <a:gd name="T40" fmla="*/ 1255790 w 2063518"/>
              <a:gd name="T41" fmla="*/ 314944 h 1276454"/>
              <a:gd name="T42" fmla="*/ 184450 w 2063518"/>
              <a:gd name="T43" fmla="*/ 509786 h 1276454"/>
              <a:gd name="T44" fmla="*/ 835347 w 2063518"/>
              <a:gd name="T45" fmla="*/ 509786 h 1276454"/>
              <a:gd name="T46" fmla="*/ 468140 w 2063518"/>
              <a:gd name="T47" fmla="*/ 0 h 1276454"/>
              <a:gd name="T48" fmla="*/ 569807 w 2063518"/>
              <a:gd name="T49" fmla="*/ 102832 h 1276454"/>
              <a:gd name="T50" fmla="*/ 805989 w 2063518"/>
              <a:gd name="T51" fmla="*/ 92457 h 1276454"/>
              <a:gd name="T52" fmla="*/ 817693 w 2063518"/>
              <a:gd name="T53" fmla="*/ 236505 h 1276454"/>
              <a:gd name="T54" fmla="*/ 1005294 w 2063518"/>
              <a:gd name="T55" fmla="*/ 380190 h 1276454"/>
              <a:gd name="T56" fmla="*/ 921557 w 2063518"/>
              <a:gd name="T57" fmla="*/ 498048 h 1276454"/>
              <a:gd name="T58" fmla="*/ 972798 w 2063518"/>
              <a:gd name="T59" fmla="*/ 728561 h 1276454"/>
              <a:gd name="T60" fmla="*/ 832801 w 2063518"/>
              <a:gd name="T61" fmla="*/ 765085 h 1276454"/>
              <a:gd name="T62" fmla="*/ 723706 w 2063518"/>
              <a:gd name="T63" fmla="*/ 974565 h 1276454"/>
              <a:gd name="T64" fmla="*/ 592956 w 2063518"/>
              <a:gd name="T65" fmla="*/ 912666 h 1276454"/>
              <a:gd name="T66" fmla="*/ 374570 w 2063518"/>
              <a:gd name="T67" fmla="*/ 1003096 h 1276454"/>
              <a:gd name="T68" fmla="*/ 314247 w 2063518"/>
              <a:gd name="T69" fmla="*/ 871734 h 1276454"/>
              <a:gd name="T70" fmla="*/ 88757 w 2063518"/>
              <a:gd name="T71" fmla="*/ 800802 h 1276454"/>
              <a:gd name="T72" fmla="*/ 127086 w 2063518"/>
              <a:gd name="T73" fmla="*/ 661445 h 1276454"/>
              <a:gd name="T74" fmla="*/ 0 w 2063518"/>
              <a:gd name="T75" fmla="*/ 462338 h 1276454"/>
              <a:gd name="T76" fmla="*/ 119047 w 2063518"/>
              <a:gd name="T77" fmla="*/ 380191 h 1276454"/>
              <a:gd name="T78" fmla="*/ 149829 w 2063518"/>
              <a:gd name="T79" fmla="*/ 146078 h 1276454"/>
              <a:gd name="T80" fmla="*/ 293892 w 2063518"/>
              <a:gd name="T81" fmla="*/ 159579 h 1276454"/>
              <a:gd name="T82" fmla="*/ 468140 w 2063518"/>
              <a:gd name="T83" fmla="*/ 0 h 127645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063518" h="1276454">
                <a:moveTo>
                  <a:pt x="1631470" y="557485"/>
                </a:moveTo>
                <a:cubicBezTo>
                  <a:pt x="1479172" y="557485"/>
                  <a:pt x="1355710" y="680947"/>
                  <a:pt x="1355710" y="833245"/>
                </a:cubicBezTo>
                <a:cubicBezTo>
                  <a:pt x="1355710" y="985543"/>
                  <a:pt x="1479172" y="1109005"/>
                  <a:pt x="1631470" y="1109005"/>
                </a:cubicBezTo>
                <a:cubicBezTo>
                  <a:pt x="1783768" y="1109005"/>
                  <a:pt x="1907230" y="985543"/>
                  <a:pt x="1907230" y="833245"/>
                </a:cubicBezTo>
                <a:cubicBezTo>
                  <a:pt x="1907230" y="680947"/>
                  <a:pt x="1783768" y="557485"/>
                  <a:pt x="1631470" y="557485"/>
                </a:cubicBezTo>
                <a:close/>
                <a:moveTo>
                  <a:pt x="1596087" y="400771"/>
                </a:moveTo>
                <a:lnTo>
                  <a:pt x="1666853" y="400771"/>
                </a:lnTo>
                <a:lnTo>
                  <a:pt x="1682233" y="488008"/>
                </a:lnTo>
                <a:cubicBezTo>
                  <a:pt x="1729134" y="494904"/>
                  <a:pt x="1774137" y="511284"/>
                  <a:pt x="1814498" y="536149"/>
                </a:cubicBezTo>
                <a:lnTo>
                  <a:pt x="1882355" y="479207"/>
                </a:lnTo>
                <a:lnTo>
                  <a:pt x="1936564" y="524695"/>
                </a:lnTo>
                <a:lnTo>
                  <a:pt x="1892271" y="601408"/>
                </a:lnTo>
                <a:cubicBezTo>
                  <a:pt x="1923766" y="636838"/>
                  <a:pt x="1947711" y="678313"/>
                  <a:pt x="1962647" y="723304"/>
                </a:cubicBezTo>
                <a:lnTo>
                  <a:pt x="2051230" y="723302"/>
                </a:lnTo>
                <a:lnTo>
                  <a:pt x="2063518" y="792992"/>
                </a:lnTo>
                <a:lnTo>
                  <a:pt x="1980277" y="823287"/>
                </a:lnTo>
                <a:cubicBezTo>
                  <a:pt x="1981630" y="870672"/>
                  <a:pt x="1973314" y="917837"/>
                  <a:pt x="1955836" y="961902"/>
                </a:cubicBezTo>
                <a:lnTo>
                  <a:pt x="2023695" y="1018840"/>
                </a:lnTo>
                <a:lnTo>
                  <a:pt x="1988313" y="1080125"/>
                </a:lnTo>
                <a:lnTo>
                  <a:pt x="1905073" y="1049826"/>
                </a:lnTo>
                <a:cubicBezTo>
                  <a:pt x="1875651" y="1086995"/>
                  <a:pt x="1838963" y="1117779"/>
                  <a:pt x="1797250" y="1140300"/>
                </a:cubicBezTo>
                <a:lnTo>
                  <a:pt x="1812635" y="1227537"/>
                </a:lnTo>
                <a:lnTo>
                  <a:pt x="1746136" y="1251740"/>
                </a:lnTo>
                <a:lnTo>
                  <a:pt x="1701847" y="1175024"/>
                </a:lnTo>
                <a:cubicBezTo>
                  <a:pt x="1655416" y="1184585"/>
                  <a:pt x="1607524" y="1184585"/>
                  <a:pt x="1561093" y="1175024"/>
                </a:cubicBezTo>
                <a:lnTo>
                  <a:pt x="1516804" y="1251740"/>
                </a:lnTo>
                <a:lnTo>
                  <a:pt x="1450306" y="1227537"/>
                </a:lnTo>
                <a:lnTo>
                  <a:pt x="1465691" y="1140300"/>
                </a:lnTo>
                <a:cubicBezTo>
                  <a:pt x="1423978" y="1117779"/>
                  <a:pt x="1387290" y="1086995"/>
                  <a:pt x="1357868" y="1049826"/>
                </a:cubicBezTo>
                <a:lnTo>
                  <a:pt x="1274628" y="1080125"/>
                </a:lnTo>
                <a:lnTo>
                  <a:pt x="1239245" y="1018840"/>
                </a:lnTo>
                <a:lnTo>
                  <a:pt x="1307105" y="961902"/>
                </a:lnTo>
                <a:cubicBezTo>
                  <a:pt x="1289627" y="917837"/>
                  <a:pt x="1281310" y="870672"/>
                  <a:pt x="1282663" y="823287"/>
                </a:cubicBezTo>
                <a:lnTo>
                  <a:pt x="1199422" y="792992"/>
                </a:lnTo>
                <a:lnTo>
                  <a:pt x="1211710" y="723302"/>
                </a:lnTo>
                <a:lnTo>
                  <a:pt x="1300293" y="723304"/>
                </a:lnTo>
                <a:cubicBezTo>
                  <a:pt x="1315229" y="678313"/>
                  <a:pt x="1339174" y="636838"/>
                  <a:pt x="1370670" y="601408"/>
                </a:cubicBezTo>
                <a:lnTo>
                  <a:pt x="1326376" y="524695"/>
                </a:lnTo>
                <a:lnTo>
                  <a:pt x="1380586" y="479207"/>
                </a:lnTo>
                <a:lnTo>
                  <a:pt x="1448443" y="536149"/>
                </a:lnTo>
                <a:cubicBezTo>
                  <a:pt x="1488803" y="511284"/>
                  <a:pt x="1533807" y="494905"/>
                  <a:pt x="1580707" y="488008"/>
                </a:cubicBezTo>
                <a:lnTo>
                  <a:pt x="1596087" y="400771"/>
                </a:lnTo>
                <a:close/>
                <a:moveTo>
                  <a:pt x="648072" y="235071"/>
                </a:moveTo>
                <a:cubicBezTo>
                  <a:pt x="419625" y="235071"/>
                  <a:pt x="234432" y="420264"/>
                  <a:pt x="234432" y="648711"/>
                </a:cubicBezTo>
                <a:cubicBezTo>
                  <a:pt x="234432" y="877158"/>
                  <a:pt x="419625" y="1062352"/>
                  <a:pt x="648072" y="1062352"/>
                </a:cubicBezTo>
                <a:cubicBezTo>
                  <a:pt x="876519" y="1062352"/>
                  <a:pt x="1061712" y="877158"/>
                  <a:pt x="1061712" y="648711"/>
                </a:cubicBezTo>
                <a:cubicBezTo>
                  <a:pt x="1061712" y="420264"/>
                  <a:pt x="876519" y="235071"/>
                  <a:pt x="648072" y="235071"/>
                </a:cubicBezTo>
                <a:close/>
                <a:moveTo>
                  <a:pt x="594998" y="0"/>
                </a:moveTo>
                <a:lnTo>
                  <a:pt x="701146" y="0"/>
                </a:lnTo>
                <a:lnTo>
                  <a:pt x="724216" y="130856"/>
                </a:lnTo>
                <a:cubicBezTo>
                  <a:pt x="794567" y="141200"/>
                  <a:pt x="862072" y="165770"/>
                  <a:pt x="922614" y="203067"/>
                </a:cubicBezTo>
                <a:lnTo>
                  <a:pt x="1024399" y="117654"/>
                </a:lnTo>
                <a:lnTo>
                  <a:pt x="1105713" y="185886"/>
                </a:lnTo>
                <a:lnTo>
                  <a:pt x="1039273" y="300956"/>
                </a:lnTo>
                <a:cubicBezTo>
                  <a:pt x="1086516" y="354101"/>
                  <a:pt x="1122434" y="416314"/>
                  <a:pt x="1144837" y="483799"/>
                </a:cubicBezTo>
                <a:lnTo>
                  <a:pt x="1277712" y="483796"/>
                </a:lnTo>
                <a:lnTo>
                  <a:pt x="1296144" y="588332"/>
                </a:lnTo>
                <a:lnTo>
                  <a:pt x="1171283" y="633774"/>
                </a:lnTo>
                <a:cubicBezTo>
                  <a:pt x="1173312" y="704852"/>
                  <a:pt x="1160838" y="775599"/>
                  <a:pt x="1134620" y="841697"/>
                </a:cubicBezTo>
                <a:lnTo>
                  <a:pt x="1236410" y="927104"/>
                </a:lnTo>
                <a:lnTo>
                  <a:pt x="1183336" y="1019032"/>
                </a:lnTo>
                <a:lnTo>
                  <a:pt x="1058476" y="973583"/>
                </a:lnTo>
                <a:cubicBezTo>
                  <a:pt x="1014343" y="1029336"/>
                  <a:pt x="959312" y="1075513"/>
                  <a:pt x="896742" y="1109294"/>
                </a:cubicBezTo>
                <a:lnTo>
                  <a:pt x="919819" y="1240149"/>
                </a:lnTo>
                <a:lnTo>
                  <a:pt x="820071" y="1276454"/>
                </a:lnTo>
                <a:lnTo>
                  <a:pt x="753637" y="1161380"/>
                </a:lnTo>
                <a:cubicBezTo>
                  <a:pt x="683991" y="1175721"/>
                  <a:pt x="612153" y="1175721"/>
                  <a:pt x="542507" y="1161380"/>
                </a:cubicBezTo>
                <a:lnTo>
                  <a:pt x="476073" y="1276454"/>
                </a:lnTo>
                <a:lnTo>
                  <a:pt x="376326" y="1240149"/>
                </a:lnTo>
                <a:lnTo>
                  <a:pt x="399403" y="1109294"/>
                </a:lnTo>
                <a:cubicBezTo>
                  <a:pt x="336833" y="1075513"/>
                  <a:pt x="281802" y="1029336"/>
                  <a:pt x="237669" y="973583"/>
                </a:cubicBezTo>
                <a:lnTo>
                  <a:pt x="112809" y="1019032"/>
                </a:lnTo>
                <a:lnTo>
                  <a:pt x="59735" y="927104"/>
                </a:lnTo>
                <a:lnTo>
                  <a:pt x="161524" y="841697"/>
                </a:lnTo>
                <a:cubicBezTo>
                  <a:pt x="135307" y="775599"/>
                  <a:pt x="122832" y="704852"/>
                  <a:pt x="124862" y="633774"/>
                </a:cubicBezTo>
                <a:lnTo>
                  <a:pt x="0" y="588332"/>
                </a:lnTo>
                <a:lnTo>
                  <a:pt x="18432" y="483796"/>
                </a:lnTo>
                <a:lnTo>
                  <a:pt x="151306" y="483799"/>
                </a:lnTo>
                <a:cubicBezTo>
                  <a:pt x="173710" y="416314"/>
                  <a:pt x="209628" y="354100"/>
                  <a:pt x="256871" y="300956"/>
                </a:cubicBezTo>
                <a:lnTo>
                  <a:pt x="190431" y="185886"/>
                </a:lnTo>
                <a:lnTo>
                  <a:pt x="271746" y="117654"/>
                </a:lnTo>
                <a:lnTo>
                  <a:pt x="373531" y="203067"/>
                </a:lnTo>
                <a:cubicBezTo>
                  <a:pt x="434072" y="165770"/>
                  <a:pt x="501577" y="141200"/>
                  <a:pt x="571928" y="130856"/>
                </a:cubicBezTo>
                <a:lnTo>
                  <a:pt x="59499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501445" tIns="575655" rIns="501445" bIns="614746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724581" y="2808277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Human Skills</a:t>
            </a:r>
            <a:endParaRPr lang="zh-CN" altLang="en-US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24580" y="3290605"/>
            <a:ext cx="3651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Human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skill as the executive's ability to work effectively with a team, understanding and acknowledging group members </a:t>
            </a:r>
            <a:r>
              <a:rPr lang="en-US" altLang="zh-CN" sz="1200" dirty="0" smtClean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viewpoints.(Katz,1995)</a:t>
            </a:r>
            <a:endParaRPr lang="zh-CN" altLang="en-US" sz="120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57577" y="4812268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Conceptual Skills </a:t>
            </a:r>
            <a:endParaRPr lang="zh-CN" altLang="en-US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657577" y="5223991"/>
            <a:ext cx="3571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Conceptual skill involves the formulation of ideas. Managers understand abstract relationships, develop ideas, and solve problems </a:t>
            </a:r>
            <a:r>
              <a:rPr lang="en-US" altLang="zh-CN" sz="1200" dirty="0" smtClean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creatively.</a:t>
            </a:r>
            <a:endParaRPr lang="zh-CN" altLang="en-US" sz="120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1" y="1103330"/>
            <a:ext cx="5725407" cy="523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3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86019" y="1217631"/>
            <a:ext cx="3471581" cy="2079303"/>
          </a:xfrm>
          <a:prstGeom prst="diamond">
            <a:avLst/>
          </a:prstGeom>
          <a:solidFill>
            <a:srgbClr val="E0B07E">
              <a:alpha val="83000"/>
            </a:srgbClr>
          </a:solidFill>
          <a:ln>
            <a:noFill/>
          </a:ln>
          <a:effectLst>
            <a:outerShdw blurRad="88900" dist="50800" dir="5400000" sx="1000" sy="1000" algn="ctr" rotWithShape="0">
              <a:srgbClr val="000000"/>
            </a:outerShdw>
            <a:reflection endPos="0" dist="50800" dir="5400000" sy="-100000" algn="bl" rotWithShape="0"/>
          </a:effectLst>
          <a:scene3d>
            <a:camera prst="orthographicFront">
              <a:rot lat="12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en-US" altLang="zh-CN" sz="2000" dirty="0">
                <a:solidFill>
                  <a:srgbClr val="2B2D2C"/>
                </a:solidFill>
                <a:latin typeface="Times New Roman" charset="0"/>
                <a:ea typeface="Times New Roman" charset="0"/>
                <a:cs typeface="Times New Roman" charset="0"/>
              </a:rPr>
              <a:t>Human Skills</a:t>
            </a:r>
            <a:endParaRPr lang="zh-CN" altLang="en-US" sz="2000">
              <a:solidFill>
                <a:srgbClr val="2B2D2C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4607" y="172304"/>
            <a:ext cx="255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2400" dirty="0" smtClean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Skills &amp; Traits</a:t>
            </a:r>
            <a:endParaRPr lang="zh-CN" altLang="en-US" sz="240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" name="直接连接符 4"/>
          <p:cNvCxnSpPr>
            <a:cxnSpLocks/>
          </p:cNvCxnSpPr>
          <p:nvPr/>
        </p:nvCxnSpPr>
        <p:spPr>
          <a:xfrm>
            <a:off x="314158" y="633969"/>
            <a:ext cx="334344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4"/>
          <p:cNvCxnSpPr>
            <a:cxnSpLocks/>
          </p:cNvCxnSpPr>
          <p:nvPr/>
        </p:nvCxnSpPr>
        <p:spPr>
          <a:xfrm flipV="1">
            <a:off x="2662516" y="1242971"/>
            <a:ext cx="1430713" cy="40739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4"/>
          <p:cNvCxnSpPr>
            <a:cxnSpLocks/>
          </p:cNvCxnSpPr>
          <p:nvPr/>
        </p:nvCxnSpPr>
        <p:spPr>
          <a:xfrm>
            <a:off x="3671046" y="5356498"/>
            <a:ext cx="1317813" cy="1245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4"/>
          <p:cNvCxnSpPr>
            <a:cxnSpLocks/>
          </p:cNvCxnSpPr>
          <p:nvPr/>
        </p:nvCxnSpPr>
        <p:spPr>
          <a:xfrm>
            <a:off x="2792505" y="2805640"/>
            <a:ext cx="1537447" cy="42319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446493" y="2664910"/>
            <a:ext cx="219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High work efficiency and high loyalty of company </a:t>
            </a:r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48516" y="5084351"/>
            <a:ext cx="2568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Great ability to solve problems </a:t>
            </a:r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58235" y="919806"/>
            <a:ext cx="2568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First step to be a good leader </a:t>
            </a:r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799293" y="993796"/>
            <a:ext cx="39399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Leadership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is an influence process that enables managers to get their people to do willingly what must be done, do well what ought to be done. (Cribbin, 1981)</a:t>
            </a:r>
          </a:p>
          <a:p>
            <a:endParaRPr lang="en-GB" dirty="0"/>
          </a:p>
        </p:txBody>
      </p:sp>
      <p:sp>
        <p:nvSpPr>
          <p:cNvPr id="40" name="内容占位符 3"/>
          <p:cNvSpPr txBox="1">
            <a:spLocks/>
          </p:cNvSpPr>
          <p:nvPr/>
        </p:nvSpPr>
        <p:spPr>
          <a:xfrm>
            <a:off x="186018" y="4315151"/>
            <a:ext cx="3471581" cy="2079303"/>
          </a:xfrm>
          <a:prstGeom prst="diamond">
            <a:avLst/>
          </a:prstGeom>
          <a:solidFill>
            <a:srgbClr val="E0B07E">
              <a:alpha val="83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88900" dist="50800" dir="5400000" sx="1000" sy="1000" algn="ctr" rotWithShape="0">
              <a:srgbClr val="000000"/>
            </a:outerShdw>
            <a:reflection endPos="0" dist="50800" dir="5400000" sy="-100000" algn="bl" rotWithShape="0"/>
          </a:effectLst>
          <a:scene3d>
            <a:camera prst="orthographicFront">
              <a:rot lat="12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 smtClean="0">
                <a:solidFill>
                  <a:srgbClr val="2B2D2C"/>
                </a:solidFill>
                <a:latin typeface="Times New Roman" charset="0"/>
                <a:ea typeface="Times New Roman" charset="0"/>
                <a:cs typeface="Times New Roman" charset="0"/>
              </a:rPr>
              <a:t>Conceptual Skills</a:t>
            </a:r>
            <a:endParaRPr lang="zh-CN" altLang="en-US" sz="2000">
              <a:solidFill>
                <a:srgbClr val="2B2D2C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41" name="直接连接符 4"/>
          <p:cNvCxnSpPr>
            <a:cxnSpLocks/>
          </p:cNvCxnSpPr>
          <p:nvPr/>
        </p:nvCxnSpPr>
        <p:spPr>
          <a:xfrm>
            <a:off x="515861" y="3914998"/>
            <a:ext cx="334344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"/>
          <p:cNvCxnSpPr>
            <a:cxnSpLocks/>
          </p:cNvCxnSpPr>
          <p:nvPr/>
        </p:nvCxnSpPr>
        <p:spPr>
          <a:xfrm flipV="1">
            <a:off x="3426200" y="4296782"/>
            <a:ext cx="1334058" cy="44586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"/>
          <p:cNvCxnSpPr>
            <a:cxnSpLocks/>
          </p:cNvCxnSpPr>
          <p:nvPr/>
        </p:nvCxnSpPr>
        <p:spPr>
          <a:xfrm>
            <a:off x="3164541" y="5888670"/>
            <a:ext cx="1730188" cy="53634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45"/>
          <p:cNvSpPr txBox="1"/>
          <p:nvPr/>
        </p:nvSpPr>
        <p:spPr>
          <a:xfrm>
            <a:off x="4760258" y="4043084"/>
            <a:ext cx="2568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Leader’s vision is more broad and comprehensive.</a:t>
            </a:r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000440" y="4076294"/>
            <a:ext cx="377021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“The important aspect of the management process is to understand the enterprise as a whole, and also to realize the whole situation related to the enterprise.”</a:t>
            </a:r>
            <a:r>
              <a:rPr lang="zh-CN" altLang="en-US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(</a:t>
            </a:r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Barnard)</a:t>
            </a:r>
            <a:endParaRPr lang="en-US" altLang="zh-CN" dirty="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/>
              <a:t> </a:t>
            </a:r>
            <a:endParaRPr lang="en-US" altLang="zh-CN" dirty="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760258" y="6247423"/>
            <a:ext cx="2963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Leader’s ability is promoted. </a:t>
            </a:r>
            <a:r>
              <a:rPr lang="zh-CN" altLang="en-US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306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7" y="172304"/>
            <a:ext cx="4414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Theory &amp; Development </a:t>
            </a:r>
            <a:r>
              <a:rPr lang="en-US" altLang="zh-CN" sz="2400" dirty="0" smtClean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Program</a:t>
            </a:r>
            <a:endParaRPr lang="zh-CN" altLang="en-US" sz="240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 flipV="1">
            <a:off x="1227118" y="1137959"/>
            <a:ext cx="3410678" cy="1957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30306" y="1278488"/>
            <a:ext cx="58879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Situational leadership theory</a:t>
            </a:r>
            <a:endParaRPr lang="en-US" altLang="zh-CN" sz="6000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5605" y="3797432"/>
            <a:ext cx="53745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According to the situational leadership II proposed by Blanchard, the leadership behavior can be divided into four types: Directing, Coaching, Supporting and Delegating. (Blanchard, 1994)</a:t>
            </a:r>
            <a:r>
              <a:rPr lang="zh-CN" altLang="zh-CN" sz="140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1" name="图片 2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378" y="1137959"/>
            <a:ext cx="5542010" cy="455855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170378" y="5971698"/>
            <a:ext cx="5849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Figure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2: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Situational Leadership Theory (Williams, 2018)</a:t>
            </a:r>
            <a:endParaRPr lang="zh-CN" altLang="zh-CN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423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8213" y="0"/>
            <a:ext cx="10303099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3944886" cy="6858000"/>
          </a:xfrm>
          <a:prstGeom prst="rect">
            <a:avLst/>
          </a:prstGeom>
          <a:solidFill>
            <a:srgbClr val="090D0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886" y="0"/>
            <a:ext cx="8247114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14815" y="147522"/>
            <a:ext cx="3515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24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Theory &amp; Development </a:t>
            </a:r>
            <a:r>
              <a:rPr lang="en-US" altLang="zh-CN" sz="24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Program</a:t>
            </a:r>
            <a:endParaRPr lang="zh-CN" altLang="en-US" sz="24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426030" y="1126041"/>
            <a:ext cx="3092824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304037" y="1705300"/>
            <a:ext cx="6297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40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Situational leadership theory</a:t>
            </a:r>
          </a:p>
        </p:txBody>
      </p:sp>
      <p:sp>
        <p:nvSpPr>
          <p:cNvPr id="16" name="矩形 15"/>
          <p:cNvSpPr/>
          <p:nvPr/>
        </p:nvSpPr>
        <p:spPr>
          <a:xfrm>
            <a:off x="1258614" y="2498060"/>
            <a:ext cx="58448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Situational leadership theory is simpler, easier to understand </a:t>
            </a:r>
            <a:r>
              <a:rPr lang="en-US" altLang="zh-CN" sz="1400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than 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other theories. It can make the completion degree higher under the premise of ensuring the quality of the project.</a:t>
            </a:r>
            <a:endParaRPr lang="zh-CN" altLang="en-US" sz="140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19184" y="4985518"/>
            <a:ext cx="55455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It emphasizes leader flexibility - there is not one best style of leadership, several styles are needed which depend on the requirements of the situation.</a:t>
            </a:r>
            <a:endParaRPr lang="zh-CN" altLang="en-US" sz="140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9184" y="3746481"/>
            <a:ext cx="57776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zh-CN" sz="1400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The 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theory has stood the test of time in the marketplace of leadership training programs, as it is well-known and commonly used for training leaders. </a:t>
            </a:r>
            <a:r>
              <a:rPr lang="en-US" altLang="zh-CN" sz="1400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(Northouse,2007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)</a:t>
            </a:r>
            <a:endParaRPr lang="zh-CN" altLang="en-US" sz="140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3" name="AutoShape 81">
            <a:extLst>
              <a:ext uri="{FF2B5EF4-FFF2-40B4-BE49-F238E27FC236}">
                <a16:creationId xmlns:a16="http://schemas.microsoft.com/office/drawing/2014/main" xmlns="" id="{603F1A5C-3DEF-407B-9A67-1717A7A971C9}"/>
              </a:ext>
            </a:extLst>
          </p:cNvPr>
          <p:cNvSpPr/>
          <p:nvPr/>
        </p:nvSpPr>
        <p:spPr bwMode="auto">
          <a:xfrm>
            <a:off x="304037" y="2507228"/>
            <a:ext cx="488950" cy="485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4" name="AutoShape 81">
            <a:extLst>
              <a:ext uri="{FF2B5EF4-FFF2-40B4-BE49-F238E27FC236}">
                <a16:creationId xmlns:a16="http://schemas.microsoft.com/office/drawing/2014/main" xmlns="" id="{603F1A5C-3DEF-407B-9A67-1717A7A971C9}"/>
              </a:ext>
            </a:extLst>
          </p:cNvPr>
          <p:cNvSpPr/>
          <p:nvPr/>
        </p:nvSpPr>
        <p:spPr bwMode="auto">
          <a:xfrm>
            <a:off x="304037" y="3875598"/>
            <a:ext cx="488950" cy="485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6" name="AutoShape 81">
            <a:extLst>
              <a:ext uri="{FF2B5EF4-FFF2-40B4-BE49-F238E27FC236}">
                <a16:creationId xmlns:a16="http://schemas.microsoft.com/office/drawing/2014/main" xmlns="" id="{603F1A5C-3DEF-407B-9A67-1717A7A971C9}"/>
              </a:ext>
            </a:extLst>
          </p:cNvPr>
          <p:cNvSpPr/>
          <p:nvPr/>
        </p:nvSpPr>
        <p:spPr bwMode="auto">
          <a:xfrm>
            <a:off x="302479" y="5172957"/>
            <a:ext cx="488950" cy="4857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cxnSp>
        <p:nvCxnSpPr>
          <p:cNvPr id="27" name="直接连接符 16"/>
          <p:cNvCxnSpPr>
            <a:cxnSpLocks/>
          </p:cNvCxnSpPr>
          <p:nvPr/>
        </p:nvCxnSpPr>
        <p:spPr>
          <a:xfrm flipV="1">
            <a:off x="8066486" y="356347"/>
            <a:ext cx="3914" cy="614530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17">
            <a:extLst>
              <a:ext uri="{FF2B5EF4-FFF2-40B4-BE49-F238E27FC236}">
                <a16:creationId xmlns:a16="http://schemas.microsoft.com/office/drawing/2014/main" xmlns="" id="{42B0DB33-FFF2-4C4C-BA5A-4D1E794A3F40}"/>
              </a:ext>
            </a:extLst>
          </p:cNvPr>
          <p:cNvSpPr>
            <a:spLocks noEditPoints="1"/>
          </p:cNvSpPr>
          <p:nvPr/>
        </p:nvSpPr>
        <p:spPr bwMode="auto">
          <a:xfrm>
            <a:off x="8571240" y="641372"/>
            <a:ext cx="484581" cy="518478"/>
          </a:xfrm>
          <a:custGeom>
            <a:avLst/>
            <a:gdLst>
              <a:gd name="T0" fmla="*/ 224 w 593"/>
              <a:gd name="T1" fmla="*/ 394 h 633"/>
              <a:gd name="T2" fmla="*/ 213 w 593"/>
              <a:gd name="T3" fmla="*/ 358 h 633"/>
              <a:gd name="T4" fmla="*/ 259 w 593"/>
              <a:gd name="T5" fmla="*/ 173 h 633"/>
              <a:gd name="T6" fmla="*/ 307 w 593"/>
              <a:gd name="T7" fmla="*/ 323 h 633"/>
              <a:gd name="T8" fmla="*/ 367 w 593"/>
              <a:gd name="T9" fmla="*/ 149 h 633"/>
              <a:gd name="T10" fmla="*/ 234 w 593"/>
              <a:gd name="T11" fmla="*/ 296 h 633"/>
              <a:gd name="T12" fmla="*/ 223 w 593"/>
              <a:gd name="T13" fmla="*/ 315 h 633"/>
              <a:gd name="T14" fmla="*/ 304 w 593"/>
              <a:gd name="T15" fmla="*/ 363 h 633"/>
              <a:gd name="T16" fmla="*/ 391 w 593"/>
              <a:gd name="T17" fmla="*/ 127 h 633"/>
              <a:gd name="T18" fmla="*/ 395 w 593"/>
              <a:gd name="T19" fmla="*/ 81 h 633"/>
              <a:gd name="T20" fmla="*/ 391 w 593"/>
              <a:gd name="T21" fmla="*/ 127 h 633"/>
              <a:gd name="T22" fmla="*/ 463 w 593"/>
              <a:gd name="T23" fmla="*/ 149 h 633"/>
              <a:gd name="T24" fmla="*/ 417 w 593"/>
              <a:gd name="T25" fmla="*/ 154 h 633"/>
              <a:gd name="T26" fmla="*/ 338 w 593"/>
              <a:gd name="T27" fmla="*/ 107 h 633"/>
              <a:gd name="T28" fmla="*/ 319 w 593"/>
              <a:gd name="T29" fmla="*/ 65 h 633"/>
              <a:gd name="T30" fmla="*/ 338 w 593"/>
              <a:gd name="T31" fmla="*/ 107 h 633"/>
              <a:gd name="T32" fmla="*/ 261 w 593"/>
              <a:gd name="T33" fmla="*/ 79 h 633"/>
              <a:gd name="T34" fmla="*/ 266 w 593"/>
              <a:gd name="T35" fmla="*/ 125 h 633"/>
              <a:gd name="T36" fmla="*/ 435 w 593"/>
              <a:gd name="T37" fmla="*/ 226 h 633"/>
              <a:gd name="T38" fmla="*/ 477 w 593"/>
              <a:gd name="T39" fmla="*/ 207 h 633"/>
              <a:gd name="T40" fmla="*/ 435 w 593"/>
              <a:gd name="T41" fmla="*/ 226 h 633"/>
              <a:gd name="T42" fmla="*/ 218 w 593"/>
              <a:gd name="T43" fmla="*/ 324 h 633"/>
              <a:gd name="T44" fmla="*/ 206 w 593"/>
              <a:gd name="T45" fmla="*/ 344 h 633"/>
              <a:gd name="T46" fmla="*/ 288 w 593"/>
              <a:gd name="T47" fmla="*/ 391 h 633"/>
              <a:gd name="T48" fmla="*/ 216 w 593"/>
              <a:gd name="T49" fmla="*/ 633 h 633"/>
              <a:gd name="T50" fmla="*/ 231 w 593"/>
              <a:gd name="T51" fmla="*/ 37 h 633"/>
              <a:gd name="T52" fmla="*/ 564 w 593"/>
              <a:gd name="T53" fmla="*/ 180 h 633"/>
              <a:gd name="T54" fmla="*/ 569 w 593"/>
              <a:gd name="T55" fmla="*/ 276 h 633"/>
              <a:gd name="T56" fmla="*/ 586 w 593"/>
              <a:gd name="T57" fmla="*/ 396 h 633"/>
              <a:gd name="T58" fmla="*/ 565 w 593"/>
              <a:gd name="T59" fmla="*/ 498 h 633"/>
              <a:gd name="T60" fmla="*/ 442 w 593"/>
              <a:gd name="T61" fmla="*/ 526 h 633"/>
              <a:gd name="T62" fmla="*/ 216 w 593"/>
              <a:gd name="T63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93" h="633">
                <a:moveTo>
                  <a:pt x="213" y="358"/>
                </a:moveTo>
                <a:cubicBezTo>
                  <a:pt x="207" y="371"/>
                  <a:pt x="212" y="387"/>
                  <a:pt x="224" y="394"/>
                </a:cubicBezTo>
                <a:cubicBezTo>
                  <a:pt x="235" y="400"/>
                  <a:pt x="248" y="398"/>
                  <a:pt x="257" y="391"/>
                </a:cubicBezTo>
                <a:lnTo>
                  <a:pt x="213" y="358"/>
                </a:lnTo>
                <a:close/>
                <a:moveTo>
                  <a:pt x="367" y="149"/>
                </a:moveTo>
                <a:cubicBezTo>
                  <a:pt x="328" y="126"/>
                  <a:pt x="279" y="137"/>
                  <a:pt x="259" y="173"/>
                </a:cubicBezTo>
                <a:cubicBezTo>
                  <a:pt x="238" y="210"/>
                  <a:pt x="265" y="250"/>
                  <a:pt x="246" y="288"/>
                </a:cubicBezTo>
                <a:lnTo>
                  <a:pt x="307" y="323"/>
                </a:lnTo>
                <a:cubicBezTo>
                  <a:pt x="330" y="288"/>
                  <a:pt x="380" y="291"/>
                  <a:pt x="401" y="255"/>
                </a:cubicBezTo>
                <a:cubicBezTo>
                  <a:pt x="421" y="219"/>
                  <a:pt x="406" y="172"/>
                  <a:pt x="367" y="149"/>
                </a:cubicBezTo>
                <a:close/>
                <a:moveTo>
                  <a:pt x="301" y="346"/>
                </a:moveTo>
                <a:lnTo>
                  <a:pt x="234" y="296"/>
                </a:lnTo>
                <a:cubicBezTo>
                  <a:pt x="229" y="292"/>
                  <a:pt x="223" y="293"/>
                  <a:pt x="219" y="299"/>
                </a:cubicBezTo>
                <a:cubicBezTo>
                  <a:pt x="216" y="304"/>
                  <a:pt x="218" y="312"/>
                  <a:pt x="223" y="315"/>
                </a:cubicBezTo>
                <a:lnTo>
                  <a:pt x="289" y="366"/>
                </a:lnTo>
                <a:cubicBezTo>
                  <a:pt x="295" y="370"/>
                  <a:pt x="301" y="368"/>
                  <a:pt x="304" y="363"/>
                </a:cubicBezTo>
                <a:cubicBezTo>
                  <a:pt x="307" y="357"/>
                  <a:pt x="306" y="350"/>
                  <a:pt x="301" y="346"/>
                </a:cubicBezTo>
                <a:close/>
                <a:moveTo>
                  <a:pt x="391" y="127"/>
                </a:moveTo>
                <a:lnTo>
                  <a:pt x="412" y="90"/>
                </a:lnTo>
                <a:lnTo>
                  <a:pt x="395" y="81"/>
                </a:lnTo>
                <a:lnTo>
                  <a:pt x="374" y="117"/>
                </a:lnTo>
                <a:lnTo>
                  <a:pt x="391" y="127"/>
                </a:lnTo>
                <a:close/>
                <a:moveTo>
                  <a:pt x="426" y="170"/>
                </a:moveTo>
                <a:lnTo>
                  <a:pt x="463" y="149"/>
                </a:lnTo>
                <a:lnTo>
                  <a:pt x="453" y="133"/>
                </a:lnTo>
                <a:lnTo>
                  <a:pt x="417" y="154"/>
                </a:lnTo>
                <a:lnTo>
                  <a:pt x="426" y="170"/>
                </a:lnTo>
                <a:close/>
                <a:moveTo>
                  <a:pt x="338" y="107"/>
                </a:moveTo>
                <a:lnTo>
                  <a:pt x="338" y="65"/>
                </a:lnTo>
                <a:lnTo>
                  <a:pt x="319" y="65"/>
                </a:lnTo>
                <a:lnTo>
                  <a:pt x="319" y="107"/>
                </a:lnTo>
                <a:lnTo>
                  <a:pt x="338" y="107"/>
                </a:lnTo>
                <a:close/>
                <a:moveTo>
                  <a:pt x="282" y="116"/>
                </a:moveTo>
                <a:lnTo>
                  <a:pt x="261" y="79"/>
                </a:lnTo>
                <a:lnTo>
                  <a:pt x="245" y="89"/>
                </a:lnTo>
                <a:lnTo>
                  <a:pt x="266" y="125"/>
                </a:lnTo>
                <a:lnTo>
                  <a:pt x="282" y="116"/>
                </a:lnTo>
                <a:close/>
                <a:moveTo>
                  <a:pt x="435" y="226"/>
                </a:moveTo>
                <a:lnTo>
                  <a:pt x="477" y="226"/>
                </a:lnTo>
                <a:lnTo>
                  <a:pt x="477" y="207"/>
                </a:lnTo>
                <a:lnTo>
                  <a:pt x="436" y="207"/>
                </a:lnTo>
                <a:lnTo>
                  <a:pt x="435" y="226"/>
                </a:lnTo>
                <a:close/>
                <a:moveTo>
                  <a:pt x="284" y="375"/>
                </a:moveTo>
                <a:lnTo>
                  <a:pt x="218" y="324"/>
                </a:lnTo>
                <a:cubicBezTo>
                  <a:pt x="213" y="320"/>
                  <a:pt x="206" y="322"/>
                  <a:pt x="203" y="327"/>
                </a:cubicBezTo>
                <a:cubicBezTo>
                  <a:pt x="200" y="333"/>
                  <a:pt x="201" y="340"/>
                  <a:pt x="206" y="344"/>
                </a:cubicBezTo>
                <a:lnTo>
                  <a:pt x="273" y="394"/>
                </a:lnTo>
                <a:cubicBezTo>
                  <a:pt x="278" y="398"/>
                  <a:pt x="285" y="397"/>
                  <a:pt x="288" y="391"/>
                </a:cubicBezTo>
                <a:cubicBezTo>
                  <a:pt x="291" y="386"/>
                  <a:pt x="289" y="378"/>
                  <a:pt x="284" y="375"/>
                </a:cubicBezTo>
                <a:close/>
                <a:moveTo>
                  <a:pt x="216" y="633"/>
                </a:moveTo>
                <a:cubicBezTo>
                  <a:pt x="223" y="583"/>
                  <a:pt x="223" y="530"/>
                  <a:pt x="210" y="483"/>
                </a:cubicBezTo>
                <a:cubicBezTo>
                  <a:pt x="0" y="365"/>
                  <a:pt x="55" y="92"/>
                  <a:pt x="231" y="37"/>
                </a:cubicBezTo>
                <a:cubicBezTo>
                  <a:pt x="324" y="0"/>
                  <a:pt x="450" y="22"/>
                  <a:pt x="533" y="105"/>
                </a:cubicBezTo>
                <a:cubicBezTo>
                  <a:pt x="593" y="165"/>
                  <a:pt x="564" y="180"/>
                  <a:pt x="564" y="180"/>
                </a:cubicBezTo>
                <a:lnTo>
                  <a:pt x="551" y="187"/>
                </a:lnTo>
                <a:cubicBezTo>
                  <a:pt x="558" y="216"/>
                  <a:pt x="571" y="268"/>
                  <a:pt x="569" y="276"/>
                </a:cubicBezTo>
                <a:cubicBezTo>
                  <a:pt x="567" y="285"/>
                  <a:pt x="556" y="295"/>
                  <a:pt x="556" y="295"/>
                </a:cubicBezTo>
                <a:lnTo>
                  <a:pt x="586" y="396"/>
                </a:lnTo>
                <a:lnTo>
                  <a:pt x="559" y="407"/>
                </a:lnTo>
                <a:cubicBezTo>
                  <a:pt x="565" y="439"/>
                  <a:pt x="568" y="466"/>
                  <a:pt x="565" y="498"/>
                </a:cubicBezTo>
                <a:cubicBezTo>
                  <a:pt x="565" y="503"/>
                  <a:pt x="547" y="519"/>
                  <a:pt x="532" y="520"/>
                </a:cubicBezTo>
                <a:lnTo>
                  <a:pt x="442" y="526"/>
                </a:lnTo>
                <a:lnTo>
                  <a:pt x="448" y="633"/>
                </a:lnTo>
                <a:lnTo>
                  <a:pt x="216" y="63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9329122" y="675373"/>
            <a:ext cx="2589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Challenge </a:t>
            </a:r>
            <a:endParaRPr lang="en-GB" sz="20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590126" y="2628780"/>
            <a:ext cx="30821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 major criticism lies in the ambiguity surrounding the conceptual definition of follower development level.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(Northouse,2007)</a:t>
            </a:r>
            <a:endParaRPr lang="zh-CN" altLang="en-US" sz="1400">
              <a:solidFill>
                <a:schemeClr val="bg1">
                  <a:lumMod val="7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t is hard to </a:t>
            </a:r>
            <a:r>
              <a:rPr lang="en-GB" sz="1400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identify the staff’s ability and attitude. 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Different l</a:t>
            </a:r>
            <a:r>
              <a:rPr lang="en-GB" sz="1400" dirty="0" smtClean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eader 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has his own standard to evaluate the staff level.</a:t>
            </a:r>
          </a:p>
        </p:txBody>
      </p:sp>
    </p:spTree>
    <p:extLst>
      <p:ext uri="{BB962C8B-B14F-4D97-AF65-F5344CB8AC3E}">
        <p14:creationId xmlns:p14="http://schemas.microsoft.com/office/powerpoint/2010/main" val="420501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0903" y="2391685"/>
            <a:ext cx="28651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Leadership </a:t>
            </a:r>
          </a:p>
          <a:p>
            <a:endParaRPr lang="en-US" altLang="zh-CN" sz="32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Development</a:t>
            </a:r>
          </a:p>
          <a:p>
            <a:endParaRPr lang="en-US" altLang="zh-CN" sz="32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 Program</a:t>
            </a:r>
            <a:endParaRPr lang="en-US" altLang="zh-CN" sz="32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549732" y="3644447"/>
            <a:ext cx="1320800" cy="1320800"/>
          </a:xfrm>
          <a:prstGeom prst="ellipse">
            <a:avLst/>
          </a:prstGeom>
          <a:solidFill>
            <a:schemeClr val="bg1">
              <a:lumMod val="65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503591" y="2323647"/>
            <a:ext cx="1320800" cy="1320800"/>
          </a:xfrm>
          <a:prstGeom prst="ellipse">
            <a:avLst/>
          </a:prstGeom>
          <a:solidFill>
            <a:srgbClr val="E0B07E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618612" y="2880017"/>
            <a:ext cx="1777003" cy="1708076"/>
          </a:xfrm>
          <a:prstGeom prst="ellipse">
            <a:avLst/>
          </a:prstGeom>
          <a:solidFill>
            <a:schemeClr val="tx1">
              <a:lumMod val="50000"/>
              <a:lumOff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>
            <a:cxnSpLocks/>
          </p:cNvCxnSpPr>
          <p:nvPr/>
        </p:nvCxnSpPr>
        <p:spPr>
          <a:xfrm flipV="1">
            <a:off x="5518105" y="0"/>
            <a:ext cx="0" cy="285496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8139385" y="0"/>
            <a:ext cx="0" cy="358335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 flipV="1">
            <a:off x="10100266" y="0"/>
            <a:ext cx="0" cy="224535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 flipV="1">
            <a:off x="7158945" y="0"/>
            <a:ext cx="0" cy="1427479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6910025" y="1542756"/>
            <a:ext cx="497840" cy="497840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>
            <a:cxnSpLocks/>
          </p:cNvCxnSpPr>
          <p:nvPr/>
        </p:nvCxnSpPr>
        <p:spPr>
          <a:xfrm flipV="1">
            <a:off x="11254384" y="20282"/>
            <a:ext cx="38652" cy="4645950"/>
          </a:xfrm>
          <a:prstGeom prst="line">
            <a:avLst/>
          </a:prstGeom>
          <a:ln>
            <a:gradFill flip="none" rotWithShape="1">
              <a:gsLst>
                <a:gs pos="38500">
                  <a:srgbClr val="E1E1E2">
                    <a:alpha val="32000"/>
                  </a:srgbClr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  <a:alpha val="4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10592034" y="4715975"/>
            <a:ext cx="1324700" cy="1246643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7801458" y="4425040"/>
            <a:ext cx="807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insight</a:t>
            </a:r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360828" y="2987442"/>
            <a:ext cx="1726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Communication </a:t>
            </a:r>
          </a:p>
        </p:txBody>
      </p:sp>
      <p:sp>
        <p:nvSpPr>
          <p:cNvPr id="36" name="矩形 35"/>
          <p:cNvSpPr/>
          <p:nvPr/>
        </p:nvSpPr>
        <p:spPr>
          <a:xfrm>
            <a:off x="4868734" y="3530639"/>
            <a:ext cx="13776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Depth of </a:t>
            </a:r>
          </a:p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professional </a:t>
            </a:r>
          </a:p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knowledge</a:t>
            </a:r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7158945" y="5314213"/>
            <a:ext cx="23677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Do not be afraid of your own unique views, because the common sense we have accepted is unique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（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Russell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）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14815" y="147522"/>
            <a:ext cx="3515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24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Theory &amp; Development </a:t>
            </a:r>
            <a:r>
              <a:rPr lang="en-US" altLang="zh-CN" sz="24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Program</a:t>
            </a:r>
            <a:endParaRPr lang="zh-CN" altLang="en-US" sz="24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27" name="直接连接符 2"/>
          <p:cNvCxnSpPr>
            <a:cxnSpLocks/>
          </p:cNvCxnSpPr>
          <p:nvPr/>
        </p:nvCxnSpPr>
        <p:spPr>
          <a:xfrm>
            <a:off x="426030" y="1126041"/>
            <a:ext cx="3092824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utoShape 105">
            <a:extLst>
              <a:ext uri="{FF2B5EF4-FFF2-40B4-BE49-F238E27FC236}">
                <a16:creationId xmlns:a16="http://schemas.microsoft.com/office/drawing/2014/main" xmlns="" id="{16C44E48-A90E-4EA1-9CB7-D4E35AB22147}"/>
              </a:ext>
            </a:extLst>
          </p:cNvPr>
          <p:cNvSpPr/>
          <p:nvPr/>
        </p:nvSpPr>
        <p:spPr bwMode="auto">
          <a:xfrm>
            <a:off x="7950463" y="3993413"/>
            <a:ext cx="487363" cy="3048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19438"/>
                </a:moveTo>
                <a:cubicBezTo>
                  <a:pt x="7005" y="19438"/>
                  <a:pt x="3289" y="15988"/>
                  <a:pt x="1437" y="10797"/>
                </a:cubicBezTo>
                <a:cubicBezTo>
                  <a:pt x="3298" y="5598"/>
                  <a:pt x="7009" y="2161"/>
                  <a:pt x="10800" y="2161"/>
                </a:cubicBezTo>
                <a:cubicBezTo>
                  <a:pt x="14595" y="2161"/>
                  <a:pt x="18310" y="5611"/>
                  <a:pt x="20162" y="10802"/>
                </a:cubicBezTo>
                <a:cubicBezTo>
                  <a:pt x="18301" y="16000"/>
                  <a:pt x="14590" y="19438"/>
                  <a:pt x="10800" y="19438"/>
                </a:cubicBezTo>
                <a:moveTo>
                  <a:pt x="21576" y="10561"/>
                </a:moveTo>
                <a:cubicBezTo>
                  <a:pt x="21569" y="10516"/>
                  <a:pt x="21573" y="10467"/>
                  <a:pt x="21562" y="10423"/>
                </a:cubicBezTo>
                <a:cubicBezTo>
                  <a:pt x="21558" y="10406"/>
                  <a:pt x="21548" y="10395"/>
                  <a:pt x="21544" y="10378"/>
                </a:cubicBezTo>
                <a:cubicBezTo>
                  <a:pt x="21537" y="10352"/>
                  <a:pt x="21539" y="10322"/>
                  <a:pt x="21530" y="10297"/>
                </a:cubicBezTo>
                <a:cubicBezTo>
                  <a:pt x="19569" y="4298"/>
                  <a:pt x="15302" y="0"/>
                  <a:pt x="10800" y="0"/>
                </a:cubicBezTo>
                <a:cubicBezTo>
                  <a:pt x="6297" y="0"/>
                  <a:pt x="2030" y="4290"/>
                  <a:pt x="69" y="10290"/>
                </a:cubicBezTo>
                <a:cubicBezTo>
                  <a:pt x="61" y="10316"/>
                  <a:pt x="62" y="10344"/>
                  <a:pt x="55" y="10370"/>
                </a:cubicBezTo>
                <a:cubicBezTo>
                  <a:pt x="51" y="10387"/>
                  <a:pt x="41" y="10398"/>
                  <a:pt x="37" y="10415"/>
                </a:cubicBezTo>
                <a:cubicBezTo>
                  <a:pt x="26" y="10459"/>
                  <a:pt x="30" y="10508"/>
                  <a:pt x="24" y="10554"/>
                </a:cubicBezTo>
                <a:cubicBezTo>
                  <a:pt x="12" y="10635"/>
                  <a:pt x="0" y="10714"/>
                  <a:pt x="0" y="10796"/>
                </a:cubicBezTo>
                <a:cubicBezTo>
                  <a:pt x="0" y="10878"/>
                  <a:pt x="12" y="10955"/>
                  <a:pt x="24" y="11038"/>
                </a:cubicBezTo>
                <a:cubicBezTo>
                  <a:pt x="30" y="11083"/>
                  <a:pt x="26" y="11131"/>
                  <a:pt x="37" y="11175"/>
                </a:cubicBezTo>
                <a:cubicBezTo>
                  <a:pt x="41" y="11193"/>
                  <a:pt x="51" y="11204"/>
                  <a:pt x="55" y="11220"/>
                </a:cubicBezTo>
                <a:cubicBezTo>
                  <a:pt x="62" y="11247"/>
                  <a:pt x="61" y="11276"/>
                  <a:pt x="69" y="11302"/>
                </a:cubicBezTo>
                <a:cubicBezTo>
                  <a:pt x="2030" y="17300"/>
                  <a:pt x="6297" y="21599"/>
                  <a:pt x="10800" y="21599"/>
                </a:cubicBezTo>
                <a:cubicBezTo>
                  <a:pt x="15302" y="21599"/>
                  <a:pt x="19569" y="17308"/>
                  <a:pt x="21530" y="11309"/>
                </a:cubicBezTo>
                <a:cubicBezTo>
                  <a:pt x="21539" y="11283"/>
                  <a:pt x="21537" y="11255"/>
                  <a:pt x="21544" y="11228"/>
                </a:cubicBezTo>
                <a:cubicBezTo>
                  <a:pt x="21548" y="11212"/>
                  <a:pt x="21558" y="11201"/>
                  <a:pt x="21562" y="11183"/>
                </a:cubicBezTo>
                <a:cubicBezTo>
                  <a:pt x="21573" y="11139"/>
                  <a:pt x="21569" y="11089"/>
                  <a:pt x="21576" y="11044"/>
                </a:cubicBezTo>
                <a:cubicBezTo>
                  <a:pt x="21587" y="10963"/>
                  <a:pt x="21599" y="10885"/>
                  <a:pt x="21599" y="10803"/>
                </a:cubicBezTo>
                <a:cubicBezTo>
                  <a:pt x="21599" y="10721"/>
                  <a:pt x="21587" y="10642"/>
                  <a:pt x="21576" y="1056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6" name="AutoShape 106">
            <a:extLst>
              <a:ext uri="{FF2B5EF4-FFF2-40B4-BE49-F238E27FC236}">
                <a16:creationId xmlns:a16="http://schemas.microsoft.com/office/drawing/2014/main" xmlns="" id="{1D435A40-F62E-459A-957D-C4D7E7798D3D}"/>
              </a:ext>
            </a:extLst>
          </p:cNvPr>
          <p:cNvSpPr/>
          <p:nvPr/>
        </p:nvSpPr>
        <p:spPr bwMode="auto">
          <a:xfrm>
            <a:off x="8134613" y="4085488"/>
            <a:ext cx="68263" cy="666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202" y="0"/>
                </a:moveTo>
                <a:cubicBezTo>
                  <a:pt x="19193" y="0"/>
                  <a:pt x="19183" y="4"/>
                  <a:pt x="19174" y="4"/>
                </a:cubicBezTo>
                <a:cubicBezTo>
                  <a:pt x="8585" y="23"/>
                  <a:pt x="0" y="8607"/>
                  <a:pt x="0" y="19198"/>
                </a:cubicBezTo>
                <a:cubicBezTo>
                  <a:pt x="0" y="20523"/>
                  <a:pt x="1076" y="21600"/>
                  <a:pt x="2402" y="21600"/>
                </a:cubicBezTo>
                <a:cubicBezTo>
                  <a:pt x="3722" y="21600"/>
                  <a:pt x="4799" y="20523"/>
                  <a:pt x="4799" y="19198"/>
                </a:cubicBezTo>
                <a:cubicBezTo>
                  <a:pt x="4799" y="11262"/>
                  <a:pt x="11262" y="4803"/>
                  <a:pt x="19202" y="4803"/>
                </a:cubicBezTo>
                <a:lnTo>
                  <a:pt x="19202" y="4798"/>
                </a:lnTo>
                <a:cubicBezTo>
                  <a:pt x="20523" y="4798"/>
                  <a:pt x="21599" y="3721"/>
                  <a:pt x="21599" y="2401"/>
                </a:cubicBezTo>
                <a:cubicBezTo>
                  <a:pt x="21599" y="1076"/>
                  <a:pt x="20523" y="0"/>
                  <a:pt x="19202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7" name="AutoShape 107">
            <a:extLst>
              <a:ext uri="{FF2B5EF4-FFF2-40B4-BE49-F238E27FC236}">
                <a16:creationId xmlns:a16="http://schemas.microsoft.com/office/drawing/2014/main" xmlns="" id="{75C83245-FD90-4CD6-97E3-D339FD1FDBBD}"/>
              </a:ext>
            </a:extLst>
          </p:cNvPr>
          <p:cNvSpPr/>
          <p:nvPr/>
        </p:nvSpPr>
        <p:spPr bwMode="auto">
          <a:xfrm>
            <a:off x="8088576" y="4037863"/>
            <a:ext cx="212725" cy="2159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20057"/>
                </a:moveTo>
                <a:cubicBezTo>
                  <a:pt x="5694" y="20057"/>
                  <a:pt x="1542" y="15905"/>
                  <a:pt x="1542" y="10800"/>
                </a:cubicBezTo>
                <a:cubicBezTo>
                  <a:pt x="1542" y="5694"/>
                  <a:pt x="5694" y="1542"/>
                  <a:pt x="10800" y="1542"/>
                </a:cubicBezTo>
                <a:cubicBezTo>
                  <a:pt x="15905" y="1542"/>
                  <a:pt x="20057" y="5694"/>
                  <a:pt x="20057" y="10800"/>
                </a:cubicBezTo>
                <a:cubicBezTo>
                  <a:pt x="20057" y="15905"/>
                  <a:pt x="15905" y="20057"/>
                  <a:pt x="10800" y="20057"/>
                </a:cubicBezTo>
                <a:moveTo>
                  <a:pt x="10800" y="0"/>
                </a:moveTo>
                <a:cubicBezTo>
                  <a:pt x="4834" y="0"/>
                  <a:pt x="0" y="4834"/>
                  <a:pt x="0" y="10800"/>
                </a:cubicBezTo>
                <a:cubicBezTo>
                  <a:pt x="0" y="16765"/>
                  <a:pt x="4834" y="21600"/>
                  <a:pt x="10800" y="21600"/>
                </a:cubicBezTo>
                <a:cubicBezTo>
                  <a:pt x="16765" y="21600"/>
                  <a:pt x="21599" y="16765"/>
                  <a:pt x="21599" y="10800"/>
                </a:cubicBezTo>
                <a:cubicBezTo>
                  <a:pt x="21599" y="4834"/>
                  <a:pt x="16765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 defTabSz="60896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8" name="Freeform 19">
            <a:extLst>
              <a:ext uri="{FF2B5EF4-FFF2-40B4-BE49-F238E27FC236}">
                <a16:creationId xmlns:a16="http://schemas.microsoft.com/office/drawing/2014/main" xmlns="" id="{FA34CC8B-0BC1-4491-944D-233068642CCF}"/>
              </a:ext>
            </a:extLst>
          </p:cNvPr>
          <p:cNvSpPr>
            <a:spLocks noEditPoints="1"/>
          </p:cNvSpPr>
          <p:nvPr/>
        </p:nvSpPr>
        <p:spPr bwMode="auto">
          <a:xfrm>
            <a:off x="9902910" y="2458530"/>
            <a:ext cx="522162" cy="494730"/>
          </a:xfrm>
          <a:custGeom>
            <a:avLst/>
            <a:gdLst>
              <a:gd name="T0" fmla="*/ 522 w 638"/>
              <a:gd name="T1" fmla="*/ 59 h 603"/>
              <a:gd name="T2" fmla="*/ 520 w 638"/>
              <a:gd name="T3" fmla="*/ 186 h 603"/>
              <a:gd name="T4" fmla="*/ 301 w 638"/>
              <a:gd name="T5" fmla="*/ 186 h 603"/>
              <a:gd name="T6" fmla="*/ 299 w 638"/>
              <a:gd name="T7" fmla="*/ 129 h 603"/>
              <a:gd name="T8" fmla="*/ 299 w 638"/>
              <a:gd name="T9" fmla="*/ 119 h 603"/>
              <a:gd name="T10" fmla="*/ 301 w 638"/>
              <a:gd name="T11" fmla="*/ 54 h 603"/>
              <a:gd name="T12" fmla="*/ 305 w 638"/>
              <a:gd name="T13" fmla="*/ 27 h 603"/>
              <a:gd name="T14" fmla="*/ 273 w 638"/>
              <a:gd name="T15" fmla="*/ 59 h 603"/>
              <a:gd name="T16" fmla="*/ 263 w 638"/>
              <a:gd name="T17" fmla="*/ 113 h 603"/>
              <a:gd name="T18" fmla="*/ 111 w 638"/>
              <a:gd name="T19" fmla="*/ 94 h 603"/>
              <a:gd name="T20" fmla="*/ 112 w 638"/>
              <a:gd name="T21" fmla="*/ 207 h 603"/>
              <a:gd name="T22" fmla="*/ 117 w 638"/>
              <a:gd name="T23" fmla="*/ 207 h 603"/>
              <a:gd name="T24" fmla="*/ 148 w 638"/>
              <a:gd name="T25" fmla="*/ 339 h 603"/>
              <a:gd name="T26" fmla="*/ 155 w 638"/>
              <a:gd name="T27" fmla="*/ 339 h 603"/>
              <a:gd name="T28" fmla="*/ 185 w 638"/>
              <a:gd name="T29" fmla="*/ 223 h 603"/>
              <a:gd name="T30" fmla="*/ 185 w 638"/>
              <a:gd name="T31" fmla="*/ 127 h 603"/>
              <a:gd name="T32" fmla="*/ 263 w 638"/>
              <a:gd name="T33" fmla="*/ 136 h 603"/>
              <a:gd name="T34" fmla="*/ 282 w 638"/>
              <a:gd name="T35" fmla="*/ 204 h 603"/>
              <a:gd name="T36" fmla="*/ 305 w 638"/>
              <a:gd name="T37" fmla="*/ 214 h 603"/>
              <a:gd name="T38" fmla="*/ 539 w 638"/>
              <a:gd name="T39" fmla="*/ 204 h 603"/>
              <a:gd name="T40" fmla="*/ 539 w 638"/>
              <a:gd name="T41" fmla="*/ 36 h 603"/>
              <a:gd name="T42" fmla="*/ 520 w 638"/>
              <a:gd name="T43" fmla="*/ 221 h 603"/>
              <a:gd name="T44" fmla="*/ 523 w 638"/>
              <a:gd name="T45" fmla="*/ 341 h 603"/>
              <a:gd name="T46" fmla="*/ 367 w 638"/>
              <a:gd name="T47" fmla="*/ 249 h 603"/>
              <a:gd name="T48" fmla="*/ 334 w 638"/>
              <a:gd name="T49" fmla="*/ 249 h 603"/>
              <a:gd name="T50" fmla="*/ 520 w 638"/>
              <a:gd name="T51" fmla="*/ 221 h 603"/>
              <a:gd name="T52" fmla="*/ 158 w 638"/>
              <a:gd name="T53" fmla="*/ 438 h 603"/>
              <a:gd name="T54" fmla="*/ 113 w 638"/>
              <a:gd name="T55" fmla="*/ 373 h 603"/>
              <a:gd name="T56" fmla="*/ 361 w 638"/>
              <a:gd name="T57" fmla="*/ 438 h 603"/>
              <a:gd name="T58" fmla="*/ 316 w 638"/>
              <a:gd name="T59" fmla="*/ 373 h 603"/>
              <a:gd name="T60" fmla="*/ 567 w 638"/>
              <a:gd name="T61" fmla="*/ 438 h 603"/>
              <a:gd name="T62" fmla="*/ 522 w 638"/>
              <a:gd name="T63" fmla="*/ 373 h 603"/>
              <a:gd name="T64" fmla="*/ 200 w 638"/>
              <a:gd name="T65" fmla="*/ 487 h 603"/>
              <a:gd name="T66" fmla="*/ 221 w 638"/>
              <a:gd name="T67" fmla="*/ 527 h 603"/>
              <a:gd name="T68" fmla="*/ 265 w 638"/>
              <a:gd name="T69" fmla="*/ 448 h 603"/>
              <a:gd name="T70" fmla="*/ 403 w 638"/>
              <a:gd name="T71" fmla="*/ 527 h 603"/>
              <a:gd name="T72" fmla="*/ 433 w 638"/>
              <a:gd name="T73" fmla="*/ 527 h 603"/>
              <a:gd name="T74" fmla="*/ 570 w 638"/>
              <a:gd name="T75" fmla="*/ 448 h 603"/>
              <a:gd name="T76" fmla="*/ 614 w 638"/>
              <a:gd name="T77" fmla="*/ 527 h 603"/>
              <a:gd name="T78" fmla="*/ 638 w 638"/>
              <a:gd name="T79" fmla="*/ 549 h 603"/>
              <a:gd name="T80" fmla="*/ 608 w 638"/>
              <a:gd name="T81" fmla="*/ 549 h 603"/>
              <a:gd name="T82" fmla="*/ 433 w 638"/>
              <a:gd name="T83" fmla="*/ 549 h 603"/>
              <a:gd name="T84" fmla="*/ 403 w 638"/>
              <a:gd name="T85" fmla="*/ 549 h 603"/>
              <a:gd name="T86" fmla="*/ 227 w 638"/>
              <a:gd name="T87" fmla="*/ 549 h 603"/>
              <a:gd name="T88" fmla="*/ 200 w 638"/>
              <a:gd name="T89" fmla="*/ 549 h 603"/>
              <a:gd name="T90" fmla="*/ 24 w 638"/>
              <a:gd name="T91" fmla="*/ 549 h 603"/>
              <a:gd name="T92" fmla="*/ 24 w 638"/>
              <a:gd name="T93" fmla="*/ 527 h 603"/>
              <a:gd name="T94" fmla="*/ 152 w 638"/>
              <a:gd name="T95" fmla="*/ 0 h 603"/>
              <a:gd name="T96" fmla="*/ 108 w 638"/>
              <a:gd name="T97" fmla="*/ 44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38" h="603">
                <a:moveTo>
                  <a:pt x="516" y="53"/>
                </a:moveTo>
                <a:cubicBezTo>
                  <a:pt x="517" y="53"/>
                  <a:pt x="519" y="53"/>
                  <a:pt x="520" y="54"/>
                </a:cubicBezTo>
                <a:cubicBezTo>
                  <a:pt x="522" y="56"/>
                  <a:pt x="522" y="57"/>
                  <a:pt x="522" y="59"/>
                </a:cubicBezTo>
                <a:lnTo>
                  <a:pt x="522" y="181"/>
                </a:lnTo>
                <a:cubicBezTo>
                  <a:pt x="522" y="183"/>
                  <a:pt x="522" y="185"/>
                  <a:pt x="520" y="186"/>
                </a:cubicBezTo>
                <a:lnTo>
                  <a:pt x="520" y="186"/>
                </a:lnTo>
                <a:cubicBezTo>
                  <a:pt x="519" y="187"/>
                  <a:pt x="517" y="188"/>
                  <a:pt x="516" y="188"/>
                </a:cubicBezTo>
                <a:lnTo>
                  <a:pt x="305" y="188"/>
                </a:lnTo>
                <a:cubicBezTo>
                  <a:pt x="303" y="188"/>
                  <a:pt x="302" y="187"/>
                  <a:pt x="301" y="186"/>
                </a:cubicBezTo>
                <a:lnTo>
                  <a:pt x="300" y="186"/>
                </a:lnTo>
                <a:cubicBezTo>
                  <a:pt x="299" y="185"/>
                  <a:pt x="299" y="183"/>
                  <a:pt x="299" y="181"/>
                </a:cubicBezTo>
                <a:lnTo>
                  <a:pt x="299" y="129"/>
                </a:lnTo>
                <a:lnTo>
                  <a:pt x="403" y="107"/>
                </a:lnTo>
                <a:lnTo>
                  <a:pt x="403" y="105"/>
                </a:lnTo>
                <a:lnTo>
                  <a:pt x="299" y="119"/>
                </a:lnTo>
                <a:lnTo>
                  <a:pt x="299" y="59"/>
                </a:lnTo>
                <a:cubicBezTo>
                  <a:pt x="299" y="57"/>
                  <a:pt x="299" y="56"/>
                  <a:pt x="300" y="54"/>
                </a:cubicBezTo>
                <a:lnTo>
                  <a:pt x="301" y="54"/>
                </a:lnTo>
                <a:cubicBezTo>
                  <a:pt x="302" y="53"/>
                  <a:pt x="303" y="53"/>
                  <a:pt x="305" y="53"/>
                </a:cubicBezTo>
                <a:lnTo>
                  <a:pt x="516" y="53"/>
                </a:lnTo>
                <a:close/>
                <a:moveTo>
                  <a:pt x="305" y="27"/>
                </a:moveTo>
                <a:cubicBezTo>
                  <a:pt x="296" y="27"/>
                  <a:pt x="288" y="30"/>
                  <a:pt x="282" y="36"/>
                </a:cubicBezTo>
                <a:lnTo>
                  <a:pt x="282" y="36"/>
                </a:lnTo>
                <a:cubicBezTo>
                  <a:pt x="276" y="42"/>
                  <a:pt x="273" y="50"/>
                  <a:pt x="273" y="59"/>
                </a:cubicBezTo>
                <a:lnTo>
                  <a:pt x="273" y="122"/>
                </a:lnTo>
                <a:lnTo>
                  <a:pt x="263" y="124"/>
                </a:lnTo>
                <a:lnTo>
                  <a:pt x="263" y="113"/>
                </a:lnTo>
                <a:lnTo>
                  <a:pt x="217" y="113"/>
                </a:lnTo>
                <a:lnTo>
                  <a:pt x="185" y="94"/>
                </a:lnTo>
                <a:lnTo>
                  <a:pt x="111" y="94"/>
                </a:lnTo>
                <a:cubicBezTo>
                  <a:pt x="96" y="94"/>
                  <a:pt x="84" y="106"/>
                  <a:pt x="84" y="121"/>
                </a:cubicBezTo>
                <a:lnTo>
                  <a:pt x="84" y="207"/>
                </a:lnTo>
                <a:lnTo>
                  <a:pt x="112" y="207"/>
                </a:lnTo>
                <a:lnTo>
                  <a:pt x="112" y="144"/>
                </a:lnTo>
                <a:lnTo>
                  <a:pt x="117" y="144"/>
                </a:lnTo>
                <a:lnTo>
                  <a:pt x="117" y="207"/>
                </a:lnTo>
                <a:lnTo>
                  <a:pt x="117" y="223"/>
                </a:lnTo>
                <a:lnTo>
                  <a:pt x="117" y="339"/>
                </a:lnTo>
                <a:lnTo>
                  <a:pt x="148" y="339"/>
                </a:lnTo>
                <a:lnTo>
                  <a:pt x="148" y="243"/>
                </a:lnTo>
                <a:lnTo>
                  <a:pt x="155" y="243"/>
                </a:lnTo>
                <a:lnTo>
                  <a:pt x="155" y="339"/>
                </a:lnTo>
                <a:lnTo>
                  <a:pt x="185" y="339"/>
                </a:lnTo>
                <a:lnTo>
                  <a:pt x="185" y="322"/>
                </a:lnTo>
                <a:lnTo>
                  <a:pt x="185" y="223"/>
                </a:lnTo>
                <a:lnTo>
                  <a:pt x="185" y="207"/>
                </a:lnTo>
                <a:lnTo>
                  <a:pt x="185" y="144"/>
                </a:lnTo>
                <a:lnTo>
                  <a:pt x="185" y="127"/>
                </a:lnTo>
                <a:lnTo>
                  <a:pt x="217" y="144"/>
                </a:lnTo>
                <a:lnTo>
                  <a:pt x="263" y="144"/>
                </a:lnTo>
                <a:lnTo>
                  <a:pt x="263" y="136"/>
                </a:lnTo>
                <a:lnTo>
                  <a:pt x="273" y="134"/>
                </a:lnTo>
                <a:lnTo>
                  <a:pt x="273" y="181"/>
                </a:lnTo>
                <a:cubicBezTo>
                  <a:pt x="273" y="190"/>
                  <a:pt x="276" y="198"/>
                  <a:pt x="282" y="204"/>
                </a:cubicBezTo>
                <a:lnTo>
                  <a:pt x="282" y="204"/>
                </a:lnTo>
                <a:lnTo>
                  <a:pt x="282" y="204"/>
                </a:lnTo>
                <a:cubicBezTo>
                  <a:pt x="288" y="210"/>
                  <a:pt x="296" y="214"/>
                  <a:pt x="305" y="214"/>
                </a:cubicBezTo>
                <a:lnTo>
                  <a:pt x="516" y="214"/>
                </a:lnTo>
                <a:cubicBezTo>
                  <a:pt x="525" y="214"/>
                  <a:pt x="533" y="210"/>
                  <a:pt x="539" y="204"/>
                </a:cubicBezTo>
                <a:lnTo>
                  <a:pt x="539" y="204"/>
                </a:lnTo>
                <a:cubicBezTo>
                  <a:pt x="545" y="198"/>
                  <a:pt x="548" y="190"/>
                  <a:pt x="548" y="181"/>
                </a:cubicBezTo>
                <a:lnTo>
                  <a:pt x="548" y="59"/>
                </a:lnTo>
                <a:cubicBezTo>
                  <a:pt x="548" y="50"/>
                  <a:pt x="545" y="42"/>
                  <a:pt x="539" y="36"/>
                </a:cubicBezTo>
                <a:cubicBezTo>
                  <a:pt x="533" y="30"/>
                  <a:pt x="525" y="27"/>
                  <a:pt x="516" y="27"/>
                </a:cubicBezTo>
                <a:lnTo>
                  <a:pt x="305" y="27"/>
                </a:lnTo>
                <a:close/>
                <a:moveTo>
                  <a:pt x="520" y="221"/>
                </a:moveTo>
                <a:lnTo>
                  <a:pt x="520" y="249"/>
                </a:lnTo>
                <a:lnTo>
                  <a:pt x="497" y="249"/>
                </a:lnTo>
                <a:lnTo>
                  <a:pt x="523" y="341"/>
                </a:lnTo>
                <a:lnTo>
                  <a:pt x="490" y="341"/>
                </a:lnTo>
                <a:lnTo>
                  <a:pt x="464" y="249"/>
                </a:lnTo>
                <a:lnTo>
                  <a:pt x="367" y="249"/>
                </a:lnTo>
                <a:lnTo>
                  <a:pt x="341" y="341"/>
                </a:lnTo>
                <a:lnTo>
                  <a:pt x="308" y="341"/>
                </a:lnTo>
                <a:lnTo>
                  <a:pt x="334" y="249"/>
                </a:lnTo>
                <a:lnTo>
                  <a:pt x="306" y="249"/>
                </a:lnTo>
                <a:lnTo>
                  <a:pt x="306" y="221"/>
                </a:lnTo>
                <a:lnTo>
                  <a:pt x="520" y="221"/>
                </a:lnTo>
                <a:close/>
                <a:moveTo>
                  <a:pt x="113" y="373"/>
                </a:moveTo>
                <a:cubicBezTo>
                  <a:pt x="139" y="373"/>
                  <a:pt x="161" y="394"/>
                  <a:pt x="161" y="421"/>
                </a:cubicBezTo>
                <a:cubicBezTo>
                  <a:pt x="161" y="427"/>
                  <a:pt x="160" y="433"/>
                  <a:pt x="158" y="438"/>
                </a:cubicBezTo>
                <a:lnTo>
                  <a:pt x="68" y="438"/>
                </a:lnTo>
                <a:cubicBezTo>
                  <a:pt x="66" y="433"/>
                  <a:pt x="65" y="427"/>
                  <a:pt x="65" y="421"/>
                </a:cubicBezTo>
                <a:cubicBezTo>
                  <a:pt x="65" y="394"/>
                  <a:pt x="86" y="373"/>
                  <a:pt x="113" y="373"/>
                </a:cubicBezTo>
                <a:close/>
                <a:moveTo>
                  <a:pt x="316" y="373"/>
                </a:moveTo>
                <a:cubicBezTo>
                  <a:pt x="342" y="373"/>
                  <a:pt x="364" y="394"/>
                  <a:pt x="364" y="421"/>
                </a:cubicBezTo>
                <a:cubicBezTo>
                  <a:pt x="364" y="427"/>
                  <a:pt x="363" y="433"/>
                  <a:pt x="361" y="438"/>
                </a:cubicBezTo>
                <a:lnTo>
                  <a:pt x="271" y="438"/>
                </a:lnTo>
                <a:cubicBezTo>
                  <a:pt x="269" y="433"/>
                  <a:pt x="268" y="427"/>
                  <a:pt x="268" y="421"/>
                </a:cubicBezTo>
                <a:cubicBezTo>
                  <a:pt x="268" y="394"/>
                  <a:pt x="289" y="373"/>
                  <a:pt x="316" y="373"/>
                </a:cubicBezTo>
                <a:close/>
                <a:moveTo>
                  <a:pt x="522" y="373"/>
                </a:moveTo>
                <a:cubicBezTo>
                  <a:pt x="548" y="373"/>
                  <a:pt x="570" y="394"/>
                  <a:pt x="570" y="421"/>
                </a:cubicBezTo>
                <a:cubicBezTo>
                  <a:pt x="570" y="427"/>
                  <a:pt x="569" y="433"/>
                  <a:pt x="567" y="438"/>
                </a:cubicBezTo>
                <a:lnTo>
                  <a:pt x="477" y="438"/>
                </a:lnTo>
                <a:cubicBezTo>
                  <a:pt x="475" y="433"/>
                  <a:pt x="474" y="427"/>
                  <a:pt x="474" y="421"/>
                </a:cubicBezTo>
                <a:cubicBezTo>
                  <a:pt x="474" y="394"/>
                  <a:pt x="495" y="373"/>
                  <a:pt x="522" y="373"/>
                </a:cubicBezTo>
                <a:close/>
                <a:moveTo>
                  <a:pt x="62" y="448"/>
                </a:moveTo>
                <a:lnTo>
                  <a:pt x="161" y="448"/>
                </a:lnTo>
                <a:cubicBezTo>
                  <a:pt x="182" y="448"/>
                  <a:pt x="200" y="466"/>
                  <a:pt x="200" y="487"/>
                </a:cubicBezTo>
                <a:lnTo>
                  <a:pt x="200" y="527"/>
                </a:lnTo>
                <a:lnTo>
                  <a:pt x="203" y="527"/>
                </a:lnTo>
                <a:lnTo>
                  <a:pt x="221" y="527"/>
                </a:lnTo>
                <a:lnTo>
                  <a:pt x="227" y="527"/>
                </a:lnTo>
                <a:lnTo>
                  <a:pt x="227" y="487"/>
                </a:lnTo>
                <a:cubicBezTo>
                  <a:pt x="227" y="466"/>
                  <a:pt x="244" y="448"/>
                  <a:pt x="265" y="448"/>
                </a:cubicBezTo>
                <a:lnTo>
                  <a:pt x="364" y="448"/>
                </a:lnTo>
                <a:cubicBezTo>
                  <a:pt x="385" y="448"/>
                  <a:pt x="403" y="466"/>
                  <a:pt x="403" y="487"/>
                </a:cubicBezTo>
                <a:lnTo>
                  <a:pt x="403" y="527"/>
                </a:lnTo>
                <a:lnTo>
                  <a:pt x="409" y="527"/>
                </a:lnTo>
                <a:lnTo>
                  <a:pt x="424" y="527"/>
                </a:lnTo>
                <a:lnTo>
                  <a:pt x="433" y="527"/>
                </a:lnTo>
                <a:lnTo>
                  <a:pt x="433" y="487"/>
                </a:lnTo>
                <a:cubicBezTo>
                  <a:pt x="433" y="466"/>
                  <a:pt x="450" y="448"/>
                  <a:pt x="471" y="448"/>
                </a:cubicBezTo>
                <a:lnTo>
                  <a:pt x="570" y="448"/>
                </a:lnTo>
                <a:cubicBezTo>
                  <a:pt x="591" y="448"/>
                  <a:pt x="608" y="466"/>
                  <a:pt x="608" y="487"/>
                </a:cubicBezTo>
                <a:lnTo>
                  <a:pt x="608" y="527"/>
                </a:lnTo>
                <a:lnTo>
                  <a:pt x="614" y="527"/>
                </a:lnTo>
                <a:lnTo>
                  <a:pt x="630" y="527"/>
                </a:lnTo>
                <a:lnTo>
                  <a:pt x="638" y="527"/>
                </a:lnTo>
                <a:lnTo>
                  <a:pt x="638" y="549"/>
                </a:lnTo>
                <a:lnTo>
                  <a:pt x="630" y="549"/>
                </a:lnTo>
                <a:lnTo>
                  <a:pt x="614" y="549"/>
                </a:lnTo>
                <a:lnTo>
                  <a:pt x="608" y="549"/>
                </a:lnTo>
                <a:lnTo>
                  <a:pt x="608" y="603"/>
                </a:lnTo>
                <a:lnTo>
                  <a:pt x="433" y="603"/>
                </a:lnTo>
                <a:lnTo>
                  <a:pt x="433" y="549"/>
                </a:lnTo>
                <a:lnTo>
                  <a:pt x="424" y="549"/>
                </a:lnTo>
                <a:lnTo>
                  <a:pt x="409" y="549"/>
                </a:lnTo>
                <a:lnTo>
                  <a:pt x="403" y="549"/>
                </a:lnTo>
                <a:lnTo>
                  <a:pt x="403" y="603"/>
                </a:lnTo>
                <a:lnTo>
                  <a:pt x="227" y="603"/>
                </a:lnTo>
                <a:lnTo>
                  <a:pt x="227" y="549"/>
                </a:lnTo>
                <a:lnTo>
                  <a:pt x="221" y="549"/>
                </a:lnTo>
                <a:lnTo>
                  <a:pt x="203" y="549"/>
                </a:lnTo>
                <a:lnTo>
                  <a:pt x="200" y="549"/>
                </a:lnTo>
                <a:lnTo>
                  <a:pt x="200" y="603"/>
                </a:lnTo>
                <a:lnTo>
                  <a:pt x="24" y="603"/>
                </a:lnTo>
                <a:lnTo>
                  <a:pt x="24" y="549"/>
                </a:lnTo>
                <a:lnTo>
                  <a:pt x="0" y="549"/>
                </a:lnTo>
                <a:lnTo>
                  <a:pt x="0" y="527"/>
                </a:lnTo>
                <a:lnTo>
                  <a:pt x="24" y="527"/>
                </a:lnTo>
                <a:lnTo>
                  <a:pt x="24" y="487"/>
                </a:lnTo>
                <a:cubicBezTo>
                  <a:pt x="24" y="466"/>
                  <a:pt x="41" y="448"/>
                  <a:pt x="62" y="448"/>
                </a:cubicBezTo>
                <a:close/>
                <a:moveTo>
                  <a:pt x="152" y="0"/>
                </a:moveTo>
                <a:cubicBezTo>
                  <a:pt x="176" y="0"/>
                  <a:pt x="196" y="20"/>
                  <a:pt x="196" y="44"/>
                </a:cubicBezTo>
                <a:cubicBezTo>
                  <a:pt x="196" y="69"/>
                  <a:pt x="176" y="88"/>
                  <a:pt x="152" y="88"/>
                </a:cubicBezTo>
                <a:cubicBezTo>
                  <a:pt x="127" y="88"/>
                  <a:pt x="108" y="69"/>
                  <a:pt x="108" y="44"/>
                </a:cubicBezTo>
                <a:cubicBezTo>
                  <a:pt x="108" y="20"/>
                  <a:pt x="127" y="0"/>
                  <a:pt x="1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/>
          </a:p>
        </p:txBody>
      </p:sp>
      <p:sp>
        <p:nvSpPr>
          <p:cNvPr id="49" name="Freeform 22">
            <a:extLst>
              <a:ext uri="{FF2B5EF4-FFF2-40B4-BE49-F238E27FC236}">
                <a16:creationId xmlns:a16="http://schemas.microsoft.com/office/drawing/2014/main" xmlns="" id="{761E234E-28ED-4110-9FD3-E88C94A23050}"/>
              </a:ext>
            </a:extLst>
          </p:cNvPr>
          <p:cNvSpPr>
            <a:spLocks noEditPoints="1"/>
          </p:cNvSpPr>
          <p:nvPr/>
        </p:nvSpPr>
        <p:spPr bwMode="auto">
          <a:xfrm>
            <a:off x="5197296" y="2984047"/>
            <a:ext cx="500404" cy="496711"/>
          </a:xfrm>
          <a:custGeom>
            <a:avLst/>
            <a:gdLst>
              <a:gd name="T0" fmla="*/ 553 w 612"/>
              <a:gd name="T1" fmla="*/ 521 h 605"/>
              <a:gd name="T2" fmla="*/ 490 w 612"/>
              <a:gd name="T3" fmla="*/ 521 h 605"/>
              <a:gd name="T4" fmla="*/ 590 w 612"/>
              <a:gd name="T5" fmla="*/ 59 h 605"/>
              <a:gd name="T6" fmla="*/ 508 w 612"/>
              <a:gd name="T7" fmla="*/ 0 h 605"/>
              <a:gd name="T8" fmla="*/ 288 w 612"/>
              <a:gd name="T9" fmla="*/ 196 h 605"/>
              <a:gd name="T10" fmla="*/ 256 w 612"/>
              <a:gd name="T11" fmla="*/ 241 h 605"/>
              <a:gd name="T12" fmla="*/ 229 w 612"/>
              <a:gd name="T13" fmla="*/ 254 h 605"/>
              <a:gd name="T14" fmla="*/ 232 w 612"/>
              <a:gd name="T15" fmla="*/ 338 h 605"/>
              <a:gd name="T16" fmla="*/ 55 w 612"/>
              <a:gd name="T17" fmla="*/ 492 h 605"/>
              <a:gd name="T18" fmla="*/ 35 w 612"/>
              <a:gd name="T19" fmla="*/ 605 h 605"/>
              <a:gd name="T20" fmla="*/ 127 w 612"/>
              <a:gd name="T21" fmla="*/ 513 h 605"/>
              <a:gd name="T22" fmla="*/ 271 w 612"/>
              <a:gd name="T23" fmla="*/ 377 h 605"/>
              <a:gd name="T24" fmla="*/ 352 w 612"/>
              <a:gd name="T25" fmla="*/ 377 h 605"/>
              <a:gd name="T26" fmla="*/ 375 w 612"/>
              <a:gd name="T27" fmla="*/ 326 h 605"/>
              <a:gd name="T28" fmla="*/ 410 w 612"/>
              <a:gd name="T29" fmla="*/ 319 h 605"/>
              <a:gd name="T30" fmla="*/ 590 w 612"/>
              <a:gd name="T31" fmla="*/ 59 h 605"/>
              <a:gd name="T32" fmla="*/ 239 w 612"/>
              <a:gd name="T33" fmla="*/ 197 h 605"/>
              <a:gd name="T34" fmla="*/ 246 w 612"/>
              <a:gd name="T35" fmla="*/ 190 h 605"/>
              <a:gd name="T36" fmla="*/ 266 w 612"/>
              <a:gd name="T37" fmla="*/ 171 h 605"/>
              <a:gd name="T38" fmla="*/ 131 w 612"/>
              <a:gd name="T39" fmla="*/ 1 h 605"/>
              <a:gd name="T40" fmla="*/ 171 w 612"/>
              <a:gd name="T41" fmla="*/ 97 h 605"/>
              <a:gd name="T42" fmla="*/ 13 w 612"/>
              <a:gd name="T43" fmla="*/ 118 h 605"/>
              <a:gd name="T44" fmla="*/ 141 w 612"/>
              <a:gd name="T45" fmla="*/ 272 h 605"/>
              <a:gd name="T46" fmla="*/ 185 w 612"/>
              <a:gd name="T47" fmla="*/ 263 h 605"/>
              <a:gd name="T48" fmla="*/ 221 w 612"/>
              <a:gd name="T49" fmla="*/ 215 h 605"/>
              <a:gd name="T50" fmla="*/ 409 w 612"/>
              <a:gd name="T51" fmla="*/ 368 h 605"/>
              <a:gd name="T52" fmla="*/ 376 w 612"/>
              <a:gd name="T53" fmla="*/ 401 h 605"/>
              <a:gd name="T54" fmla="*/ 451 w 612"/>
              <a:gd name="T55" fmla="*/ 529 h 605"/>
              <a:gd name="T56" fmla="*/ 529 w 612"/>
              <a:gd name="T57" fmla="*/ 605 h 605"/>
              <a:gd name="T58" fmla="*/ 597 w 612"/>
              <a:gd name="T59" fmla="*/ 502 h 605"/>
              <a:gd name="T60" fmla="*/ 427 w 612"/>
              <a:gd name="T61" fmla="*/ 350 h 605"/>
              <a:gd name="T62" fmla="*/ 401 w 612"/>
              <a:gd name="T63" fmla="*/ 352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12" h="605">
                <a:moveTo>
                  <a:pt x="522" y="490"/>
                </a:moveTo>
                <a:cubicBezTo>
                  <a:pt x="539" y="490"/>
                  <a:pt x="553" y="504"/>
                  <a:pt x="553" y="521"/>
                </a:cubicBezTo>
                <a:cubicBezTo>
                  <a:pt x="553" y="539"/>
                  <a:pt x="539" y="553"/>
                  <a:pt x="522" y="553"/>
                </a:cubicBezTo>
                <a:cubicBezTo>
                  <a:pt x="504" y="553"/>
                  <a:pt x="490" y="539"/>
                  <a:pt x="490" y="521"/>
                </a:cubicBezTo>
                <a:cubicBezTo>
                  <a:pt x="490" y="504"/>
                  <a:pt x="504" y="490"/>
                  <a:pt x="522" y="490"/>
                </a:cubicBezTo>
                <a:close/>
                <a:moveTo>
                  <a:pt x="590" y="59"/>
                </a:moveTo>
                <a:lnTo>
                  <a:pt x="548" y="17"/>
                </a:lnTo>
                <a:cubicBezTo>
                  <a:pt x="537" y="5"/>
                  <a:pt x="522" y="0"/>
                  <a:pt x="508" y="0"/>
                </a:cubicBezTo>
                <a:cubicBezTo>
                  <a:pt x="493" y="0"/>
                  <a:pt x="478" y="5"/>
                  <a:pt x="467" y="17"/>
                </a:cubicBezTo>
                <a:lnTo>
                  <a:pt x="288" y="196"/>
                </a:lnTo>
                <a:cubicBezTo>
                  <a:pt x="293" y="207"/>
                  <a:pt x="289" y="223"/>
                  <a:pt x="281" y="231"/>
                </a:cubicBezTo>
                <a:cubicBezTo>
                  <a:pt x="275" y="237"/>
                  <a:pt x="265" y="241"/>
                  <a:pt x="256" y="241"/>
                </a:cubicBezTo>
                <a:cubicBezTo>
                  <a:pt x="252" y="241"/>
                  <a:pt x="249" y="240"/>
                  <a:pt x="245" y="239"/>
                </a:cubicBezTo>
                <a:lnTo>
                  <a:pt x="229" y="254"/>
                </a:lnTo>
                <a:cubicBezTo>
                  <a:pt x="207" y="277"/>
                  <a:pt x="207" y="313"/>
                  <a:pt x="229" y="335"/>
                </a:cubicBezTo>
                <a:lnTo>
                  <a:pt x="232" y="338"/>
                </a:lnTo>
                <a:lnTo>
                  <a:pt x="92" y="478"/>
                </a:lnTo>
                <a:lnTo>
                  <a:pt x="55" y="492"/>
                </a:lnTo>
                <a:lnTo>
                  <a:pt x="0" y="570"/>
                </a:lnTo>
                <a:lnTo>
                  <a:pt x="35" y="605"/>
                </a:lnTo>
                <a:lnTo>
                  <a:pt x="113" y="551"/>
                </a:lnTo>
                <a:lnTo>
                  <a:pt x="127" y="513"/>
                </a:lnTo>
                <a:lnTo>
                  <a:pt x="267" y="373"/>
                </a:lnTo>
                <a:lnTo>
                  <a:pt x="271" y="377"/>
                </a:lnTo>
                <a:cubicBezTo>
                  <a:pt x="283" y="388"/>
                  <a:pt x="297" y="394"/>
                  <a:pt x="312" y="394"/>
                </a:cubicBezTo>
                <a:cubicBezTo>
                  <a:pt x="326" y="394"/>
                  <a:pt x="341" y="388"/>
                  <a:pt x="352" y="377"/>
                </a:cubicBezTo>
                <a:lnTo>
                  <a:pt x="368" y="361"/>
                </a:lnTo>
                <a:cubicBezTo>
                  <a:pt x="363" y="351"/>
                  <a:pt x="367" y="335"/>
                  <a:pt x="375" y="326"/>
                </a:cubicBezTo>
                <a:cubicBezTo>
                  <a:pt x="381" y="320"/>
                  <a:pt x="391" y="317"/>
                  <a:pt x="399" y="317"/>
                </a:cubicBezTo>
                <a:cubicBezTo>
                  <a:pt x="403" y="317"/>
                  <a:pt x="407" y="317"/>
                  <a:pt x="410" y="319"/>
                </a:cubicBezTo>
                <a:lnTo>
                  <a:pt x="590" y="139"/>
                </a:lnTo>
                <a:cubicBezTo>
                  <a:pt x="612" y="117"/>
                  <a:pt x="612" y="81"/>
                  <a:pt x="590" y="59"/>
                </a:cubicBezTo>
                <a:close/>
                <a:moveTo>
                  <a:pt x="221" y="215"/>
                </a:moveTo>
                <a:lnTo>
                  <a:pt x="239" y="197"/>
                </a:lnTo>
                <a:lnTo>
                  <a:pt x="255" y="206"/>
                </a:lnTo>
                <a:lnTo>
                  <a:pt x="246" y="190"/>
                </a:lnTo>
                <a:lnTo>
                  <a:pt x="264" y="172"/>
                </a:lnTo>
                <a:lnTo>
                  <a:pt x="266" y="171"/>
                </a:lnTo>
                <a:cubicBezTo>
                  <a:pt x="270" y="161"/>
                  <a:pt x="272" y="151"/>
                  <a:pt x="272" y="141"/>
                </a:cubicBezTo>
                <a:cubicBezTo>
                  <a:pt x="272" y="69"/>
                  <a:pt x="203" y="0"/>
                  <a:pt x="131" y="1"/>
                </a:cubicBezTo>
                <a:cubicBezTo>
                  <a:pt x="131" y="1"/>
                  <a:pt x="123" y="9"/>
                  <a:pt x="118" y="13"/>
                </a:cubicBezTo>
                <a:cubicBezTo>
                  <a:pt x="176" y="71"/>
                  <a:pt x="171" y="62"/>
                  <a:pt x="171" y="97"/>
                </a:cubicBezTo>
                <a:cubicBezTo>
                  <a:pt x="171" y="126"/>
                  <a:pt x="125" y="171"/>
                  <a:pt x="97" y="171"/>
                </a:cubicBezTo>
                <a:cubicBezTo>
                  <a:pt x="61" y="171"/>
                  <a:pt x="72" y="177"/>
                  <a:pt x="13" y="118"/>
                </a:cubicBezTo>
                <a:cubicBezTo>
                  <a:pt x="9" y="123"/>
                  <a:pt x="1" y="131"/>
                  <a:pt x="1" y="131"/>
                </a:cubicBezTo>
                <a:cubicBezTo>
                  <a:pt x="2" y="203"/>
                  <a:pt x="70" y="272"/>
                  <a:pt x="141" y="272"/>
                </a:cubicBezTo>
                <a:cubicBezTo>
                  <a:pt x="154" y="272"/>
                  <a:pt x="168" y="267"/>
                  <a:pt x="182" y="261"/>
                </a:cubicBezTo>
                <a:lnTo>
                  <a:pt x="185" y="263"/>
                </a:lnTo>
                <a:cubicBezTo>
                  <a:pt x="189" y="251"/>
                  <a:pt x="196" y="240"/>
                  <a:pt x="206" y="231"/>
                </a:cubicBezTo>
                <a:lnTo>
                  <a:pt x="221" y="215"/>
                </a:lnTo>
                <a:close/>
                <a:moveTo>
                  <a:pt x="401" y="352"/>
                </a:moveTo>
                <a:lnTo>
                  <a:pt x="409" y="368"/>
                </a:lnTo>
                <a:lnTo>
                  <a:pt x="392" y="385"/>
                </a:lnTo>
                <a:lnTo>
                  <a:pt x="376" y="401"/>
                </a:lnTo>
                <a:cubicBezTo>
                  <a:pt x="367" y="410"/>
                  <a:pt x="356" y="417"/>
                  <a:pt x="343" y="422"/>
                </a:cubicBezTo>
                <a:lnTo>
                  <a:pt x="451" y="529"/>
                </a:lnTo>
                <a:lnTo>
                  <a:pt x="502" y="597"/>
                </a:lnTo>
                <a:lnTo>
                  <a:pt x="529" y="605"/>
                </a:lnTo>
                <a:lnTo>
                  <a:pt x="604" y="529"/>
                </a:lnTo>
                <a:lnTo>
                  <a:pt x="597" y="502"/>
                </a:lnTo>
                <a:lnTo>
                  <a:pt x="529" y="451"/>
                </a:lnTo>
                <a:lnTo>
                  <a:pt x="427" y="350"/>
                </a:lnTo>
                <a:lnTo>
                  <a:pt x="417" y="360"/>
                </a:lnTo>
                <a:lnTo>
                  <a:pt x="401" y="3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endParaRPr lang="zh-CN" altLang="en-US"/>
          </a:p>
        </p:txBody>
      </p:sp>
      <p:grpSp>
        <p:nvGrpSpPr>
          <p:cNvPr id="50" name="Group 85">
            <a:extLst>
              <a:ext uri="{FF2B5EF4-FFF2-40B4-BE49-F238E27FC236}">
                <a16:creationId xmlns:a16="http://schemas.microsoft.com/office/drawing/2014/main" xmlns="" id="{3C952687-43D7-4269-96AA-2FED8C83C171}"/>
              </a:ext>
            </a:extLst>
          </p:cNvPr>
          <p:cNvGrpSpPr/>
          <p:nvPr/>
        </p:nvGrpSpPr>
        <p:grpSpPr>
          <a:xfrm>
            <a:off x="11026053" y="4797312"/>
            <a:ext cx="456661" cy="606883"/>
            <a:chOff x="5575100" y="3734191"/>
            <a:chExt cx="315602" cy="419419"/>
          </a:xfrm>
          <a:solidFill>
            <a:schemeClr val="bg1"/>
          </a:solidFill>
        </p:grpSpPr>
        <p:sp>
          <p:nvSpPr>
            <p:cNvPr id="51" name="Freeform 108">
              <a:extLst>
                <a:ext uri="{FF2B5EF4-FFF2-40B4-BE49-F238E27FC236}">
                  <a16:creationId xmlns:a16="http://schemas.microsoft.com/office/drawing/2014/main" xmlns="" id="{DD372586-AACE-48EB-BA56-7F45282E6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75100" y="3734191"/>
              <a:ext cx="315602" cy="41941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 dirty="0">
                <a:latin typeface="+mn-ea"/>
                <a:ea typeface="+mn-ea"/>
              </a:endParaRPr>
            </a:p>
          </p:txBody>
        </p:sp>
        <p:sp>
          <p:nvSpPr>
            <p:cNvPr id="52" name="Freeform 109">
              <a:extLst>
                <a:ext uri="{FF2B5EF4-FFF2-40B4-BE49-F238E27FC236}">
                  <a16:creationId xmlns:a16="http://schemas.microsoft.com/office/drawing/2014/main" xmlns="" id="{E2A39B23-DEAB-4389-A4E5-9CF37D42F27A}"/>
                </a:ext>
              </a:extLst>
            </p:cNvPr>
            <p:cNvSpPr/>
            <p:nvPr/>
          </p:nvSpPr>
          <p:spPr bwMode="auto">
            <a:xfrm>
              <a:off x="5732901" y="3788176"/>
              <a:ext cx="103817" cy="103817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 dirty="0">
                <a:latin typeface="+mn-ea"/>
                <a:ea typeface="+mn-ea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592034" y="5455203"/>
            <a:ext cx="156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brainstroming</a:t>
            </a:r>
            <a:endParaRPr lang="en-GB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819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848771" y="1070882"/>
            <a:ext cx="60014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Depth of the Professional </a:t>
            </a:r>
            <a:r>
              <a:rPr lang="en-US" altLang="zh-CN" sz="28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K</a:t>
            </a:r>
            <a:r>
              <a:rPr lang="en-US" altLang="zh-CN" sz="28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nowledge </a:t>
            </a:r>
            <a:endParaRPr lang="en-US" altLang="zh-CN" sz="28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09359" y="3820418"/>
            <a:ext cx="52685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Between today and tomorrow, there is a very long time; while you still have the spirit of the time, learn to act quickly. -- Gerd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9" y="2053994"/>
            <a:ext cx="5795231" cy="454851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57690" y="316829"/>
            <a:ext cx="5069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First step in this program </a:t>
            </a:r>
          </a:p>
          <a:p>
            <a:r>
              <a:rPr lang="en-GB" sz="20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It will start from the beginning of the project to the end.</a:t>
            </a:r>
            <a:endParaRPr lang="en-GB" sz="20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67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6310" y="2478804"/>
            <a:ext cx="2669715" cy="2561585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37359" y="2478804"/>
            <a:ext cx="2903740" cy="2561585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579269" y="2478804"/>
            <a:ext cx="2964991" cy="2619622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890523" y="3473754"/>
            <a:ext cx="22139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 good knowledge base is the foundation for improving insight.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18" name="直接连接符 17"/>
          <p:cNvCxnSpPr>
            <a:cxnSpLocks/>
          </p:cNvCxnSpPr>
          <p:nvPr/>
        </p:nvCxnSpPr>
        <p:spPr>
          <a:xfrm>
            <a:off x="654608" y="3286063"/>
            <a:ext cx="2002464" cy="31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4698338" y="3297548"/>
            <a:ext cx="25146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8888506" y="3297548"/>
            <a:ext cx="22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 rot="5400000">
            <a:off x="5356870" y="-996527"/>
            <a:ext cx="1325880" cy="4157698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048757" y="851489"/>
            <a:ext cx="3942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Three ways to improve insight</a:t>
            </a:r>
            <a:endParaRPr lang="en-GB" sz="24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4608" y="2776224"/>
            <a:ext cx="219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Find the difference </a:t>
            </a:r>
            <a:endParaRPr lang="en-GB" sz="20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10313" y="3404855"/>
            <a:ext cx="2194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It will helps you to cultivate insight if you take initiative to observe and compare difference. </a:t>
            </a:r>
          </a:p>
          <a:p>
            <a:endParaRPr lang="en-GB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795288" y="2776224"/>
            <a:ext cx="2417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Find new information</a:t>
            </a:r>
            <a:endParaRPr lang="en-GB" sz="20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888506" y="2819119"/>
            <a:ext cx="2383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Abandon the old idea</a:t>
            </a:r>
            <a:endParaRPr lang="en-GB" sz="20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105611" y="3643989"/>
            <a:ext cx="190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self- examination </a:t>
            </a:r>
            <a:endParaRPr lang="en-GB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970494" y="6131859"/>
            <a:ext cx="3307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ource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GB" altLang="zh-CN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Klein</a:t>
            </a:r>
            <a:r>
              <a:rPr lang="en-GB" altLang="zh-CN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, Deng and Ju, </a:t>
            </a:r>
            <a:r>
              <a:rPr lang="en-GB" altLang="zh-CN" dirty="0" smtClean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2014</a:t>
            </a:r>
            <a:endParaRPr lang="en-GB" dirty="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1032" y="528323"/>
            <a:ext cx="28589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Second step of the program</a:t>
            </a:r>
          </a:p>
          <a:p>
            <a:r>
              <a:rPr lang="en-GB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It will last 3-5 days </a:t>
            </a:r>
            <a:r>
              <a:rPr lang="en-GB" altLang="zh-CN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(flexible)</a:t>
            </a:r>
          </a:p>
          <a:p>
            <a:endParaRPr lang="en-GB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585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762418" y="2208591"/>
            <a:ext cx="40650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01   </a:t>
            </a:r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Theoretical Study 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17593" y="3730506"/>
            <a:ext cx="60176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02   Discussion and Conclusion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2418" y="5287383"/>
            <a:ext cx="6481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03   Make a speech and Practice more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26420" y="833216"/>
            <a:ext cx="53309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Communication Training </a:t>
            </a:r>
            <a:endParaRPr lang="en-US" altLang="zh-CN" sz="36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255" y="1698286"/>
            <a:ext cx="5466229" cy="370960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09282" y="459074"/>
            <a:ext cx="3307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Third </a:t>
            </a:r>
            <a:r>
              <a:rPr lang="en-GB" altLang="zh-CN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step of the program</a:t>
            </a:r>
          </a:p>
          <a:p>
            <a:r>
              <a:rPr lang="en-GB" altLang="zh-CN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It will last 3-5 days </a:t>
            </a:r>
            <a:r>
              <a:rPr lang="en-GB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(flexible)</a:t>
            </a:r>
            <a:endParaRPr lang="en-GB" altLang="zh-CN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062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848771" y="1070882"/>
            <a:ext cx="60014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Brainstorming  </a:t>
            </a:r>
            <a:endParaRPr lang="en-US" altLang="zh-CN" sz="2800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15230" y="2820248"/>
            <a:ext cx="56350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Brainstorming is a business technique that can work for any department, in any type of business, including HR. Brainstorming is not about winning the wacky prize; it’s about getting ideas to flow freely and creatively. (Benz Communications, 2018)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7" y="1949822"/>
            <a:ext cx="5921786" cy="381896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58587" y="4916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Final </a:t>
            </a:r>
            <a:r>
              <a:rPr lang="en-GB" altLang="zh-CN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step of the program</a:t>
            </a:r>
          </a:p>
          <a:p>
            <a:r>
              <a:rPr lang="en-GB" altLang="zh-CN" dirty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It will last </a:t>
            </a:r>
            <a:r>
              <a:rPr lang="en-GB" altLang="zh-CN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one day or shorter</a:t>
            </a:r>
            <a:endParaRPr lang="en-GB" altLang="zh-CN" dirty="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040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5310369" y="184815"/>
            <a:ext cx="15712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Benefits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9811" y="2178995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149811" y="3841295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149811" y="5503769"/>
            <a:ext cx="642025" cy="6420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449" y="2269174"/>
            <a:ext cx="3708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More trust and more unity  </a:t>
            </a:r>
            <a:endParaRPr lang="zh-CN" altLang="en-US" sz="240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39449" y="5503595"/>
            <a:ext cx="39734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Form a unique culture of organization 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860778" y="3797922"/>
            <a:ext cx="3875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E0B07E"/>
                </a:solidFill>
                <a:latin typeface="Neo Sans Intel" panose="020B0504020202020204" pitchFamily="34" charset="0"/>
                <a:cs typeface="Segoe UI" panose="020B0502040204020203" pitchFamily="34" charset="0"/>
              </a:rPr>
              <a:t>Fostered a group of backbone force for the company </a:t>
            </a:r>
            <a:endParaRPr lang="zh-CN" altLang="en-US" sz="240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cxnSp>
        <p:nvCxnSpPr>
          <p:cNvPr id="21" name="直接连接符 20"/>
          <p:cNvCxnSpPr>
            <a:cxnSpLocks/>
          </p:cNvCxnSpPr>
          <p:nvPr/>
        </p:nvCxnSpPr>
        <p:spPr>
          <a:xfrm>
            <a:off x="3994718" y="824314"/>
            <a:ext cx="420256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644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 invX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240" y="1813559"/>
            <a:ext cx="6969760" cy="46465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1488039" y="486611"/>
            <a:ext cx="359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>
                    <a:lumMod val="8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04</a:t>
            </a:r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altLang="zh-CN" sz="3200" dirty="0" smtClean="0">
                <a:solidFill>
                  <a:srgbClr val="E0B07E"/>
                </a:solidFill>
                <a:latin typeface="Times New Roman" charset="0"/>
                <a:ea typeface="Times New Roman" charset="0"/>
                <a:cs typeface="Times New Roman" charset="0"/>
              </a:rPr>
              <a:t>Why me </a:t>
            </a:r>
            <a:endParaRPr lang="zh-CN" altLang="en-US" sz="3200">
              <a:solidFill>
                <a:srgbClr val="E0B07E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0953" y="2541494"/>
            <a:ext cx="2244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❖ </a:t>
            </a:r>
            <a:r>
              <a:rPr lang="en-US" altLang="zh-CN" sz="24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Professional</a:t>
            </a:r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 </a:t>
            </a:r>
            <a:endParaRPr lang="en-GB" sz="24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0953" y="3675147"/>
            <a:ext cx="1791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❖ </a:t>
            </a:r>
            <a:r>
              <a:rPr lang="en-US" altLang="zh-CN" sz="24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Youthful</a:t>
            </a:r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 </a:t>
            </a:r>
            <a:endParaRPr lang="en-GB" sz="24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00953" y="4808800"/>
            <a:ext cx="22028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❖ </a:t>
            </a:r>
            <a:r>
              <a:rPr lang="en-US" altLang="zh-CN" sz="24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zh-CN" sz="24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know you </a:t>
            </a:r>
            <a:r>
              <a:rPr lang="zh-CN" altLang="en-US" sz="240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  </a:t>
            </a:r>
            <a:endParaRPr lang="en-GB" sz="2400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052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01591" y="2368587"/>
            <a:ext cx="45888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THANK  </a:t>
            </a:r>
            <a:r>
              <a:rPr lang="en-US" altLang="zh-CN" sz="60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</a:t>
            </a:r>
            <a:endParaRPr lang="zh-CN" altLang="en-US" sz="600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4591291" y="3625387"/>
            <a:ext cx="30094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836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12693" y="0"/>
            <a:ext cx="9668437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References</a:t>
            </a: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Benz Communications. (2018).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Brainstorming tips to improve employee benefits engagement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[online] Available at: https://www.benzcommunications.com/blog/solve-employee-benefits-engagement-challenges-through-better-brainstorming [Accessed 15 Apr. 2018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].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Corp.sina.com.cn. (2018).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abstract of Sina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[online] Available at: http://corp.sina.com.cn/chn/sina_intr.html [Accessed 15 Apr. 2018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].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En.wikipedia.org. (2018).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Sina Corp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[online] Available at: https://en.wikipedia.org/wiki/Sina_Corp [Accessed 14 Apr. 2018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].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Katz, R. (2009).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Skills of an Effective Administrator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Boston: Harvard Business Review Press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Klein, G., Deng, L. and Ju, W. (2014).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Seeing What Others Don’t: The Remarkable Ways We Gain Insights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Beijing: Zhong xin Publisher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Leaping Hare. (2018).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Effective Communication Workshop - Your Local Directory - Leaping Hare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[online] Available at: https://leapinghare.org/events/norfolk-1/thetford-1/adult/effective-communication-workshop/ [Accessed 15 Apr. 2018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].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M, P. (2018).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How can Business Start-ups Project a Professional Image? – Startup Today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[online] Startuptoday.co.uk. Available at: http://</a:t>
            </a:r>
            <a:r>
              <a:rPr lang="en-US" altLang="zh-CN" dirty="0" err="1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startuptoday.co.uk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/business</a:t>
            </a:r>
          </a:p>
          <a:p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-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1/how-can-business-start-ups-project-a-professional-image/ [Accessed 22 Apr. 2018</a:t>
            </a:r>
            <a:r>
              <a:rPr lang="en-US" altLang="zh-CN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].</a:t>
            </a:r>
          </a:p>
          <a:p>
            <a:endParaRPr lang="en-US" altLang="zh-CN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Meng, G. (1985).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Harvard Management Papers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Beijing: China Social Sciences Press.</a:t>
            </a:r>
          </a:p>
          <a:p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Wang, J. (2010). </a:t>
            </a:r>
            <a:r>
              <a:rPr lang="en-US" altLang="zh-CN" i="1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125 creative thinking games</a:t>
            </a:r>
            <a:r>
              <a:rPr lang="en-US" altLang="zh-CN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. Beijing: Minzhu and Jianshe publisher.</a:t>
            </a:r>
          </a:p>
          <a:p>
            <a:endParaRPr lang="en-GB" dirty="0">
              <a:solidFill>
                <a:schemeClr val="bg1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69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4281</TotalTime>
  <Words>792</Words>
  <Application>Microsoft Macintosh PowerPoint</Application>
  <PresentationFormat>宽屏</PresentationFormat>
  <Paragraphs>116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Calibri</vt:lpstr>
      <vt:lpstr>Neo Sans Intel</vt:lpstr>
      <vt:lpstr>Nirmala UI Semilight</vt:lpstr>
      <vt:lpstr>Segoe UI</vt:lpstr>
      <vt:lpstr>Segoe UI Symbol</vt:lpstr>
      <vt:lpstr>Times New Roman</vt:lpstr>
      <vt:lpstr>等线</vt:lpstr>
      <vt:lpstr>等线 Light</vt:lpstr>
      <vt:lpstr>宋体</vt:lpstr>
      <vt:lpstr>微软雅黑</vt:lpstr>
      <vt:lpstr>Arial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</dc:title>
  <dc:creator>第一PPT</dc:creator>
  <cp:keywords>www.1ppt.com</cp:keywords>
  <dc:description>www.1ppt.com</dc:description>
  <cp:lastModifiedBy>李 思齐</cp:lastModifiedBy>
  <cp:revision>144</cp:revision>
  <dcterms:created xsi:type="dcterms:W3CDTF">2017-03-18T02:52:12Z</dcterms:created>
  <dcterms:modified xsi:type="dcterms:W3CDTF">2018-04-23T11:17:53Z</dcterms:modified>
</cp:coreProperties>
</file>