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</p:sldIdLst>
  <p:sldSz cx="6858000" cy="9906000" type="A4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51" d="100"/>
          <a:sy n="51" d="100"/>
        </p:scale>
        <p:origin x="234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EE095-7AE8-41AE-B298-BF315C2A27E6}" type="datetimeFigureOut">
              <a:rPr lang="en-US" smtClean="0"/>
              <a:t>3/2/2023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84326E-5B0B-4907-9894-915E2E4372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95568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EE095-7AE8-41AE-B298-BF315C2A27E6}" type="datetimeFigureOut">
              <a:rPr lang="en-US" smtClean="0"/>
              <a:t>3/2/2023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84326E-5B0B-4907-9894-915E2E4372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28908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EE095-7AE8-41AE-B298-BF315C2A27E6}" type="datetimeFigureOut">
              <a:rPr lang="en-US" smtClean="0"/>
              <a:t>3/2/2023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84326E-5B0B-4907-9894-915E2E4372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6038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EE095-7AE8-41AE-B298-BF315C2A27E6}" type="datetimeFigureOut">
              <a:rPr lang="en-US" smtClean="0"/>
              <a:t>3/2/2023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84326E-5B0B-4907-9894-915E2E4372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3597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EE095-7AE8-41AE-B298-BF315C2A27E6}" type="datetimeFigureOut">
              <a:rPr lang="en-US" smtClean="0"/>
              <a:t>3/2/2023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84326E-5B0B-4907-9894-915E2E4372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10985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EE095-7AE8-41AE-B298-BF315C2A27E6}" type="datetimeFigureOut">
              <a:rPr lang="en-US" smtClean="0"/>
              <a:t>3/2/2023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84326E-5B0B-4907-9894-915E2E4372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50024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EE095-7AE8-41AE-B298-BF315C2A27E6}" type="datetimeFigureOut">
              <a:rPr lang="en-US" smtClean="0"/>
              <a:t>3/2/2023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84326E-5B0B-4907-9894-915E2E4372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58341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EE095-7AE8-41AE-B298-BF315C2A27E6}" type="datetimeFigureOut">
              <a:rPr lang="en-US" smtClean="0"/>
              <a:t>3/2/2023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84326E-5B0B-4907-9894-915E2E4372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6720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EE095-7AE8-41AE-B298-BF315C2A27E6}" type="datetimeFigureOut">
              <a:rPr lang="en-US" smtClean="0"/>
              <a:t>3/2/2023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84326E-5B0B-4907-9894-915E2E4372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7732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EE095-7AE8-41AE-B298-BF315C2A27E6}" type="datetimeFigureOut">
              <a:rPr lang="en-US" smtClean="0"/>
              <a:t>3/2/2023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84326E-5B0B-4907-9894-915E2E4372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7065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EE095-7AE8-41AE-B298-BF315C2A27E6}" type="datetimeFigureOut">
              <a:rPr lang="en-US" smtClean="0"/>
              <a:t>3/2/2023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84326E-5B0B-4907-9894-915E2E4372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73179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CEE095-7AE8-41AE-B298-BF315C2A27E6}" type="datetimeFigureOut">
              <a:rPr lang="en-US" smtClean="0"/>
              <a:t>3/2/2023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84326E-5B0B-4907-9894-915E2E4372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91637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eltic-manor.com/home/dining/menus-steak-on-six/" TargetMode="External"/><Relationship Id="rId2" Type="http://schemas.openxmlformats.org/officeDocument/2006/relationships/hyperlink" Target="https://christmas.lovetoknow.com/how-did-christmas-start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food.gov.uk/business-guidance/allergen-guidance-for-food-businesses#:~:text=The%2014%20allergens%20are%3A%20celery,and%20sulphites%20are%20at%20a" TargetMode="External"/><Relationship Id="rId4" Type="http://schemas.openxmlformats.org/officeDocument/2006/relationships/hyperlink" Target="https://www.celtic-manor.com/restaurant/the-grill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59000" r="-5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0" y="668324"/>
            <a:ext cx="68580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solidFill>
                  <a:schemeClr val="bg1"/>
                </a:solidFill>
                <a:latin typeface="Bell MT" panose="02020503060305020303" pitchFamily="18" charset="0"/>
              </a:rPr>
              <a:t>Hotel Trinity</a:t>
            </a:r>
            <a:endParaRPr lang="en-US" sz="2800" dirty="0">
              <a:solidFill>
                <a:schemeClr val="bg1"/>
              </a:solidFill>
              <a:latin typeface="Bell MT" panose="02020503060305020303" pitchFamily="18" charset="0"/>
            </a:endParaRPr>
          </a:p>
          <a:p>
            <a:pPr algn="ctr"/>
            <a:r>
              <a:rPr lang="en-US" sz="2800" b="1" dirty="0">
                <a:solidFill>
                  <a:schemeClr val="bg1"/>
                </a:solidFill>
                <a:latin typeface="Bell MT" panose="02020503060305020303" pitchFamily="18" charset="0"/>
              </a:rPr>
              <a:t>Christmas party menu</a:t>
            </a:r>
            <a:endParaRPr lang="en-US" sz="2800" dirty="0">
              <a:solidFill>
                <a:schemeClr val="bg1"/>
              </a:solidFill>
              <a:latin typeface="Bell MT" panose="02020503060305020303" pitchFamily="18" charset="0"/>
            </a:endParaRP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Bell MT" panose="02020503060305020303" pitchFamily="18" charset="0"/>
              </a:rPr>
              <a:t>Monday </a:t>
            </a:r>
            <a:r>
              <a:rPr lang="en-US" sz="2800" dirty="0" smtClean="0">
                <a:solidFill>
                  <a:schemeClr val="bg1"/>
                </a:solidFill>
                <a:latin typeface="Bell MT" panose="02020503060305020303" pitchFamily="18" charset="0"/>
              </a:rPr>
              <a:t>25</a:t>
            </a:r>
            <a:r>
              <a:rPr lang="en-US" sz="2800" baseline="30000" dirty="0" smtClean="0">
                <a:solidFill>
                  <a:schemeClr val="bg1"/>
                </a:solidFill>
                <a:latin typeface="Bell MT" panose="02020503060305020303" pitchFamily="18" charset="0"/>
              </a:rPr>
              <a:t>th</a:t>
            </a:r>
            <a:r>
              <a:rPr lang="en-US" sz="2800" dirty="0" smtClean="0">
                <a:solidFill>
                  <a:schemeClr val="bg1"/>
                </a:solidFill>
                <a:latin typeface="Bell MT" panose="02020503060305020303" pitchFamily="18" charset="0"/>
              </a:rPr>
              <a:t> December </a:t>
            </a:r>
            <a:endParaRPr lang="en-US" sz="2800" dirty="0">
              <a:solidFill>
                <a:schemeClr val="bg1"/>
              </a:solidFill>
              <a:latin typeface="Bell MT" panose="02020503060305020303" pitchFamily="18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79893" y="2909626"/>
            <a:ext cx="58338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i="1" dirty="0">
                <a:solidFill>
                  <a:schemeClr val="bg1"/>
                </a:solidFill>
                <a:latin typeface="Bell MT" panose="02020503060305020303" pitchFamily="18" charset="0"/>
              </a:rPr>
              <a:t>Starter</a:t>
            </a:r>
          </a:p>
          <a:p>
            <a:pPr lvl="0"/>
            <a:r>
              <a:rPr lang="en-US" sz="2400" dirty="0" smtClean="0">
                <a:solidFill>
                  <a:schemeClr val="bg1"/>
                </a:solidFill>
                <a:latin typeface="Bell MT" panose="02020503060305020303" pitchFamily="18" charset="0"/>
              </a:rPr>
              <a:t>Welsh Smoked Salmon (F,D,G,E)</a:t>
            </a:r>
            <a:endParaRPr lang="en-US" sz="2400" dirty="0">
              <a:solidFill>
                <a:schemeClr val="bg1"/>
              </a:solidFill>
              <a:latin typeface="Bell MT" panose="02020503060305020303" pitchFamily="18" charset="0"/>
            </a:endParaRPr>
          </a:p>
          <a:p>
            <a:pPr lvl="0"/>
            <a:r>
              <a:rPr lang="en-US" sz="2400" dirty="0" smtClean="0">
                <a:solidFill>
                  <a:schemeClr val="bg1"/>
                </a:solidFill>
                <a:latin typeface="Bell MT" panose="02020503060305020303" pitchFamily="18" charset="0"/>
              </a:rPr>
              <a:t>Cauliflower Wings (V,G)</a:t>
            </a:r>
            <a:endParaRPr lang="en-US" sz="2400" dirty="0">
              <a:solidFill>
                <a:schemeClr val="bg1"/>
              </a:solidFill>
              <a:latin typeface="Bell MT" panose="02020503060305020303" pitchFamily="18" charset="0"/>
            </a:endParaRPr>
          </a:p>
          <a:p>
            <a:pPr lvl="0"/>
            <a:r>
              <a:rPr lang="en-US" sz="2400" dirty="0">
                <a:solidFill>
                  <a:schemeClr val="bg1"/>
                </a:solidFill>
                <a:latin typeface="Bell MT" panose="02020503060305020303" pitchFamily="18" charset="0"/>
              </a:rPr>
              <a:t>Sweet potato soup (</a:t>
            </a:r>
            <a:r>
              <a:rPr lang="en-US" sz="2400" dirty="0" smtClean="0">
                <a:solidFill>
                  <a:schemeClr val="bg1"/>
                </a:solidFill>
                <a:latin typeface="Bell MT" panose="02020503060305020303" pitchFamily="18" charset="0"/>
              </a:rPr>
              <a:t>V)</a:t>
            </a:r>
            <a:endParaRPr lang="en-US" sz="2400" dirty="0">
              <a:solidFill>
                <a:schemeClr val="bg1"/>
              </a:solidFill>
              <a:latin typeface="Bell MT" panose="02020503060305020303" pitchFamily="18" charset="0"/>
            </a:endParaRPr>
          </a:p>
          <a:p>
            <a:pPr lvl="0"/>
            <a:r>
              <a:rPr lang="en-US" sz="2400" dirty="0" smtClean="0">
                <a:solidFill>
                  <a:schemeClr val="bg1"/>
                </a:solidFill>
                <a:latin typeface="Bell MT" panose="02020503060305020303" pitchFamily="18" charset="0"/>
              </a:rPr>
              <a:t>Chicken liver Pate (D,E,N)</a:t>
            </a:r>
            <a:endParaRPr lang="en-US" sz="2400" dirty="0">
              <a:solidFill>
                <a:schemeClr val="bg1"/>
              </a:solidFill>
              <a:latin typeface="Bell MT" panose="02020503060305020303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79893" y="5176238"/>
            <a:ext cx="5241417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i="1" dirty="0" smtClean="0">
                <a:solidFill>
                  <a:schemeClr val="accent6">
                    <a:lumMod val="50000"/>
                  </a:schemeClr>
                </a:solidFill>
                <a:latin typeface="Bell MT" panose="02020503060305020303" pitchFamily="18" charset="0"/>
              </a:rPr>
              <a:t>                </a:t>
            </a:r>
            <a:r>
              <a:rPr lang="en-US" sz="2400" b="1" i="1" dirty="0" smtClean="0">
                <a:solidFill>
                  <a:schemeClr val="bg1"/>
                </a:solidFill>
                <a:latin typeface="Bell MT" panose="02020503060305020303" pitchFamily="18" charset="0"/>
              </a:rPr>
              <a:t>Main </a:t>
            </a:r>
            <a:r>
              <a:rPr lang="en-US" sz="2400" b="1" i="1" dirty="0">
                <a:solidFill>
                  <a:schemeClr val="bg1"/>
                </a:solidFill>
                <a:latin typeface="Bell MT" panose="02020503060305020303" pitchFamily="18" charset="0"/>
              </a:rPr>
              <a:t>course</a:t>
            </a:r>
          </a:p>
          <a:p>
            <a:pPr algn="ctr"/>
            <a:r>
              <a:rPr lang="en-US" sz="1600" dirty="0">
                <a:solidFill>
                  <a:schemeClr val="bg1"/>
                </a:solidFill>
                <a:latin typeface="Bell MT" panose="02020503060305020303" pitchFamily="18" charset="0"/>
              </a:rPr>
              <a:t>All main courses served with roasted vegetables/fries or rice/grated </a:t>
            </a:r>
            <a:r>
              <a:rPr lang="en-US" sz="1600" dirty="0" smtClean="0">
                <a:solidFill>
                  <a:schemeClr val="bg1"/>
                </a:solidFill>
                <a:latin typeface="Bell MT" panose="02020503060305020303" pitchFamily="18" charset="0"/>
              </a:rPr>
              <a:t>potatoes</a:t>
            </a:r>
            <a:endParaRPr lang="en-US" sz="1600" dirty="0">
              <a:solidFill>
                <a:schemeClr val="bg1"/>
              </a:solidFill>
              <a:latin typeface="Bell MT" panose="02020503060305020303" pitchFamily="18" charset="0"/>
            </a:endParaRPr>
          </a:p>
          <a:p>
            <a:pPr lvl="0"/>
            <a:r>
              <a:rPr lang="en-US" sz="2400" dirty="0">
                <a:solidFill>
                  <a:schemeClr val="bg1"/>
                </a:solidFill>
                <a:latin typeface="Bell MT" panose="02020503060305020303" pitchFamily="18" charset="0"/>
              </a:rPr>
              <a:t>Roasted turkey (D,G)</a:t>
            </a:r>
          </a:p>
          <a:p>
            <a:pPr lvl="0"/>
            <a:r>
              <a:rPr lang="en-US" sz="2400" dirty="0">
                <a:solidFill>
                  <a:schemeClr val="bg1"/>
                </a:solidFill>
                <a:latin typeface="Bell MT" panose="02020503060305020303" pitchFamily="18" charset="0"/>
              </a:rPr>
              <a:t>Roasted beef (D,G)</a:t>
            </a:r>
          </a:p>
          <a:p>
            <a:pPr lvl="0"/>
            <a:r>
              <a:rPr lang="en-US" sz="2400" dirty="0">
                <a:solidFill>
                  <a:schemeClr val="bg1"/>
                </a:solidFill>
                <a:latin typeface="Bell MT" panose="02020503060305020303" pitchFamily="18" charset="0"/>
              </a:rPr>
              <a:t>Seabass Fillet(F,D)</a:t>
            </a:r>
          </a:p>
          <a:p>
            <a:pPr lvl="0"/>
            <a:r>
              <a:rPr lang="en-US" sz="2400" dirty="0">
                <a:solidFill>
                  <a:schemeClr val="bg1"/>
                </a:solidFill>
                <a:latin typeface="Bell MT" panose="02020503060305020303" pitchFamily="18" charset="0"/>
              </a:rPr>
              <a:t>Vegan Spinach and Mushroom </a:t>
            </a:r>
            <a:r>
              <a:rPr lang="en-US" sz="2400" dirty="0" smtClean="0">
                <a:solidFill>
                  <a:schemeClr val="bg1"/>
                </a:solidFill>
                <a:latin typeface="Bell MT" panose="02020503060305020303" pitchFamily="18" charset="0"/>
              </a:rPr>
              <a:t>Ravioli ( </a:t>
            </a:r>
            <a:r>
              <a:rPr lang="en-US" sz="2400" dirty="0" err="1" smtClean="0">
                <a:solidFill>
                  <a:schemeClr val="bg1"/>
                </a:solidFill>
                <a:latin typeface="Bell MT" panose="02020503060305020303" pitchFamily="18" charset="0"/>
              </a:rPr>
              <a:t>Ve</a:t>
            </a:r>
            <a:r>
              <a:rPr lang="en-US" sz="2400" dirty="0" smtClean="0">
                <a:solidFill>
                  <a:schemeClr val="bg1"/>
                </a:solidFill>
                <a:latin typeface="Bell MT" panose="02020503060305020303" pitchFamily="18" charset="0"/>
              </a:rPr>
              <a:t> ,D ,</a:t>
            </a:r>
            <a:r>
              <a:rPr lang="en-US" sz="2400" dirty="0">
                <a:solidFill>
                  <a:schemeClr val="bg1"/>
                </a:solidFill>
                <a:latin typeface="Bell MT" panose="02020503060305020303" pitchFamily="18" charset="0"/>
              </a:rPr>
              <a:t>G</a:t>
            </a:r>
            <a:r>
              <a:rPr lang="en-US" sz="2400" dirty="0" smtClean="0">
                <a:solidFill>
                  <a:schemeClr val="bg1"/>
                </a:solidFill>
                <a:latin typeface="Bell MT" panose="02020503060305020303" pitchFamily="18" charset="0"/>
              </a:rPr>
              <a:t>, N</a:t>
            </a:r>
            <a:r>
              <a:rPr lang="en-US" sz="2400" dirty="0">
                <a:solidFill>
                  <a:schemeClr val="bg1"/>
                </a:solidFill>
                <a:latin typeface="Bell MT" panose="02020503060305020303" pitchFamily="18" charset="0"/>
              </a:rPr>
              <a:t>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26339" y="8999143"/>
            <a:ext cx="5791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ALLERGEN INFORMATION:(V) vegetarian, (G) Contains gluten, (D) </a:t>
            </a:r>
            <a:r>
              <a:rPr lang="en-GB" dirty="0"/>
              <a:t>C</a:t>
            </a:r>
            <a:r>
              <a:rPr lang="en-GB" dirty="0" smtClean="0"/>
              <a:t>ontains dairy,(N) Contains nuts, (E) Contains egg, (F) Contains fish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0742" y="7548462"/>
            <a:ext cx="307736" cy="394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17277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59000" r="-5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08635" y="358988"/>
            <a:ext cx="5878830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i="1" dirty="0">
                <a:solidFill>
                  <a:schemeClr val="bg1"/>
                </a:solidFill>
                <a:latin typeface="Bell MT" panose="02020503060305020303" pitchFamily="18" charset="0"/>
              </a:rPr>
              <a:t>Dessert   </a:t>
            </a:r>
            <a:endParaRPr lang="en-US" sz="2400" b="1" i="1" dirty="0" smtClean="0">
              <a:solidFill>
                <a:schemeClr val="bg1"/>
              </a:solidFill>
              <a:latin typeface="Bell MT" panose="02020503060305020303" pitchFamily="18" charset="0"/>
            </a:endParaRPr>
          </a:p>
          <a:p>
            <a:pPr lvl="0"/>
            <a:endParaRPr lang="en-US" dirty="0">
              <a:solidFill>
                <a:schemeClr val="bg1"/>
              </a:solidFill>
              <a:latin typeface="Bell MT" panose="02020503060305020303" pitchFamily="18" charset="0"/>
            </a:endParaRPr>
          </a:p>
          <a:p>
            <a:pPr lvl="0"/>
            <a:r>
              <a:rPr lang="en-US" sz="2400" dirty="0" smtClean="0">
                <a:solidFill>
                  <a:schemeClr val="bg1"/>
                </a:solidFill>
                <a:latin typeface="Bell MT" panose="02020503060305020303" pitchFamily="18" charset="0"/>
              </a:rPr>
              <a:t>Christmas Pudding (G,D,SD)</a:t>
            </a:r>
          </a:p>
          <a:p>
            <a:pPr lvl="0"/>
            <a:r>
              <a:rPr lang="en-US" sz="2400" dirty="0" smtClean="0">
                <a:solidFill>
                  <a:schemeClr val="bg1"/>
                </a:solidFill>
                <a:latin typeface="Bell MT" panose="02020503060305020303" pitchFamily="18" charset="0"/>
              </a:rPr>
              <a:t>Vegan Brownie </a:t>
            </a:r>
          </a:p>
          <a:p>
            <a:pPr lvl="0"/>
            <a:r>
              <a:rPr lang="en-US" sz="2400" dirty="0" smtClean="0">
                <a:solidFill>
                  <a:schemeClr val="bg1"/>
                </a:solidFill>
                <a:latin typeface="Bell MT" panose="02020503060305020303" pitchFamily="18" charset="0"/>
              </a:rPr>
              <a:t>Selection of ice cream(vanilla , chocolate) (D)</a:t>
            </a:r>
          </a:p>
          <a:p>
            <a:pPr lvl="0"/>
            <a:r>
              <a:rPr lang="en-US" sz="2400" dirty="0" smtClean="0">
                <a:solidFill>
                  <a:schemeClr val="bg1"/>
                </a:solidFill>
                <a:latin typeface="Bell MT" panose="02020503060305020303" pitchFamily="18" charset="0"/>
              </a:rPr>
              <a:t>Selection of </a:t>
            </a:r>
            <a:r>
              <a:rPr lang="en-US" sz="2400" dirty="0">
                <a:solidFill>
                  <a:schemeClr val="bg1"/>
                </a:solidFill>
                <a:latin typeface="Bell MT" panose="02020503060305020303" pitchFamily="18" charset="0"/>
              </a:rPr>
              <a:t>W</a:t>
            </a:r>
            <a:r>
              <a:rPr lang="en-US" sz="2400" dirty="0" smtClean="0">
                <a:solidFill>
                  <a:schemeClr val="bg1"/>
                </a:solidFill>
                <a:latin typeface="Bell MT" panose="02020503060305020303" pitchFamily="18" charset="0"/>
              </a:rPr>
              <a:t>elsh Cheese(D)</a:t>
            </a:r>
            <a:endParaRPr lang="en-US" sz="2400" dirty="0">
              <a:solidFill>
                <a:schemeClr val="bg1"/>
              </a:solidFill>
              <a:latin typeface="Bell MT" panose="02020503060305020303" pitchFamily="18" charset="0"/>
            </a:endParaRPr>
          </a:p>
          <a:p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377952" y="3337931"/>
            <a:ext cx="5689855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i="1" dirty="0">
                <a:solidFill>
                  <a:schemeClr val="bg1"/>
                </a:solidFill>
                <a:latin typeface="Bell MT" panose="02020503060305020303" pitchFamily="18" charset="0"/>
              </a:rPr>
              <a:t>Beverages </a:t>
            </a:r>
            <a:endParaRPr lang="en-US" sz="2400" b="1" i="1" dirty="0" smtClean="0">
              <a:solidFill>
                <a:schemeClr val="bg1"/>
              </a:solidFill>
              <a:latin typeface="Bell MT" panose="02020503060305020303" pitchFamily="18" charset="0"/>
            </a:endParaRPr>
          </a:p>
          <a:p>
            <a:pPr algn="ctr"/>
            <a:endParaRPr lang="en-US" sz="2400" dirty="0">
              <a:solidFill>
                <a:schemeClr val="bg1"/>
              </a:solidFill>
              <a:latin typeface="Bell MT" panose="02020503060305020303" pitchFamily="18" charset="0"/>
            </a:endParaRPr>
          </a:p>
          <a:p>
            <a:pPr lvl="0"/>
            <a:r>
              <a:rPr lang="en-US" sz="2400" dirty="0" smtClean="0">
                <a:solidFill>
                  <a:schemeClr val="bg1"/>
                </a:solidFill>
                <a:latin typeface="Bell MT" panose="02020503060305020303" pitchFamily="18" charset="0"/>
              </a:rPr>
              <a:t>Christmas </a:t>
            </a:r>
            <a:r>
              <a:rPr lang="en-US" sz="2400" dirty="0" err="1" smtClean="0">
                <a:solidFill>
                  <a:schemeClr val="bg1"/>
                </a:solidFill>
                <a:latin typeface="Bell MT" panose="02020503060305020303" pitchFamily="18" charset="0"/>
              </a:rPr>
              <a:t>Kir</a:t>
            </a:r>
            <a:r>
              <a:rPr lang="en-US" sz="2400" dirty="0" smtClean="0">
                <a:solidFill>
                  <a:schemeClr val="bg1"/>
                </a:solidFill>
                <a:latin typeface="Bell MT" panose="02020503060305020303" pitchFamily="18" charset="0"/>
              </a:rPr>
              <a:t> Royale </a:t>
            </a:r>
            <a:endParaRPr lang="en-US" sz="2400" dirty="0">
              <a:solidFill>
                <a:schemeClr val="bg1"/>
              </a:solidFill>
              <a:latin typeface="Bell MT" panose="02020503060305020303" pitchFamily="18" charset="0"/>
            </a:endParaRPr>
          </a:p>
          <a:p>
            <a:pPr lvl="0"/>
            <a:r>
              <a:rPr lang="en-US" sz="2400" dirty="0" smtClean="0">
                <a:solidFill>
                  <a:schemeClr val="bg1"/>
                </a:solidFill>
                <a:latin typeface="Bell MT" panose="02020503060305020303" pitchFamily="18" charset="0"/>
              </a:rPr>
              <a:t>Champagne</a:t>
            </a:r>
            <a:endParaRPr lang="en-US" sz="2400" dirty="0">
              <a:solidFill>
                <a:schemeClr val="bg1"/>
              </a:solidFill>
              <a:latin typeface="Bell MT" panose="02020503060305020303" pitchFamily="18" charset="0"/>
            </a:endParaRPr>
          </a:p>
          <a:p>
            <a:pPr lvl="0"/>
            <a:r>
              <a:rPr lang="en-US" sz="2400" dirty="0">
                <a:solidFill>
                  <a:schemeClr val="bg1"/>
                </a:solidFill>
                <a:latin typeface="Bell MT" panose="02020503060305020303" pitchFamily="18" charset="0"/>
              </a:rPr>
              <a:t>Fruity </a:t>
            </a:r>
            <a:r>
              <a:rPr lang="en-US" sz="2400" dirty="0" err="1" smtClean="0">
                <a:solidFill>
                  <a:schemeClr val="bg1"/>
                </a:solidFill>
                <a:latin typeface="Bell MT" panose="02020503060305020303" pitchFamily="18" charset="0"/>
              </a:rPr>
              <a:t>mocktail</a:t>
            </a:r>
            <a:endParaRPr lang="en-US" sz="2400" dirty="0">
              <a:solidFill>
                <a:schemeClr val="bg1"/>
              </a:solidFill>
              <a:latin typeface="Bell MT" panose="02020503060305020303" pitchFamily="18" charset="0"/>
            </a:endParaRPr>
          </a:p>
          <a:p>
            <a:pPr lvl="0"/>
            <a:r>
              <a:rPr lang="en-US" sz="2400" dirty="0" smtClean="0">
                <a:solidFill>
                  <a:schemeClr val="bg1"/>
                </a:solidFill>
                <a:latin typeface="Bell MT" panose="02020503060305020303" pitchFamily="18" charset="0"/>
              </a:rPr>
              <a:t>Soft Drinks(lemonade, Pepsi ,Diet </a:t>
            </a:r>
            <a:r>
              <a:rPr lang="en-US" sz="2400" dirty="0">
                <a:solidFill>
                  <a:schemeClr val="bg1"/>
                </a:solidFill>
                <a:latin typeface="Bell MT" panose="02020503060305020303" pitchFamily="18" charset="0"/>
              </a:rPr>
              <a:t>P</a:t>
            </a:r>
            <a:r>
              <a:rPr lang="en-US" sz="2400" dirty="0" smtClean="0">
                <a:solidFill>
                  <a:schemeClr val="bg1"/>
                </a:solidFill>
                <a:latin typeface="Bell MT" panose="02020503060305020303" pitchFamily="18" charset="0"/>
              </a:rPr>
              <a:t>epsi, soda water)</a:t>
            </a:r>
            <a:endParaRPr lang="en-US" sz="2400" dirty="0">
              <a:solidFill>
                <a:schemeClr val="bg1"/>
              </a:solidFill>
              <a:latin typeface="Bell MT" panose="02020503060305020303" pitchFamily="18" charset="0"/>
            </a:endParaRPr>
          </a:p>
          <a:p>
            <a:endParaRPr lang="en-US" sz="24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0794" y="1434985"/>
            <a:ext cx="340995" cy="340995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863198" y="6641961"/>
            <a:ext cx="41338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Two courses £32 per person</a:t>
            </a:r>
          </a:p>
          <a:p>
            <a:r>
              <a:rPr lang="en-GB" dirty="0" smtClean="0"/>
              <a:t> (includes a soft drink)</a:t>
            </a:r>
          </a:p>
          <a:p>
            <a:r>
              <a:rPr lang="en-GB" dirty="0" smtClean="0"/>
              <a:t>Three courses £38 per person </a:t>
            </a:r>
          </a:p>
          <a:p>
            <a:r>
              <a:rPr lang="en-GB" dirty="0" smtClean="0"/>
              <a:t>(includes a glass of prosecco)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316446" y="8880562"/>
            <a:ext cx="30935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27 , </a:t>
            </a:r>
            <a:r>
              <a:rPr lang="en-GB" dirty="0" err="1" smtClean="0"/>
              <a:t>Cleverton</a:t>
            </a:r>
            <a:r>
              <a:rPr lang="en-GB" dirty="0" smtClean="0"/>
              <a:t> Road , Cardiff</a:t>
            </a:r>
          </a:p>
          <a:p>
            <a:r>
              <a:rPr lang="en-GB" dirty="0" smtClean="0"/>
              <a:t>CF12 5RE</a:t>
            </a:r>
          </a:p>
          <a:p>
            <a:r>
              <a:rPr lang="en-GB" dirty="0" smtClean="0"/>
              <a:t>Tel: 01664547879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06707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 smtClean="0"/>
              <a:t>Lucy L. , 2021 , </a:t>
            </a:r>
            <a:r>
              <a:rPr lang="en-GB" i="1" dirty="0" smtClean="0"/>
              <a:t>How </a:t>
            </a:r>
            <a:r>
              <a:rPr lang="en-GB" i="1" dirty="0"/>
              <a:t>Did Christmas Start? The History Behind the </a:t>
            </a:r>
            <a:r>
              <a:rPr lang="en-GB" i="1" dirty="0" smtClean="0"/>
              <a:t>Holiday , [</a:t>
            </a:r>
            <a:r>
              <a:rPr lang="en-GB" dirty="0" smtClean="0"/>
              <a:t>Accessed on 2</a:t>
            </a:r>
            <a:r>
              <a:rPr lang="en-GB" baseline="30000" dirty="0" smtClean="0"/>
              <a:t>nd</a:t>
            </a:r>
            <a:r>
              <a:rPr lang="en-GB" dirty="0" smtClean="0"/>
              <a:t> of March 2023] </a:t>
            </a:r>
            <a:r>
              <a:rPr lang="en-GB" i="1" dirty="0" smtClean="0">
                <a:hlinkClick r:id="rId2"/>
              </a:rPr>
              <a:t>https</a:t>
            </a:r>
            <a:r>
              <a:rPr lang="en-GB" i="1" dirty="0">
                <a:hlinkClick r:id="rId2"/>
              </a:rPr>
              <a:t>://</a:t>
            </a:r>
            <a:r>
              <a:rPr lang="en-GB" i="1" dirty="0" smtClean="0">
                <a:hlinkClick r:id="rId2"/>
              </a:rPr>
              <a:t>christmas.lovetoknow.com/how-did-christmas-start</a:t>
            </a:r>
            <a:r>
              <a:rPr lang="en-GB" i="1" dirty="0"/>
              <a:t> </a:t>
            </a:r>
            <a:endParaRPr lang="en-GB" i="1" dirty="0" smtClean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Celtic Manor Resort </a:t>
            </a:r>
            <a:r>
              <a:rPr lang="en-GB" i="1" dirty="0" smtClean="0"/>
              <a:t>/ Steak on Six Menu, [Accessed on 1</a:t>
            </a:r>
            <a:r>
              <a:rPr lang="en-GB" i="1" baseline="30000" dirty="0" smtClean="0"/>
              <a:t>st</a:t>
            </a:r>
            <a:r>
              <a:rPr lang="en-GB" i="1" dirty="0"/>
              <a:t> of March 2023 </a:t>
            </a:r>
            <a:r>
              <a:rPr lang="en-GB" i="1" dirty="0" smtClean="0"/>
              <a:t>] </a:t>
            </a:r>
            <a:r>
              <a:rPr lang="en-GB" i="1" dirty="0" smtClean="0">
                <a:hlinkClick r:id="rId3"/>
              </a:rPr>
              <a:t>https</a:t>
            </a:r>
            <a:r>
              <a:rPr lang="en-GB" i="1" dirty="0">
                <a:hlinkClick r:id="rId3"/>
              </a:rPr>
              <a:t>://www.celtic-manor.com/home/dining/menus-steak-on-six</a:t>
            </a:r>
            <a:r>
              <a:rPr lang="en-GB" i="1" dirty="0" smtClean="0">
                <a:hlinkClick r:id="rId3"/>
              </a:rPr>
              <a:t>/</a:t>
            </a:r>
            <a:endParaRPr lang="en-GB" i="1" dirty="0" smtClean="0"/>
          </a:p>
          <a:p>
            <a:pPr marL="457200" indent="-457200">
              <a:buFont typeface="+mj-lt"/>
              <a:buAutoNum type="arabicPeriod"/>
            </a:pPr>
            <a:r>
              <a:rPr lang="en-GB" i="1" dirty="0" smtClean="0"/>
              <a:t>Celtic Manor Resort / The Grill Restaurant [ Accessed on 2</a:t>
            </a:r>
            <a:r>
              <a:rPr lang="en-GB" i="1" baseline="30000" dirty="0" smtClean="0"/>
              <a:t>nd</a:t>
            </a:r>
            <a:r>
              <a:rPr lang="en-GB" i="1" dirty="0"/>
              <a:t> of March 2023] </a:t>
            </a:r>
            <a:r>
              <a:rPr lang="en-GB" i="1" dirty="0">
                <a:hlinkClick r:id="rId4"/>
              </a:rPr>
              <a:t>https://www.celtic-manor.com/restaurant/the-grill</a:t>
            </a:r>
            <a:r>
              <a:rPr lang="en-GB" i="1" dirty="0" smtClean="0">
                <a:hlinkClick r:id="rId4"/>
              </a:rPr>
              <a:t>/</a:t>
            </a:r>
            <a:r>
              <a:rPr lang="en-GB" i="1" dirty="0" smtClean="0"/>
              <a:t> </a:t>
            </a:r>
          </a:p>
          <a:p>
            <a:pPr marL="457200" indent="-457200">
              <a:buFont typeface="+mj-lt"/>
              <a:buAutoNum type="arabicPeriod"/>
            </a:pPr>
            <a:r>
              <a:rPr lang="en-GB" i="1" dirty="0" smtClean="0"/>
              <a:t>Allergen Guidance For Food Business </a:t>
            </a:r>
            <a:r>
              <a:rPr lang="en-GB" i="1" smtClean="0"/>
              <a:t>[Accessed on 2</a:t>
            </a:r>
            <a:r>
              <a:rPr lang="en-GB" i="1" baseline="30000" smtClean="0"/>
              <a:t>nd</a:t>
            </a:r>
            <a:r>
              <a:rPr lang="en-GB" i="1"/>
              <a:t> of March 2023] </a:t>
            </a:r>
            <a:r>
              <a:rPr lang="en-GB" i="1">
                <a:hlinkClick r:id="rId5"/>
              </a:rPr>
              <a:t>https://www.food.gov.uk/business-guidance/allergen-guidance-for-food-businesses</a:t>
            </a:r>
            <a:r>
              <a:rPr lang="en-GB" i="1">
                <a:hlinkClick r:id="rId5"/>
              </a:rPr>
              <a:t>#:~:</a:t>
            </a:r>
            <a:r>
              <a:rPr lang="en-GB" i="1" smtClean="0">
                <a:hlinkClick r:id="rId5"/>
              </a:rPr>
              <a:t>text=The%2014%20allergens%20are%3A%20celery,and%20sulphites%20are%20at%20a</a:t>
            </a:r>
            <a:r>
              <a:rPr lang="en-GB" i="1" smtClean="0"/>
              <a:t> </a:t>
            </a:r>
            <a:endParaRPr lang="en-GB" i="1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69695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243</TotalTime>
  <Words>275</Words>
  <Application>Microsoft Office PowerPoint</Application>
  <PresentationFormat>A4 Paper (210x297 mm)</PresentationFormat>
  <Paragraphs>39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Bell MT</vt:lpstr>
      <vt:lpstr>Calibri</vt:lpstr>
      <vt:lpstr>Calibri Light</vt:lpstr>
      <vt:lpstr>Office Theme</vt:lpstr>
      <vt:lpstr>PowerPoint Presentation</vt:lpstr>
      <vt:lpstr>PowerPoint Presentation</vt:lpstr>
      <vt:lpstr>Reference List: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ghera</dc:creator>
  <cp:lastModifiedBy>Dabuleni</cp:lastModifiedBy>
  <cp:revision>23</cp:revision>
  <dcterms:created xsi:type="dcterms:W3CDTF">2022-11-11T10:44:29Z</dcterms:created>
  <dcterms:modified xsi:type="dcterms:W3CDTF">2023-03-02T17:12:19Z</dcterms:modified>
</cp:coreProperties>
</file>