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4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54E6F-C079-D872-172E-D56CDE225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262B28-2412-B4D1-E5CF-9397240B0D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BF4003-C05E-3916-FF9D-B217672F4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3AF714-80C8-F7D5-E0C9-4E199E45C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F6C6D-F24B-92B3-9035-C7DB74D0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7240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23C8-4E3D-F89E-C427-6E7B0C735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EF301-4106-0620-6CA6-D543CDB66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08D68-8223-FF91-D6DF-0BDF7DFFC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29B95-DD91-6B95-8FA1-6D918EBC3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46254-5F74-68AC-1035-642992D1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7233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CD85-A3FA-E23D-CACA-F701B2FE2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F2AC07-FC9E-E7AF-1135-C67E26343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D2773-71D3-1F8E-DB44-AF6C72DE0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2EEAB-30B0-8FC1-91FC-8CECC0948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06C9E-F928-2DC7-3CEC-4C76C2E5E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4018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45707-E4E3-7EA3-4BF5-A4FF148B0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4941D-CE5C-A829-33CE-04F9C73021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3058E-B733-6113-2892-5FE51823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8A180-8B33-2390-D2AE-4729935AD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25427-49BF-1751-8485-764AD924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785F9E-8E73-CBCF-88DD-7B262B261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59348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DEA7-1F16-5A17-FE7A-9C2C91C12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B6BABF-4DBD-E9BB-05BA-CC6A33160C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4721D-00BC-C2DD-2205-C36016954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FEF8FF-1849-B955-54F3-FC957C2959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EC86F3-926D-F8BB-17EE-D613D80B3E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7D1178-BF44-BA04-2721-00C65ADAA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A4E8DC-67A0-96D8-C7A7-99531CE5D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EF7E1D-AC87-06C5-D49A-310176AEA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86328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1CCA-7EA1-2B69-5D64-539D9232B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F474A6-F58B-4ACF-2D25-D2384784F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C8649B-95E4-0B2E-B720-D396D32C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08AEA6-AD40-3262-8561-52323396B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5533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491997-975A-036E-0B2A-B177142E9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96DAB-91AB-28EF-4CEA-E7647AC43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C09FF-A22A-1525-0BD0-2BBBA5A7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8437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1745D-3E7A-30BF-7B3F-6564B1C1B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F4626-F99A-5F3F-D529-BF9DCAC3E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C48A4D-8B7C-1CBB-D267-7CA83DEEEB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5BCD2B-1715-58FA-AFA8-39253C2BC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1A31-7C6C-CA1F-E732-1F0660AB2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CA2E4-C19C-D1FD-F5E3-4C712345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18189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9EBEF-5A96-4107-C901-95E054945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C34C6A-65DF-2DFA-89A9-85F954A8E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F748B-AC51-56A0-2805-5251862FE2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8B4FD9-6105-66D8-7C22-733AC4EB9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16802-77B9-C1F6-9556-D093FD7FF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D6D0C6-5FEE-CD88-CF4D-A16698686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114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CC2DD-E268-ED52-45D8-CE4260096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0F7A0-27BC-2F35-CA20-8263B73F24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094FD-A00E-DFFD-D823-1662A4956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544D4-6407-CD23-AA44-4010BC701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89796-9327-C47E-FD34-E2A6F572F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87021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81A1E2-C635-4B53-9B76-DEBDE79DC6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50812-23BC-0039-40DF-07A437FBE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8DBBF-3552-19E6-F38E-F2FD10D6B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EF534-A9CC-C6AB-9F55-D6ABF6BC2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33CFC-5E82-42F9-AFC5-42DF42F1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5697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D75992-D5D4-FE8E-B038-28B5A416B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19048-83F6-EE77-1B9C-503CD81113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0FA49-DD51-5515-8708-44BB8D1256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CC759-EDEA-4DFE-BA5A-03F2EDDE8CD8}" type="datetimeFigureOut">
              <a:rPr lang="bg-BG" smtClean="0"/>
              <a:t>3.11.2025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B5B6F-47DF-54F6-50C1-F5DFB93096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E0EF3-444D-CE61-6CC9-E3A72E0F12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AE5110-6DB2-483D-9BA7-0FC57F83277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16753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46DF1-2A4D-C3A0-F5A7-2E455F1CB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NMAP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C837F96-D5F7-156E-D1F2-94BA39714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48" y="1943862"/>
            <a:ext cx="6095999" cy="3428998"/>
          </a:xfrm>
          <a:prstGeom prst="rect">
            <a:avLst/>
          </a:prstGeom>
        </p:spPr>
      </p:pic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5917154A-0576-6DFC-F218-FFFF240826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943862"/>
            <a:ext cx="6095999" cy="34289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C88CF0-8348-536E-E9AA-E38F5B3DB3B1}"/>
              </a:ext>
            </a:extLst>
          </p:cNvPr>
          <p:cNvSpPr txBox="1"/>
          <p:nvPr/>
        </p:nvSpPr>
        <p:spPr>
          <a:xfrm>
            <a:off x="638881" y="5447751"/>
            <a:ext cx="104804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This slide documents the supervised Nmap scan executed with:</a:t>
            </a:r>
          </a:p>
          <a:p>
            <a:r>
              <a:rPr lang="en-GB" b="1" dirty="0" err="1"/>
              <a:t>sudo</a:t>
            </a:r>
            <a:r>
              <a:rPr lang="en-GB" b="1" dirty="0"/>
              <a:t> </a:t>
            </a:r>
            <a:r>
              <a:rPr lang="en-GB" b="1" dirty="0" err="1"/>
              <a:t>nmap</a:t>
            </a:r>
            <a:r>
              <a:rPr lang="en-GB" b="1" dirty="0"/>
              <a:t> -</a:t>
            </a:r>
            <a:r>
              <a:rPr lang="en-GB" b="1" dirty="0" err="1"/>
              <a:t>sS</a:t>
            </a:r>
            <a:r>
              <a:rPr lang="en-GB" b="1" dirty="0"/>
              <a:t> -</a:t>
            </a:r>
            <a:r>
              <a:rPr lang="en-GB" b="1" dirty="0" err="1"/>
              <a:t>sV</a:t>
            </a:r>
            <a:r>
              <a:rPr lang="en-GB" b="1" dirty="0"/>
              <a:t> -O -A -T4 192.168.1.1 -</a:t>
            </a:r>
            <a:r>
              <a:rPr lang="en-GB" b="1" dirty="0" err="1"/>
              <a:t>oN</a:t>
            </a:r>
            <a:r>
              <a:rPr lang="en-GB" b="1" dirty="0"/>
              <a:t> </a:t>
            </a:r>
          </a:p>
          <a:p>
            <a:r>
              <a:rPr lang="en-GB" b="1" dirty="0"/>
              <a:t>The scan used a stealth SYN scan (-</a:t>
            </a:r>
            <a:r>
              <a:rPr lang="en-GB" b="1" dirty="0" err="1"/>
              <a:t>sS</a:t>
            </a:r>
            <a:r>
              <a:rPr lang="en-GB" b="1" dirty="0"/>
              <a:t>) with service/version detection (-</a:t>
            </a:r>
            <a:r>
              <a:rPr lang="en-GB" b="1" dirty="0" err="1"/>
              <a:t>sV</a:t>
            </a:r>
            <a:r>
              <a:rPr lang="en-GB" b="1" dirty="0"/>
              <a:t>), OS detection (-O), and aggressive scripting/extra enumeration (-A) at increased speed (-T4). Results (open ports, detected services, OS fingerprinting and script output) were saved to the output file </a:t>
            </a:r>
            <a:r>
              <a:rPr lang="en-GB" b="1" dirty="0" err="1"/>
              <a:t>i</a:t>
            </a:r>
            <a:r>
              <a:rPr lang="en-GB" b="1" dirty="0"/>
              <a:t> for further analysis.</a:t>
            </a:r>
          </a:p>
          <a:p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1931762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3DC31-A9C9-F8F0-641C-86CF4FDE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Vulnerability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A211E6A2-5FE8-1397-12FA-7ABF204451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83014"/>
            <a:ext cx="6100742" cy="3431666"/>
          </a:xfrm>
          <a:prstGeom prst="rect">
            <a:avLst/>
          </a:prstGeom>
        </p:spPr>
      </p:pic>
      <p:pic>
        <p:nvPicPr>
          <p:cNvPr id="7" name="Picture 6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8455F34-1EF3-1345-2A5A-A67969D01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695" y="2283014"/>
            <a:ext cx="6100741" cy="34316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0039A9-01A3-EFBC-72AC-8BECA1CA6383}"/>
              </a:ext>
            </a:extLst>
          </p:cNvPr>
          <p:cNvSpPr txBox="1"/>
          <p:nvPr/>
        </p:nvSpPr>
        <p:spPr>
          <a:xfrm>
            <a:off x="154745" y="5936566"/>
            <a:ext cx="11746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supervised Nmap scan discovered multiple network services and potential security issues on the target host. Key findings from the scan output include:</a:t>
            </a:r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2243508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A5C6A1D9-CD86-6B96-D5B6-47F491A78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8C359-D623-7D57-C1C0-3CF16B8EC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873" y="420213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High risk</a:t>
            </a:r>
          </a:p>
        </p:txBody>
      </p:sp>
    </p:spTree>
    <p:extLst>
      <p:ext uri="{BB962C8B-B14F-4D97-AF65-F5344CB8AC3E}">
        <p14:creationId xmlns:p14="http://schemas.microsoft.com/office/powerpoint/2010/main" val="186716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A9DEC912-367B-46EF-ACB9-5D8F2AFBDA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C1C38-4A13-2998-8839-810CB5320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067" y="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Medium risk</a:t>
            </a:r>
          </a:p>
        </p:txBody>
      </p:sp>
    </p:spTree>
    <p:extLst>
      <p:ext uri="{BB962C8B-B14F-4D97-AF65-F5344CB8AC3E}">
        <p14:creationId xmlns:p14="http://schemas.microsoft.com/office/powerpoint/2010/main" val="357125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9540804E-B2E7-9379-5A0C-0FDE3A12B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2CFF7C-F928-B439-6DB2-186B803E2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874" y="213897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2 Low risk</a:t>
            </a:r>
          </a:p>
        </p:txBody>
      </p:sp>
    </p:spTree>
    <p:extLst>
      <p:ext uri="{BB962C8B-B14F-4D97-AF65-F5344CB8AC3E}">
        <p14:creationId xmlns:p14="http://schemas.microsoft.com/office/powerpoint/2010/main" val="74831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screen with a blue background&#10;&#10;AI-generated content may be incorrect.">
            <a:extLst>
              <a:ext uri="{FF2B5EF4-FFF2-40B4-BE49-F238E27FC236}">
                <a16:creationId xmlns:a16="http://schemas.microsoft.com/office/drawing/2014/main" id="{6C80ED8B-290C-DE0F-6C98-F0E2BDDBB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BFDA8-1CF2-9C0B-0432-DC66CDE29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4191" y="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Metasploit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213954-DFC4-0B41-B9FB-DD046BF3F938}"/>
              </a:ext>
            </a:extLst>
          </p:cNvPr>
          <p:cNvSpPr txBox="1"/>
          <p:nvPr/>
        </p:nvSpPr>
        <p:spPr>
          <a:xfrm>
            <a:off x="6107193" y="4937616"/>
            <a:ext cx="49940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The Windows backdoor was successfully executed, providing full access to the system. Verification of the system’s local time was performed, followed by a successful system reboot, confirming operational control and stability.</a:t>
            </a:r>
            <a:endParaRPr lang="bg-BG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43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540A5-B859-17C6-CC74-521C6329F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60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Evil-winrm</a:t>
            </a: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300E5B45-5BDA-8070-B059-0693858F03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57" y="3423260"/>
            <a:ext cx="6101104" cy="3431870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3F5389E-D9A5-F3FB-8C0C-29AB3F4843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3436" y="0"/>
            <a:ext cx="8235515" cy="46324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1C390E-B387-91A8-FBB5-78CCF6129C93}"/>
              </a:ext>
            </a:extLst>
          </p:cNvPr>
          <p:cNvSpPr txBox="1"/>
          <p:nvPr/>
        </p:nvSpPr>
        <p:spPr>
          <a:xfrm>
            <a:off x="6104155" y="4632476"/>
            <a:ext cx="60847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During the engagement, we obtained administrative access via Evil‑</a:t>
            </a:r>
            <a:r>
              <a:rPr lang="en-GB" b="1" dirty="0" err="1"/>
              <a:t>WinRM</a:t>
            </a:r>
            <a:r>
              <a:rPr lang="en-GB" b="1" dirty="0"/>
              <a:t>. A brute‑force password‑cracking attempt using a third‑party tool was executed to escalate credentials and gain interactive PowerShell access to the target Windows server. Following this, the system’s date and time settings were modified.</a:t>
            </a:r>
            <a:br>
              <a:rPr lang="en-GB" b="1" dirty="0"/>
            </a:br>
            <a:r>
              <a:rPr lang="en-GB" b="1" i="1" dirty="0"/>
              <a:t>(Note: all activities were performed as part of an authorized assessment.)</a:t>
            </a:r>
            <a:endParaRPr lang="bg-BG" b="1" dirty="0"/>
          </a:p>
        </p:txBody>
      </p:sp>
    </p:spTree>
    <p:extLst>
      <p:ext uri="{BB962C8B-B14F-4D97-AF65-F5344CB8AC3E}">
        <p14:creationId xmlns:p14="http://schemas.microsoft.com/office/powerpoint/2010/main" val="113527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4639E-B1DC-BE16-060B-0F99BA672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Preventive Security Measures</a:t>
            </a:r>
            <a:endParaRPr lang="bg-BG" sz="3600">
              <a:solidFill>
                <a:schemeClr val="tx2"/>
              </a:solidFill>
            </a:endParaRPr>
          </a:p>
        </p:txBody>
      </p:sp>
      <p:pic>
        <p:nvPicPr>
          <p:cNvPr id="23" name="Graphic 22" descr="Bug">
            <a:extLst>
              <a:ext uri="{FF2B5EF4-FFF2-40B4-BE49-F238E27FC236}">
                <a16:creationId xmlns:a16="http://schemas.microsoft.com/office/drawing/2014/main" id="{89ED3665-2553-7CA6-3AB3-E4A1BF8DBA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D9E96C8-893C-2B3E-FF0F-DD235794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Patch Systems: </a:t>
            </a:r>
            <a:r>
              <a:rPr lang="en-GB" sz="1300">
                <a:solidFill>
                  <a:schemeClr val="tx2"/>
                </a:solidFill>
              </a:rPr>
              <a:t>Keep Windows, IS, and all services updated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Disable Unused Services: </a:t>
            </a:r>
            <a:r>
              <a:rPr lang="en-GB" sz="1300">
                <a:solidFill>
                  <a:schemeClr val="tx2"/>
                </a:solidFill>
              </a:rPr>
              <a:t>Reduce attack surface (Echo, Daytime, QOTD, Chargen)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Use Firewalls: </a:t>
            </a:r>
            <a:r>
              <a:rPr lang="en-GB" sz="1300">
                <a:solidFill>
                  <a:schemeClr val="tx2"/>
                </a:solidFill>
              </a:rPr>
              <a:t>Restrict access to critical ports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Network Segmentation: </a:t>
            </a:r>
            <a:r>
              <a:rPr lang="en-GB" sz="1300">
                <a:solidFill>
                  <a:schemeClr val="tx2"/>
                </a:solidFill>
              </a:rPr>
              <a:t>Separate sensitive services and DMZ [3].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Secure Remote Access: </a:t>
            </a:r>
            <a:r>
              <a:rPr lang="en-GB" sz="1300">
                <a:solidFill>
                  <a:schemeClr val="tx2"/>
                </a:solidFill>
              </a:rPr>
              <a:t>VPN + MFA instead of exposing RPC/SMB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Fix Vulnerabilities: </a:t>
            </a:r>
            <a:r>
              <a:rPr lang="en-GB" sz="1300">
                <a:solidFill>
                  <a:schemeClr val="tx2"/>
                </a:solidFill>
              </a:rPr>
              <a:t>Prioritize critical CVEs (e.g.,CVE-2008-4250)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Enable Encryption: </a:t>
            </a:r>
            <a:r>
              <a:rPr lang="en-GB" sz="1300">
                <a:solidFill>
                  <a:schemeClr val="tx2"/>
                </a:solidFill>
              </a:rPr>
              <a:t>Use HTTPS/TLS, disable insecure protocols [2].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Monitor &amp; Log: </a:t>
            </a:r>
            <a:r>
              <a:rPr lang="en-GB" sz="1300">
                <a:solidFill>
                  <a:schemeClr val="tx2"/>
                </a:solidFill>
              </a:rPr>
              <a:t>Detect suspicious activity with IDS/ central logs [1].</a:t>
            </a:r>
          </a:p>
          <a:p>
            <a:pPr marL="0" indent="0">
              <a:buNone/>
            </a:pPr>
            <a:r>
              <a:rPr lang="en-GB" sz="1300" b="1">
                <a:solidFill>
                  <a:schemeClr val="tx2"/>
                </a:solidFill>
              </a:rPr>
              <a:t>Least Privilege:</a:t>
            </a:r>
            <a:r>
              <a:rPr lang="en-GB" sz="1300">
                <a:solidFill>
                  <a:schemeClr val="tx2"/>
                </a:solidFill>
              </a:rPr>
              <a:t> Limit user and service permissions [1].</a:t>
            </a:r>
            <a:endParaRPr lang="bg-BG" sz="130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72993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1CBF4-027F-2938-91C3-F6CB5CF4C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</a:t>
            </a:r>
            <a:endParaRPr lang="bg-BG" sz="3600">
              <a:solidFill>
                <a:schemeClr val="tx2"/>
              </a:solidFill>
            </a:endParaRPr>
          </a:p>
        </p:txBody>
      </p:sp>
      <p:pic>
        <p:nvPicPr>
          <p:cNvPr id="7" name="Graphic 6" descr="Computer">
            <a:extLst>
              <a:ext uri="{FF2B5EF4-FFF2-40B4-BE49-F238E27FC236}">
                <a16:creationId xmlns:a16="http://schemas.microsoft.com/office/drawing/2014/main" id="{B04B229F-CA28-A9E4-4962-99E082944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382C9-F855-2686-D774-9D471994D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[1] T. L. Miller, Mastering Windows Security and Hardening, 1st ed. Sebastopol, CA: O'Reilly Media,2021.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[2] M. Rhodes-Ousley, Network Security: The Complete Reference, 1st ed. New York, NY: M. Graw-Hill, 2013.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[3] S. Noel, J. Jacobs, and M. J. Zerkle, Network Hardening: An Automated Approach to Improving Security using Attack Graphs, 1st ed. Cham, Switzerland: Springer, 2016.</a:t>
            </a:r>
            <a:endParaRPr lang="bg-BG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652136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461</Words>
  <Application>Microsoft Office PowerPoint</Application>
  <PresentationFormat>Widescreen</PresentationFormat>
  <Paragraphs>27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NMAP</vt:lpstr>
      <vt:lpstr>Vulnerability</vt:lpstr>
      <vt:lpstr>2 High risk</vt:lpstr>
      <vt:lpstr>2 Medium risk</vt:lpstr>
      <vt:lpstr>2 Low risk</vt:lpstr>
      <vt:lpstr>Metasploit</vt:lpstr>
      <vt:lpstr>Evil-winrm</vt:lpstr>
      <vt:lpstr>Preventive Security Measures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Ivan Tsvetkov</dc:creator>
  <cp:lastModifiedBy>Ivan Tsvetkov</cp:lastModifiedBy>
  <cp:revision>5</cp:revision>
  <dcterms:created xsi:type="dcterms:W3CDTF">2025-11-01T00:45:47Z</dcterms:created>
  <dcterms:modified xsi:type="dcterms:W3CDTF">2025-11-03T01:11:19Z</dcterms:modified>
</cp:coreProperties>
</file>