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330" r:id="rId3"/>
    <p:sldId id="332" r:id="rId4"/>
    <p:sldId id="382" r:id="rId5"/>
    <p:sldId id="383" r:id="rId6"/>
    <p:sldId id="385" r:id="rId7"/>
    <p:sldId id="384" r:id="rId8"/>
    <p:sldId id="387" r:id="rId9"/>
    <p:sldId id="388" r:id="rId10"/>
    <p:sldId id="389" r:id="rId11"/>
    <p:sldId id="390" r:id="rId12"/>
    <p:sldId id="313" r:id="rId13"/>
    <p:sldId id="393" r:id="rId14"/>
    <p:sldId id="412" r:id="rId15"/>
    <p:sldId id="411" r:id="rId16"/>
    <p:sldId id="397" r:id="rId17"/>
    <p:sldId id="398" r:id="rId18"/>
    <p:sldId id="391" r:id="rId19"/>
    <p:sldId id="399" r:id="rId20"/>
    <p:sldId id="400" r:id="rId21"/>
    <p:sldId id="401" r:id="rId22"/>
    <p:sldId id="402" r:id="rId23"/>
    <p:sldId id="403" r:id="rId24"/>
    <p:sldId id="404" r:id="rId25"/>
    <p:sldId id="405" r:id="rId26"/>
    <p:sldId id="386" r:id="rId27"/>
    <p:sldId id="406" r:id="rId28"/>
    <p:sldId id="407" r:id="rId29"/>
    <p:sldId id="408" r:id="rId30"/>
    <p:sldId id="409" r:id="rId31"/>
    <p:sldId id="392" r:id="rId32"/>
    <p:sldId id="41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39" autoAdjust="0"/>
    <p:restoredTop sz="89870" autoAdjust="0"/>
  </p:normalViewPr>
  <p:slideViewPr>
    <p:cSldViewPr snapToGrid="0">
      <p:cViewPr varScale="1">
        <p:scale>
          <a:sx n="93" d="100"/>
          <a:sy n="93" d="100"/>
        </p:scale>
        <p:origin x="1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vProcess5" loCatId="process" qsTypeId="urn:microsoft.com/office/officeart/2005/8/quickstyle/simple1" qsCatId="simple" csTypeId="urn:microsoft.com/office/officeart/2005/8/colors/colorful2" csCatId="colorful" phldr="1"/>
      <dgm:spPr/>
      <dgm:t>
        <a:bodyPr rtlCol="0"/>
        <a:lstStyle/>
        <a:p>
          <a:pPr rtl="0"/>
          <a:endParaRPr lang="en-US"/>
        </a:p>
      </dgm:t>
    </dgm:pt>
    <dgm:pt modelId="{40FC4FFE-8987-4A26-B7F4-8A516F18ADAE}">
      <dgm:prSet/>
      <dgm:spPr/>
      <dgm:t>
        <a:bodyPr rtlCol="0"/>
        <a:lstStyle/>
        <a:p>
          <a:pPr rtl="0">
            <a:defRPr cap="all"/>
          </a:pPr>
          <a:r>
            <a:rPr lang="en-gb" dirty="0"/>
            <a:t>The concept of MARKETING &amp; the evolution of marketing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defRPr cap="all"/>
          </a:pPr>
          <a:r>
            <a:rPr lang="en-GB" dirty="0"/>
            <a:t>Value creation and customer centric focus </a:t>
          </a:r>
          <a:endParaRPr lang="en-gb" dirty="0"/>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defRPr cap="all"/>
          </a:pPr>
          <a:r>
            <a:rPr lang="en-GB" dirty="0"/>
            <a:t>The marketing process - key elements</a:t>
          </a:r>
          <a:endParaRPr lang="en-gb" dirty="0"/>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914D0493-530F-4D2C-9C6B-01FA48829F96}">
      <dgm:prSet/>
      <dgm:spPr/>
      <dgm:t>
        <a:bodyPr rtlCol="0"/>
        <a:lstStyle/>
        <a:p>
          <a:pPr rtl="0">
            <a:defRPr cap="all"/>
          </a:pPr>
          <a:r>
            <a:rPr lang="en-GB" dirty="0"/>
            <a:t>Societal marketing</a:t>
          </a:r>
          <a:endParaRPr lang="en-gb" dirty="0"/>
        </a:p>
      </dgm:t>
    </dgm:pt>
    <dgm:pt modelId="{9D29B5D2-2B18-4E4A-B555-FB86031A29BB}" type="parTrans" cxnId="{2C8921DD-94EB-4ED8-80F1-AEBBC1837404}">
      <dgm:prSet/>
      <dgm:spPr/>
      <dgm:t>
        <a:bodyPr/>
        <a:lstStyle/>
        <a:p>
          <a:endParaRPr lang="en-GB"/>
        </a:p>
      </dgm:t>
    </dgm:pt>
    <dgm:pt modelId="{68B4B5AB-DF51-44EC-8B19-7ABF590332F6}" type="sibTrans" cxnId="{2C8921DD-94EB-4ED8-80F1-AEBBC1837404}">
      <dgm:prSet/>
      <dgm:spPr/>
      <dgm:t>
        <a:bodyPr/>
        <a:lstStyle/>
        <a:p>
          <a:endParaRPr lang="en-GB"/>
        </a:p>
      </dgm:t>
    </dgm:pt>
    <dgm:pt modelId="{AE41339B-BB05-4EE7-8F9F-0762E4A8C189}" type="pres">
      <dgm:prSet presAssocID="{01A66772-F185-4D58-B8BB-E9370D7A7A2B}" presName="outerComposite" presStyleCnt="0">
        <dgm:presLayoutVars>
          <dgm:chMax val="5"/>
          <dgm:dir/>
          <dgm:resizeHandles val="exact"/>
        </dgm:presLayoutVars>
      </dgm:prSet>
      <dgm:spPr/>
    </dgm:pt>
    <dgm:pt modelId="{16FEDDCE-E578-407D-87FB-3695FCC67286}" type="pres">
      <dgm:prSet presAssocID="{01A66772-F185-4D58-B8BB-E9370D7A7A2B}" presName="dummyMaxCanvas" presStyleCnt="0">
        <dgm:presLayoutVars/>
      </dgm:prSet>
      <dgm:spPr/>
    </dgm:pt>
    <dgm:pt modelId="{32FBF772-00D2-4AB5-BC17-D35A4A9C601D}" type="pres">
      <dgm:prSet presAssocID="{01A66772-F185-4D58-B8BB-E9370D7A7A2B}" presName="FourNodes_1" presStyleLbl="node1" presStyleIdx="0" presStyleCnt="4">
        <dgm:presLayoutVars>
          <dgm:bulletEnabled val="1"/>
        </dgm:presLayoutVars>
      </dgm:prSet>
      <dgm:spPr/>
    </dgm:pt>
    <dgm:pt modelId="{7E0D5B77-5996-4C82-85D1-D3F63B0C025B}" type="pres">
      <dgm:prSet presAssocID="{01A66772-F185-4D58-B8BB-E9370D7A7A2B}" presName="FourNodes_2" presStyleLbl="node1" presStyleIdx="1" presStyleCnt="4">
        <dgm:presLayoutVars>
          <dgm:bulletEnabled val="1"/>
        </dgm:presLayoutVars>
      </dgm:prSet>
      <dgm:spPr/>
    </dgm:pt>
    <dgm:pt modelId="{37D853BE-DF73-40B6-8D33-026186CBEDA9}" type="pres">
      <dgm:prSet presAssocID="{01A66772-F185-4D58-B8BB-E9370D7A7A2B}" presName="FourNodes_3" presStyleLbl="node1" presStyleIdx="2" presStyleCnt="4">
        <dgm:presLayoutVars>
          <dgm:bulletEnabled val="1"/>
        </dgm:presLayoutVars>
      </dgm:prSet>
      <dgm:spPr/>
    </dgm:pt>
    <dgm:pt modelId="{A39F77A7-4F97-48E5-B778-386E5CC52A9F}" type="pres">
      <dgm:prSet presAssocID="{01A66772-F185-4D58-B8BB-E9370D7A7A2B}" presName="FourNodes_4" presStyleLbl="node1" presStyleIdx="3" presStyleCnt="4">
        <dgm:presLayoutVars>
          <dgm:bulletEnabled val="1"/>
        </dgm:presLayoutVars>
      </dgm:prSet>
      <dgm:spPr/>
    </dgm:pt>
    <dgm:pt modelId="{CE9C2A0D-60D5-42EA-8D6F-38A99A7B1324}" type="pres">
      <dgm:prSet presAssocID="{01A66772-F185-4D58-B8BB-E9370D7A7A2B}" presName="FourConn_1-2" presStyleLbl="fgAccFollowNode1" presStyleIdx="0" presStyleCnt="3">
        <dgm:presLayoutVars>
          <dgm:bulletEnabled val="1"/>
        </dgm:presLayoutVars>
      </dgm:prSet>
      <dgm:spPr/>
    </dgm:pt>
    <dgm:pt modelId="{87B4CED9-45BC-463C-9C49-DBC90D830B85}" type="pres">
      <dgm:prSet presAssocID="{01A66772-F185-4D58-B8BB-E9370D7A7A2B}" presName="FourConn_2-3" presStyleLbl="fgAccFollowNode1" presStyleIdx="1" presStyleCnt="3">
        <dgm:presLayoutVars>
          <dgm:bulletEnabled val="1"/>
        </dgm:presLayoutVars>
      </dgm:prSet>
      <dgm:spPr/>
    </dgm:pt>
    <dgm:pt modelId="{94842AE2-F672-4788-A33B-B73F8769C7C4}" type="pres">
      <dgm:prSet presAssocID="{01A66772-F185-4D58-B8BB-E9370D7A7A2B}" presName="FourConn_3-4" presStyleLbl="fgAccFollowNode1" presStyleIdx="2" presStyleCnt="3">
        <dgm:presLayoutVars>
          <dgm:bulletEnabled val="1"/>
        </dgm:presLayoutVars>
      </dgm:prSet>
      <dgm:spPr/>
    </dgm:pt>
    <dgm:pt modelId="{8B10AF13-EBD9-4BCF-86D9-9426D7FAD41E}" type="pres">
      <dgm:prSet presAssocID="{01A66772-F185-4D58-B8BB-E9370D7A7A2B}" presName="FourNodes_1_text" presStyleLbl="node1" presStyleIdx="3" presStyleCnt="4">
        <dgm:presLayoutVars>
          <dgm:bulletEnabled val="1"/>
        </dgm:presLayoutVars>
      </dgm:prSet>
      <dgm:spPr/>
    </dgm:pt>
    <dgm:pt modelId="{9A36235D-6158-47D3-86ED-D692EF699D2A}" type="pres">
      <dgm:prSet presAssocID="{01A66772-F185-4D58-B8BB-E9370D7A7A2B}" presName="FourNodes_2_text" presStyleLbl="node1" presStyleIdx="3" presStyleCnt="4">
        <dgm:presLayoutVars>
          <dgm:bulletEnabled val="1"/>
        </dgm:presLayoutVars>
      </dgm:prSet>
      <dgm:spPr/>
    </dgm:pt>
    <dgm:pt modelId="{0BED6972-77DB-4DC0-86EA-A0E9A82ED60C}" type="pres">
      <dgm:prSet presAssocID="{01A66772-F185-4D58-B8BB-E9370D7A7A2B}" presName="FourNodes_3_text" presStyleLbl="node1" presStyleIdx="3" presStyleCnt="4">
        <dgm:presLayoutVars>
          <dgm:bulletEnabled val="1"/>
        </dgm:presLayoutVars>
      </dgm:prSet>
      <dgm:spPr/>
    </dgm:pt>
    <dgm:pt modelId="{5EC05C48-D2A6-4111-98B5-A473E76E1D61}" type="pres">
      <dgm:prSet presAssocID="{01A66772-F185-4D58-B8BB-E9370D7A7A2B}" presName="FourNodes_4_text" presStyleLbl="node1" presStyleIdx="3" presStyleCnt="4">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F9434908-4F07-4BC5-B938-B3EF279CCC5B}" type="presOf" srcId="{49225C73-1633-42F1-AB3B-7CB183E5F8B8}" destId="{9A36235D-6158-47D3-86ED-D692EF699D2A}" srcOrd="1" destOrd="0" presId="urn:microsoft.com/office/officeart/2005/8/layout/vProcess5"/>
    <dgm:cxn modelId="{3079A432-0C8F-46DF-9584-6C2957759C74}" type="presOf" srcId="{9646853A-8964-4519-A5B1-0B7D18B2983D}" destId="{87B4CED9-45BC-463C-9C49-DBC90D830B85}" srcOrd="0" destOrd="0" presId="urn:microsoft.com/office/officeart/2005/8/layout/vProcess5"/>
    <dgm:cxn modelId="{AEAD9438-0498-41C2-ABBE-FAECB7DD7019}" type="presOf" srcId="{01A66772-F185-4D58-B8BB-E9370D7A7A2B}" destId="{AE41339B-BB05-4EE7-8F9F-0762E4A8C189}" srcOrd="0" destOrd="0" presId="urn:microsoft.com/office/officeart/2005/8/layout/vProcess5"/>
    <dgm:cxn modelId="{C7AD8469-3C68-4AF9-AB82-79B0043AA120}" srcId="{01A66772-F185-4D58-B8BB-E9370D7A7A2B}" destId="{40FC4FFE-8987-4A26-B7F4-8A516F18ADAE}" srcOrd="0" destOrd="0" parTransId="{CAD7EF86-FB23-41F6-BF42-040B36DEFDB1}" sibTransId="{5B62599A-5C9B-48E7-896E-EA782AC60C8B}"/>
    <dgm:cxn modelId="{27F39079-AA3E-4159-BA23-82EFA042249F}" type="presOf" srcId="{1C383F32-22E8-4F62-A3E0-BDC3D5F48992}" destId="{37D853BE-DF73-40B6-8D33-026186CBEDA9}" srcOrd="0" destOrd="0" presId="urn:microsoft.com/office/officeart/2005/8/layout/vProcess5"/>
    <dgm:cxn modelId="{C4CCE57E-E871-46D6-BAD5-880252C95D22}" srcId="{01A66772-F185-4D58-B8BB-E9370D7A7A2B}" destId="{1C383F32-22E8-4F62-A3E0-BDC3D5F48992}" srcOrd="2" destOrd="0" parTransId="{A7920A2F-3244-4159-AF04-6A1D38B7B317}" sibTransId="{8500F72A-2C6D-4FDF-9C1D-CA691380EB0B}"/>
    <dgm:cxn modelId="{1213C58A-B5D5-42CC-8A45-F43872849501}" type="presOf" srcId="{914D0493-530F-4D2C-9C6B-01FA48829F96}" destId="{5EC05C48-D2A6-4111-98B5-A473E76E1D61}" srcOrd="1" destOrd="0" presId="urn:microsoft.com/office/officeart/2005/8/layout/vProcess5"/>
    <dgm:cxn modelId="{0417A2A0-02C1-4135-B930-8D05C8DDC2F3}" type="presOf" srcId="{1C383F32-22E8-4F62-A3E0-BDC3D5F48992}" destId="{0BED6972-77DB-4DC0-86EA-A0E9A82ED60C}" srcOrd="1" destOrd="0" presId="urn:microsoft.com/office/officeart/2005/8/layout/vProcess5"/>
    <dgm:cxn modelId="{55DA37B2-BEA0-4E80-AED5-BAF09BEA3ED5}" type="presOf" srcId="{49225C73-1633-42F1-AB3B-7CB183E5F8B8}" destId="{7E0D5B77-5996-4C82-85D1-D3F63B0C025B}" srcOrd="0" destOrd="0" presId="urn:microsoft.com/office/officeart/2005/8/layout/vProcess5"/>
    <dgm:cxn modelId="{94CE9BB3-EF42-4C89-9731-E04601A00684}" type="presOf" srcId="{914D0493-530F-4D2C-9C6B-01FA48829F96}" destId="{A39F77A7-4F97-48E5-B778-386E5CC52A9F}" srcOrd="0" destOrd="0" presId="urn:microsoft.com/office/officeart/2005/8/layout/vProcess5"/>
    <dgm:cxn modelId="{2C8921DD-94EB-4ED8-80F1-AEBBC1837404}" srcId="{01A66772-F185-4D58-B8BB-E9370D7A7A2B}" destId="{914D0493-530F-4D2C-9C6B-01FA48829F96}" srcOrd="3" destOrd="0" parTransId="{9D29B5D2-2B18-4E4A-B555-FB86031A29BB}" sibTransId="{68B4B5AB-DF51-44EC-8B19-7ABF590332F6}"/>
    <dgm:cxn modelId="{DA44B3EA-CD49-498C-8403-2DA2EDBA05DE}" type="presOf" srcId="{40FC4FFE-8987-4A26-B7F4-8A516F18ADAE}" destId="{32FBF772-00D2-4AB5-BC17-D35A4A9C601D}" srcOrd="0" destOrd="0" presId="urn:microsoft.com/office/officeart/2005/8/layout/vProcess5"/>
    <dgm:cxn modelId="{EF0C74F0-03C0-45E2-B79A-672D302A6F83}" type="presOf" srcId="{8500F72A-2C6D-4FDF-9C1D-CA691380EB0B}" destId="{94842AE2-F672-4788-A33B-B73F8769C7C4}" srcOrd="0" destOrd="0" presId="urn:microsoft.com/office/officeart/2005/8/layout/vProcess5"/>
    <dgm:cxn modelId="{8EB663F2-6E8C-472A-8A34-E02A5D7BD49D}" type="presOf" srcId="{5B62599A-5C9B-48E7-896E-EA782AC60C8B}" destId="{CE9C2A0D-60D5-42EA-8D6F-38A99A7B1324}" srcOrd="0" destOrd="0" presId="urn:microsoft.com/office/officeart/2005/8/layout/vProcess5"/>
    <dgm:cxn modelId="{309649F9-510F-4EAC-8319-292B9D46D096}" type="presOf" srcId="{40FC4FFE-8987-4A26-B7F4-8A516F18ADAE}" destId="{8B10AF13-EBD9-4BCF-86D9-9426D7FAD41E}" srcOrd="1" destOrd="0" presId="urn:microsoft.com/office/officeart/2005/8/layout/vProcess5"/>
    <dgm:cxn modelId="{492DAF16-FD0E-4487-953E-0A4BF82AE6D0}" type="presParOf" srcId="{AE41339B-BB05-4EE7-8F9F-0762E4A8C189}" destId="{16FEDDCE-E578-407D-87FB-3695FCC67286}" srcOrd="0" destOrd="0" presId="urn:microsoft.com/office/officeart/2005/8/layout/vProcess5"/>
    <dgm:cxn modelId="{0FFECE84-ADAA-4002-9833-276F7E563A9E}" type="presParOf" srcId="{AE41339B-BB05-4EE7-8F9F-0762E4A8C189}" destId="{32FBF772-00D2-4AB5-BC17-D35A4A9C601D}" srcOrd="1" destOrd="0" presId="urn:microsoft.com/office/officeart/2005/8/layout/vProcess5"/>
    <dgm:cxn modelId="{8D9F26F7-90E8-4329-8CC1-AB53C9C6ADC7}" type="presParOf" srcId="{AE41339B-BB05-4EE7-8F9F-0762E4A8C189}" destId="{7E0D5B77-5996-4C82-85D1-D3F63B0C025B}" srcOrd="2" destOrd="0" presId="urn:microsoft.com/office/officeart/2005/8/layout/vProcess5"/>
    <dgm:cxn modelId="{4BEC5611-1A64-4BEF-B3A5-6F8A5372D3C2}" type="presParOf" srcId="{AE41339B-BB05-4EE7-8F9F-0762E4A8C189}" destId="{37D853BE-DF73-40B6-8D33-026186CBEDA9}" srcOrd="3" destOrd="0" presId="urn:microsoft.com/office/officeart/2005/8/layout/vProcess5"/>
    <dgm:cxn modelId="{D1F33BC2-1AAD-426E-BBD9-D981B928939F}" type="presParOf" srcId="{AE41339B-BB05-4EE7-8F9F-0762E4A8C189}" destId="{A39F77A7-4F97-48E5-B778-386E5CC52A9F}" srcOrd="4" destOrd="0" presId="urn:microsoft.com/office/officeart/2005/8/layout/vProcess5"/>
    <dgm:cxn modelId="{E50D0D90-68B6-485D-9364-F6694905AE9F}" type="presParOf" srcId="{AE41339B-BB05-4EE7-8F9F-0762E4A8C189}" destId="{CE9C2A0D-60D5-42EA-8D6F-38A99A7B1324}" srcOrd="5" destOrd="0" presId="urn:microsoft.com/office/officeart/2005/8/layout/vProcess5"/>
    <dgm:cxn modelId="{FE52027D-9593-44EC-B97E-CBB5311973AF}" type="presParOf" srcId="{AE41339B-BB05-4EE7-8F9F-0762E4A8C189}" destId="{87B4CED9-45BC-463C-9C49-DBC90D830B85}" srcOrd="6" destOrd="0" presId="urn:microsoft.com/office/officeart/2005/8/layout/vProcess5"/>
    <dgm:cxn modelId="{06FFBAFB-7C14-4AD0-B064-19148EC6C801}" type="presParOf" srcId="{AE41339B-BB05-4EE7-8F9F-0762E4A8C189}" destId="{94842AE2-F672-4788-A33B-B73F8769C7C4}" srcOrd="7" destOrd="0" presId="urn:microsoft.com/office/officeart/2005/8/layout/vProcess5"/>
    <dgm:cxn modelId="{13DAF7BB-077E-4516-8BD4-C326D88701F0}" type="presParOf" srcId="{AE41339B-BB05-4EE7-8F9F-0762E4A8C189}" destId="{8B10AF13-EBD9-4BCF-86D9-9426D7FAD41E}" srcOrd="8" destOrd="0" presId="urn:microsoft.com/office/officeart/2005/8/layout/vProcess5"/>
    <dgm:cxn modelId="{1EBCDBE0-3577-4490-86A6-9632A90B27E1}" type="presParOf" srcId="{AE41339B-BB05-4EE7-8F9F-0762E4A8C189}" destId="{9A36235D-6158-47D3-86ED-D692EF699D2A}" srcOrd="9" destOrd="0" presId="urn:microsoft.com/office/officeart/2005/8/layout/vProcess5"/>
    <dgm:cxn modelId="{FEF9F394-88BC-4043-AB1B-5A1D917BD1A5}" type="presParOf" srcId="{AE41339B-BB05-4EE7-8F9F-0762E4A8C189}" destId="{0BED6972-77DB-4DC0-86EA-A0E9A82ED60C}" srcOrd="10" destOrd="0" presId="urn:microsoft.com/office/officeart/2005/8/layout/vProcess5"/>
    <dgm:cxn modelId="{FC5249D6-7AF4-44DA-A5DF-58F77C706A38}" type="presParOf" srcId="{AE41339B-BB05-4EE7-8F9F-0762E4A8C189}" destId="{5EC05C48-D2A6-4111-98B5-A473E76E1D6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7FB50D-456F-4187-9E54-43BED681A6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3E72AD-1853-4D9F-9047-3ACCB76CA28E}">
      <dgm:prSet/>
      <dgm:spPr/>
      <dgm:t>
        <a:bodyPr/>
        <a:lstStyle/>
        <a:p>
          <a:r>
            <a:rPr lang="en-US" b="1" i="0" baseline="0" dirty="0"/>
            <a:t>Price value </a:t>
          </a:r>
          <a:r>
            <a:rPr lang="en-US" b="0" i="0" baseline="0" dirty="0"/>
            <a:t>– customers perceive a product as being cheaper than those offered by competitors (e.g. Ryanair, Aldi, </a:t>
          </a:r>
          <a:r>
            <a:rPr lang="en-US" b="0" i="0" baseline="0" dirty="0" err="1"/>
            <a:t>Easyjet</a:t>
          </a:r>
          <a:r>
            <a:rPr lang="en-US" b="0" i="0" baseline="0" dirty="0"/>
            <a:t>).</a:t>
          </a:r>
          <a:endParaRPr lang="en-US" dirty="0"/>
        </a:p>
      </dgm:t>
    </dgm:pt>
    <dgm:pt modelId="{763A518A-81BE-4D8A-BD1D-3BD7BB020B36}" type="parTrans" cxnId="{83B8D7CF-AB61-4F24-93B2-84A580FDC07E}">
      <dgm:prSet/>
      <dgm:spPr/>
      <dgm:t>
        <a:bodyPr/>
        <a:lstStyle/>
        <a:p>
          <a:endParaRPr lang="en-US"/>
        </a:p>
      </dgm:t>
    </dgm:pt>
    <dgm:pt modelId="{B6338302-5CD9-4FA2-B0FD-602741467FF0}" type="sibTrans" cxnId="{83B8D7CF-AB61-4F24-93B2-84A580FDC07E}">
      <dgm:prSet/>
      <dgm:spPr/>
      <dgm:t>
        <a:bodyPr/>
        <a:lstStyle/>
        <a:p>
          <a:endParaRPr lang="en-US"/>
        </a:p>
      </dgm:t>
    </dgm:pt>
    <dgm:pt modelId="{E44D7E99-BEC1-4748-8E77-EB78D5086F72}">
      <dgm:prSet/>
      <dgm:spPr/>
      <dgm:t>
        <a:bodyPr/>
        <a:lstStyle/>
        <a:p>
          <a:r>
            <a:rPr lang="en-US" b="1" i="0" baseline="0" dirty="0"/>
            <a:t>Performance value </a:t>
          </a:r>
          <a:r>
            <a:rPr lang="en-US" b="0" i="0" baseline="0" dirty="0"/>
            <a:t>– customers look for the latest features, functionality and quality (e.g. Dyson, Tesla, Apple).</a:t>
          </a:r>
          <a:endParaRPr lang="en-US" dirty="0"/>
        </a:p>
      </dgm:t>
    </dgm:pt>
    <dgm:pt modelId="{48C01F35-049B-4E77-8287-BEFC40F0DE16}" type="parTrans" cxnId="{5BEB2FF8-273B-456E-8DC9-3B64FB33A128}">
      <dgm:prSet/>
      <dgm:spPr/>
      <dgm:t>
        <a:bodyPr/>
        <a:lstStyle/>
        <a:p>
          <a:endParaRPr lang="en-US"/>
        </a:p>
      </dgm:t>
    </dgm:pt>
    <dgm:pt modelId="{B884AC0E-97F5-40FD-BF20-1EAB7324ADCF}" type="sibTrans" cxnId="{5BEB2FF8-273B-456E-8DC9-3B64FB33A128}">
      <dgm:prSet/>
      <dgm:spPr/>
      <dgm:t>
        <a:bodyPr/>
        <a:lstStyle/>
        <a:p>
          <a:endParaRPr lang="en-US"/>
        </a:p>
      </dgm:t>
    </dgm:pt>
    <dgm:pt modelId="{DC4B5601-FAFA-4342-B772-DA98FBEB270D}">
      <dgm:prSet/>
      <dgm:spPr/>
      <dgm:t>
        <a:bodyPr/>
        <a:lstStyle/>
        <a:p>
          <a:r>
            <a:rPr lang="en-US" b="1" i="0" baseline="0"/>
            <a:t>Emotional value </a:t>
          </a:r>
          <a:r>
            <a:rPr lang="en-US" b="0" i="0" baseline="0"/>
            <a:t>– what is in the mind of the customers (e.g. Volvo &amp; safety, Chanel &amp; luxury).</a:t>
          </a:r>
          <a:endParaRPr lang="en-US"/>
        </a:p>
      </dgm:t>
    </dgm:pt>
    <dgm:pt modelId="{9C34C11F-E408-4B85-A891-5E6A4F67B7C8}" type="parTrans" cxnId="{7F012B75-7953-4CD8-A707-D1265903667E}">
      <dgm:prSet/>
      <dgm:spPr/>
      <dgm:t>
        <a:bodyPr/>
        <a:lstStyle/>
        <a:p>
          <a:endParaRPr lang="en-US"/>
        </a:p>
      </dgm:t>
    </dgm:pt>
    <dgm:pt modelId="{6784CFFC-F5E8-4443-AED8-9F0CC9099599}" type="sibTrans" cxnId="{7F012B75-7953-4CD8-A707-D1265903667E}">
      <dgm:prSet/>
      <dgm:spPr/>
      <dgm:t>
        <a:bodyPr/>
        <a:lstStyle/>
        <a:p>
          <a:endParaRPr lang="en-US"/>
        </a:p>
      </dgm:t>
    </dgm:pt>
    <dgm:pt modelId="{C5A1DA61-1C2A-4770-BBAB-18FEA1218D79}">
      <dgm:prSet/>
      <dgm:spPr/>
      <dgm:t>
        <a:bodyPr/>
        <a:lstStyle/>
        <a:p>
          <a:r>
            <a:rPr lang="en-US" b="1" i="0" baseline="0"/>
            <a:t>Relational value </a:t>
          </a:r>
          <a:r>
            <a:rPr lang="en-US" b="0" i="0" baseline="0"/>
            <a:t>– the quality of service received by a customer – a high level of trust leads to the lifetime value of a customer.</a:t>
          </a:r>
          <a:endParaRPr lang="en-US"/>
        </a:p>
      </dgm:t>
    </dgm:pt>
    <dgm:pt modelId="{44643919-858E-4487-BFC8-A214F4427156}" type="parTrans" cxnId="{89CC16DB-533D-429F-AFB6-1372B2652E46}">
      <dgm:prSet/>
      <dgm:spPr/>
      <dgm:t>
        <a:bodyPr/>
        <a:lstStyle/>
        <a:p>
          <a:endParaRPr lang="en-US"/>
        </a:p>
      </dgm:t>
    </dgm:pt>
    <dgm:pt modelId="{07D2EE49-2A68-4364-AC7D-23FC34E0BA1F}" type="sibTrans" cxnId="{89CC16DB-533D-429F-AFB6-1372B2652E46}">
      <dgm:prSet/>
      <dgm:spPr/>
      <dgm:t>
        <a:bodyPr/>
        <a:lstStyle/>
        <a:p>
          <a:endParaRPr lang="en-US"/>
        </a:p>
      </dgm:t>
    </dgm:pt>
    <dgm:pt modelId="{E8D84B92-B3E0-4EF7-976F-E0CD818F07BC}" type="pres">
      <dgm:prSet presAssocID="{A17FB50D-456F-4187-9E54-43BED681A6C6}" presName="linear" presStyleCnt="0">
        <dgm:presLayoutVars>
          <dgm:animLvl val="lvl"/>
          <dgm:resizeHandles val="exact"/>
        </dgm:presLayoutVars>
      </dgm:prSet>
      <dgm:spPr/>
    </dgm:pt>
    <dgm:pt modelId="{FCFDD8E5-0852-432F-9BAA-C82ECBFB3E68}" type="pres">
      <dgm:prSet presAssocID="{283E72AD-1853-4D9F-9047-3ACCB76CA28E}" presName="parentText" presStyleLbl="node1" presStyleIdx="0" presStyleCnt="4">
        <dgm:presLayoutVars>
          <dgm:chMax val="0"/>
          <dgm:bulletEnabled val="1"/>
        </dgm:presLayoutVars>
      </dgm:prSet>
      <dgm:spPr/>
    </dgm:pt>
    <dgm:pt modelId="{61800002-CAE6-4C9B-83BD-E9AAD9ABC7BE}" type="pres">
      <dgm:prSet presAssocID="{B6338302-5CD9-4FA2-B0FD-602741467FF0}" presName="spacer" presStyleCnt="0"/>
      <dgm:spPr/>
    </dgm:pt>
    <dgm:pt modelId="{C35952B1-6034-413D-AD7C-F529A1516272}" type="pres">
      <dgm:prSet presAssocID="{E44D7E99-BEC1-4748-8E77-EB78D5086F72}" presName="parentText" presStyleLbl="node1" presStyleIdx="1" presStyleCnt="4">
        <dgm:presLayoutVars>
          <dgm:chMax val="0"/>
          <dgm:bulletEnabled val="1"/>
        </dgm:presLayoutVars>
      </dgm:prSet>
      <dgm:spPr/>
    </dgm:pt>
    <dgm:pt modelId="{18236362-E601-4F59-ACC7-94533A7DD2B1}" type="pres">
      <dgm:prSet presAssocID="{B884AC0E-97F5-40FD-BF20-1EAB7324ADCF}" presName="spacer" presStyleCnt="0"/>
      <dgm:spPr/>
    </dgm:pt>
    <dgm:pt modelId="{7ABCC253-529B-4A5C-82FF-CD83E71DAC17}" type="pres">
      <dgm:prSet presAssocID="{DC4B5601-FAFA-4342-B772-DA98FBEB270D}" presName="parentText" presStyleLbl="node1" presStyleIdx="2" presStyleCnt="4">
        <dgm:presLayoutVars>
          <dgm:chMax val="0"/>
          <dgm:bulletEnabled val="1"/>
        </dgm:presLayoutVars>
      </dgm:prSet>
      <dgm:spPr/>
    </dgm:pt>
    <dgm:pt modelId="{2A561C93-302B-40DE-A2EE-1AEFABA1C634}" type="pres">
      <dgm:prSet presAssocID="{6784CFFC-F5E8-4443-AED8-9F0CC9099599}" presName="spacer" presStyleCnt="0"/>
      <dgm:spPr/>
    </dgm:pt>
    <dgm:pt modelId="{E5F810C7-B288-4429-AF94-CCEDBB0A5313}" type="pres">
      <dgm:prSet presAssocID="{C5A1DA61-1C2A-4770-BBAB-18FEA1218D79}" presName="parentText" presStyleLbl="node1" presStyleIdx="3" presStyleCnt="4">
        <dgm:presLayoutVars>
          <dgm:chMax val="0"/>
          <dgm:bulletEnabled val="1"/>
        </dgm:presLayoutVars>
      </dgm:prSet>
      <dgm:spPr/>
    </dgm:pt>
  </dgm:ptLst>
  <dgm:cxnLst>
    <dgm:cxn modelId="{D854442C-5F51-461D-A14D-3976D6495916}" type="presOf" srcId="{E44D7E99-BEC1-4748-8E77-EB78D5086F72}" destId="{C35952B1-6034-413D-AD7C-F529A1516272}" srcOrd="0" destOrd="0" presId="urn:microsoft.com/office/officeart/2005/8/layout/vList2"/>
    <dgm:cxn modelId="{8A975151-FDD3-4697-B3E5-BE020E1D54C3}" type="presOf" srcId="{C5A1DA61-1C2A-4770-BBAB-18FEA1218D79}" destId="{E5F810C7-B288-4429-AF94-CCEDBB0A5313}" srcOrd="0" destOrd="0" presId="urn:microsoft.com/office/officeart/2005/8/layout/vList2"/>
    <dgm:cxn modelId="{7F012B75-7953-4CD8-A707-D1265903667E}" srcId="{A17FB50D-456F-4187-9E54-43BED681A6C6}" destId="{DC4B5601-FAFA-4342-B772-DA98FBEB270D}" srcOrd="2" destOrd="0" parTransId="{9C34C11F-E408-4B85-A891-5E6A4F67B7C8}" sibTransId="{6784CFFC-F5E8-4443-AED8-9F0CC9099599}"/>
    <dgm:cxn modelId="{BAA63D86-2772-416D-BE84-5EA78A6FEBA6}" type="presOf" srcId="{283E72AD-1853-4D9F-9047-3ACCB76CA28E}" destId="{FCFDD8E5-0852-432F-9BAA-C82ECBFB3E68}" srcOrd="0" destOrd="0" presId="urn:microsoft.com/office/officeart/2005/8/layout/vList2"/>
    <dgm:cxn modelId="{83B8D7CF-AB61-4F24-93B2-84A580FDC07E}" srcId="{A17FB50D-456F-4187-9E54-43BED681A6C6}" destId="{283E72AD-1853-4D9F-9047-3ACCB76CA28E}" srcOrd="0" destOrd="0" parTransId="{763A518A-81BE-4D8A-BD1D-3BD7BB020B36}" sibTransId="{B6338302-5CD9-4FA2-B0FD-602741467FF0}"/>
    <dgm:cxn modelId="{89CC16DB-533D-429F-AFB6-1372B2652E46}" srcId="{A17FB50D-456F-4187-9E54-43BED681A6C6}" destId="{C5A1DA61-1C2A-4770-BBAB-18FEA1218D79}" srcOrd="3" destOrd="0" parTransId="{44643919-858E-4487-BFC8-A214F4427156}" sibTransId="{07D2EE49-2A68-4364-AC7D-23FC34E0BA1F}"/>
    <dgm:cxn modelId="{62D9ACDE-CFDE-43B4-B4D4-C7E1976B88E5}" type="presOf" srcId="{DC4B5601-FAFA-4342-B772-DA98FBEB270D}" destId="{7ABCC253-529B-4A5C-82FF-CD83E71DAC17}" srcOrd="0" destOrd="0" presId="urn:microsoft.com/office/officeart/2005/8/layout/vList2"/>
    <dgm:cxn modelId="{0A74A4E3-A8E7-47A2-AF31-080D2BC93E26}" type="presOf" srcId="{A17FB50D-456F-4187-9E54-43BED681A6C6}" destId="{E8D84B92-B3E0-4EF7-976F-E0CD818F07BC}" srcOrd="0" destOrd="0" presId="urn:microsoft.com/office/officeart/2005/8/layout/vList2"/>
    <dgm:cxn modelId="{5BEB2FF8-273B-456E-8DC9-3B64FB33A128}" srcId="{A17FB50D-456F-4187-9E54-43BED681A6C6}" destId="{E44D7E99-BEC1-4748-8E77-EB78D5086F72}" srcOrd="1" destOrd="0" parTransId="{48C01F35-049B-4E77-8287-BEFC40F0DE16}" sibTransId="{B884AC0E-97F5-40FD-BF20-1EAB7324ADCF}"/>
    <dgm:cxn modelId="{35243808-4FB3-448E-A9E6-24C698D834A3}" type="presParOf" srcId="{E8D84B92-B3E0-4EF7-976F-E0CD818F07BC}" destId="{FCFDD8E5-0852-432F-9BAA-C82ECBFB3E68}" srcOrd="0" destOrd="0" presId="urn:microsoft.com/office/officeart/2005/8/layout/vList2"/>
    <dgm:cxn modelId="{5900D57A-E893-4452-B043-B5BFFA910506}" type="presParOf" srcId="{E8D84B92-B3E0-4EF7-976F-E0CD818F07BC}" destId="{61800002-CAE6-4C9B-83BD-E9AAD9ABC7BE}" srcOrd="1" destOrd="0" presId="urn:microsoft.com/office/officeart/2005/8/layout/vList2"/>
    <dgm:cxn modelId="{BCFE2469-1F62-42CC-AA10-124A60B0FE1E}" type="presParOf" srcId="{E8D84B92-B3E0-4EF7-976F-E0CD818F07BC}" destId="{C35952B1-6034-413D-AD7C-F529A1516272}" srcOrd="2" destOrd="0" presId="urn:microsoft.com/office/officeart/2005/8/layout/vList2"/>
    <dgm:cxn modelId="{D56DDD1D-863A-4591-8BD5-B6C9ADF00C41}" type="presParOf" srcId="{E8D84B92-B3E0-4EF7-976F-E0CD818F07BC}" destId="{18236362-E601-4F59-ACC7-94533A7DD2B1}" srcOrd="3" destOrd="0" presId="urn:microsoft.com/office/officeart/2005/8/layout/vList2"/>
    <dgm:cxn modelId="{53EE575E-B6EF-41ED-B91F-613CB1FA294A}" type="presParOf" srcId="{E8D84B92-B3E0-4EF7-976F-E0CD818F07BC}" destId="{7ABCC253-529B-4A5C-82FF-CD83E71DAC17}" srcOrd="4" destOrd="0" presId="urn:microsoft.com/office/officeart/2005/8/layout/vList2"/>
    <dgm:cxn modelId="{E8B7C853-0C45-4CC5-AB2C-A4C829B01701}" type="presParOf" srcId="{E8D84B92-B3E0-4EF7-976F-E0CD818F07BC}" destId="{2A561C93-302B-40DE-A2EE-1AEFABA1C634}" srcOrd="5" destOrd="0" presId="urn:microsoft.com/office/officeart/2005/8/layout/vList2"/>
    <dgm:cxn modelId="{D8DFFCED-B81F-4C17-B0E7-A62469E9723E}" type="presParOf" srcId="{E8D84B92-B3E0-4EF7-976F-E0CD818F07BC}" destId="{E5F810C7-B288-4429-AF94-CCEDBB0A531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BF772-00D2-4AB5-BC17-D35A4A9C601D}">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The concept of MARKETING &amp; the evolution of marketing </a:t>
          </a:r>
        </a:p>
      </dsp:txBody>
      <dsp:txXfrm>
        <a:off x="23773" y="23773"/>
        <a:ext cx="7797822" cy="764123"/>
      </dsp:txXfrm>
    </dsp:sp>
    <dsp:sp modelId="{7E0D5B77-5996-4C82-85D1-D3F63B0C025B}">
      <dsp:nvSpPr>
        <dsp:cNvPr id="0" name=""/>
        <dsp:cNvSpPr/>
      </dsp:nvSpPr>
      <dsp:spPr>
        <a:xfrm>
          <a:off x="732164" y="959245"/>
          <a:ext cx="8742263" cy="811669"/>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Value creation and customer centric focus </a:t>
          </a:r>
          <a:endParaRPr lang="en-gb" sz="2200" kern="1200" dirty="0"/>
        </a:p>
      </dsp:txBody>
      <dsp:txXfrm>
        <a:off x="755937" y="983018"/>
        <a:ext cx="7434967" cy="764123"/>
      </dsp:txXfrm>
    </dsp:sp>
    <dsp:sp modelId="{37D853BE-DF73-40B6-8D33-026186CBEDA9}">
      <dsp:nvSpPr>
        <dsp:cNvPr id="0" name=""/>
        <dsp:cNvSpPr/>
      </dsp:nvSpPr>
      <dsp:spPr>
        <a:xfrm>
          <a:off x="1453401" y="1918490"/>
          <a:ext cx="8742263" cy="811669"/>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The marketing process - key elements</a:t>
          </a:r>
          <a:endParaRPr lang="en-gb" sz="2200" kern="1200" dirty="0"/>
        </a:p>
      </dsp:txBody>
      <dsp:txXfrm>
        <a:off x="1477174" y="1942263"/>
        <a:ext cx="7445895" cy="764123"/>
      </dsp:txXfrm>
    </dsp:sp>
    <dsp:sp modelId="{A39F77A7-4F97-48E5-B778-386E5CC52A9F}">
      <dsp:nvSpPr>
        <dsp:cNvPr id="0" name=""/>
        <dsp:cNvSpPr/>
      </dsp:nvSpPr>
      <dsp:spPr>
        <a:xfrm>
          <a:off x="2185565" y="2877735"/>
          <a:ext cx="8742263" cy="81166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rtlCol="0" anchor="ctr" anchorCtr="0">
          <a:noAutofit/>
        </a:bodyPr>
        <a:lstStyle/>
        <a:p>
          <a:pPr marL="0" lvl="0" indent="0" algn="l" defTabSz="977900" rtl="0">
            <a:lnSpc>
              <a:spcPct val="90000"/>
            </a:lnSpc>
            <a:spcBef>
              <a:spcPct val="0"/>
            </a:spcBef>
            <a:spcAft>
              <a:spcPct val="35000"/>
            </a:spcAft>
            <a:buNone/>
            <a:defRPr cap="all"/>
          </a:pPr>
          <a:r>
            <a:rPr lang="en-GB" sz="2200" kern="1200" dirty="0"/>
            <a:t>Societal marketing</a:t>
          </a:r>
          <a:endParaRPr lang="en-gb" sz="2200" kern="1200" dirty="0"/>
        </a:p>
      </dsp:txBody>
      <dsp:txXfrm>
        <a:off x="2209338" y="2901508"/>
        <a:ext cx="7434967" cy="764123"/>
      </dsp:txXfrm>
    </dsp:sp>
    <dsp:sp modelId="{CE9C2A0D-60D5-42EA-8D6F-38A99A7B1324}">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8333384" y="621664"/>
        <a:ext cx="290172" cy="397007"/>
      </dsp:txXfrm>
    </dsp:sp>
    <dsp:sp modelId="{87B4CED9-45BC-463C-9C49-DBC90D830B85}">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9065548" y="1580910"/>
        <a:ext cx="290172" cy="397007"/>
      </dsp:txXfrm>
    </dsp:sp>
    <dsp:sp modelId="{94842AE2-F672-4788-A33B-B73F8769C7C4}">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rtlCol="0" anchor="ctr" anchorCtr="0">
          <a:noAutofit/>
        </a:bodyPr>
        <a:lstStyle/>
        <a:p>
          <a:pPr marL="0" lvl="0" indent="0" algn="ctr" defTabSz="1066800" rtl="0">
            <a:lnSpc>
              <a:spcPct val="90000"/>
            </a:lnSpc>
            <a:spcBef>
              <a:spcPct val="0"/>
            </a:spcBef>
            <a:spcAft>
              <a:spcPct val="35000"/>
            </a:spcAft>
            <a:buNone/>
          </a:pPr>
          <a:endParaRPr lang="en-US" sz="2400" kern="1200"/>
        </a:p>
      </dsp:txBody>
      <dsp:txXfrm>
        <a:off x="9786785" y="2540155"/>
        <a:ext cx="290172" cy="397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DD8E5-0852-432F-9BAA-C82ECBFB3E68}">
      <dsp:nvSpPr>
        <dsp:cNvPr id="0" name=""/>
        <dsp:cNvSpPr/>
      </dsp:nvSpPr>
      <dsp:spPr>
        <a:xfrm>
          <a:off x="0" y="12699"/>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dirty="0"/>
            <a:t>Price value </a:t>
          </a:r>
          <a:r>
            <a:rPr lang="en-US" sz="2200" b="0" i="0" kern="1200" baseline="0" dirty="0"/>
            <a:t>– customers perceive a product as being cheaper than those offered by competitors (e.g. Ryanair, Aldi, </a:t>
          </a:r>
          <a:r>
            <a:rPr lang="en-US" sz="2200" b="0" i="0" kern="1200" baseline="0" dirty="0" err="1"/>
            <a:t>Easyjet</a:t>
          </a:r>
          <a:r>
            <a:rPr lang="en-US" sz="2200" b="0" i="0" kern="1200" baseline="0" dirty="0"/>
            <a:t>).</a:t>
          </a:r>
          <a:endParaRPr lang="en-US" sz="2200" kern="1200" dirty="0"/>
        </a:p>
      </dsp:txBody>
      <dsp:txXfrm>
        <a:off x="59057" y="71756"/>
        <a:ext cx="6701786" cy="1091666"/>
      </dsp:txXfrm>
    </dsp:sp>
    <dsp:sp modelId="{C35952B1-6034-413D-AD7C-F529A1516272}">
      <dsp:nvSpPr>
        <dsp:cNvPr id="0" name=""/>
        <dsp:cNvSpPr/>
      </dsp:nvSpPr>
      <dsp:spPr>
        <a:xfrm>
          <a:off x="0" y="1285839"/>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dirty="0"/>
            <a:t>Performance value </a:t>
          </a:r>
          <a:r>
            <a:rPr lang="en-US" sz="2200" b="0" i="0" kern="1200" baseline="0" dirty="0"/>
            <a:t>– customers look for the latest features, functionality and quality (e.g. Dyson, Tesla, Apple).</a:t>
          </a:r>
          <a:endParaRPr lang="en-US" sz="2200" kern="1200" dirty="0"/>
        </a:p>
      </dsp:txBody>
      <dsp:txXfrm>
        <a:off x="59057" y="1344896"/>
        <a:ext cx="6701786" cy="1091666"/>
      </dsp:txXfrm>
    </dsp:sp>
    <dsp:sp modelId="{7ABCC253-529B-4A5C-82FF-CD83E71DAC17}">
      <dsp:nvSpPr>
        <dsp:cNvPr id="0" name=""/>
        <dsp:cNvSpPr/>
      </dsp:nvSpPr>
      <dsp:spPr>
        <a:xfrm>
          <a:off x="0" y="2558980"/>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Emotional value </a:t>
          </a:r>
          <a:r>
            <a:rPr lang="en-US" sz="2200" b="0" i="0" kern="1200" baseline="0"/>
            <a:t>– what is in the mind of the customers (e.g. Volvo &amp; safety, Chanel &amp; luxury).</a:t>
          </a:r>
          <a:endParaRPr lang="en-US" sz="2200" kern="1200"/>
        </a:p>
      </dsp:txBody>
      <dsp:txXfrm>
        <a:off x="59057" y="2618037"/>
        <a:ext cx="6701786" cy="1091666"/>
      </dsp:txXfrm>
    </dsp:sp>
    <dsp:sp modelId="{E5F810C7-B288-4429-AF94-CCEDBB0A5313}">
      <dsp:nvSpPr>
        <dsp:cNvPr id="0" name=""/>
        <dsp:cNvSpPr/>
      </dsp:nvSpPr>
      <dsp:spPr>
        <a:xfrm>
          <a:off x="0" y="3832120"/>
          <a:ext cx="6819900"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Relational value </a:t>
          </a:r>
          <a:r>
            <a:rPr lang="en-US" sz="2200" b="0" i="0" kern="1200" baseline="0"/>
            <a:t>– the quality of service received by a customer – a high level of trust leads to the lifetime value of a customer.</a:t>
          </a:r>
          <a:endParaRPr lang="en-US" sz="2200" kern="1200"/>
        </a:p>
      </dsp:txBody>
      <dsp:txXfrm>
        <a:off x="59057" y="3891177"/>
        <a:ext cx="6701786"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0114D-03E3-4499-B6D3-D2B035DDA0BD}"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F1149-1BBE-44C5-82BA-05C240681808}" type="slidenum">
              <a:rPr lang="en-GB" smtClean="0"/>
              <a:t>‹#›</a:t>
            </a:fld>
            <a:endParaRPr lang="en-GB"/>
          </a:p>
        </p:txBody>
      </p:sp>
    </p:spTree>
    <p:extLst>
      <p:ext uri="{BB962C8B-B14F-4D97-AF65-F5344CB8AC3E}">
        <p14:creationId xmlns:p14="http://schemas.microsoft.com/office/powerpoint/2010/main" val="2620747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ource-serif-pro"/>
              </a:rPr>
              <a:t>One of the key pillars supporting the evolution of marketing planning models is the ever-expanding role of data. Successful brands no longer rely solely on historical data; they’re harnessing the power of real-time analytics to make informed decisions. Amazon, for instance, uses predictive analytics to </a:t>
            </a:r>
            <a:r>
              <a:rPr lang="en-GB" b="0" i="0" dirty="0" err="1">
                <a:solidFill>
                  <a:srgbClr val="242424"/>
                </a:solidFill>
                <a:effectLst/>
                <a:latin typeface="source-serif-pro"/>
              </a:rPr>
              <a:t>analyze</a:t>
            </a:r>
            <a:r>
              <a:rPr lang="en-GB" b="0" i="0" dirty="0">
                <a:solidFill>
                  <a:srgbClr val="242424"/>
                </a:solidFill>
                <a:effectLst/>
                <a:latin typeface="source-serif-pro"/>
              </a:rPr>
              <a:t> customer data and behaviours, enabling them to anticipate needs and personalize recommendations in real time, creating a highly tailored customer experience.</a:t>
            </a:r>
          </a:p>
          <a:p>
            <a:endParaRPr lang="en-GB" b="0" i="0" dirty="0">
              <a:solidFill>
                <a:srgbClr val="242424"/>
              </a:solidFill>
              <a:effectLst/>
              <a:latin typeface="source-serif-pro"/>
            </a:endParaRPr>
          </a:p>
          <a:p>
            <a:r>
              <a:rPr lang="en-GB" b="0" i="0" dirty="0">
                <a:solidFill>
                  <a:srgbClr val="242424"/>
                </a:solidFill>
                <a:effectLst/>
                <a:latin typeface="source-serif-pro"/>
              </a:rPr>
              <a:t>Nike’s use of real-time analytics during major sporting events. By monitoring social media and consumer interactions, Nike adapts its marketing messages in real time, ensuring relevance and resonance with its audience.</a:t>
            </a:r>
          </a:p>
          <a:p>
            <a:endParaRPr lang="en-GB" b="0" i="0" dirty="0">
              <a:solidFill>
                <a:srgbClr val="242424"/>
              </a:solidFill>
              <a:effectLst/>
              <a:latin typeface="source-serif-pro"/>
            </a:endParaRPr>
          </a:p>
          <a:p>
            <a:r>
              <a:rPr lang="en-GB" b="0" i="0" dirty="0">
                <a:solidFill>
                  <a:srgbClr val="242424"/>
                </a:solidFill>
                <a:effectLst/>
                <a:latin typeface="source-serif-pro"/>
              </a:rPr>
              <a:t>As digital channels continue to proliferate, successful brands are realizing the importance of a seamless blend of traditional and digital marketing. The divide is disappearing as marketers craft holistic strategies that leverage the strengths of both worlds.</a:t>
            </a:r>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3345914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https://youtu.be/uHvD0DVcKAw</a:t>
            </a:r>
          </a:p>
          <a:p>
            <a:endParaRPr lang="en-GB" dirty="0"/>
          </a:p>
          <a:p>
            <a:r>
              <a:rPr lang="en-GB" dirty="0"/>
              <a:t>https://www.youtube.com/shorts/3_78hBYb4Bg?feature=share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13</a:t>
            </a:fld>
            <a:endParaRPr lang="en-GB"/>
          </a:p>
        </p:txBody>
      </p:sp>
    </p:spTree>
    <p:extLst>
      <p:ext uri="{BB962C8B-B14F-4D97-AF65-F5344CB8AC3E}">
        <p14:creationId xmlns:p14="http://schemas.microsoft.com/office/powerpoint/2010/main" val="3019484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https://youtu.be/sYdaa02CS5E</a:t>
            </a:r>
          </a:p>
        </p:txBody>
      </p:sp>
      <p:sp>
        <p:nvSpPr>
          <p:cNvPr id="4" name="Slide Number Placeholder 3"/>
          <p:cNvSpPr>
            <a:spLocks noGrp="1"/>
          </p:cNvSpPr>
          <p:nvPr>
            <p:ph type="sldNum" sz="quarter" idx="5"/>
          </p:nvPr>
        </p:nvSpPr>
        <p:spPr/>
        <p:txBody>
          <a:bodyPr/>
          <a:lstStyle/>
          <a:p>
            <a:fld id="{774F1149-1BBE-44C5-82BA-05C240681808}" type="slidenum">
              <a:rPr lang="en-GB" smtClean="0"/>
              <a:t>15</a:t>
            </a:fld>
            <a:endParaRPr lang="en-GB"/>
          </a:p>
        </p:txBody>
      </p:sp>
    </p:spTree>
    <p:extLst>
      <p:ext uri="{BB962C8B-B14F-4D97-AF65-F5344CB8AC3E}">
        <p14:creationId xmlns:p14="http://schemas.microsoft.com/office/powerpoint/2010/main" val="1863233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19</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20</a:t>
            </a:fld>
            <a:endParaRPr lang="en-GB"/>
          </a:p>
        </p:txBody>
      </p:sp>
    </p:spTree>
    <p:extLst>
      <p:ext uri="{BB962C8B-B14F-4D97-AF65-F5344CB8AC3E}">
        <p14:creationId xmlns:p14="http://schemas.microsoft.com/office/powerpoint/2010/main" val="1465755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21</a:t>
            </a:fld>
            <a:endParaRPr lang="en-GB"/>
          </a:p>
        </p:txBody>
      </p:sp>
    </p:spTree>
    <p:extLst>
      <p:ext uri="{BB962C8B-B14F-4D97-AF65-F5344CB8AC3E}">
        <p14:creationId xmlns:p14="http://schemas.microsoft.com/office/powerpoint/2010/main" val="3085240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22</a:t>
            </a:fld>
            <a:endParaRPr lang="en-GB"/>
          </a:p>
        </p:txBody>
      </p:sp>
    </p:spTree>
    <p:extLst>
      <p:ext uri="{BB962C8B-B14F-4D97-AF65-F5344CB8AC3E}">
        <p14:creationId xmlns:p14="http://schemas.microsoft.com/office/powerpoint/2010/main" val="1255967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23</a:t>
            </a:fld>
            <a:endParaRPr lang="en-GB"/>
          </a:p>
        </p:txBody>
      </p:sp>
    </p:spTree>
    <p:extLst>
      <p:ext uri="{BB962C8B-B14F-4D97-AF65-F5344CB8AC3E}">
        <p14:creationId xmlns:p14="http://schemas.microsoft.com/office/powerpoint/2010/main" val="3459033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dirty="0">
                <a:solidFill>
                  <a:schemeClr val="tx1"/>
                </a:solidFill>
                <a:effectLst/>
                <a:latin typeface="+mn-lt"/>
                <a:ea typeface="+mn-ea"/>
                <a:cs typeface="+mn-cs"/>
              </a:rPr>
              <a:t> helps to maximize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Factors that might be involved in this philosophy often aim at being socially and environmentally responsible, addressing issues such as pollution, employment conditions, safety, corporate social responsibility…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24</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https://youtu.be/Q1gIKo0kti4</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25</a:t>
            </a:fld>
            <a:endParaRPr lang="en-GB"/>
          </a:p>
        </p:txBody>
      </p:sp>
    </p:spTree>
    <p:extLst>
      <p:ext uri="{BB962C8B-B14F-4D97-AF65-F5344CB8AC3E}">
        <p14:creationId xmlns:p14="http://schemas.microsoft.com/office/powerpoint/2010/main" val="1610226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https://youtu.be/eV_753wIUzo</a:t>
            </a:r>
          </a:p>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26</a:t>
            </a:fld>
            <a:endParaRPr lang="en-US" dirty="0"/>
          </a:p>
        </p:txBody>
      </p:sp>
    </p:spTree>
    <p:extLst>
      <p:ext uri="{BB962C8B-B14F-4D97-AF65-F5344CB8AC3E}">
        <p14:creationId xmlns:p14="http://schemas.microsoft.com/office/powerpoint/2010/main" val="752349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27</a:t>
            </a:fld>
            <a:endParaRPr lang="en-GB"/>
          </a:p>
        </p:txBody>
      </p:sp>
    </p:spTree>
    <p:extLst>
      <p:ext uri="{BB962C8B-B14F-4D97-AF65-F5344CB8AC3E}">
        <p14:creationId xmlns:p14="http://schemas.microsoft.com/office/powerpoint/2010/main" val="1448380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28</a:t>
            </a:fld>
            <a:endParaRPr lang="en-GB"/>
          </a:p>
        </p:txBody>
      </p:sp>
    </p:spTree>
    <p:extLst>
      <p:ext uri="{BB962C8B-B14F-4D97-AF65-F5344CB8AC3E}">
        <p14:creationId xmlns:p14="http://schemas.microsoft.com/office/powerpoint/2010/main" val="2202907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https://youtu.be/ZdTw3BjJMIc</a:t>
            </a:r>
          </a:p>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30</a:t>
            </a:fld>
            <a:endParaRPr lang="en-GB"/>
          </a:p>
        </p:txBody>
      </p:sp>
    </p:spTree>
    <p:extLst>
      <p:ext uri="{BB962C8B-B14F-4D97-AF65-F5344CB8AC3E}">
        <p14:creationId xmlns:p14="http://schemas.microsoft.com/office/powerpoint/2010/main" val="2856270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32</a:t>
            </a:fld>
            <a:endParaRPr lang="en-GB"/>
          </a:p>
        </p:txBody>
      </p:sp>
    </p:spTree>
    <p:extLst>
      <p:ext uri="{BB962C8B-B14F-4D97-AF65-F5344CB8AC3E}">
        <p14:creationId xmlns:p14="http://schemas.microsoft.com/office/powerpoint/2010/main" val="158316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55BE46C4-0199-4161-AB11-86E8956A3C1A}" type="datetime1">
              <a:rPr lang="en-US" smtClean="0"/>
              <a:t>10/6/2025</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42E1B757-EDE4-45A6-8670-C7D6703ED00D}" type="datetime1">
              <a:rPr lang="en-US" smtClean="0"/>
              <a:t>10/6/2025</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09C2D09C-DB51-4736-AB36-61A5912F7F4B}" type="datetime1">
              <a:rPr lang="en-US" smtClean="0"/>
              <a:t>10/6/2025</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D11F76CE-7D26-467B-95AD-13F3076F18FB}" type="datetime1">
              <a:rPr lang="en-US" smtClean="0"/>
              <a:t>10/6/2025</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0CD38476-0451-4186-8072-2C0A77C21CCD}" type="datetime1">
              <a:rPr lang="en-US" smtClean="0"/>
              <a:t>10/6/2025</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433969AA-D321-4E9B-B3D0-58D84E1F6AA1}" type="datetime1">
              <a:rPr lang="en-US" smtClean="0"/>
              <a:t>10/6/2025</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28FD571D-8BF3-432B-97C7-29392B15C304}" type="datetime1">
              <a:rPr lang="en-US" smtClean="0"/>
              <a:t>10/6/2025</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DB3C9AA5-6A35-4859-97AB-4EB139E72CC8}" type="datetime1">
              <a:rPr lang="en-US" smtClean="0"/>
              <a:t>10/6/2025</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65B98347-9821-4540-9721-B2CB63B9797F}" type="datetime1">
              <a:rPr lang="en-US" smtClean="0"/>
              <a:t>10/6/2025</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F7228208-2CD5-4D2F-A1D3-A099C53DB84F}" type="datetime1">
              <a:rPr lang="en-US" smtClean="0"/>
              <a:t>10/6/2025</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4A3291D4-E567-4A06-9F0A-2C68299BF0D5}" type="datetime1">
              <a:rPr lang="en-US" smtClean="0"/>
              <a:t>10/6/2025</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3A97E275-17E5-4FBE-AFF7-EDD82B1AF369}" type="datetime1">
              <a:rPr lang="en-US" smtClean="0"/>
              <a:t>10/6/2025</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489117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6" pos="3480">
          <p15:clr>
            <a:srgbClr val="FBAE40"/>
          </p15:clr>
        </p15:guide>
        <p15:guide id="7" orient="horz" pos="1440">
          <p15:clr>
            <a:srgbClr val="FBAE40"/>
          </p15:clr>
        </p15:guide>
        <p15:guide id="9" orient="horz" pos="1224">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4114601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2D343C-A77A-4F46-A5C3-F7597CB2001D}" type="datetime1">
              <a:rPr lang="en-US" smtClean="0"/>
              <a:t>10/6/2025</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5fdx5Laavkc?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uHvD0DVcKAw?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Q1gIKo0kti4?feature=oembed" TargetMode="Externa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eV_753wIUzo?feature=oembed" TargetMode="External"/><Relationship Id="rId4" Type="http://schemas.openxmlformats.org/officeDocument/2006/relationships/image" Target="../media/image20.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9SlhLhSHRyM?feature=oembed" TargetMode="External"/><Relationship Id="rId4" Type="http://schemas.openxmlformats.org/officeDocument/2006/relationships/image" Target="../media/image22.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Top 15 Creative Marketing Ideas To Grow Your Business">
            <a:extLst>
              <a:ext uri="{FF2B5EF4-FFF2-40B4-BE49-F238E27FC236}">
                <a16:creationId xmlns:a16="http://schemas.microsoft.com/office/drawing/2014/main" id="{F70C4EF6-426B-5D42-96D4-2754822283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17" r="10572"/>
          <a:stretch/>
        </p:blipFill>
        <p:spPr bwMode="auto">
          <a:xfrm>
            <a:off x="2682240" y="10"/>
            <a:ext cx="950976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213360" y="743447"/>
            <a:ext cx="4712253" cy="2091193"/>
          </a:xfrm>
          <a:noFill/>
        </p:spPr>
        <p:txBody>
          <a:bodyPr>
            <a:normAutofit fontScale="90000"/>
          </a:bodyPr>
          <a:lstStyle/>
          <a:p>
            <a:pPr algn="l"/>
            <a:r>
              <a:rPr lang="en-GB" sz="5200" b="1" dirty="0">
                <a:solidFill>
                  <a:schemeClr val="bg1"/>
                </a:solidFill>
              </a:rPr>
              <a:t>BMMB7026</a:t>
            </a:r>
            <a:br>
              <a:rPr lang="en-GB" sz="5200" b="1" dirty="0">
                <a:solidFill>
                  <a:schemeClr val="bg1"/>
                </a:solidFill>
              </a:rPr>
            </a:br>
            <a:r>
              <a:rPr lang="en-GB" sz="5200" b="1" dirty="0">
                <a:solidFill>
                  <a:schemeClr val="bg1"/>
                </a:solidFill>
              </a:rPr>
              <a:t>Managing Marketing Change</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284480" y="4226560"/>
            <a:ext cx="3667761" cy="1887993"/>
          </a:xfrm>
          <a:noFill/>
        </p:spPr>
        <p:txBody>
          <a:bodyPr>
            <a:normAutofit/>
          </a:bodyPr>
          <a:lstStyle/>
          <a:p>
            <a:pPr algn="l"/>
            <a:r>
              <a:rPr lang="en-GB" b="1" dirty="0">
                <a:solidFill>
                  <a:schemeClr val="bg1"/>
                </a:solidFill>
              </a:rPr>
              <a:t>WEEK 1 – THE MARKETING CONCEPT</a:t>
            </a:r>
          </a:p>
        </p:txBody>
      </p:sp>
      <p:sp>
        <p:nvSpPr>
          <p:cNvPr id="4" name="Footer Placeholder 3">
            <a:extLst>
              <a:ext uri="{FF2B5EF4-FFF2-40B4-BE49-F238E27FC236}">
                <a16:creationId xmlns:a16="http://schemas.microsoft.com/office/drawing/2014/main" id="{3AB3AEE1-5607-080F-C55E-DA7BA1781F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427253-DD2D-185B-F8B2-F5ADF8BE35C2}"/>
              </a:ext>
            </a:extLst>
          </p:cNvPr>
          <p:cNvSpPr>
            <a:spLocks noGrp="1"/>
          </p:cNvSpPr>
          <p:nvPr>
            <p:ph type="sldNum" sz="quarter" idx="12"/>
          </p:nvPr>
        </p:nvSpPr>
        <p:spPr/>
        <p:txBody>
          <a:bodyPr/>
          <a:lstStyle/>
          <a:p>
            <a:fld id="{A9170E51-B795-4297-8905-0FCF38CF2F85}" type="slidenum">
              <a:rPr lang="en-GB" smtClean="0"/>
              <a:t>1</a:t>
            </a:fld>
            <a:endParaRPr lang="en-GB"/>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44056" y="348865"/>
            <a:ext cx="10457619" cy="1576446"/>
          </a:xfrm>
        </p:spPr>
        <p:txBody>
          <a:bodyPr rtlCol="0" anchor="ctr">
            <a:normAutofit/>
          </a:bodyPr>
          <a:lstStyle/>
          <a:p>
            <a:pPr rtl="0"/>
            <a:r>
              <a:rPr lang="en-gb" sz="4000" dirty="0">
                <a:solidFill>
                  <a:srgbClr val="FFFFFF"/>
                </a:solidFill>
              </a:rPr>
              <a:t>Today we will look at</a:t>
            </a:r>
            <a:r>
              <a:rPr lang="en-GB" sz="4000" dirty="0">
                <a:solidFill>
                  <a:srgbClr val="FFFFFF"/>
                </a:solidFill>
              </a:rPr>
              <a: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9247733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E9CAC995-96BF-65FD-4223-A109B8BA48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EAD7AF-5587-FDB6-3BD3-AF402A795237}"/>
              </a:ext>
            </a:extLst>
          </p:cNvPr>
          <p:cNvSpPr>
            <a:spLocks noGrp="1"/>
          </p:cNvSpPr>
          <p:nvPr>
            <p:ph type="sldNum" sz="quarter" idx="12"/>
          </p:nvPr>
        </p:nvSpPr>
        <p:spPr/>
        <p:txBody>
          <a:bodyPr/>
          <a:lstStyle/>
          <a:p>
            <a:fld id="{A9170E51-B795-4297-8905-0FCF38CF2F85}" type="slidenum">
              <a:rPr lang="en-GB" smtClean="0"/>
              <a:t>2</a:t>
            </a:fld>
            <a:endParaRPr lang="en-GB"/>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Questions</a:t>
            </a:r>
          </a:p>
        </p:txBody>
      </p:sp>
      <p:sp>
        <p:nvSpPr>
          <p:cNvPr id="3" name="Content Placeholder 2"/>
          <p:cNvSpPr>
            <a:spLocks noGrp="1"/>
          </p:cNvSpPr>
          <p:nvPr>
            <p:ph idx="1"/>
          </p:nvPr>
        </p:nvSpPr>
        <p:spPr>
          <a:xfrm>
            <a:off x="4622800" y="511388"/>
            <a:ext cx="7102477" cy="5927512"/>
          </a:xfrm>
        </p:spPr>
        <p:txBody>
          <a:bodyPr anchor="ctr">
            <a:normAutofit/>
          </a:bodyPr>
          <a:lstStyle/>
          <a:p>
            <a:pPr marL="0" indent="0">
              <a:buNone/>
            </a:pPr>
            <a:endParaRPr lang="en-GB" dirty="0">
              <a:ea typeface="Calibri" panose="020F0502020204030204" pitchFamily="34" charset="0"/>
              <a:cs typeface="Calibri" panose="020F0502020204030204" pitchFamily="34" charset="0"/>
            </a:endParaRPr>
          </a:p>
          <a:p>
            <a:r>
              <a:rPr lang="en-GB" sz="3600" dirty="0">
                <a:ea typeface="Calibri" panose="020F0502020204030204" pitchFamily="34" charset="0"/>
                <a:cs typeface="Calibri" panose="020F0502020204030204" pitchFamily="34" charset="0"/>
              </a:rPr>
              <a:t>What is marketing?</a:t>
            </a:r>
          </a:p>
          <a:p>
            <a:endParaRPr lang="en-GB" sz="3600" dirty="0">
              <a:ea typeface="Calibri" panose="020F0502020204030204" pitchFamily="34" charset="0"/>
              <a:cs typeface="Calibri" panose="020F0502020204030204" pitchFamily="34" charset="0"/>
            </a:endParaRPr>
          </a:p>
          <a:p>
            <a:endParaRPr lang="en-GB" sz="3600" dirty="0">
              <a:ea typeface="Calibri" panose="020F0502020204030204" pitchFamily="34" charset="0"/>
              <a:cs typeface="Calibri" panose="020F0502020204030204" pitchFamily="34" charset="0"/>
            </a:endParaRPr>
          </a:p>
          <a:p>
            <a:r>
              <a:rPr lang="en-GB" sz="3600" dirty="0">
                <a:ea typeface="Calibri" panose="020F0502020204030204" pitchFamily="34" charset="0"/>
                <a:cs typeface="Calibri" panose="020F0502020204030204" pitchFamily="34" charset="0"/>
              </a:rPr>
              <a:t>What do marketers do?</a:t>
            </a:r>
            <a:endParaRPr lang="en-GB" sz="3600" dirty="0"/>
          </a:p>
        </p:txBody>
      </p:sp>
      <p:sp>
        <p:nvSpPr>
          <p:cNvPr id="4" name="Footer Placeholder 3">
            <a:extLst>
              <a:ext uri="{FF2B5EF4-FFF2-40B4-BE49-F238E27FC236}">
                <a16:creationId xmlns:a16="http://schemas.microsoft.com/office/drawing/2014/main" id="{0E0456C2-D6F5-0FE1-55DF-3BAF5B5335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85B4D0-5A55-F988-EEFF-747814683CD3}"/>
              </a:ext>
            </a:extLst>
          </p:cNvPr>
          <p:cNvSpPr>
            <a:spLocks noGrp="1"/>
          </p:cNvSpPr>
          <p:nvPr>
            <p:ph type="sldNum" sz="quarter" idx="12"/>
          </p:nvPr>
        </p:nvSpPr>
        <p:spPr/>
        <p:txBody>
          <a:bodyPr/>
          <a:lstStyle/>
          <a:p>
            <a:fld id="{A9170E51-B795-4297-8905-0FCF38CF2F85}" type="slidenum">
              <a:rPr lang="en-GB" smtClean="0"/>
              <a:t>3</a:t>
            </a:fld>
            <a:endParaRPr lang="en-GB"/>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264E-4468-EC0C-63A7-AC7F202BF5E9}"/>
              </a:ext>
            </a:extLst>
          </p:cNvPr>
          <p:cNvSpPr>
            <a:spLocks noGrp="1"/>
          </p:cNvSpPr>
          <p:nvPr>
            <p:ph type="title"/>
          </p:nvPr>
        </p:nvSpPr>
        <p:spPr>
          <a:xfrm>
            <a:off x="838200" y="1"/>
            <a:ext cx="10515600" cy="609599"/>
          </a:xfrm>
        </p:spPr>
        <p:txBody>
          <a:bodyPr>
            <a:normAutofit fontScale="90000"/>
          </a:bodyPr>
          <a:lstStyle/>
          <a:p>
            <a:r>
              <a:rPr lang="en-GB" dirty="0"/>
              <a:t>Evolution of Marketing – Dr Philip Kotler</a:t>
            </a:r>
          </a:p>
        </p:txBody>
      </p:sp>
      <p:pic>
        <p:nvPicPr>
          <p:cNvPr id="4" name="Online Media 3" title="Philip Kotler on the evolution of marketing">
            <a:hlinkClick r:id="" action="ppaction://media"/>
            <a:extLst>
              <a:ext uri="{FF2B5EF4-FFF2-40B4-BE49-F238E27FC236}">
                <a16:creationId xmlns:a16="http://schemas.microsoft.com/office/drawing/2014/main" id="{42773EDC-CEEA-F2C9-BCB1-BB933B196821}"/>
              </a:ext>
            </a:extLst>
          </p:cNvPr>
          <p:cNvPicPr>
            <a:picLocks noGrp="1" noRot="1" noChangeAspect="1"/>
          </p:cNvPicPr>
          <p:nvPr>
            <p:ph idx="1"/>
            <a:videoFile r:link="rId1"/>
          </p:nvPr>
        </p:nvPicPr>
        <p:blipFill>
          <a:blip r:embed="rId3"/>
          <a:stretch>
            <a:fillRect/>
          </a:stretch>
        </p:blipFill>
        <p:spPr>
          <a:xfrm>
            <a:off x="295434" y="609600"/>
            <a:ext cx="11210766" cy="6334511"/>
          </a:xfrm>
          <a:prstGeom prst="rect">
            <a:avLst/>
          </a:prstGeom>
        </p:spPr>
      </p:pic>
      <p:sp>
        <p:nvSpPr>
          <p:cNvPr id="3" name="Footer Placeholder 2">
            <a:extLst>
              <a:ext uri="{FF2B5EF4-FFF2-40B4-BE49-F238E27FC236}">
                <a16:creationId xmlns:a16="http://schemas.microsoft.com/office/drawing/2014/main" id="{FE1336A4-4BD3-4142-0EBD-916F19C8BC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766E10-4A73-17B8-509B-199A4E8212C9}"/>
              </a:ext>
            </a:extLst>
          </p:cNvPr>
          <p:cNvSpPr>
            <a:spLocks noGrp="1"/>
          </p:cNvSpPr>
          <p:nvPr>
            <p:ph type="sldNum" sz="quarter" idx="12"/>
          </p:nvPr>
        </p:nvSpPr>
        <p:spPr/>
        <p:txBody>
          <a:bodyPr/>
          <a:lstStyle/>
          <a:p>
            <a:fld id="{A9170E51-B795-4297-8905-0FCF38CF2F85}" type="slidenum">
              <a:rPr lang="en-GB" smtClean="0"/>
              <a:t>4</a:t>
            </a:fld>
            <a:endParaRPr lang="en-GB"/>
          </a:p>
        </p:txBody>
      </p:sp>
    </p:spTree>
    <p:extLst>
      <p:ext uri="{BB962C8B-B14F-4D97-AF65-F5344CB8AC3E}">
        <p14:creationId xmlns:p14="http://schemas.microsoft.com/office/powerpoint/2010/main" val="166814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A diagram of a diagram&#10;&#10;Description automatically generated">
            <a:extLst>
              <a:ext uri="{FF2B5EF4-FFF2-40B4-BE49-F238E27FC236}">
                <a16:creationId xmlns:a16="http://schemas.microsoft.com/office/drawing/2014/main" id="{CD3AD7DB-45FD-FF5F-4A63-1EDE9D06CB5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3241" b="4847"/>
          <a:stretch>
            <a:fillRect/>
          </a:stretch>
        </p:blipFill>
        <p:spPr bwMode="auto">
          <a:xfrm>
            <a:off x="154113" y="136525"/>
            <a:ext cx="9298113" cy="6409589"/>
          </a:xfrm>
          <a:prstGeom prst="rect">
            <a:avLst/>
          </a:prstGeom>
          <a:solidFill>
            <a:srgbClr val="FFFFFF"/>
          </a:solidFill>
        </p:spPr>
      </p:pic>
      <p:sp>
        <p:nvSpPr>
          <p:cNvPr id="6" name="Slide Number Placeholder 5" hidden="1">
            <a:extLst>
              <a:ext uri="{FF2B5EF4-FFF2-40B4-BE49-F238E27FC236}">
                <a16:creationId xmlns:a16="http://schemas.microsoft.com/office/drawing/2014/main" id="{BCD98137-07EA-DDF4-122B-B5806DD7F74F}"/>
              </a:ext>
            </a:extLst>
          </p:cNvPr>
          <p:cNvSpPr>
            <a:spLocks noGrp="1"/>
          </p:cNvSpPr>
          <p:nvPr>
            <p:ph type="sldNum" sz="quarter" idx="12"/>
          </p:nvPr>
        </p:nvSpPr>
        <p:spPr/>
        <p:txBody>
          <a:bodyPr/>
          <a:lstStyle/>
          <a:p>
            <a:pPr>
              <a:spcAft>
                <a:spcPts val="600"/>
              </a:spcAft>
            </a:pPr>
            <a:fld id="{3A98EE3D-8CD1-4C3F-BD1C-C98C9596463C}" type="slidenum">
              <a:rPr lang="en-US" smtClean="0"/>
              <a:pPr>
                <a:spcAft>
                  <a:spcPts val="600"/>
                </a:spcAft>
              </a:pPr>
              <a:t>5</a:t>
            </a:fld>
            <a:endParaRPr lang="en-US"/>
          </a:p>
        </p:txBody>
      </p:sp>
      <p:sp>
        <p:nvSpPr>
          <p:cNvPr id="2" name="Footer Placeholder 1">
            <a:extLst>
              <a:ext uri="{FF2B5EF4-FFF2-40B4-BE49-F238E27FC236}">
                <a16:creationId xmlns:a16="http://schemas.microsoft.com/office/drawing/2014/main" id="{E1FEB70E-E94F-C204-86D1-2231C58FF0A8}"/>
              </a:ext>
            </a:extLst>
          </p:cNvPr>
          <p:cNvSpPr>
            <a:spLocks noGrp="1"/>
          </p:cNvSpPr>
          <p:nvPr>
            <p:ph type="ftr" sz="quarter" idx="11"/>
          </p:nvPr>
        </p:nvSpPr>
        <p:spPr>
          <a:xfrm>
            <a:off x="9267290" y="6356350"/>
            <a:ext cx="2770597" cy="365125"/>
          </a:xfrm>
        </p:spPr>
        <p:txBody>
          <a:bodyPr/>
          <a:lstStyle/>
          <a:p>
            <a:r>
              <a:rPr lang="en-GB" b="1" dirty="0">
                <a:solidFill>
                  <a:schemeClr val="tx1"/>
                </a:solidFill>
              </a:rPr>
              <a:t>Fredric Cruz, SK Agency, 2024</a:t>
            </a:r>
          </a:p>
        </p:txBody>
      </p:sp>
    </p:spTree>
    <p:extLst>
      <p:ext uri="{BB962C8B-B14F-4D97-AF65-F5344CB8AC3E}">
        <p14:creationId xmlns:p14="http://schemas.microsoft.com/office/powerpoint/2010/main" val="3124700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839788" y="292100"/>
            <a:ext cx="11085512" cy="546100"/>
          </a:xfrm>
        </p:spPr>
        <p:txBody>
          <a:bodyPr anchor="b">
            <a:normAutofit/>
          </a:bodyPr>
          <a:lstStyle/>
          <a:p>
            <a:r>
              <a:rPr lang="en-US" altLang="en-US" b="1" dirty="0"/>
              <a:t>Market-Oriented vs Internally Orientated Businesses</a:t>
            </a:r>
            <a:endParaRPr lang="en-GB" dirty="0"/>
          </a:p>
        </p:txBody>
      </p:sp>
      <p:graphicFrame>
        <p:nvGraphicFramePr>
          <p:cNvPr id="4" name="Espace réservé du contenu 3">
            <a:extLst>
              <a:ext uri="{FF2B5EF4-FFF2-40B4-BE49-F238E27FC236}">
                <a16:creationId xmlns:a16="http://schemas.microsoft.com/office/drawing/2014/main" id="{A8F27835-BF58-497C-A7D9-16801865ED4F}"/>
              </a:ext>
            </a:extLst>
          </p:cNvPr>
          <p:cNvGraphicFramePr>
            <a:graphicFrameLocks/>
          </p:cNvGraphicFramePr>
          <p:nvPr>
            <p:extLst>
              <p:ext uri="{D42A27DB-BD31-4B8C-83A1-F6EECF244321}">
                <p14:modId xmlns:p14="http://schemas.microsoft.com/office/powerpoint/2010/main" val="3871425273"/>
              </p:ext>
            </p:extLst>
          </p:nvPr>
        </p:nvGraphicFramePr>
        <p:xfrm>
          <a:off x="375920" y="965200"/>
          <a:ext cx="10979469" cy="5779797"/>
        </p:xfrm>
        <a:graphic>
          <a:graphicData uri="http://schemas.openxmlformats.org/drawingml/2006/table">
            <a:tbl>
              <a:tblPr firstRow="1" bandRow="1">
                <a:tableStyleId>{5C22544A-7EE6-4342-B048-85BDC9FD1C3A}</a:tableStyleId>
              </a:tblPr>
              <a:tblGrid>
                <a:gridCol w="5332749">
                  <a:extLst>
                    <a:ext uri="{9D8B030D-6E8A-4147-A177-3AD203B41FA5}">
                      <a16:colId xmlns:a16="http://schemas.microsoft.com/office/drawing/2014/main" val="20000"/>
                    </a:ext>
                  </a:extLst>
                </a:gridCol>
                <a:gridCol w="5646720">
                  <a:extLst>
                    <a:ext uri="{9D8B030D-6E8A-4147-A177-3AD203B41FA5}">
                      <a16:colId xmlns:a16="http://schemas.microsoft.com/office/drawing/2014/main" val="20001"/>
                    </a:ext>
                  </a:extLst>
                </a:gridCol>
              </a:tblGrid>
              <a:tr h="826137">
                <a:tc>
                  <a:txBody>
                    <a:bodyPr/>
                    <a:lstStyle/>
                    <a:p>
                      <a:pPr algn="ctr"/>
                      <a:r>
                        <a:rPr lang="en-GB" sz="3200" noProof="0" dirty="0">
                          <a:solidFill>
                            <a:schemeClr val="tx1"/>
                          </a:solidFill>
                        </a:rPr>
                        <a:t>Market-orientated businesses</a:t>
                      </a:r>
                    </a:p>
                    <a:p>
                      <a:pPr algn="l"/>
                      <a:endParaRPr lang="en-GB" sz="1600" noProof="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algn="ctr"/>
                      <a:r>
                        <a:rPr lang="en-GB" sz="3200" noProof="0" dirty="0">
                          <a:solidFill>
                            <a:schemeClr val="tx1"/>
                          </a:solidFill>
                        </a:rPr>
                        <a:t>Internally orientated businesses</a:t>
                      </a:r>
                      <a:endParaRPr lang="en-GB" sz="3200" noProof="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0"/>
                  </a:ext>
                </a:extLst>
              </a:tr>
              <a:tr h="603130">
                <a:tc>
                  <a:txBody>
                    <a:bodyPr/>
                    <a:lstStyle/>
                    <a:p>
                      <a:pPr marL="342900" indent="-342900">
                        <a:buFont typeface="Arial" panose="020B0604020202020204" pitchFamily="34" charset="0"/>
                        <a:buChar char="•"/>
                      </a:pPr>
                      <a:r>
                        <a:rPr lang="en-GB" sz="1800" noProof="0" dirty="0"/>
                        <a:t>Customer concern throughout business</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Convenience comes first</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1"/>
                  </a:ext>
                </a:extLst>
              </a:tr>
              <a:tr h="635043">
                <a:tc>
                  <a:txBody>
                    <a:bodyPr/>
                    <a:lstStyle/>
                    <a:p>
                      <a:pPr marL="342900" indent="-342900">
                        <a:buFont typeface="Arial" panose="020B0604020202020204" pitchFamily="34" charset="0"/>
                        <a:buChar char="•"/>
                      </a:pPr>
                      <a:r>
                        <a:rPr lang="en-GB" sz="1800" noProof="0" dirty="0"/>
                        <a:t>Know customer choice criteria and match with marketing mix</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Assume price and product performance key to most sales</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2"/>
                  </a:ext>
                </a:extLst>
              </a:tr>
              <a:tr h="353902">
                <a:tc>
                  <a:txBody>
                    <a:bodyPr/>
                    <a:lstStyle/>
                    <a:p>
                      <a:pPr marL="342900" indent="-342900">
                        <a:buFont typeface="Arial" panose="020B0604020202020204" pitchFamily="34" charset="0"/>
                        <a:buChar char="•"/>
                      </a:pPr>
                      <a:r>
                        <a:rPr lang="en-GB" sz="1800" noProof="0" dirty="0"/>
                        <a:t>Segment by customer differences</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Segment by product</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3"/>
                  </a:ext>
                </a:extLst>
              </a:tr>
              <a:tr h="635043">
                <a:tc>
                  <a:txBody>
                    <a:bodyPr/>
                    <a:lstStyle/>
                    <a:p>
                      <a:pPr marL="342900" indent="-342900">
                        <a:buFont typeface="Arial" panose="020B0604020202020204" pitchFamily="34" charset="0"/>
                        <a:buChar char="•"/>
                      </a:pPr>
                      <a:r>
                        <a:rPr lang="en-GB" sz="1800" noProof="0" dirty="0"/>
                        <a:t>Invest in market research (MR) and track market changes</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Rely on anecdotes and received wisdom</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4"/>
                  </a:ext>
                </a:extLst>
              </a:tr>
              <a:tr h="353902">
                <a:tc>
                  <a:txBody>
                    <a:bodyPr/>
                    <a:lstStyle/>
                    <a:p>
                      <a:pPr marL="342900" indent="-342900">
                        <a:buFont typeface="Arial" panose="020B0604020202020204" pitchFamily="34" charset="0"/>
                        <a:buChar char="•"/>
                      </a:pPr>
                      <a:r>
                        <a:rPr lang="en-GB" sz="1800" noProof="0" dirty="0"/>
                        <a:t>Welcome change</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Cherish status quo</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5"/>
                  </a:ext>
                </a:extLst>
              </a:tr>
              <a:tr h="353902">
                <a:tc>
                  <a:txBody>
                    <a:bodyPr/>
                    <a:lstStyle/>
                    <a:p>
                      <a:pPr marL="342900" indent="-342900">
                        <a:buFont typeface="Arial" panose="020B0604020202020204" pitchFamily="34" charset="0"/>
                        <a:buChar char="•"/>
                      </a:pPr>
                      <a:r>
                        <a:rPr lang="en-GB" sz="1800" noProof="0" dirty="0"/>
                        <a:t>Try to understand competition</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Ignore competition</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6"/>
                  </a:ext>
                </a:extLst>
              </a:tr>
              <a:tr h="603130">
                <a:tc>
                  <a:txBody>
                    <a:bodyPr/>
                    <a:lstStyle/>
                    <a:p>
                      <a:pPr marL="342900" indent="-342900">
                        <a:buFont typeface="Arial" panose="020B0604020202020204" pitchFamily="34" charset="0"/>
                        <a:buChar char="•"/>
                      </a:pPr>
                      <a:r>
                        <a:rPr lang="en-GB" sz="1800" noProof="0" dirty="0"/>
                        <a:t>Marketing spend regarded as an investment</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Marketing spend regarded as a luxury</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7"/>
                  </a:ext>
                </a:extLst>
              </a:tr>
              <a:tr h="353902">
                <a:tc>
                  <a:txBody>
                    <a:bodyPr/>
                    <a:lstStyle/>
                    <a:p>
                      <a:pPr marL="342900" indent="-342900">
                        <a:buFont typeface="Arial" panose="020B0604020202020204" pitchFamily="34" charset="0"/>
                        <a:buChar char="•"/>
                      </a:pPr>
                      <a:r>
                        <a:rPr lang="en-GB" sz="1800" noProof="0" dirty="0"/>
                        <a:t>Innovation rewarded</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Innovation punished</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8"/>
                  </a:ext>
                </a:extLst>
              </a:tr>
              <a:tr h="353902">
                <a:tc>
                  <a:txBody>
                    <a:bodyPr/>
                    <a:lstStyle/>
                    <a:p>
                      <a:pPr marL="342900" indent="-342900">
                        <a:buFont typeface="Arial" panose="020B0604020202020204" pitchFamily="34" charset="0"/>
                        <a:buChar char="•"/>
                      </a:pPr>
                      <a:r>
                        <a:rPr lang="en-GB" sz="1800" noProof="0" dirty="0"/>
                        <a:t>Search for latent markets</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Stick with the same</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09"/>
                  </a:ext>
                </a:extLst>
              </a:tr>
              <a:tr h="353902">
                <a:tc>
                  <a:txBody>
                    <a:bodyPr/>
                    <a:lstStyle/>
                    <a:p>
                      <a:pPr marL="342900" indent="-342900">
                        <a:buFont typeface="Arial" panose="020B0604020202020204" pitchFamily="34" charset="0"/>
                        <a:buChar char="•"/>
                      </a:pPr>
                      <a:r>
                        <a:rPr lang="en-GB" sz="1800" noProof="0" dirty="0"/>
                        <a:t>Be fast</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Why rush?</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10"/>
                  </a:ext>
                </a:extLst>
              </a:tr>
              <a:tr h="353902">
                <a:tc>
                  <a:txBody>
                    <a:bodyPr/>
                    <a:lstStyle/>
                    <a:p>
                      <a:pPr marL="342900" indent="-342900">
                        <a:buFont typeface="Arial" panose="020B0604020202020204" pitchFamily="34" charset="0"/>
                        <a:buChar char="•"/>
                      </a:pPr>
                      <a:r>
                        <a:rPr lang="en-GB" sz="1800" noProof="0" dirty="0"/>
                        <a:t>Strive for competitive advantage</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tc>
                  <a:txBody>
                    <a:bodyPr/>
                    <a:lstStyle/>
                    <a:p>
                      <a:pPr marL="342900" indent="-342900">
                        <a:buFont typeface="Arial" panose="020B0604020202020204" pitchFamily="34" charset="0"/>
                        <a:buChar char="•"/>
                      </a:pPr>
                      <a:r>
                        <a:rPr lang="en-GB" sz="1800" noProof="0" dirty="0"/>
                        <a:t>Happy to be me-too</a:t>
                      </a:r>
                      <a:endParaRPr lang="en-GB" sz="1800" noProof="0" dirty="0">
                        <a:latin typeface="Calibri" panose="020F0502020204030204" pitchFamily="34" charset="0"/>
                        <a:ea typeface="Calibri" panose="020F0502020204030204" pitchFamily="34" charset="0"/>
                        <a:cs typeface="Calibri" panose="020F0502020204030204" pitchFamily="34" charset="0"/>
                      </a:endParaRPr>
                    </a:p>
                  </a:txBody>
                  <a:tcPr marL="59107" marR="59107" marT="29554" marB="29554"/>
                </a:tc>
                <a:extLst>
                  <a:ext uri="{0D108BD9-81ED-4DB2-BD59-A6C34878D82A}">
                    <a16:rowId xmlns:a16="http://schemas.microsoft.com/office/drawing/2014/main" val="10011"/>
                  </a:ext>
                </a:extLst>
              </a:tr>
            </a:tbl>
          </a:graphicData>
        </a:graphic>
      </p:graphicFrame>
      <p:sp>
        <p:nvSpPr>
          <p:cNvPr id="3" name="Slide Number Placeholder 2">
            <a:extLst>
              <a:ext uri="{FF2B5EF4-FFF2-40B4-BE49-F238E27FC236}">
                <a16:creationId xmlns:a16="http://schemas.microsoft.com/office/drawing/2014/main" id="{269A4889-45F5-646D-A733-F4E115A3F125}"/>
              </a:ext>
            </a:extLst>
          </p:cNvPr>
          <p:cNvSpPr>
            <a:spLocks noGrp="1"/>
          </p:cNvSpPr>
          <p:nvPr>
            <p:ph type="sldNum" sz="quarter" idx="12"/>
          </p:nvPr>
        </p:nvSpPr>
        <p:spPr/>
        <p:txBody>
          <a:bodyPr/>
          <a:lstStyle/>
          <a:p>
            <a:fld id="{A9170E51-B795-4297-8905-0FCF38CF2F85}" type="slidenum">
              <a:rPr lang="en-GB" smtClean="0"/>
              <a:t>6</a:t>
            </a:fld>
            <a:endParaRPr lang="en-GB"/>
          </a:p>
        </p:txBody>
      </p:sp>
    </p:spTree>
    <p:extLst>
      <p:ext uri="{BB962C8B-B14F-4D97-AF65-F5344CB8AC3E}">
        <p14:creationId xmlns:p14="http://schemas.microsoft.com/office/powerpoint/2010/main" val="3600173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539787" cy="1159200"/>
          </a:xfrm>
        </p:spPr>
        <p:txBody>
          <a:bodyPr vert="horz" lIns="91440" tIns="45720" rIns="91440" bIns="45720" rtlCol="0" anchor="ctr">
            <a:normAutofit/>
          </a:bodyPr>
          <a:lstStyle/>
          <a:p>
            <a:r>
              <a:rPr lang="en-US" sz="3700" b="1" kern="1200">
                <a:solidFill>
                  <a:srgbClr val="FFFFFF"/>
                </a:solidFill>
                <a:latin typeface="+mj-lt"/>
                <a:ea typeface="+mj-ea"/>
                <a:cs typeface="+mj-cs"/>
              </a:rPr>
              <a:t>Understanding the market-place and customer needs</a:t>
            </a:r>
            <a:endParaRPr lang="en-US" sz="3700" b="1"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206883F3-D96A-5EA4-954E-AFB107EC956A}"/>
              </a:ext>
            </a:extLst>
          </p:cNvPr>
          <p:cNvPicPr>
            <a:picLocks noGrp="1" noChangeAspect="1"/>
          </p:cNvPicPr>
          <p:nvPr>
            <p:ph idx="1"/>
          </p:nvPr>
        </p:nvPicPr>
        <p:blipFill rotWithShape="1">
          <a:blip r:embed="rId2"/>
          <a:srcRect l="6621" r="8682"/>
          <a:stretch/>
        </p:blipFill>
        <p:spPr>
          <a:xfrm>
            <a:off x="130753" y="1655276"/>
            <a:ext cx="8012619" cy="4562644"/>
          </a:xfrm>
          <a:prstGeom prst="rect">
            <a:avLst/>
          </a:prstGeom>
        </p:spPr>
      </p:pic>
      <p:sp>
        <p:nvSpPr>
          <p:cNvPr id="5" name="TextBox 4">
            <a:extLst>
              <a:ext uri="{FF2B5EF4-FFF2-40B4-BE49-F238E27FC236}">
                <a16:creationId xmlns:a16="http://schemas.microsoft.com/office/drawing/2014/main" id="{28D84264-778E-A675-AE60-C89A79543C5B}"/>
              </a:ext>
            </a:extLst>
          </p:cNvPr>
          <p:cNvSpPr txBox="1"/>
          <p:nvPr/>
        </p:nvSpPr>
        <p:spPr>
          <a:xfrm>
            <a:off x="8544561" y="2113281"/>
            <a:ext cx="3409142" cy="3139321"/>
          </a:xfrm>
          <a:prstGeom prst="rect">
            <a:avLst/>
          </a:prstGeom>
          <a:noFill/>
        </p:spPr>
        <p:txBody>
          <a:bodyPr wrap="square" rtlCol="0">
            <a:spAutoFit/>
          </a:bodyPr>
          <a:lstStyle/>
          <a:p>
            <a:r>
              <a:rPr lang="en-US" altLang="en-US" sz="2200" b="1" dirty="0">
                <a:solidFill>
                  <a:schemeClr val="tx2"/>
                </a:solidFill>
                <a:latin typeface="Calibri" panose="020F0502020204030204" pitchFamily="34" charset="0"/>
                <a:ea typeface="MS PGothic" panose="020B0600070205080204" pitchFamily="34" charset="-128"/>
                <a:cs typeface="Calibri" panose="020F0502020204030204" pitchFamily="34" charset="0"/>
              </a:rPr>
              <a:t>Questions?</a:t>
            </a:r>
          </a:p>
          <a:p>
            <a:pPr algn="ctr"/>
            <a:endPar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algn="ctr"/>
            <a:endPar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rgbClr val="002060"/>
                </a:solidFill>
                <a:latin typeface="Calibri" panose="020F0502020204030204" pitchFamily="34" charset="0"/>
                <a:ea typeface="MS PGothic" panose="020B0600070205080204" pitchFamily="34" charset="-128"/>
                <a:cs typeface="Calibri" panose="020F0502020204030204" pitchFamily="34" charset="0"/>
              </a:rPr>
              <a:t>How can they better identify customer needs?</a:t>
            </a:r>
          </a:p>
          <a:p>
            <a:endParaRPr lang="en-GB" sz="2200" dirty="0">
              <a:solidFill>
                <a:schemeClr val="bg1"/>
              </a:solidFill>
              <a:latin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1BB22304-9A0F-71D1-454B-45B6A5704FDA}"/>
              </a:ext>
            </a:extLst>
          </p:cNvPr>
          <p:cNvSpPr>
            <a:spLocks noGrp="1"/>
          </p:cNvSpPr>
          <p:nvPr>
            <p:ph type="sldNum" sz="quarter" idx="12"/>
          </p:nvPr>
        </p:nvSpPr>
        <p:spPr/>
        <p:txBody>
          <a:bodyPr/>
          <a:lstStyle/>
          <a:p>
            <a:fld id="{A9170E51-B795-4297-8905-0FCF38CF2F85}" type="slidenum">
              <a:rPr lang="en-GB" smtClean="0"/>
              <a:t>7</a:t>
            </a:fld>
            <a:endParaRPr lang="en-GB"/>
          </a:p>
        </p:txBody>
      </p:sp>
    </p:spTree>
    <p:extLst>
      <p:ext uri="{BB962C8B-B14F-4D97-AF65-F5344CB8AC3E}">
        <p14:creationId xmlns:p14="http://schemas.microsoft.com/office/powerpoint/2010/main" val="2113062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539787"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The Nature of Customer Value</a:t>
            </a:r>
          </a:p>
        </p:txBody>
      </p:sp>
      <p:sp>
        <p:nvSpPr>
          <p:cNvPr id="6" name="Content Placeholder 5">
            <a:extLst>
              <a:ext uri="{FF2B5EF4-FFF2-40B4-BE49-F238E27FC236}">
                <a16:creationId xmlns:a16="http://schemas.microsoft.com/office/drawing/2014/main" id="{86410700-B2AE-FD0C-025F-B03EEAFF7CD6}"/>
              </a:ext>
            </a:extLst>
          </p:cNvPr>
          <p:cNvSpPr>
            <a:spLocks noGrp="1"/>
          </p:cNvSpPr>
          <p:nvPr>
            <p:ph idx="1"/>
          </p:nvPr>
        </p:nvSpPr>
        <p:spPr>
          <a:xfrm>
            <a:off x="221672" y="1825625"/>
            <a:ext cx="11748656" cy="4290695"/>
          </a:xfrm>
        </p:spPr>
        <p:txBody>
          <a:bodyPr/>
          <a:lstStyle/>
          <a:p>
            <a:endParaRPr lang="en-GB" dirty="0"/>
          </a:p>
        </p:txBody>
      </p:sp>
      <p:grpSp>
        <p:nvGrpSpPr>
          <p:cNvPr id="7" name="Group 13">
            <a:extLst>
              <a:ext uri="{FF2B5EF4-FFF2-40B4-BE49-F238E27FC236}">
                <a16:creationId xmlns:a16="http://schemas.microsoft.com/office/drawing/2014/main" id="{FF8F1AA0-F85B-874F-1EC2-7819EC898E93}"/>
              </a:ext>
            </a:extLst>
          </p:cNvPr>
          <p:cNvGrpSpPr>
            <a:grpSpLocks/>
          </p:cNvGrpSpPr>
          <p:nvPr/>
        </p:nvGrpSpPr>
        <p:grpSpPr bwMode="auto">
          <a:xfrm>
            <a:off x="609600" y="1916346"/>
            <a:ext cx="11360728" cy="3559893"/>
            <a:chOff x="107504" y="2958055"/>
            <a:chExt cx="8856811" cy="2454923"/>
          </a:xfrm>
        </p:grpSpPr>
        <p:sp>
          <p:nvSpPr>
            <p:cNvPr id="8" name="Oval 7">
              <a:extLst>
                <a:ext uri="{FF2B5EF4-FFF2-40B4-BE49-F238E27FC236}">
                  <a16:creationId xmlns:a16="http://schemas.microsoft.com/office/drawing/2014/main" id="{87BE9440-2F00-3C15-DC8F-AFBC6FF9EC02}"/>
                </a:ext>
              </a:extLst>
            </p:cNvPr>
            <p:cNvSpPr/>
            <p:nvPr/>
          </p:nvSpPr>
          <p:spPr>
            <a:xfrm>
              <a:off x="107504" y="3176858"/>
              <a:ext cx="2087597" cy="1903106"/>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IE" sz="2400" dirty="0">
                  <a:solidFill>
                    <a:schemeClr val="bg1"/>
                  </a:solidFill>
                </a:rPr>
                <a:t>Customer Value</a:t>
              </a:r>
            </a:p>
          </p:txBody>
        </p:sp>
        <p:sp>
          <p:nvSpPr>
            <p:cNvPr id="10" name="Equal 4">
              <a:extLst>
                <a:ext uri="{FF2B5EF4-FFF2-40B4-BE49-F238E27FC236}">
                  <a16:creationId xmlns:a16="http://schemas.microsoft.com/office/drawing/2014/main" id="{F3D96277-432D-5B72-8F62-3175913C40D1}"/>
                </a:ext>
              </a:extLst>
            </p:cNvPr>
            <p:cNvSpPr/>
            <p:nvPr/>
          </p:nvSpPr>
          <p:spPr>
            <a:xfrm>
              <a:off x="2195101" y="3866930"/>
              <a:ext cx="720737" cy="359462"/>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12" name="Rounded Rectangle 5">
              <a:extLst>
                <a:ext uri="{FF2B5EF4-FFF2-40B4-BE49-F238E27FC236}">
                  <a16:creationId xmlns:a16="http://schemas.microsoft.com/office/drawing/2014/main" id="{3806F9EF-F3D7-93F1-4709-4F7EAE2CC005}"/>
                </a:ext>
              </a:extLst>
            </p:cNvPr>
            <p:cNvSpPr/>
            <p:nvPr/>
          </p:nvSpPr>
          <p:spPr>
            <a:xfrm>
              <a:off x="2915838" y="2958055"/>
              <a:ext cx="2520992"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solidFill>
                  <a:schemeClr val="bg1"/>
                </a:solidFill>
              </a:endParaRPr>
            </a:p>
            <a:p>
              <a:pPr algn="ctr">
                <a:defRPr/>
              </a:pPr>
              <a:r>
                <a:rPr lang="en-IE" sz="3000" b="1" dirty="0">
                  <a:solidFill>
                    <a:schemeClr val="bg1"/>
                  </a:solidFill>
                </a:rPr>
                <a:t>Perceived Benefits</a:t>
              </a:r>
              <a:endParaRPr lang="en-US" altLang="en-US" sz="3000" b="1" dirty="0">
                <a:solidFill>
                  <a:schemeClr val="bg1"/>
                </a:solidFill>
              </a:endParaRPr>
            </a:p>
            <a:p>
              <a:pPr marL="285750" indent="-285750">
                <a:buFont typeface="Arial" panose="020B0604020202020204" pitchFamily="34" charset="0"/>
                <a:buChar char="•"/>
                <a:defRPr/>
              </a:pPr>
              <a:r>
                <a:rPr lang="en-US" altLang="en-US" sz="2000" b="0" dirty="0">
                  <a:solidFill>
                    <a:schemeClr val="bg1"/>
                  </a:solidFill>
                </a:rPr>
                <a:t>Product benefits</a:t>
              </a:r>
            </a:p>
            <a:p>
              <a:pPr marL="285750" indent="-285750">
                <a:buFont typeface="Arial" panose="020B0604020202020204" pitchFamily="34" charset="0"/>
                <a:buChar char="•"/>
                <a:defRPr/>
              </a:pPr>
              <a:r>
                <a:rPr lang="en-US" altLang="en-US" sz="2000" b="0" dirty="0">
                  <a:solidFill>
                    <a:schemeClr val="bg1"/>
                  </a:solidFill>
                </a:rPr>
                <a:t>Service benefits</a:t>
              </a:r>
            </a:p>
            <a:p>
              <a:pPr marL="285750" indent="-285750">
                <a:buFont typeface="Arial" panose="020B0604020202020204" pitchFamily="34" charset="0"/>
                <a:buChar char="•"/>
                <a:defRPr/>
              </a:pPr>
              <a:r>
                <a:rPr lang="en-US" altLang="en-US" sz="2000" b="0" dirty="0">
                  <a:solidFill>
                    <a:schemeClr val="bg1"/>
                  </a:solidFill>
                </a:rPr>
                <a:t>Image benefits</a:t>
              </a:r>
            </a:p>
            <a:p>
              <a:pPr algn="ctr">
                <a:defRPr/>
              </a:pPr>
              <a:endParaRPr lang="en-IE" dirty="0"/>
            </a:p>
            <a:p>
              <a:pPr algn="ctr">
                <a:defRPr/>
              </a:pPr>
              <a:endParaRPr lang="en-IE" dirty="0"/>
            </a:p>
            <a:p>
              <a:pPr algn="ctr">
                <a:defRPr/>
              </a:pPr>
              <a:endParaRPr lang="en-IE" dirty="0"/>
            </a:p>
          </p:txBody>
        </p:sp>
        <p:sp>
          <p:nvSpPr>
            <p:cNvPr id="14" name="Minus 8">
              <a:extLst>
                <a:ext uri="{FF2B5EF4-FFF2-40B4-BE49-F238E27FC236}">
                  <a16:creationId xmlns:a16="http://schemas.microsoft.com/office/drawing/2014/main" id="{FA0F580C-35A2-4EFA-2336-54171EECA6FE}"/>
                </a:ext>
              </a:extLst>
            </p:cNvPr>
            <p:cNvSpPr/>
            <p:nvPr/>
          </p:nvSpPr>
          <p:spPr>
            <a:xfrm>
              <a:off x="5462231" y="3973926"/>
              <a:ext cx="792176" cy="252465"/>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6" name="Rounded Rectangle 11">
              <a:extLst>
                <a:ext uri="{FF2B5EF4-FFF2-40B4-BE49-F238E27FC236}">
                  <a16:creationId xmlns:a16="http://schemas.microsoft.com/office/drawing/2014/main" id="{8C9BF1B4-309E-31DD-272B-60279DBD3F45}"/>
                </a:ext>
              </a:extLst>
            </p:cNvPr>
            <p:cNvSpPr/>
            <p:nvPr/>
          </p:nvSpPr>
          <p:spPr>
            <a:xfrm>
              <a:off x="6254407" y="2958055"/>
              <a:ext cx="2709908"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p>
            <a:p>
              <a:pPr algn="ctr">
                <a:defRPr/>
              </a:pPr>
              <a:endParaRPr lang="en-IE" sz="3000" b="1" dirty="0"/>
            </a:p>
            <a:p>
              <a:pPr algn="ctr">
                <a:defRPr/>
              </a:pPr>
              <a:r>
                <a:rPr lang="en-IE" sz="3000" b="1" dirty="0">
                  <a:solidFill>
                    <a:schemeClr val="bg1"/>
                  </a:solidFill>
                </a:rPr>
                <a:t>Perceived Sacrifice</a:t>
              </a:r>
            </a:p>
            <a:p>
              <a:pPr marL="285750" indent="-285750">
                <a:buFont typeface="Arial" panose="020B0604020202020204" pitchFamily="34" charset="0"/>
                <a:buChar char="•"/>
                <a:defRPr/>
              </a:pPr>
              <a:r>
                <a:rPr lang="en-US" altLang="en-US" sz="2000" b="0" dirty="0">
                  <a:solidFill>
                    <a:schemeClr val="bg1"/>
                  </a:solidFill>
                </a:rPr>
                <a:t>Monetary costs</a:t>
              </a:r>
            </a:p>
            <a:p>
              <a:pPr marL="285750" indent="-285750">
                <a:buFont typeface="Arial" panose="020B0604020202020204" pitchFamily="34" charset="0"/>
                <a:buChar char="•"/>
                <a:defRPr/>
              </a:pPr>
              <a:r>
                <a:rPr lang="en-US" altLang="en-US" sz="2000" b="0" dirty="0">
                  <a:solidFill>
                    <a:schemeClr val="bg1"/>
                  </a:solidFill>
                </a:rPr>
                <a:t>Time costs</a:t>
              </a:r>
            </a:p>
            <a:p>
              <a:pPr marL="285750" indent="-285750">
                <a:buFont typeface="Arial" panose="020B0604020202020204" pitchFamily="34" charset="0"/>
                <a:buChar char="•"/>
                <a:defRPr/>
              </a:pPr>
              <a:r>
                <a:rPr lang="en-US" altLang="en-US" sz="2000" b="0" dirty="0">
                  <a:solidFill>
                    <a:schemeClr val="bg1"/>
                  </a:solidFill>
                </a:rPr>
                <a:t>Energy costs</a:t>
              </a:r>
            </a:p>
            <a:p>
              <a:pPr marL="285750" indent="-285750">
                <a:buFont typeface="Arial" panose="020B0604020202020204" pitchFamily="34" charset="0"/>
                <a:buChar char="•"/>
                <a:defRPr/>
              </a:pPr>
              <a:r>
                <a:rPr lang="en-US" altLang="en-US" sz="2000" b="0" dirty="0">
                  <a:solidFill>
                    <a:schemeClr val="bg1"/>
                  </a:solidFill>
                </a:rPr>
                <a:t>Psychological costs </a:t>
              </a:r>
            </a:p>
            <a:p>
              <a:pPr marL="285750" indent="-285750">
                <a:buFont typeface="Arial" panose="020B0604020202020204" pitchFamily="34" charset="0"/>
                <a:buChar char="•"/>
                <a:defRPr/>
              </a:pPr>
              <a:r>
                <a:rPr lang="en-US" altLang="en-US" sz="2000" b="0" dirty="0">
                  <a:solidFill>
                    <a:schemeClr val="bg1"/>
                  </a:solidFill>
                </a:rPr>
                <a:t>(not making</a:t>
              </a:r>
            </a:p>
            <a:p>
              <a:pPr>
                <a:defRPr/>
              </a:pPr>
              <a:r>
                <a:rPr lang="en-US" sz="2000" b="0" dirty="0">
                  <a:solidFill>
                    <a:schemeClr val="bg1"/>
                  </a:solidFill>
                </a:rPr>
                <a:t>     the right decision,   perception of risk)</a:t>
              </a:r>
            </a:p>
            <a:p>
              <a:pPr>
                <a:defRPr/>
              </a:pPr>
              <a:endParaRPr lang="en-IE" sz="2000" b="0" dirty="0"/>
            </a:p>
            <a:p>
              <a:pPr algn="ctr">
                <a:defRPr/>
              </a:pPr>
              <a:endParaRPr lang="en-IE" dirty="0"/>
            </a:p>
            <a:p>
              <a:pPr algn="ctr">
                <a:defRPr/>
              </a:pPr>
              <a:endParaRPr lang="en-IE" dirty="0"/>
            </a:p>
            <a:p>
              <a:pPr algn="ctr">
                <a:defRPr/>
              </a:pPr>
              <a:endParaRPr lang="en-IE" dirty="0"/>
            </a:p>
          </p:txBody>
        </p:sp>
      </p:grpSp>
      <p:sp>
        <p:nvSpPr>
          <p:cNvPr id="17" name="TextBox 1">
            <a:extLst>
              <a:ext uri="{FF2B5EF4-FFF2-40B4-BE49-F238E27FC236}">
                <a16:creationId xmlns:a16="http://schemas.microsoft.com/office/drawing/2014/main" id="{92B07954-FB91-EA37-D5E7-7682DB5AA817}"/>
              </a:ext>
            </a:extLst>
          </p:cNvPr>
          <p:cNvSpPr txBox="1">
            <a:spLocks noChangeArrowheads="1"/>
          </p:cNvSpPr>
          <p:nvPr/>
        </p:nvSpPr>
        <p:spPr bwMode="auto">
          <a:xfrm>
            <a:off x="221672" y="6010512"/>
            <a:ext cx="1160456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b="0" dirty="0">
                <a:solidFill>
                  <a:srgbClr val="002060"/>
                </a:solidFill>
                <a:latin typeface="Calibri" panose="020F0502020204030204" pitchFamily="34" charset="0"/>
              </a:rPr>
              <a:t>Value offered should exceed that of competitors</a:t>
            </a:r>
            <a:endParaRPr lang="en-GB" altLang="en-US" dirty="0">
              <a:solidFill>
                <a:srgbClr val="002060"/>
              </a:solidFill>
            </a:endParaRPr>
          </a:p>
        </p:txBody>
      </p:sp>
      <p:sp>
        <p:nvSpPr>
          <p:cNvPr id="4" name="Slide Number Placeholder 3">
            <a:extLst>
              <a:ext uri="{FF2B5EF4-FFF2-40B4-BE49-F238E27FC236}">
                <a16:creationId xmlns:a16="http://schemas.microsoft.com/office/drawing/2014/main" id="{F7D26DF2-5169-DA4A-DA7F-56182336F413}"/>
              </a:ext>
            </a:extLst>
          </p:cNvPr>
          <p:cNvSpPr>
            <a:spLocks noGrp="1"/>
          </p:cNvSpPr>
          <p:nvPr>
            <p:ph type="sldNum" sz="quarter" idx="12"/>
          </p:nvPr>
        </p:nvSpPr>
        <p:spPr/>
        <p:txBody>
          <a:bodyPr/>
          <a:lstStyle/>
          <a:p>
            <a:fld id="{A9170E51-B795-4297-8905-0FCF38CF2F85}" type="slidenum">
              <a:rPr lang="en-GB" smtClean="0"/>
              <a:t>8</a:t>
            </a:fld>
            <a:endParaRPr lang="en-GB"/>
          </a:p>
        </p:txBody>
      </p:sp>
    </p:spTree>
    <p:extLst>
      <p:ext uri="{BB962C8B-B14F-4D97-AF65-F5344CB8AC3E}">
        <p14:creationId xmlns:p14="http://schemas.microsoft.com/office/powerpoint/2010/main" val="1110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457200" y="381000"/>
            <a:ext cx="6381589" cy="927101"/>
          </a:xfrm>
        </p:spPr>
        <p:txBody>
          <a:bodyPr vert="horz" lIns="91440" tIns="45720" rIns="91440" bIns="45720" rtlCol="0">
            <a:normAutofit/>
          </a:bodyPr>
          <a:lstStyle/>
          <a:p>
            <a:r>
              <a:rPr lang="en-US" sz="4000" b="1" dirty="0">
                <a:solidFill>
                  <a:schemeClr val="accent1">
                    <a:lumMod val="50000"/>
                  </a:schemeClr>
                </a:solidFill>
              </a:rPr>
              <a:t>Forms</a:t>
            </a:r>
            <a:r>
              <a:rPr lang="en-US" sz="4000" b="1" kern="1200" dirty="0">
                <a:solidFill>
                  <a:schemeClr val="accent1">
                    <a:lumMod val="50000"/>
                  </a:schemeClr>
                </a:solidFill>
                <a:latin typeface="+mj-lt"/>
                <a:ea typeface="+mj-ea"/>
                <a:cs typeface="+mj-cs"/>
              </a:rPr>
              <a:t> of Customer Value</a:t>
            </a:r>
          </a:p>
        </p:txBody>
      </p:sp>
      <p:graphicFrame>
        <p:nvGraphicFramePr>
          <p:cNvPr id="38" name="Content Placeholder 18">
            <a:extLst>
              <a:ext uri="{FF2B5EF4-FFF2-40B4-BE49-F238E27FC236}">
                <a16:creationId xmlns:a16="http://schemas.microsoft.com/office/drawing/2014/main" id="{58252297-83C6-1419-AF40-8237023B9F28}"/>
              </a:ext>
            </a:extLst>
          </p:cNvPr>
          <p:cNvGraphicFramePr>
            <a:graphicFrameLocks noGrp="1"/>
          </p:cNvGraphicFramePr>
          <p:nvPr>
            <p:ph idx="1"/>
            <p:extLst>
              <p:ext uri="{D42A27DB-BD31-4B8C-83A1-F6EECF244321}">
                <p14:modId xmlns:p14="http://schemas.microsoft.com/office/powerpoint/2010/main" val="2060241557"/>
              </p:ext>
            </p:extLst>
          </p:nvPr>
        </p:nvGraphicFramePr>
        <p:xfrm>
          <a:off x="266700" y="1422400"/>
          <a:ext cx="6819900" cy="505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Placeholder 8" descr="People walking in motion through modern tunnel">
            <a:extLst>
              <a:ext uri="{FF2B5EF4-FFF2-40B4-BE49-F238E27FC236}">
                <a16:creationId xmlns:a16="http://schemas.microsoft.com/office/drawing/2014/main" id="{5DFBB454-D2EF-D06A-D78B-1B8A167EFB37}"/>
              </a:ext>
            </a:extLst>
          </p:cNvPr>
          <p:cNvPicPr>
            <a:picLocks noChangeAspect="1"/>
          </p:cNvPicPr>
          <p:nvPr/>
        </p:nvPicPr>
        <p:blipFill>
          <a:blip r:embed="rId7">
            <a:extLst>
              <a:ext uri="{28A0092B-C50C-407E-A947-70E740481C1C}">
                <a14:useLocalDpi xmlns:a14="http://schemas.microsoft.com/office/drawing/2010/main" val="0"/>
              </a:ext>
            </a:extLst>
          </a:blip>
          <a:srcRect l="28564" r="22842" b="-1"/>
          <a:stretch/>
        </p:blipFill>
        <p:spPr>
          <a:xfrm>
            <a:off x="7199440" y="10"/>
            <a:ext cx="4992560" cy="6857990"/>
          </a:xfrm>
          <a:prstGeom prst="rect">
            <a:avLst/>
          </a:prstGeom>
          <a:effectLst/>
        </p:spPr>
      </p:pic>
      <p:sp>
        <p:nvSpPr>
          <p:cNvPr id="4" name="Footer Placeholder 3">
            <a:extLst>
              <a:ext uri="{FF2B5EF4-FFF2-40B4-BE49-F238E27FC236}">
                <a16:creationId xmlns:a16="http://schemas.microsoft.com/office/drawing/2014/main" id="{15B0E935-09EC-2295-94B7-393765BB0B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043B18-41D3-A1CE-31C3-9239797DE83F}"/>
              </a:ext>
            </a:extLst>
          </p:cNvPr>
          <p:cNvSpPr>
            <a:spLocks noGrp="1"/>
          </p:cNvSpPr>
          <p:nvPr>
            <p:ph type="sldNum" sz="quarter" idx="12"/>
          </p:nvPr>
        </p:nvSpPr>
        <p:spPr/>
        <p:txBody>
          <a:bodyPr/>
          <a:lstStyle/>
          <a:p>
            <a:fld id="{A9170E51-B795-4297-8905-0FCF38CF2F85}" type="slidenum">
              <a:rPr lang="en-GB" smtClean="0"/>
              <a:t>9</a:t>
            </a:fld>
            <a:endParaRPr lang="en-GB"/>
          </a:p>
        </p:txBody>
      </p:sp>
    </p:spTree>
    <p:extLst>
      <p:ext uri="{BB962C8B-B14F-4D97-AF65-F5344CB8AC3E}">
        <p14:creationId xmlns:p14="http://schemas.microsoft.com/office/powerpoint/2010/main" val="413426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Graphic 23">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384048" y="3789400"/>
            <a:ext cx="5807575" cy="2264392"/>
          </a:xfrm>
        </p:spPr>
        <p:txBody>
          <a:bodyPr anchor="ctr">
            <a:normAutofit/>
          </a:bodyPr>
          <a:lstStyle/>
          <a:p>
            <a:r>
              <a:rPr lang="en-GB" sz="5000" b="1">
                <a:latin typeface="Calibri" panose="020F0502020204030204" pitchFamily="34" charset="0"/>
                <a:ea typeface="Calibri" panose="020F0502020204030204" pitchFamily="34" charset="0"/>
                <a:cs typeface="Calibri" panose="020F0502020204030204" pitchFamily="34" charset="0"/>
              </a:rPr>
              <a:t>Customer Relationship Management (CRM)</a:t>
            </a:r>
          </a:p>
        </p:txBody>
      </p:sp>
      <p:pic>
        <p:nvPicPr>
          <p:cNvPr id="6" name="Picture 5" descr="A magnifying glass looking at people&#10;&#10;Description automatically generated">
            <a:extLst>
              <a:ext uri="{FF2B5EF4-FFF2-40B4-BE49-F238E27FC236}">
                <a16:creationId xmlns:a16="http://schemas.microsoft.com/office/drawing/2014/main" id="{E93A6E74-83A8-E496-F688-A8B424C247F5}"/>
              </a:ext>
            </a:extLst>
          </p:cNvPr>
          <p:cNvPicPr>
            <a:picLocks noChangeAspect="1"/>
          </p:cNvPicPr>
          <p:nvPr/>
        </p:nvPicPr>
        <p:blipFill>
          <a:blip r:embed="rId4">
            <a:extLst>
              <a:ext uri="{28A0092B-C50C-407E-A947-70E740481C1C}">
                <a14:useLocalDpi xmlns:a14="http://schemas.microsoft.com/office/drawing/2010/main" val="0"/>
              </a:ext>
            </a:extLst>
          </a:blip>
          <a:srcRect t="13383" b="19202"/>
          <a:stretch/>
        </p:blipFill>
        <p:spPr>
          <a:xfrm>
            <a:off x="20" y="-2"/>
            <a:ext cx="12191980" cy="3657600"/>
          </a:xfrm>
          <a:prstGeom prst="rect">
            <a:avLst/>
          </a:prstGeom>
        </p:spPr>
      </p:pic>
      <p:sp>
        <p:nvSpPr>
          <p:cNvPr id="26" name="Rectangle 25">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1D193D-FD47-0137-ED85-D4CA7AB2DA8F}"/>
              </a:ext>
            </a:extLst>
          </p:cNvPr>
          <p:cNvSpPr>
            <a:spLocks noGrp="1"/>
          </p:cNvSpPr>
          <p:nvPr>
            <p:ph idx="1"/>
          </p:nvPr>
        </p:nvSpPr>
        <p:spPr>
          <a:xfrm>
            <a:off x="6107057" y="3789399"/>
            <a:ext cx="5807575" cy="2439394"/>
          </a:xfrm>
        </p:spPr>
        <p:txBody>
          <a:bodyPr anchor="ctr">
            <a:noAutofit/>
          </a:bodyPr>
          <a:lstStyle/>
          <a:p>
            <a:r>
              <a:rPr lang="en-US" altLang="en-US" b="1" dirty="0">
                <a:latin typeface="Calibri" panose="020F0502020204030204" pitchFamily="34" charset="0"/>
                <a:cs typeface="Calibri" panose="020F0502020204030204" pitchFamily="34" charset="0"/>
              </a:rPr>
              <a:t>All kinds of </a:t>
            </a:r>
            <a:r>
              <a:rPr lang="en-US" altLang="en-US" b="1" dirty="0" err="1">
                <a:latin typeface="Calibri" panose="020F0502020204030204" pitchFamily="34" charset="0"/>
                <a:cs typeface="Calibri" panose="020F0502020204030204" pitchFamily="34" charset="0"/>
              </a:rPr>
              <a:t>organisations</a:t>
            </a:r>
            <a:r>
              <a:rPr lang="en-US" altLang="en-US" b="1" dirty="0">
                <a:latin typeface="Calibri" panose="020F0502020204030204" pitchFamily="34" charset="0"/>
                <a:cs typeface="Calibri" panose="020F0502020204030204" pitchFamily="34" charset="0"/>
              </a:rPr>
              <a:t> are now becoming proficient users of customer relationship management systems (CRMs) to get to know their customers better and to interact with them on a regular basis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8" name="Rectangle 27">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210263D9-9384-6B10-4DCF-56F61CAD3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D2DBD-E8EA-816F-798A-7A9E0ABC0765}"/>
              </a:ext>
            </a:extLst>
          </p:cNvPr>
          <p:cNvSpPr>
            <a:spLocks noGrp="1"/>
          </p:cNvSpPr>
          <p:nvPr>
            <p:ph type="sldNum" sz="quarter" idx="12"/>
          </p:nvPr>
        </p:nvSpPr>
        <p:spPr/>
        <p:txBody>
          <a:bodyPr/>
          <a:lstStyle/>
          <a:p>
            <a:fld id="{A9170E51-B795-4297-8905-0FCF38CF2F85}" type="slidenum">
              <a:rPr lang="en-GB" smtClean="0"/>
              <a:t>10</a:t>
            </a:fld>
            <a:endParaRPr lang="en-GB"/>
          </a:p>
        </p:txBody>
      </p:sp>
    </p:spTree>
    <p:extLst>
      <p:ext uri="{BB962C8B-B14F-4D97-AF65-F5344CB8AC3E}">
        <p14:creationId xmlns:p14="http://schemas.microsoft.com/office/powerpoint/2010/main" val="2900726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410967" y="248038"/>
            <a:ext cx="4643918"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Developing a Customer Centric Focus</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152400" y="1825624"/>
            <a:ext cx="5051048" cy="4465838"/>
          </a:xfrm>
          <a:prstGeom prst="rect">
            <a:avLst/>
          </a:prstGeom>
          <a:noFill/>
        </p:spPr>
        <p:txBody>
          <a:bodyPr wrap="square">
            <a:spAutoFit/>
          </a:bodyPr>
          <a:lstStyle/>
          <a:p>
            <a:pPr marL="342900" indent="-342900">
              <a:buFont typeface="Arial" panose="020B0604020202020204" pitchFamily="34" charset="0"/>
              <a:buChar char="•"/>
            </a:pPr>
            <a:r>
              <a:rPr lang="en-GB" sz="2400" b="1" i="0" dirty="0">
                <a:solidFill>
                  <a:srgbClr val="000000"/>
                </a:solidFill>
                <a:effectLst/>
                <a:latin typeface="Graphik Web"/>
              </a:rPr>
              <a:t>Customer centricity </a:t>
            </a:r>
            <a:r>
              <a:rPr lang="en-GB" sz="2400" b="0" i="0" dirty="0">
                <a:solidFill>
                  <a:srgbClr val="000000"/>
                </a:solidFill>
                <a:effectLst/>
                <a:latin typeface="Graphik Web"/>
              </a:rPr>
              <a:t>is the ability of people in an organization to understand customers' situations, perceptions, and expectations. </a:t>
            </a:r>
          </a:p>
          <a:p>
            <a:endParaRPr lang="en-GB" sz="2400" dirty="0">
              <a:solidFill>
                <a:srgbClr val="000000"/>
              </a:solidFill>
              <a:latin typeface="Graphik Web"/>
            </a:endParaRPr>
          </a:p>
          <a:p>
            <a:pPr marL="342900" indent="-342900">
              <a:buFont typeface="Arial" panose="020B0604020202020204" pitchFamily="34" charset="0"/>
              <a:buChar char="•"/>
            </a:pPr>
            <a:r>
              <a:rPr lang="en-GB" sz="2400" b="1" i="0" dirty="0">
                <a:solidFill>
                  <a:srgbClr val="000000"/>
                </a:solidFill>
                <a:effectLst/>
                <a:latin typeface="Graphik Web"/>
              </a:rPr>
              <a:t>Customer centricity </a:t>
            </a:r>
            <a:r>
              <a:rPr lang="en-GB" sz="2400" b="0" i="0" dirty="0">
                <a:solidFill>
                  <a:srgbClr val="000000"/>
                </a:solidFill>
                <a:effectLst/>
                <a:latin typeface="Graphik Web"/>
              </a:rPr>
              <a:t>demands that the customer is the focal point of all decisions related to delivering products, services and experiences to create customer satisfaction, loyalty and advocacy.</a:t>
            </a:r>
          </a:p>
          <a:p>
            <a:pPr algn="r"/>
            <a:r>
              <a:rPr lang="en-GB" sz="2400" dirty="0">
                <a:solidFill>
                  <a:srgbClr val="000000"/>
                </a:solidFill>
                <a:latin typeface="Graphik Web"/>
              </a:rPr>
              <a:t>Gartner (2025)</a:t>
            </a:r>
            <a:endParaRPr lang="en-GB" sz="2400" dirty="0"/>
          </a:p>
        </p:txBody>
      </p:sp>
      <p:pic>
        <p:nvPicPr>
          <p:cNvPr id="8" name="Picture 2" descr="How to Create a Customer Centric Strategy For Your Business">
            <a:extLst>
              <a:ext uri="{FF2B5EF4-FFF2-40B4-BE49-F238E27FC236}">
                <a16:creationId xmlns:a16="http://schemas.microsoft.com/office/drawing/2014/main" id="{DFC637EC-64F0-E8ED-7859-79416965A2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723" t="4791" r="17503" b="2980"/>
          <a:stretch>
            <a:fillRect/>
          </a:stretch>
        </p:blipFill>
        <p:spPr>
          <a:xfrm>
            <a:off x="5221094" y="-17404"/>
            <a:ext cx="6970906" cy="6875404"/>
          </a:xfrm>
          <a:prstGeom prst="rect">
            <a:avLst/>
          </a:prstGeom>
          <a:noFill/>
        </p:spPr>
      </p:pic>
      <p:sp>
        <p:nvSpPr>
          <p:cNvPr id="4" name="Slide Number Placeholder 3">
            <a:extLst>
              <a:ext uri="{FF2B5EF4-FFF2-40B4-BE49-F238E27FC236}">
                <a16:creationId xmlns:a16="http://schemas.microsoft.com/office/drawing/2014/main" id="{D1454253-B737-A640-54F9-5C72EC8303EC}"/>
              </a:ext>
            </a:extLst>
          </p:cNvPr>
          <p:cNvSpPr>
            <a:spLocks noGrp="1"/>
          </p:cNvSpPr>
          <p:nvPr>
            <p:ph type="sldNum" sz="quarter" idx="12"/>
          </p:nvPr>
        </p:nvSpPr>
        <p:spPr/>
        <p:txBody>
          <a:bodyPr/>
          <a:lstStyle/>
          <a:p>
            <a:fld id="{A9170E51-B795-4297-8905-0FCF38CF2F85}" type="slidenum">
              <a:rPr lang="en-GB" smtClean="0"/>
              <a:t>11</a:t>
            </a:fld>
            <a:endParaRPr lang="en-GB"/>
          </a:p>
        </p:txBody>
      </p:sp>
    </p:spTree>
    <p:extLst>
      <p:ext uri="{BB962C8B-B14F-4D97-AF65-F5344CB8AC3E}">
        <p14:creationId xmlns:p14="http://schemas.microsoft.com/office/powerpoint/2010/main" val="1659314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ctr"/>
            <a:r>
              <a:rPr lang="en-GB"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ACTIVITY</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457200" indent="-457200">
              <a:buFont typeface="Arial" panose="020B0604020202020204" pitchFamily="34" charset="0"/>
              <a:buChar char="•"/>
            </a:pPr>
            <a:r>
              <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Discuss a company/organisation that you think truly demonstrates a customer centric focus</a:t>
            </a:r>
          </a:p>
          <a:p>
            <a:pPr marL="457200" indent="-457200">
              <a:buFont typeface="Arial" panose="020B0604020202020204" pitchFamily="34" charset="0"/>
              <a:buChar char="•"/>
            </a:pPr>
            <a:endPar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altLang="en-US" sz="32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Feedback and justification for your choice.  </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64845800-3B77-72B6-B1E9-2D65A890C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8B6804-F431-628E-3B0B-B4CF9BDA51A3}"/>
              </a:ext>
            </a:extLst>
          </p:cNvPr>
          <p:cNvSpPr>
            <a:spLocks noGrp="1"/>
          </p:cNvSpPr>
          <p:nvPr>
            <p:ph type="sldNum" sz="quarter" idx="12"/>
          </p:nvPr>
        </p:nvSpPr>
        <p:spPr/>
        <p:txBody>
          <a:bodyPr/>
          <a:lstStyle/>
          <a:p>
            <a:fld id="{A9170E51-B795-4297-8905-0FCF38CF2F85}" type="slidenum">
              <a:rPr lang="en-GB" smtClean="0"/>
              <a:t>12</a:t>
            </a:fld>
            <a:endParaRPr lang="en-GB"/>
          </a:p>
        </p:txBody>
      </p:sp>
    </p:spTree>
    <p:extLst>
      <p:ext uri="{BB962C8B-B14F-4D97-AF65-F5344CB8AC3E}">
        <p14:creationId xmlns:p14="http://schemas.microsoft.com/office/powerpoint/2010/main" val="1712182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4761287"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Amazon</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5054717"/>
          </a:xfrm>
          <a:prstGeom prst="rect">
            <a:avLst/>
          </a:prstGeom>
          <a:noFill/>
        </p:spPr>
        <p:txBody>
          <a:bodyPr wrap="square">
            <a:spAutoFit/>
          </a:bodyPr>
          <a:lstStyle/>
          <a:p>
            <a:r>
              <a:rPr lang="en-GB" sz="2400" b="1"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Amazon</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 is certainly one of the most famous examples of a customer-centric business</a:t>
            </a:r>
          </a:p>
          <a:p>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Amazon's website states: "Amazon strives to be the most customer-centric company on Earth, the best employer on Earth, and the safest workplace on Earth.“</a:t>
            </a: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A</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mazon is constantly innovating with </a:t>
            </a:r>
            <a:r>
              <a:rPr lang="en-GB" sz="2400" b="1"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new ways to provide a better service and a better experience or its customers</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 through an extremely customer-friendly returns service and one-day shipping service, among many other things. </a:t>
            </a: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P</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ersonalisation is also one of its key strategies. Amazon use personalised recommendations to drive sales. </a:t>
            </a:r>
            <a:endParaRPr lang="en-GB" sz="2400" kern="100" dirty="0">
              <a:solidFill>
                <a:srgbClr val="F65B5B"/>
              </a:solidFill>
              <a:effectLst/>
              <a:latin typeface="Calibri" panose="020F0502020204030204" pitchFamily="34" charset="0"/>
              <a:ea typeface="Calibri" panose="020F0502020204030204" pitchFamily="34" charset="0"/>
              <a:cs typeface="Calibri" panose="020F0502020204030204" pitchFamily="34" charset="0"/>
            </a:endParaRPr>
          </a:p>
          <a:p>
            <a:r>
              <a:rPr lang="en-GB" sz="2400" kern="100" dirty="0">
                <a:solidFill>
                  <a:srgbClr val="113B4C"/>
                </a:solidFill>
                <a:latin typeface="Calibri" panose="020F0502020204030204" pitchFamily="34" charset="0"/>
                <a:ea typeface="Calibri" panose="020F0502020204030204" pitchFamily="34" charset="0"/>
                <a:cs typeface="Calibri" panose="020F0502020204030204" pitchFamily="34" charset="0"/>
              </a:rPr>
              <a:t>T</a:t>
            </a:r>
            <a:r>
              <a:rPr lang="en-GB" sz="2400" kern="100" dirty="0">
                <a:solidFill>
                  <a:srgbClr val="113B4C"/>
                </a:solidFill>
                <a:effectLst/>
                <a:latin typeface="Calibri" panose="020F0502020204030204" pitchFamily="34" charset="0"/>
                <a:ea typeface="Calibri" panose="020F0502020204030204" pitchFamily="34" charset="0"/>
                <a:cs typeface="Calibri" panose="020F0502020204030204" pitchFamily="34" charset="0"/>
              </a:rPr>
              <a:t>he e-commerce giant also knows that </a:t>
            </a:r>
            <a:r>
              <a:rPr lang="en-GB" sz="2400" b="1" kern="100" dirty="0">
                <a:effectLst/>
                <a:latin typeface="Calibri" panose="020F0502020204030204" pitchFamily="34" charset="0"/>
                <a:ea typeface="Calibri" panose="020F0502020204030204" pitchFamily="34" charset="0"/>
                <a:cs typeface="Calibri" panose="020F0502020204030204" pitchFamily="34" charset="0"/>
              </a:rPr>
              <a:t>reviews are one of the factors that most influence customers when making a purchase</a:t>
            </a:r>
            <a:r>
              <a:rPr lang="en-GB" sz="2400" kern="100" dirty="0">
                <a:effectLst/>
                <a:latin typeface="Calibri" panose="020F0502020204030204" pitchFamily="34" charset="0"/>
                <a:ea typeface="Calibri" panose="020F0502020204030204" pitchFamily="34" charset="0"/>
                <a:cs typeface="Calibri" panose="020F0502020204030204" pitchFamily="34" charset="0"/>
              </a:rPr>
              <a:t>. That's why Amazon highlights reviews on all its products and sends an automatic email to all customers asking them to write a review once they have received the product.</a:t>
            </a:r>
          </a:p>
          <a:p>
            <a:pPr algn="r"/>
            <a:endParaRPr lang="en-GB" sz="2400" dirty="0"/>
          </a:p>
        </p:txBody>
      </p:sp>
      <p:pic>
        <p:nvPicPr>
          <p:cNvPr id="3" name="Picture 2" descr="Amazon.co.uk: Amazon For All Occasions - Amazon.co.uk eGift Voucher: Gift  Cards">
            <a:extLst>
              <a:ext uri="{FF2B5EF4-FFF2-40B4-BE49-F238E27FC236}">
                <a16:creationId xmlns:a16="http://schemas.microsoft.com/office/drawing/2014/main" id="{DAE08D78-636E-73CF-54A3-97BE4593FAB8}"/>
              </a:ext>
            </a:extLst>
          </p:cNvPr>
          <p:cNvPicPr>
            <a:picLocks noChangeAspect="1" noChangeArrowheads="1"/>
          </p:cNvPicPr>
          <p:nvPr/>
        </p:nvPicPr>
        <p:blipFill>
          <a:blip r:embed="rId3">
            <a:clrChange>
              <a:clrFrom>
                <a:srgbClr val="F9FAFB"/>
              </a:clrFrom>
              <a:clrTo>
                <a:srgbClr val="F9FAFB">
                  <a:alpha val="0"/>
                </a:srgbClr>
              </a:clrTo>
            </a:clrChange>
            <a:extLst>
              <a:ext uri="{28A0092B-C50C-407E-A947-70E740481C1C}">
                <a14:useLocalDpi xmlns:a14="http://schemas.microsoft.com/office/drawing/2010/main" val="0"/>
              </a:ext>
            </a:extLst>
          </a:blip>
          <a:srcRect/>
          <a:stretch>
            <a:fillRect/>
          </a:stretch>
        </p:blipFill>
        <p:spPr bwMode="auto">
          <a:xfrm>
            <a:off x="6891077" y="124372"/>
            <a:ext cx="4601210" cy="1325563"/>
          </a:xfrm>
          <a:prstGeom prst="rect">
            <a:avLst/>
          </a:prstGeom>
          <a:solidFill>
            <a:schemeClr val="bg1"/>
          </a:solidFill>
        </p:spPr>
      </p:pic>
      <p:sp>
        <p:nvSpPr>
          <p:cNvPr id="5" name="Slide Number Placeholder 4">
            <a:extLst>
              <a:ext uri="{FF2B5EF4-FFF2-40B4-BE49-F238E27FC236}">
                <a16:creationId xmlns:a16="http://schemas.microsoft.com/office/drawing/2014/main" id="{C4EBE904-E83B-D57B-B896-181895D7030E}"/>
              </a:ext>
            </a:extLst>
          </p:cNvPr>
          <p:cNvSpPr>
            <a:spLocks noGrp="1"/>
          </p:cNvSpPr>
          <p:nvPr>
            <p:ph type="sldNum" sz="quarter" idx="12"/>
          </p:nvPr>
        </p:nvSpPr>
        <p:spPr/>
        <p:txBody>
          <a:bodyPr/>
          <a:lstStyle/>
          <a:p>
            <a:fld id="{A9170E51-B795-4297-8905-0FCF38CF2F85}" type="slidenum">
              <a:rPr lang="en-GB" smtClean="0"/>
              <a:t>13</a:t>
            </a:fld>
            <a:endParaRPr lang="en-GB"/>
          </a:p>
        </p:txBody>
      </p:sp>
    </p:spTree>
    <p:extLst>
      <p:ext uri="{BB962C8B-B14F-4D97-AF65-F5344CB8AC3E}">
        <p14:creationId xmlns:p14="http://schemas.microsoft.com/office/powerpoint/2010/main" val="2827190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0BA63-AE62-62C3-CEC0-AB4577D2E8C6}"/>
              </a:ext>
            </a:extLst>
          </p:cNvPr>
          <p:cNvSpPr>
            <a:spLocks noGrp="1"/>
          </p:cNvSpPr>
          <p:nvPr>
            <p:ph type="title"/>
          </p:nvPr>
        </p:nvSpPr>
        <p:spPr/>
        <p:txBody>
          <a:bodyPr/>
          <a:lstStyle/>
          <a:p>
            <a:endParaRPr lang="en-GB"/>
          </a:p>
        </p:txBody>
      </p:sp>
      <p:pic>
        <p:nvPicPr>
          <p:cNvPr id="6" name="Online Media 5" title="Amazon CEO Jeff Bezos on Customer Obsession">
            <a:hlinkClick r:id="" action="ppaction://media"/>
            <a:extLst>
              <a:ext uri="{FF2B5EF4-FFF2-40B4-BE49-F238E27FC236}">
                <a16:creationId xmlns:a16="http://schemas.microsoft.com/office/drawing/2014/main" id="{552F5464-44C3-2D99-4D60-63D7E169A252}"/>
              </a:ext>
            </a:extLst>
          </p:cNvPr>
          <p:cNvPicPr>
            <a:picLocks noGrp="1" noRot="1" noChangeAspect="1"/>
          </p:cNvPicPr>
          <p:nvPr>
            <p:ph idx="1"/>
            <a:videoFile r:link="rId1"/>
          </p:nvPr>
        </p:nvPicPr>
        <p:blipFill>
          <a:blip r:embed="rId3"/>
          <a:stretch>
            <a:fillRect/>
          </a:stretch>
        </p:blipFill>
        <p:spPr>
          <a:xfrm>
            <a:off x="0" y="69896"/>
            <a:ext cx="12192000" cy="6795962"/>
          </a:xfrm>
          <a:prstGeom prst="rect">
            <a:avLst/>
          </a:prstGeom>
        </p:spPr>
      </p:pic>
      <p:sp>
        <p:nvSpPr>
          <p:cNvPr id="5" name="Slide Number Placeholder 4">
            <a:extLst>
              <a:ext uri="{FF2B5EF4-FFF2-40B4-BE49-F238E27FC236}">
                <a16:creationId xmlns:a16="http://schemas.microsoft.com/office/drawing/2014/main" id="{506184B8-741E-4157-30AF-9B2B813EE597}"/>
              </a:ext>
            </a:extLst>
          </p:cNvPr>
          <p:cNvSpPr>
            <a:spLocks noGrp="1"/>
          </p:cNvSpPr>
          <p:nvPr>
            <p:ph type="sldNum" sz="quarter" idx="12"/>
          </p:nvPr>
        </p:nvSpPr>
        <p:spPr/>
        <p:txBody>
          <a:bodyPr/>
          <a:lstStyle/>
          <a:p>
            <a:fld id="{A9170E51-B795-4297-8905-0FCF38CF2F85}" type="slidenum">
              <a:rPr lang="en-GB" smtClean="0"/>
              <a:t>14</a:t>
            </a:fld>
            <a:endParaRPr lang="en-GB"/>
          </a:p>
        </p:txBody>
      </p:sp>
    </p:spTree>
    <p:extLst>
      <p:ext uri="{BB962C8B-B14F-4D97-AF65-F5344CB8AC3E}">
        <p14:creationId xmlns:p14="http://schemas.microsoft.com/office/powerpoint/2010/main" val="3781514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1503-EE4A-F7BA-92E4-ADFCF0AFFDF2}"/>
              </a:ext>
            </a:extLst>
          </p:cNvPr>
          <p:cNvSpPr>
            <a:spLocks noGrp="1"/>
          </p:cNvSpPr>
          <p:nvPr>
            <p:ph type="title"/>
          </p:nvPr>
        </p:nvSpPr>
        <p:spPr/>
        <p:txBody>
          <a:bodyPr/>
          <a:lstStyle/>
          <a:p>
            <a:endParaRPr lang="en-GB"/>
          </a:p>
        </p:txBody>
      </p:sp>
      <p:pic>
        <p:nvPicPr>
          <p:cNvPr id="4" name="Online Media 3" title="The Explainer: Blue Ocean Strategy">
            <a:hlinkClick r:id="" action="ppaction://media"/>
            <a:extLst>
              <a:ext uri="{FF2B5EF4-FFF2-40B4-BE49-F238E27FC236}">
                <a16:creationId xmlns:a16="http://schemas.microsoft.com/office/drawing/2014/main" id="{AD0FF232-75F9-3571-7C65-AC6866AB520B}"/>
              </a:ext>
            </a:extLst>
          </p:cNvPr>
          <p:cNvPicPr>
            <a:picLocks noGrp="1" noRot="1" noChangeAspect="1"/>
          </p:cNvPicPr>
          <p:nvPr>
            <p:ph idx="1"/>
            <a:videoFile r:link="rId1"/>
          </p:nvPr>
        </p:nvPicPr>
        <p:blipFill>
          <a:blip r:embed="rId4"/>
          <a:stretch>
            <a:fillRect/>
          </a:stretch>
        </p:blipFill>
        <p:spPr>
          <a:xfrm>
            <a:off x="0" y="29131"/>
            <a:ext cx="12192000" cy="6888945"/>
          </a:xfrm>
          <a:prstGeom prst="rect">
            <a:avLst/>
          </a:prstGeom>
        </p:spPr>
      </p:pic>
      <p:sp>
        <p:nvSpPr>
          <p:cNvPr id="3" name="Footer Placeholder 2">
            <a:extLst>
              <a:ext uri="{FF2B5EF4-FFF2-40B4-BE49-F238E27FC236}">
                <a16:creationId xmlns:a16="http://schemas.microsoft.com/office/drawing/2014/main" id="{67D3CAE6-B19D-FFE4-D043-C4CE82F123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15CA47-7ECC-6383-A211-609AAB2B32EE}"/>
              </a:ext>
            </a:extLst>
          </p:cNvPr>
          <p:cNvSpPr>
            <a:spLocks noGrp="1"/>
          </p:cNvSpPr>
          <p:nvPr>
            <p:ph type="sldNum" sz="quarter" idx="12"/>
          </p:nvPr>
        </p:nvSpPr>
        <p:spPr/>
        <p:txBody>
          <a:bodyPr/>
          <a:lstStyle/>
          <a:p>
            <a:fld id="{A9170E51-B795-4297-8905-0FCF38CF2F85}" type="slidenum">
              <a:rPr lang="en-GB" smtClean="0"/>
              <a:t>15</a:t>
            </a:fld>
            <a:endParaRPr lang="en-GB"/>
          </a:p>
        </p:txBody>
      </p:sp>
    </p:spTree>
    <p:extLst>
      <p:ext uri="{BB962C8B-B14F-4D97-AF65-F5344CB8AC3E}">
        <p14:creationId xmlns:p14="http://schemas.microsoft.com/office/powerpoint/2010/main" val="50452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A </a:t>
            </a:r>
            <a:r>
              <a:rPr lang="en-US" sz="3700" b="1" dirty="0">
                <a:solidFill>
                  <a:srgbClr val="FFFFFF"/>
                </a:solidFill>
              </a:rPr>
              <a:t>S</a:t>
            </a:r>
            <a:r>
              <a:rPr lang="en-US" sz="3700" b="1" kern="1200" dirty="0">
                <a:solidFill>
                  <a:srgbClr val="FFFFFF"/>
                </a:solidFill>
                <a:latin typeface="+mj-lt"/>
                <a:ea typeface="+mj-ea"/>
                <a:cs typeface="+mj-cs"/>
              </a:rPr>
              <a:t>imple Model of the Marketing Process</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885371"/>
          </a:xfrm>
          <a:prstGeom prst="rect">
            <a:avLst/>
          </a:prstGeom>
          <a:noFill/>
        </p:spPr>
        <p:txBody>
          <a:bodyPr wrap="square">
            <a:spAutoFit/>
          </a:bodyPr>
          <a:lstStyle/>
          <a:p>
            <a:pPr marL="0" indent="0">
              <a:buNone/>
            </a:pP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pic>
        <p:nvPicPr>
          <p:cNvPr id="4" name="Picture 4" descr="fig01_01wo.jpg">
            <a:extLst>
              <a:ext uri="{FF2B5EF4-FFF2-40B4-BE49-F238E27FC236}">
                <a16:creationId xmlns:a16="http://schemas.microsoft.com/office/drawing/2014/main" id="{0E2368E4-56AD-3449-408B-A184548AF7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1910" y="2003033"/>
            <a:ext cx="11922876" cy="3625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25DE9FA-B872-DD19-5102-6D0579B30431}"/>
              </a:ext>
            </a:extLst>
          </p:cNvPr>
          <p:cNvSpPr txBox="1">
            <a:spLocks noChangeArrowheads="1"/>
          </p:cNvSpPr>
          <p:nvPr/>
        </p:nvSpPr>
        <p:spPr bwMode="auto">
          <a:xfrm>
            <a:off x="985520" y="6146800"/>
            <a:ext cx="978407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2800" b="0" dirty="0">
                <a:solidFill>
                  <a:schemeClr val="accent1">
                    <a:lumMod val="50000"/>
                  </a:schemeClr>
                </a:solidFill>
                <a:latin typeface="Calibri" panose="020F0502020204030204" pitchFamily="34" charset="0"/>
              </a:rPr>
              <a:t>Marketing is the delivery of value to customers at a profit</a:t>
            </a:r>
          </a:p>
        </p:txBody>
      </p:sp>
      <p:sp>
        <p:nvSpPr>
          <p:cNvPr id="6" name="Slide Number Placeholder 5">
            <a:extLst>
              <a:ext uri="{FF2B5EF4-FFF2-40B4-BE49-F238E27FC236}">
                <a16:creationId xmlns:a16="http://schemas.microsoft.com/office/drawing/2014/main" id="{D4D83610-8EE8-1B4A-D550-AE643EE09F52}"/>
              </a:ext>
            </a:extLst>
          </p:cNvPr>
          <p:cNvSpPr>
            <a:spLocks noGrp="1"/>
          </p:cNvSpPr>
          <p:nvPr>
            <p:ph type="sldNum" sz="quarter" idx="12"/>
          </p:nvPr>
        </p:nvSpPr>
        <p:spPr/>
        <p:txBody>
          <a:bodyPr/>
          <a:lstStyle/>
          <a:p>
            <a:fld id="{A9170E51-B795-4297-8905-0FCF38CF2F85}" type="slidenum">
              <a:rPr lang="en-GB" smtClean="0"/>
              <a:t>16</a:t>
            </a:fld>
            <a:endParaRPr lang="en-GB"/>
          </a:p>
        </p:txBody>
      </p:sp>
    </p:spTree>
    <p:extLst>
      <p:ext uri="{BB962C8B-B14F-4D97-AF65-F5344CB8AC3E}">
        <p14:creationId xmlns:p14="http://schemas.microsoft.com/office/powerpoint/2010/main" val="1579110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080047"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The Marketing Concept</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7010400" cy="3716915"/>
          </a:xfrm>
          <a:prstGeom prst="rect">
            <a:avLst/>
          </a:prstGeom>
          <a:noFill/>
        </p:spPr>
        <p:txBody>
          <a:bodyPr wrap="square">
            <a:spAutoFit/>
          </a:bodyPr>
          <a:lstStyle/>
          <a:p>
            <a:pPr>
              <a:spcBef>
                <a:spcPct val="20000"/>
              </a:spcBef>
              <a:buFont typeface="Arial" panose="020B0604020202020204" pitchFamily="34" charset="0"/>
              <a:buChar char="•"/>
              <a:defRPr/>
            </a:pPr>
            <a:r>
              <a:rPr lang="cy-GB" altLang="en-US" sz="2400" b="1" dirty="0" err="1">
                <a:solidFill>
                  <a:schemeClr val="tx2"/>
                </a:solidFill>
                <a:latin typeface="Calibri" panose="020F0502020204030204" pitchFamily="34" charset="0"/>
                <a:cs typeface="Calibri" panose="020F0502020204030204" pitchFamily="34" charset="0"/>
              </a:rPr>
              <a:t>Customer</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centred</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market</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sensing</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and</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responding</a:t>
            </a:r>
            <a:endParaRPr lang="cy-GB" altLang="en-US" sz="24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endParaRPr lang="da-DK"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Takes an </a:t>
            </a:r>
            <a:r>
              <a:rPr lang="da-DK" altLang="en-US" sz="2400" b="1" dirty="0" err="1">
                <a:solidFill>
                  <a:schemeClr val="tx2"/>
                </a:solidFill>
                <a:latin typeface="Calibri" panose="020F0502020204030204" pitchFamily="34" charset="0"/>
                <a:cs typeface="Calibri" panose="020F0502020204030204" pitchFamily="34" charset="0"/>
              </a:rPr>
              <a:t>outside</a:t>
            </a:r>
            <a:r>
              <a:rPr lang="da-DK" altLang="en-US" sz="2400" b="1" dirty="0">
                <a:solidFill>
                  <a:schemeClr val="tx2"/>
                </a:solidFill>
                <a:latin typeface="Calibri" panose="020F0502020204030204" pitchFamily="34" charset="0"/>
                <a:cs typeface="Calibri" panose="020F0502020204030204" pitchFamily="34" charset="0"/>
              </a:rPr>
              <a:t>-in </a:t>
            </a:r>
            <a:r>
              <a:rPr lang="da-DK" altLang="en-US" sz="2400" b="1" dirty="0" err="1">
                <a:solidFill>
                  <a:schemeClr val="tx2"/>
                </a:solidFill>
                <a:latin typeface="Calibri" panose="020F0502020204030204" pitchFamily="34" charset="0"/>
                <a:cs typeface="Calibri" panose="020F0502020204030204" pitchFamily="34" charset="0"/>
              </a:rPr>
              <a:t>perspective</a:t>
            </a:r>
            <a:r>
              <a:rPr lang="da-DK" altLang="en-US" sz="2400" b="1" dirty="0">
                <a:solidFill>
                  <a:schemeClr val="tx2"/>
                </a:solidFill>
                <a:latin typeface="Calibri" panose="020F0502020204030204" pitchFamily="34" charset="0"/>
                <a:cs typeface="Calibri" panose="020F0502020204030204" pitchFamily="34" charset="0"/>
              </a:rPr>
              <a:t> </a:t>
            </a:r>
          </a:p>
          <a:p>
            <a:pPr>
              <a:spcBef>
                <a:spcPct val="20000"/>
              </a:spcBef>
              <a:buFont typeface="Arial" panose="020B0604020202020204" pitchFamily="34" charset="0"/>
              <a:buChar char="•"/>
              <a:defRPr/>
            </a:pPr>
            <a:endParaRPr lang="da-DK" altLang="en-US" sz="800" b="1" dirty="0">
              <a:solidFill>
                <a:schemeClr val="tx2"/>
              </a:solidFill>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 </a:t>
            </a:r>
            <a:r>
              <a:rPr lang="da-DK" altLang="en-US" sz="2400" b="1" dirty="0" err="1">
                <a:solidFill>
                  <a:schemeClr val="tx2"/>
                </a:solidFill>
                <a:latin typeface="Calibri" panose="020F0502020204030204" pitchFamily="34" charset="0"/>
                <a:cs typeface="Calibri" panose="020F0502020204030204" pitchFamily="34" charset="0"/>
              </a:rPr>
              <a:t>Well-defined</a:t>
            </a:r>
            <a:r>
              <a:rPr lang="da-DK" altLang="en-US" sz="2400" b="1" dirty="0">
                <a:solidFill>
                  <a:schemeClr val="tx2"/>
                </a:solidFill>
                <a:latin typeface="Calibri" panose="020F0502020204030204" pitchFamily="34" charset="0"/>
                <a:cs typeface="Calibri" panose="020F0502020204030204" pitchFamily="34" charset="0"/>
              </a:rPr>
              <a:t> </a:t>
            </a:r>
            <a:r>
              <a:rPr lang="da-DK" altLang="en-US" sz="2400" b="1" dirty="0" err="1">
                <a:solidFill>
                  <a:schemeClr val="tx2"/>
                </a:solidFill>
                <a:latin typeface="Calibri" panose="020F0502020204030204" pitchFamily="34" charset="0"/>
                <a:cs typeface="Calibri" panose="020F0502020204030204" pitchFamily="34" charset="0"/>
              </a:rPr>
              <a:t>market</a:t>
            </a:r>
            <a:r>
              <a:rPr lang="da-DK" altLang="en-US" sz="2400" b="0" dirty="0">
                <a:latin typeface="Calibri" panose="020F0502020204030204" pitchFamily="34" charset="0"/>
                <a:cs typeface="Calibri" panose="020F0502020204030204" pitchFamily="34" charset="0"/>
              </a:rPr>
              <a:t>, </a:t>
            </a:r>
            <a:r>
              <a:rPr lang="da-DK" altLang="en-US" sz="2400" b="0" dirty="0" err="1">
                <a:latin typeface="Calibri" panose="020F0502020204030204" pitchFamily="34" charset="0"/>
                <a:cs typeface="Calibri" panose="020F0502020204030204" pitchFamily="34" charset="0"/>
              </a:rPr>
              <a:t>customer</a:t>
            </a:r>
            <a:r>
              <a:rPr lang="da-DK" altLang="en-US" sz="2400" b="0" dirty="0">
                <a:latin typeface="Calibri" panose="020F0502020204030204" pitchFamily="34" charset="0"/>
                <a:cs typeface="Calibri" panose="020F0502020204030204" pitchFamily="34" charset="0"/>
              </a:rPr>
              <a:t> </a:t>
            </a:r>
            <a:r>
              <a:rPr lang="da-DK" altLang="en-US" sz="2400" b="0" dirty="0" err="1">
                <a:latin typeface="Calibri" panose="020F0502020204030204" pitchFamily="34" charset="0"/>
                <a:cs typeface="Calibri" panose="020F0502020204030204" pitchFamily="34" charset="0"/>
              </a:rPr>
              <a:t>needs</a:t>
            </a:r>
            <a:r>
              <a:rPr lang="da-DK" altLang="en-US" sz="2400" b="0" dirty="0">
                <a:latin typeface="Calibri" panose="020F0502020204030204" pitchFamily="34" charset="0"/>
                <a:cs typeface="Calibri" panose="020F0502020204030204" pitchFamily="34" charset="0"/>
              </a:rPr>
              <a:t> and integration of marketing </a:t>
            </a:r>
            <a:r>
              <a:rPr lang="da-DK" altLang="en-US" sz="2400" b="0" dirty="0" err="1">
                <a:latin typeface="Calibri" panose="020F0502020204030204" pitchFamily="34" charset="0"/>
                <a:cs typeface="Calibri" panose="020F0502020204030204" pitchFamily="34" charset="0"/>
              </a:rPr>
              <a:t>activities</a:t>
            </a:r>
            <a:endParaRPr lang="da-DK" altLang="en-US" sz="24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endParaRPr lang="da-DK"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400" b="0" dirty="0">
                <a:latin typeface="Calibri" panose="020F0502020204030204" pitchFamily="34" charset="0"/>
                <a:cs typeface="Calibri" panose="020F0502020204030204" pitchFamily="34" charset="0"/>
              </a:rPr>
              <a:t> </a:t>
            </a:r>
            <a:r>
              <a:rPr lang="en-GB" altLang="en-US" sz="2400" b="1" dirty="0">
                <a:solidFill>
                  <a:schemeClr val="tx2"/>
                </a:solidFill>
                <a:latin typeface="Calibri" panose="020F0502020204030204" pitchFamily="34" charset="0"/>
                <a:cs typeface="Calibri" panose="020F0502020204030204" pitchFamily="34" charset="0"/>
              </a:rPr>
              <a:t>Creating lasting relationships </a:t>
            </a:r>
            <a:r>
              <a:rPr lang="en-GB" altLang="en-US" sz="2400" b="0" dirty="0">
                <a:latin typeface="Calibri" panose="020F0502020204030204" pitchFamily="34" charset="0"/>
                <a:cs typeface="Calibri" panose="020F0502020204030204" pitchFamily="34" charset="0"/>
              </a:rPr>
              <a:t>based on customer value and satisfaction</a:t>
            </a:r>
          </a:p>
          <a:p>
            <a:pPr>
              <a:spcBef>
                <a:spcPct val="20000"/>
              </a:spcBef>
              <a:buFont typeface="Arial" panose="020B0604020202020204" pitchFamily="34" charset="0"/>
              <a:buChar char="•"/>
              <a:defRPr/>
            </a:pPr>
            <a:endParaRPr lang="en-GB" altLang="en-US" sz="8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cy-GB" altLang="en-US" sz="2400" b="1" dirty="0" err="1">
                <a:solidFill>
                  <a:schemeClr val="tx2"/>
                </a:solidFill>
                <a:latin typeface="Calibri" panose="020F0502020204030204" pitchFamily="34" charset="0"/>
                <a:cs typeface="Calibri" panose="020F0502020204030204" pitchFamily="34" charset="0"/>
              </a:rPr>
              <a:t>Delivering</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better</a:t>
            </a:r>
            <a:r>
              <a:rPr lang="cy-GB" altLang="en-US" sz="2400" b="1" dirty="0">
                <a:solidFill>
                  <a:schemeClr val="tx2"/>
                </a:solidFill>
                <a:latin typeface="Calibri" panose="020F0502020204030204" pitchFamily="34" charset="0"/>
                <a:cs typeface="Calibri" panose="020F0502020204030204" pitchFamily="34" charset="0"/>
              </a:rPr>
              <a:t> ‘</a:t>
            </a:r>
            <a:r>
              <a:rPr lang="cy-GB" altLang="en-US" sz="2400" b="1" dirty="0" err="1">
                <a:solidFill>
                  <a:schemeClr val="tx2"/>
                </a:solidFill>
                <a:latin typeface="Calibri" panose="020F0502020204030204" pitchFamily="34" charset="0"/>
                <a:cs typeface="Calibri" panose="020F0502020204030204" pitchFamily="34" charset="0"/>
              </a:rPr>
              <a:t>value</a:t>
            </a:r>
            <a:r>
              <a:rPr lang="cy-GB" altLang="en-US" sz="2400" dirty="0">
                <a:solidFill>
                  <a:schemeClr val="tx2"/>
                </a:solidFill>
                <a:latin typeface="Calibri" panose="020F0502020204030204" pitchFamily="34" charset="0"/>
                <a:cs typeface="Calibri" panose="020F0502020204030204" pitchFamily="34" charset="0"/>
              </a:rPr>
              <a:t>’ </a:t>
            </a:r>
            <a:r>
              <a:rPr lang="cy-GB" altLang="en-US" sz="2400" b="0" dirty="0">
                <a:latin typeface="Calibri" panose="020F0502020204030204" pitchFamily="34" charset="0"/>
                <a:cs typeface="Calibri" panose="020F0502020204030204" pitchFamily="34" charset="0"/>
              </a:rPr>
              <a:t>than </a:t>
            </a:r>
            <a:r>
              <a:rPr lang="cy-GB" altLang="en-US" sz="2400" b="0" dirty="0" err="1">
                <a:latin typeface="Calibri" panose="020F0502020204030204" pitchFamily="34" charset="0"/>
                <a:cs typeface="Calibri" panose="020F0502020204030204" pitchFamily="34" charset="0"/>
              </a:rPr>
              <a:t>your</a:t>
            </a:r>
            <a:r>
              <a:rPr lang="cy-GB" altLang="en-US" sz="2400" b="0" dirty="0">
                <a:latin typeface="Calibri" panose="020F0502020204030204" pitchFamily="34" charset="0"/>
                <a:cs typeface="Calibri" panose="020F0502020204030204" pitchFamily="34" charset="0"/>
              </a:rPr>
              <a:t> </a:t>
            </a:r>
            <a:r>
              <a:rPr lang="cy-GB" altLang="en-US" sz="2400" b="0" dirty="0" err="1">
                <a:latin typeface="Calibri" panose="020F0502020204030204" pitchFamily="34" charset="0"/>
                <a:cs typeface="Calibri" panose="020F0502020204030204" pitchFamily="34" charset="0"/>
              </a:rPr>
              <a:t>competitors</a:t>
            </a:r>
            <a:endParaRPr lang="en-GB" altLang="en-US" sz="2400" b="0" dirty="0">
              <a:latin typeface="Calibri" panose="020F0502020204030204" pitchFamily="34" charset="0"/>
              <a:cs typeface="Calibri" panose="020F0502020204030204" pitchFamily="34" charset="0"/>
            </a:endParaRPr>
          </a:p>
          <a:p>
            <a:pPr algn="r"/>
            <a:endParaRPr lang="en-GB" sz="2400" dirty="0"/>
          </a:p>
        </p:txBody>
      </p:sp>
      <p:pic>
        <p:nvPicPr>
          <p:cNvPr id="4" name="Picture Placeholder 17" descr="A tablet with a graph on it">
            <a:extLst>
              <a:ext uri="{FF2B5EF4-FFF2-40B4-BE49-F238E27FC236}">
                <a16:creationId xmlns:a16="http://schemas.microsoft.com/office/drawing/2014/main" id="{842696A1-7568-FF95-168F-076F1569D97E}"/>
              </a:ext>
            </a:extLst>
          </p:cNvPr>
          <p:cNvPicPr>
            <a:picLocks noChangeAspect="1"/>
          </p:cNvPicPr>
          <p:nvPr/>
        </p:nvPicPr>
        <p:blipFill>
          <a:blip r:embed="rId2">
            <a:extLst>
              <a:ext uri="{28A0092B-C50C-407E-A947-70E740481C1C}">
                <a14:useLocalDpi xmlns:a14="http://schemas.microsoft.com/office/drawing/2010/main" val="0"/>
              </a:ext>
            </a:extLst>
          </a:blip>
          <a:srcRect l="20538" r="20538"/>
          <a:stretch>
            <a:fillRect/>
          </a:stretch>
        </p:blipFill>
        <p:spPr>
          <a:xfrm>
            <a:off x="7883034" y="1574310"/>
            <a:ext cx="4308964" cy="3924309"/>
          </a:xfrm>
          <a:prstGeom prst="rect">
            <a:avLst/>
          </a:prstGeom>
        </p:spPr>
      </p:pic>
      <p:grpSp>
        <p:nvGrpSpPr>
          <p:cNvPr id="5" name="Group 4">
            <a:extLst>
              <a:ext uri="{FF2B5EF4-FFF2-40B4-BE49-F238E27FC236}">
                <a16:creationId xmlns:a16="http://schemas.microsoft.com/office/drawing/2014/main" id="{B56556D3-C07D-E128-189F-806840358160}"/>
              </a:ext>
            </a:extLst>
          </p:cNvPr>
          <p:cNvGrpSpPr/>
          <p:nvPr/>
        </p:nvGrpSpPr>
        <p:grpSpPr>
          <a:xfrm>
            <a:off x="1137920" y="5665690"/>
            <a:ext cx="8981440" cy="1100869"/>
            <a:chOff x="285750" y="5429250"/>
            <a:chExt cx="8643938" cy="642938"/>
          </a:xfrm>
        </p:grpSpPr>
        <p:sp>
          <p:nvSpPr>
            <p:cNvPr id="6" name="Rectangle 5">
              <a:extLst>
                <a:ext uri="{FF2B5EF4-FFF2-40B4-BE49-F238E27FC236}">
                  <a16:creationId xmlns:a16="http://schemas.microsoft.com/office/drawing/2014/main" id="{E60350E7-F887-4CE2-0198-58DE5B9DC1F4}"/>
                </a:ext>
              </a:extLst>
            </p:cNvPr>
            <p:cNvSpPr/>
            <p:nvPr/>
          </p:nvSpPr>
          <p:spPr bwMode="auto">
            <a:xfrm>
              <a:off x="285750" y="5429250"/>
              <a:ext cx="1571625" cy="642938"/>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needs</a:t>
              </a:r>
            </a:p>
          </p:txBody>
        </p:sp>
        <p:sp>
          <p:nvSpPr>
            <p:cNvPr id="8" name="Rectangle 7">
              <a:extLst>
                <a:ext uri="{FF2B5EF4-FFF2-40B4-BE49-F238E27FC236}">
                  <a16:creationId xmlns:a16="http://schemas.microsoft.com/office/drawing/2014/main" id="{F812E10C-F94F-58A1-AF5F-CD909037CC21}"/>
                </a:ext>
              </a:extLst>
            </p:cNvPr>
            <p:cNvSpPr/>
            <p:nvPr/>
          </p:nvSpPr>
          <p:spPr bwMode="auto">
            <a:xfrm>
              <a:off x="2643188" y="5429250"/>
              <a:ext cx="1785937"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Potential</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 opportunities</a:t>
              </a:r>
            </a:p>
          </p:txBody>
        </p:sp>
        <p:sp>
          <p:nvSpPr>
            <p:cNvPr id="10" name="Rectangle 9">
              <a:extLst>
                <a:ext uri="{FF2B5EF4-FFF2-40B4-BE49-F238E27FC236}">
                  <a16:creationId xmlns:a16="http://schemas.microsoft.com/office/drawing/2014/main" id="{71E970C2-D535-5681-90E4-82C4960A252C}"/>
                </a:ext>
              </a:extLst>
            </p:cNvPr>
            <p:cNvSpPr/>
            <p:nvPr/>
          </p:nvSpPr>
          <p:spPr bwMode="auto">
            <a:xfrm>
              <a:off x="5143500" y="5429250"/>
              <a:ext cx="1714500"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Marketing products &amp; services</a:t>
              </a:r>
            </a:p>
          </p:txBody>
        </p:sp>
        <p:sp>
          <p:nvSpPr>
            <p:cNvPr id="12" name="Rectangle 11">
              <a:extLst>
                <a:ext uri="{FF2B5EF4-FFF2-40B4-BE49-F238E27FC236}">
                  <a16:creationId xmlns:a16="http://schemas.microsoft.com/office/drawing/2014/main" id="{CEDB6901-616E-C5B9-4148-85C73887EB62}"/>
                </a:ext>
              </a:extLst>
            </p:cNvPr>
            <p:cNvSpPr/>
            <p:nvPr/>
          </p:nvSpPr>
          <p:spPr bwMode="auto">
            <a:xfrm>
              <a:off x="7643813" y="5429250"/>
              <a:ext cx="1285875" cy="500063"/>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p:txBody>
        </p:sp>
        <p:cxnSp>
          <p:nvCxnSpPr>
            <p:cNvPr id="14" name="Straight Arrow Connector 9">
              <a:extLst>
                <a:ext uri="{FF2B5EF4-FFF2-40B4-BE49-F238E27FC236}">
                  <a16:creationId xmlns:a16="http://schemas.microsoft.com/office/drawing/2014/main" id="{A949F263-5AD2-161F-512D-6C49ABF5353A}"/>
                </a:ext>
              </a:extLst>
            </p:cNvPr>
            <p:cNvCxnSpPr>
              <a:cxnSpLocks noChangeShapeType="1"/>
            </p:cNvCxnSpPr>
            <p:nvPr/>
          </p:nvCxnSpPr>
          <p:spPr bwMode="auto">
            <a:xfrm>
              <a:off x="185737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16" name="Straight Arrow Connector 10">
              <a:extLst>
                <a:ext uri="{FF2B5EF4-FFF2-40B4-BE49-F238E27FC236}">
                  <a16:creationId xmlns:a16="http://schemas.microsoft.com/office/drawing/2014/main" id="{230A7660-6C98-AEBA-DDE9-693782415BAE}"/>
                </a:ext>
              </a:extLst>
            </p:cNvPr>
            <p:cNvCxnSpPr>
              <a:cxnSpLocks noChangeShapeType="1"/>
            </p:cNvCxnSpPr>
            <p:nvPr/>
          </p:nvCxnSpPr>
          <p:spPr bwMode="auto">
            <a:xfrm>
              <a:off x="442912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17" name="Straight Arrow Connector 11">
              <a:extLst>
                <a:ext uri="{FF2B5EF4-FFF2-40B4-BE49-F238E27FC236}">
                  <a16:creationId xmlns:a16="http://schemas.microsoft.com/office/drawing/2014/main" id="{0BDE67BE-7068-2539-7006-3506F8364E33}"/>
                </a:ext>
              </a:extLst>
            </p:cNvPr>
            <p:cNvCxnSpPr>
              <a:cxnSpLocks noChangeShapeType="1"/>
            </p:cNvCxnSpPr>
            <p:nvPr/>
          </p:nvCxnSpPr>
          <p:spPr bwMode="auto">
            <a:xfrm>
              <a:off x="6858000"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grpSp>
      <p:sp>
        <p:nvSpPr>
          <p:cNvPr id="18" name="Slide Number Placeholder 17">
            <a:extLst>
              <a:ext uri="{FF2B5EF4-FFF2-40B4-BE49-F238E27FC236}">
                <a16:creationId xmlns:a16="http://schemas.microsoft.com/office/drawing/2014/main" id="{98CFB9C7-233A-0545-DD98-B25FF4E0C410}"/>
              </a:ext>
            </a:extLst>
          </p:cNvPr>
          <p:cNvSpPr>
            <a:spLocks noGrp="1"/>
          </p:cNvSpPr>
          <p:nvPr>
            <p:ph type="sldNum" sz="quarter" idx="12"/>
          </p:nvPr>
        </p:nvSpPr>
        <p:spPr/>
        <p:txBody>
          <a:bodyPr/>
          <a:lstStyle/>
          <a:p>
            <a:fld id="{A9170E51-B795-4297-8905-0FCF38CF2F85}" type="slidenum">
              <a:rPr lang="en-GB" smtClean="0"/>
              <a:t>17</a:t>
            </a:fld>
            <a:endParaRPr lang="en-GB"/>
          </a:p>
        </p:txBody>
      </p:sp>
    </p:spTree>
    <p:extLst>
      <p:ext uri="{BB962C8B-B14F-4D97-AF65-F5344CB8AC3E}">
        <p14:creationId xmlns:p14="http://schemas.microsoft.com/office/powerpoint/2010/main" val="3398073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121920" y="386080"/>
            <a:ext cx="3698239" cy="6105210"/>
          </a:xfrm>
        </p:spPr>
        <p:txBody>
          <a:bodyPr vert="horz" lIns="91440" tIns="45720" rIns="91440" bIns="45720" rtlCol="0" anchor="t">
            <a:normAutofit/>
          </a:bodyPr>
          <a:lstStyle/>
          <a:p>
            <a:r>
              <a:rPr lang="en-US" sz="3600" b="1" u="sng" kern="1200" dirty="0">
                <a:solidFill>
                  <a:srgbClr val="FFFFFF"/>
                </a:solidFill>
                <a:latin typeface="+mj-lt"/>
                <a:ea typeface="+mj-ea"/>
                <a:cs typeface="+mj-cs"/>
              </a:rPr>
              <a:t>Marketing Mix </a:t>
            </a:r>
            <a:br>
              <a:rPr lang="en-US" sz="4000" b="1" u="sng" kern="1200" dirty="0">
                <a:solidFill>
                  <a:srgbClr val="FFFFFF"/>
                </a:solidFill>
                <a:latin typeface="+mj-lt"/>
                <a:ea typeface="+mj-ea"/>
                <a:cs typeface="+mj-cs"/>
              </a:rPr>
            </a:br>
            <a:br>
              <a:rPr lang="en-US" sz="4000" b="1" u="sng" kern="1200" dirty="0">
                <a:solidFill>
                  <a:srgbClr val="FFFFFF"/>
                </a:solidFill>
                <a:latin typeface="+mj-lt"/>
                <a:ea typeface="+mj-ea"/>
                <a:cs typeface="+mj-cs"/>
              </a:rPr>
            </a:br>
            <a:r>
              <a:rPr lang="en-US" sz="2800" b="1" kern="1200" dirty="0">
                <a:solidFill>
                  <a:srgbClr val="FFFFFF"/>
                </a:solidFill>
                <a:latin typeface="+mj-lt"/>
                <a:ea typeface="+mj-ea"/>
                <a:cs typeface="+mj-cs"/>
              </a:rPr>
              <a:t>The basic set of tools marketers use to carry out tactical marketing</a:t>
            </a:r>
            <a:br>
              <a:rPr lang="en-US" sz="2800" b="1" kern="1200" dirty="0">
                <a:solidFill>
                  <a:srgbClr val="FFFFFF"/>
                </a:solidFill>
                <a:latin typeface="+mj-lt"/>
                <a:ea typeface="+mj-ea"/>
                <a:cs typeface="+mj-cs"/>
              </a:rPr>
            </a:br>
            <a:br>
              <a:rPr lang="en-US" sz="2800" b="1" kern="1200" dirty="0">
                <a:solidFill>
                  <a:srgbClr val="FFFFFF"/>
                </a:solidFill>
                <a:latin typeface="+mj-lt"/>
                <a:ea typeface="+mj-ea"/>
                <a:cs typeface="+mj-cs"/>
              </a:rPr>
            </a:br>
            <a:r>
              <a:rPr lang="en-US" sz="2800" b="1" kern="1200" dirty="0">
                <a:solidFill>
                  <a:srgbClr val="FFFFFF"/>
                </a:solidFill>
                <a:latin typeface="+mj-lt"/>
                <a:ea typeface="+mj-ea"/>
                <a:cs typeface="+mj-cs"/>
              </a:rPr>
              <a:t>The 4Ps of product marketing  (McCarthy, 1960)</a:t>
            </a:r>
            <a:br>
              <a:rPr lang="en-US" sz="2800" b="1" kern="1200" dirty="0">
                <a:solidFill>
                  <a:srgbClr val="FFFFFF"/>
                </a:solidFill>
                <a:latin typeface="+mj-lt"/>
                <a:ea typeface="+mj-ea"/>
                <a:cs typeface="+mj-cs"/>
              </a:rPr>
            </a:br>
            <a:br>
              <a:rPr lang="en-US" sz="2800" b="1" kern="1200" dirty="0">
                <a:solidFill>
                  <a:srgbClr val="FFFFFF"/>
                </a:solidFill>
                <a:latin typeface="+mj-lt"/>
                <a:ea typeface="+mj-ea"/>
                <a:cs typeface="+mj-cs"/>
              </a:rPr>
            </a:br>
            <a:r>
              <a:rPr lang="en-US" sz="2800" b="1" kern="1200" dirty="0">
                <a:solidFill>
                  <a:srgbClr val="FFFFFF"/>
                </a:solidFill>
                <a:latin typeface="+mj-lt"/>
                <a:ea typeface="+mj-ea"/>
                <a:cs typeface="+mj-cs"/>
              </a:rPr>
              <a:t>The 7Ps of services marketing  (Booms and Bitner, 1981) </a:t>
            </a:r>
          </a:p>
        </p:txBody>
      </p:sp>
      <p:pic>
        <p:nvPicPr>
          <p:cNvPr id="5" name="Picture 2" descr="Marketing Mix Definition - 4Ps &amp; 7Ps of the Marketing Mix">
            <a:extLst>
              <a:ext uri="{FF2B5EF4-FFF2-40B4-BE49-F238E27FC236}">
                <a16:creationId xmlns:a16="http://schemas.microsoft.com/office/drawing/2014/main" id="{536D5A95-4CBF-F65C-6380-6FCDDD5F7C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14240" y="73662"/>
            <a:ext cx="6756400" cy="6756400"/>
          </a:xfrm>
          <a:prstGeom prst="rect">
            <a:avLst/>
          </a:prstGeom>
          <a:solidFill>
            <a:srgbClr val="FFFFFF"/>
          </a:solidFill>
        </p:spPr>
      </p:pic>
      <p:sp>
        <p:nvSpPr>
          <p:cNvPr id="3" name="Footer Placeholder 2">
            <a:extLst>
              <a:ext uri="{FF2B5EF4-FFF2-40B4-BE49-F238E27FC236}">
                <a16:creationId xmlns:a16="http://schemas.microsoft.com/office/drawing/2014/main" id="{2DDFF663-6C5A-6A85-6E1C-CFC0CAF7F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4EE1AB-7789-D96C-E59C-8483F0F8C54F}"/>
              </a:ext>
            </a:extLst>
          </p:cNvPr>
          <p:cNvSpPr>
            <a:spLocks noGrp="1"/>
          </p:cNvSpPr>
          <p:nvPr>
            <p:ph type="sldNum" sz="quarter" idx="12"/>
          </p:nvPr>
        </p:nvSpPr>
        <p:spPr/>
        <p:txBody>
          <a:bodyPr/>
          <a:lstStyle/>
          <a:p>
            <a:fld id="{A9170E51-B795-4297-8905-0FCF38CF2F85}" type="slidenum">
              <a:rPr lang="en-GB" smtClean="0"/>
              <a:t>18</a:t>
            </a:fld>
            <a:endParaRPr lang="en-GB"/>
          </a:p>
        </p:txBody>
      </p:sp>
    </p:spTree>
    <p:extLst>
      <p:ext uri="{BB962C8B-B14F-4D97-AF65-F5344CB8AC3E}">
        <p14:creationId xmlns:p14="http://schemas.microsoft.com/office/powerpoint/2010/main" val="702700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sp>
        <p:nvSpPr>
          <p:cNvPr id="5" name="Footer Placeholder 4">
            <a:extLst>
              <a:ext uri="{FF2B5EF4-FFF2-40B4-BE49-F238E27FC236}">
                <a16:creationId xmlns:a16="http://schemas.microsoft.com/office/drawing/2014/main" id="{165891BA-585A-18CF-B416-900821DF3D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3FAFBA-855B-E2DF-61A1-44C8E3633E46}"/>
              </a:ext>
            </a:extLst>
          </p:cNvPr>
          <p:cNvSpPr>
            <a:spLocks noGrp="1"/>
          </p:cNvSpPr>
          <p:nvPr>
            <p:ph type="sldNum" sz="quarter" idx="12"/>
          </p:nvPr>
        </p:nvSpPr>
        <p:spPr/>
        <p:txBody>
          <a:bodyPr/>
          <a:lstStyle/>
          <a:p>
            <a:fld id="{3A98EE3D-8CD1-4C3F-BD1C-C98C9596463C}" type="slidenum">
              <a:rPr lang="en-US" smtClean="0"/>
              <a:t>19</a:t>
            </a:fld>
            <a:endParaRPr lang="en-US" dirty="0"/>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131200"/>
            <a:ext cx="11828833" cy="66489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320374" y="1440461"/>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734326"/>
          </a:xfrm>
        </p:spPr>
        <p:txBody>
          <a:bodyPr vert="horz" lIns="91440" tIns="45720" rIns="91440" bIns="45720" rtlCol="0" anchor="ctr">
            <a:normAutofit/>
          </a:bodyPr>
          <a:lstStyle/>
          <a:p>
            <a:r>
              <a:rPr lang="en-US" sz="3700" b="1" kern="1200" dirty="0">
                <a:solidFill>
                  <a:srgbClr val="FFFFFF"/>
                </a:solidFill>
                <a:latin typeface="+mj-lt"/>
                <a:ea typeface="+mj-ea"/>
                <a:cs typeface="+mj-cs"/>
              </a:rPr>
              <a:t>So What is Marketing – Pulling It All Together</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825624"/>
            <a:ext cx="11623040" cy="885371"/>
          </a:xfrm>
          <a:prstGeom prst="rect">
            <a:avLst/>
          </a:prstGeom>
          <a:noFill/>
        </p:spPr>
        <p:txBody>
          <a:bodyPr wrap="square">
            <a:spAutoFit/>
          </a:bodyPr>
          <a:lstStyle/>
          <a:p>
            <a:pPr marL="0" indent="0">
              <a:buNone/>
            </a:pP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pic>
        <p:nvPicPr>
          <p:cNvPr id="3" name="Picture 3" descr="fig01_06wo.jpg">
            <a:extLst>
              <a:ext uri="{FF2B5EF4-FFF2-40B4-BE49-F238E27FC236}">
                <a16:creationId xmlns:a16="http://schemas.microsoft.com/office/drawing/2014/main" id="{A509F5C5-9A18-BCE8-840D-974BA597B9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130638"/>
            <a:ext cx="12191998" cy="557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FEA78D1F-603E-6646-9107-00E32EBAD2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16D762-A8B5-9257-2A49-2B254BDB2E75}"/>
              </a:ext>
            </a:extLst>
          </p:cNvPr>
          <p:cNvSpPr>
            <a:spLocks noGrp="1"/>
          </p:cNvSpPr>
          <p:nvPr>
            <p:ph type="sldNum" sz="quarter" idx="12"/>
          </p:nvPr>
        </p:nvSpPr>
        <p:spPr/>
        <p:txBody>
          <a:bodyPr/>
          <a:lstStyle/>
          <a:p>
            <a:fld id="{A9170E51-B795-4297-8905-0FCF38CF2F85}" type="slidenum">
              <a:rPr lang="en-GB" smtClean="0"/>
              <a:t>20</a:t>
            </a:fld>
            <a:endParaRPr lang="en-GB"/>
          </a:p>
        </p:txBody>
      </p:sp>
    </p:spTree>
    <p:extLst>
      <p:ext uri="{BB962C8B-B14F-4D97-AF65-F5344CB8AC3E}">
        <p14:creationId xmlns:p14="http://schemas.microsoft.com/office/powerpoint/2010/main" val="208483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dirty="0">
                <a:solidFill>
                  <a:srgbClr val="FFFFFF"/>
                </a:solidFill>
                <a:latin typeface="+mj-lt"/>
                <a:ea typeface="+mj-ea"/>
                <a:cs typeface="+mj-cs"/>
              </a:rPr>
              <a:t>Societal Marketing</a:t>
            </a: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74320" y="1674688"/>
            <a:ext cx="11592331" cy="5515356"/>
          </a:xfrm>
          <a:prstGeom prst="rect">
            <a:avLst/>
          </a:prstGeom>
          <a:noFill/>
        </p:spPr>
        <p:txBody>
          <a:bodyPr wrap="square">
            <a:spAutoFit/>
          </a:bodyPr>
          <a:lstStyle/>
          <a:p>
            <a:pPr marL="0" indent="0">
              <a:buNone/>
            </a:pP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The societal marketing concept is a marketing philosophy and approach that goes beyond traditional marketing to consider the broader impact of marketing activities on society and the well-being of individuals and communities.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It places an emphasis on responsible and ethical marketing practices that benefit not only the company and its customers but also the larger society.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C</a:t>
            </a:r>
            <a:r>
              <a:rPr lang="en-GB" sz="2400" b="0" i="0" dirty="0">
                <a:effectLst/>
                <a:latin typeface="Calibri" panose="020F0502020204030204" pitchFamily="34" charset="0"/>
                <a:ea typeface="Calibri" panose="020F0502020204030204" pitchFamily="34" charset="0"/>
                <a:cs typeface="Calibri" panose="020F0502020204030204" pitchFamily="34" charset="0"/>
              </a:rPr>
              <a:t>ompanies adopting the societal marketing concept may engage in various initiatives, such as eco-friendly product design, fair trade practices, philanthropic efforts, and cause-related marketing campaigns that support social or environmental causes. The ultimate goal is to build trust with consumers, enhance brand reputation, and contribute positively to society while achieving business objectives.</a:t>
            </a:r>
            <a:endParaRPr lang="en-GB" sz="2400" dirty="0">
              <a:latin typeface="Calibri" panose="020F0502020204030204" pitchFamily="34" charset="0"/>
              <a:ea typeface="Calibri" panose="020F0502020204030204" pitchFamily="34" charset="0"/>
              <a:cs typeface="Calibri" panose="020F0502020204030204" pitchFamily="34" charset="0"/>
            </a:endParaRPr>
          </a:p>
          <a:p>
            <a:pPr algn="r"/>
            <a:endParaRPr lang="en-GB" sz="2400" dirty="0"/>
          </a:p>
        </p:txBody>
      </p:sp>
      <p:sp>
        <p:nvSpPr>
          <p:cNvPr id="4" name="Slide Number Placeholder 3">
            <a:extLst>
              <a:ext uri="{FF2B5EF4-FFF2-40B4-BE49-F238E27FC236}">
                <a16:creationId xmlns:a16="http://schemas.microsoft.com/office/drawing/2014/main" id="{6C148738-A0B6-159E-028C-11848B6D6009}"/>
              </a:ext>
            </a:extLst>
          </p:cNvPr>
          <p:cNvSpPr>
            <a:spLocks noGrp="1"/>
          </p:cNvSpPr>
          <p:nvPr>
            <p:ph type="sldNum" sz="quarter" idx="12"/>
          </p:nvPr>
        </p:nvSpPr>
        <p:spPr/>
        <p:txBody>
          <a:bodyPr/>
          <a:lstStyle/>
          <a:p>
            <a:fld id="{A9170E51-B795-4297-8905-0FCF38CF2F85}" type="slidenum">
              <a:rPr lang="en-GB" smtClean="0"/>
              <a:t>21</a:t>
            </a:fld>
            <a:endParaRPr lang="en-GB"/>
          </a:p>
        </p:txBody>
      </p:sp>
    </p:spTree>
    <p:extLst>
      <p:ext uri="{BB962C8B-B14F-4D97-AF65-F5344CB8AC3E}">
        <p14:creationId xmlns:p14="http://schemas.microsoft.com/office/powerpoint/2010/main" val="3745376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a:solidFill>
                  <a:srgbClr val="FFFFFF"/>
                </a:solidFill>
                <a:latin typeface="+mj-lt"/>
                <a:ea typeface="+mj-ea"/>
                <a:cs typeface="+mj-cs"/>
              </a:rPr>
              <a:t>Key Components of Societal Marketing</a:t>
            </a:r>
            <a:endParaRPr lang="en-US" sz="3700" b="1" kern="1200" dirty="0">
              <a:solidFill>
                <a:srgbClr val="FFFFFF"/>
              </a:solidFill>
              <a:latin typeface="+mj-lt"/>
              <a:ea typeface="+mj-ea"/>
              <a:cs typeface="+mj-cs"/>
            </a:endParaRP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05484" y="1822348"/>
            <a:ext cx="11856378" cy="4888518"/>
          </a:xfrm>
          <a:prstGeom prst="rect">
            <a:avLst/>
          </a:prstGeom>
          <a:noFill/>
        </p:spPr>
        <p:txBody>
          <a:bodyPr wrap="square">
            <a:spAutoFit/>
          </a:bodyPr>
          <a:lstStyle/>
          <a:p>
            <a:pPr marL="457200" indent="-457200" algn="l">
              <a:buFont typeface="+mj-lt"/>
              <a:buAutoNum type="arabicPeriod"/>
            </a:pPr>
            <a:r>
              <a:rPr lang="en-GB" sz="2000" b="1" i="0">
                <a:solidFill>
                  <a:srgbClr val="374151"/>
                </a:solidFill>
                <a:effectLst/>
              </a:rPr>
              <a:t>Consumer Welfare:</a:t>
            </a:r>
            <a:r>
              <a:rPr lang="en-GB" sz="2000" b="0" i="0">
                <a:solidFill>
                  <a:srgbClr val="374151"/>
                </a:solidFill>
                <a:effectLst/>
              </a:rPr>
              <a:t> The primary focus is on meeting the needs and wants of consumers while ensuring their well-being. This involves delivering products or services that genuinely benefit customers.</a:t>
            </a:r>
          </a:p>
          <a:p>
            <a:pPr marL="457200" indent="-457200" algn="l">
              <a:buFont typeface="+mj-lt"/>
              <a:buAutoNum type="arabicPeriod"/>
            </a:pPr>
            <a:r>
              <a:rPr lang="en-GB" sz="2000" b="1" i="0">
                <a:solidFill>
                  <a:srgbClr val="374151"/>
                </a:solidFill>
                <a:effectLst/>
              </a:rPr>
              <a:t>Long-Term Perspective:</a:t>
            </a:r>
            <a:r>
              <a:rPr lang="en-GB" sz="2000" b="0" i="0">
                <a:solidFill>
                  <a:srgbClr val="374151"/>
                </a:solidFill>
                <a:effectLst/>
              </a:rPr>
              <a:t> Consider the long-term impact of their actions on society and the environment, rather than solely short-term profits.</a:t>
            </a:r>
          </a:p>
          <a:p>
            <a:pPr marL="457200" indent="-457200" algn="l">
              <a:buFont typeface="+mj-lt"/>
              <a:buAutoNum type="arabicPeriod"/>
            </a:pPr>
            <a:r>
              <a:rPr lang="en-GB" sz="2000" b="1" i="0">
                <a:solidFill>
                  <a:srgbClr val="374151"/>
                </a:solidFill>
                <a:effectLst/>
              </a:rPr>
              <a:t>Ethical and Responsible Behaviour:</a:t>
            </a:r>
            <a:r>
              <a:rPr lang="en-GB" sz="2000" b="0" i="0">
                <a:solidFill>
                  <a:srgbClr val="374151"/>
                </a:solidFill>
                <a:effectLst/>
              </a:rPr>
              <a:t> </a:t>
            </a:r>
            <a:r>
              <a:rPr lang="en-GB" sz="2000">
                <a:solidFill>
                  <a:srgbClr val="374151"/>
                </a:solidFill>
              </a:rPr>
              <a:t>S</a:t>
            </a:r>
            <a:r>
              <a:rPr lang="en-GB" sz="2000" b="0" i="0">
                <a:solidFill>
                  <a:srgbClr val="374151"/>
                </a:solidFill>
                <a:effectLst/>
              </a:rPr>
              <a:t>trive to conduct business in an ethical and socially responsible manner, avoiding practices that could harm consumers, employees, or the environment.</a:t>
            </a:r>
          </a:p>
          <a:p>
            <a:pPr marL="457200" indent="-457200" algn="l">
              <a:buFont typeface="+mj-lt"/>
              <a:buAutoNum type="arabicPeriod"/>
            </a:pPr>
            <a:r>
              <a:rPr lang="en-GB" sz="2000" b="1" i="0">
                <a:solidFill>
                  <a:srgbClr val="374151"/>
                </a:solidFill>
                <a:effectLst/>
              </a:rPr>
              <a:t>Environmental Sustainability:</a:t>
            </a:r>
            <a:r>
              <a:rPr lang="en-GB" sz="2000" b="0" i="0">
                <a:solidFill>
                  <a:srgbClr val="374151"/>
                </a:solidFill>
                <a:effectLst/>
              </a:rPr>
              <a:t> Recognise the importance of environmental conservation, companies adopting this concept aim to minimize their ecological footprint, reduce waste, and promote sustainable practices.</a:t>
            </a:r>
          </a:p>
          <a:p>
            <a:pPr marL="457200" indent="-457200" algn="l">
              <a:buFont typeface="+mj-lt"/>
              <a:buAutoNum type="arabicPeriod"/>
            </a:pPr>
            <a:r>
              <a:rPr lang="en-GB" sz="2000" b="1" i="0">
                <a:solidFill>
                  <a:srgbClr val="374151"/>
                </a:solidFill>
                <a:effectLst/>
              </a:rPr>
              <a:t>Consumer Education:</a:t>
            </a:r>
            <a:r>
              <a:rPr lang="en-GB" sz="2000" b="0" i="0">
                <a:solidFill>
                  <a:srgbClr val="374151"/>
                </a:solidFill>
                <a:effectLst/>
              </a:rPr>
              <a:t> Informing consumers about product attributes, usage, safety, and environmental impact is seen as an ethical responsibility. Companies provide accurate and transparent information to empower consumers to make informed choices.</a:t>
            </a:r>
          </a:p>
          <a:p>
            <a:pPr marL="457200" indent="-457200" algn="l">
              <a:buFont typeface="+mj-lt"/>
              <a:buAutoNum type="arabicPeriod"/>
            </a:pPr>
            <a:r>
              <a:rPr lang="en-GB" sz="2000" b="1" i="0">
                <a:solidFill>
                  <a:srgbClr val="374151"/>
                </a:solidFill>
                <a:effectLst/>
              </a:rPr>
              <a:t>Balancing the Interests of Stakeholders:</a:t>
            </a:r>
            <a:r>
              <a:rPr lang="en-GB" sz="2000" b="0" i="0">
                <a:solidFill>
                  <a:srgbClr val="374151"/>
                </a:solidFill>
                <a:effectLst/>
              </a:rPr>
              <a:t> The societal marketing concept considers the interests of all stakeholders, including customers, employees, suppliers, shareholders, and the community. It seeks to strike a balance among these various interests.</a:t>
            </a:r>
            <a:endParaRPr lang="en-GB" sz="2000" b="0" i="0" dirty="0">
              <a:solidFill>
                <a:srgbClr val="374151"/>
              </a:solidFill>
              <a:effectLst/>
            </a:endParaRPr>
          </a:p>
        </p:txBody>
      </p:sp>
      <p:sp>
        <p:nvSpPr>
          <p:cNvPr id="3" name="Footer Placeholder 2">
            <a:extLst>
              <a:ext uri="{FF2B5EF4-FFF2-40B4-BE49-F238E27FC236}">
                <a16:creationId xmlns:a16="http://schemas.microsoft.com/office/drawing/2014/main" id="{6F9D22E5-B3F0-161E-EF62-1DF94D312E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0AB7E1-6C7B-6DDF-DE69-0E3B977C89A4}"/>
              </a:ext>
            </a:extLst>
          </p:cNvPr>
          <p:cNvSpPr>
            <a:spLocks noGrp="1"/>
          </p:cNvSpPr>
          <p:nvPr>
            <p:ph type="sldNum" sz="quarter" idx="12"/>
          </p:nvPr>
        </p:nvSpPr>
        <p:spPr/>
        <p:txBody>
          <a:bodyPr/>
          <a:lstStyle/>
          <a:p>
            <a:fld id="{A9170E51-B795-4297-8905-0FCF38CF2F85}" type="slidenum">
              <a:rPr lang="en-GB" smtClean="0"/>
              <a:t>22</a:t>
            </a:fld>
            <a:endParaRPr lang="en-GB"/>
          </a:p>
        </p:txBody>
      </p:sp>
    </p:spTree>
    <p:extLst>
      <p:ext uri="{BB962C8B-B14F-4D97-AF65-F5344CB8AC3E}">
        <p14:creationId xmlns:p14="http://schemas.microsoft.com/office/powerpoint/2010/main" val="3099062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a:solidFill>
                  <a:srgbClr val="FFFFFF"/>
                </a:solidFill>
                <a:latin typeface="+mj-lt"/>
                <a:ea typeface="+mj-ea"/>
                <a:cs typeface="+mj-cs"/>
              </a:rPr>
              <a:t>Key Components of Societal Marketing</a:t>
            </a:r>
            <a:endParaRPr lang="en-US" sz="3700" b="1" kern="1200" dirty="0">
              <a:solidFill>
                <a:srgbClr val="FFFFFF"/>
              </a:solidFill>
              <a:latin typeface="+mj-lt"/>
              <a:ea typeface="+mj-ea"/>
              <a:cs typeface="+mj-cs"/>
            </a:endParaRPr>
          </a:p>
        </p:txBody>
      </p:sp>
      <p:sp>
        <p:nvSpPr>
          <p:cNvPr id="7" name="Content Placeholder 6">
            <a:extLst>
              <a:ext uri="{FF2B5EF4-FFF2-40B4-BE49-F238E27FC236}">
                <a16:creationId xmlns:a16="http://schemas.microsoft.com/office/drawing/2014/main" id="{A81BD5E8-E4AE-7C74-812B-351F6812B243}"/>
              </a:ext>
            </a:extLst>
          </p:cNvPr>
          <p:cNvSpPr txBox="1">
            <a:spLocks noGrp="1"/>
          </p:cNvSpPr>
          <p:nvPr>
            <p:ph idx="1"/>
          </p:nvPr>
        </p:nvSpPr>
        <p:spPr>
          <a:xfrm>
            <a:off x="205484" y="1822348"/>
            <a:ext cx="11856378" cy="4276042"/>
          </a:xfrm>
          <a:prstGeom prst="rect">
            <a:avLst/>
          </a:prstGeom>
          <a:noFill/>
        </p:spPr>
        <p:txBody>
          <a:bodyPr wrap="square">
            <a:spAutoFit/>
          </a:bodyPr>
          <a:lstStyle/>
          <a:p>
            <a:pPr marL="457200" indent="-457200" algn="l">
              <a:buFont typeface="+mj-lt"/>
              <a:buAutoNum type="arabicPeriod" startAt="7"/>
            </a:pPr>
            <a:r>
              <a:rPr lang="en-GB" sz="2000" b="1" i="0" dirty="0">
                <a:solidFill>
                  <a:srgbClr val="374151"/>
                </a:solidFill>
                <a:effectLst/>
              </a:rPr>
              <a:t>Social and Cultural Sensitivity:</a:t>
            </a:r>
            <a:r>
              <a:rPr lang="en-GB" sz="2000" b="0" i="0" dirty="0">
                <a:solidFill>
                  <a:srgbClr val="374151"/>
                </a:solidFill>
                <a:effectLst/>
              </a:rPr>
              <a:t> Understanding and respecting cultural diversity and social norms is essential. Marketing campaigns and practices should be culturally sensitive and avoid stereotypes or discriminatory messaging.</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Community Engagement:</a:t>
            </a:r>
            <a:r>
              <a:rPr lang="en-GB" sz="2000" b="0" i="0" dirty="0">
                <a:solidFill>
                  <a:srgbClr val="374151"/>
                </a:solidFill>
                <a:effectLst/>
              </a:rPr>
              <a:t> Companies actively engage with the communities in which they operate. </a:t>
            </a:r>
            <a:r>
              <a:rPr lang="en-GB" sz="2000" dirty="0">
                <a:solidFill>
                  <a:srgbClr val="374151"/>
                </a:solidFill>
              </a:rPr>
              <a:t>E.g. </a:t>
            </a:r>
            <a:r>
              <a:rPr lang="en-GB" sz="2000" b="0" i="0" dirty="0">
                <a:solidFill>
                  <a:srgbClr val="374151"/>
                </a:solidFill>
                <a:effectLst/>
              </a:rPr>
              <a:t>supporting local initiatives, contributing to community development, or addressing community concerns.</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Transparency and Accountability:</a:t>
            </a:r>
            <a:r>
              <a:rPr lang="en-GB" sz="2000" b="0" i="0" dirty="0">
                <a:solidFill>
                  <a:srgbClr val="374151"/>
                </a:solidFill>
                <a:effectLst/>
              </a:rPr>
              <a:t> Companies are transparent about their practices, policies, and social responsibility initiatives. They are accountable for their actions and welcome scrutiny from stakeholders.</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Compliance with Regulations:</a:t>
            </a:r>
            <a:r>
              <a:rPr lang="en-GB" sz="2000" b="0" i="0" dirty="0">
                <a:solidFill>
                  <a:srgbClr val="374151"/>
                </a:solidFill>
                <a:effectLst/>
              </a:rPr>
              <a:t> Adherence to laws and regulations related to consumer protection, environmental protection, and fair competition is a fundamental aspect of societal marketing.</a:t>
            </a:r>
          </a:p>
          <a:p>
            <a:pPr marL="457200" indent="-457200" algn="l">
              <a:buFont typeface="+mj-lt"/>
              <a:buAutoNum type="arabicPeriod" startAt="7"/>
            </a:pPr>
            <a:endParaRPr lang="en-GB" sz="200" b="0" i="0" dirty="0">
              <a:solidFill>
                <a:srgbClr val="374151"/>
              </a:solidFill>
              <a:effectLst/>
            </a:endParaRPr>
          </a:p>
          <a:p>
            <a:pPr marL="457200" indent="-457200" algn="l">
              <a:buFont typeface="+mj-lt"/>
              <a:buAutoNum type="arabicPeriod" startAt="7"/>
            </a:pPr>
            <a:r>
              <a:rPr lang="en-GB" sz="2000" b="1" i="0" dirty="0">
                <a:solidFill>
                  <a:srgbClr val="374151"/>
                </a:solidFill>
                <a:effectLst/>
              </a:rPr>
              <a:t>Sustainable Growth:</a:t>
            </a:r>
            <a:r>
              <a:rPr lang="en-GB" sz="2000" b="0" i="0" dirty="0">
                <a:solidFill>
                  <a:srgbClr val="374151"/>
                </a:solidFill>
                <a:effectLst/>
              </a:rPr>
              <a:t> Companies aim for sustainable growth that benefits both the organisation and society, rather than pursuing growth at the expense of social or environmental well-being.</a:t>
            </a:r>
          </a:p>
        </p:txBody>
      </p:sp>
      <p:sp>
        <p:nvSpPr>
          <p:cNvPr id="3" name="Footer Placeholder 4">
            <a:extLst>
              <a:ext uri="{FF2B5EF4-FFF2-40B4-BE49-F238E27FC236}">
                <a16:creationId xmlns:a16="http://schemas.microsoft.com/office/drawing/2014/main" id="{139FDB6B-E27C-76E4-B8BC-2C5BF1DD3B88}"/>
              </a:ext>
            </a:extLst>
          </p:cNvPr>
          <p:cNvSpPr>
            <a:spLocks noGrp="1"/>
          </p:cNvSpPr>
          <p:nvPr>
            <p:ph type="ftr" sz="quarter" idx="11"/>
          </p:nvPr>
        </p:nvSpPr>
        <p:spPr>
          <a:xfrm>
            <a:off x="205484" y="6332220"/>
            <a:ext cx="5966716" cy="525780"/>
          </a:xfrm>
        </p:spPr>
        <p:txBody>
          <a:bodyPr/>
          <a:lstStyle/>
          <a:p>
            <a:endParaRPr lang="en-US" sz="1600" dirty="0"/>
          </a:p>
        </p:txBody>
      </p:sp>
      <p:sp>
        <p:nvSpPr>
          <p:cNvPr id="4" name="Slide Number Placeholder 3">
            <a:extLst>
              <a:ext uri="{FF2B5EF4-FFF2-40B4-BE49-F238E27FC236}">
                <a16:creationId xmlns:a16="http://schemas.microsoft.com/office/drawing/2014/main" id="{1CBC9513-C2AA-E996-3160-A8CFDF6E53D9}"/>
              </a:ext>
            </a:extLst>
          </p:cNvPr>
          <p:cNvSpPr>
            <a:spLocks noGrp="1"/>
          </p:cNvSpPr>
          <p:nvPr>
            <p:ph type="sldNum" sz="quarter" idx="12"/>
          </p:nvPr>
        </p:nvSpPr>
        <p:spPr/>
        <p:txBody>
          <a:bodyPr/>
          <a:lstStyle/>
          <a:p>
            <a:fld id="{A9170E51-B795-4297-8905-0FCF38CF2F85}" type="slidenum">
              <a:rPr lang="en-GB" smtClean="0"/>
              <a:t>23</a:t>
            </a:fld>
            <a:endParaRPr lang="en-GB"/>
          </a:p>
        </p:txBody>
      </p:sp>
    </p:spTree>
    <p:extLst>
      <p:ext uri="{BB962C8B-B14F-4D97-AF65-F5344CB8AC3E}">
        <p14:creationId xmlns:p14="http://schemas.microsoft.com/office/powerpoint/2010/main" val="1092213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126460" y="17279"/>
            <a:ext cx="3361808" cy="2545299"/>
          </a:xfrm>
        </p:spPr>
        <p:txBody>
          <a:bodyPr>
            <a:normAutofit/>
          </a:bodyPr>
          <a:lstStyle/>
          <a:p>
            <a:r>
              <a:rPr lang="en-GB" altLang="en-US" sz="4200" b="1" dirty="0"/>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29340" y="261436"/>
            <a:ext cx="7029096" cy="7031561"/>
          </a:xfrm>
        </p:spPr>
      </p:pic>
      <p:sp>
        <p:nvSpPr>
          <p:cNvPr id="2" name="TextBox 1">
            <a:extLst>
              <a:ext uri="{FF2B5EF4-FFF2-40B4-BE49-F238E27FC236}">
                <a16:creationId xmlns:a16="http://schemas.microsoft.com/office/drawing/2014/main" id="{CBA8C19C-81BF-4DF1-AD54-C4D8429D761D}"/>
              </a:ext>
            </a:extLst>
          </p:cNvPr>
          <p:cNvSpPr txBox="1"/>
          <p:nvPr/>
        </p:nvSpPr>
        <p:spPr>
          <a:xfrm>
            <a:off x="7721600" y="135456"/>
            <a:ext cx="4775200" cy="6278642"/>
          </a:xfrm>
          <a:prstGeom prst="rect">
            <a:avLst/>
          </a:prstGeom>
          <a:noFill/>
        </p:spPr>
        <p:txBody>
          <a:bodyPr wrap="square" rtlCol="0">
            <a:spAutoFit/>
          </a:bodyPr>
          <a:lstStyle/>
          <a:p>
            <a:r>
              <a:rPr lang="en-GB" altLang="en-US" sz="3200" u="sng" dirty="0">
                <a:solidFill>
                  <a:schemeClr val="accent1">
                    <a:lumMod val="50000"/>
                  </a:schemeClr>
                </a:solidFill>
              </a:rPr>
              <a:t>TASK</a:t>
            </a:r>
          </a:p>
          <a:p>
            <a:endParaRPr lang="en-GB" altLang="en-US" sz="3200" u="sng" dirty="0">
              <a:solidFill>
                <a:schemeClr val="accent1">
                  <a:lumMod val="50000"/>
                </a:schemeClr>
              </a:solidFill>
            </a:endParaRPr>
          </a:p>
          <a:p>
            <a:pPr marL="457200" indent="-457200">
              <a:buFont typeface="Arial" panose="020B0604020202020204" pitchFamily="34" charset="0"/>
              <a:buChar char="•"/>
            </a:pPr>
            <a:r>
              <a:rPr lang="en-GB" altLang="en-US" sz="3200" dirty="0">
                <a:solidFill>
                  <a:schemeClr val="accent1">
                    <a:lumMod val="50000"/>
                  </a:schemeClr>
                </a:solidFill>
              </a:rPr>
              <a:t>Discuss a company/organisation that you think truly demonstrates the Societal Marketing Concept</a:t>
            </a:r>
          </a:p>
          <a:p>
            <a:pPr marL="457200" indent="-457200">
              <a:buFont typeface="Arial" panose="020B0604020202020204" pitchFamily="34" charset="0"/>
              <a:buChar char="•"/>
            </a:pPr>
            <a:endParaRPr lang="en-GB" altLang="en-US" sz="3200" dirty="0">
              <a:solidFill>
                <a:schemeClr val="accent1">
                  <a:lumMod val="50000"/>
                </a:schemeClr>
              </a:solidFill>
            </a:endParaRPr>
          </a:p>
          <a:p>
            <a:pPr marL="457200" indent="-457200">
              <a:buFont typeface="Arial" panose="020B0604020202020204" pitchFamily="34" charset="0"/>
              <a:buChar char="•"/>
            </a:pPr>
            <a:r>
              <a:rPr lang="en-GB" altLang="en-US" sz="3200" dirty="0">
                <a:solidFill>
                  <a:schemeClr val="accent1">
                    <a:lumMod val="50000"/>
                  </a:schemeClr>
                </a:solidFill>
              </a:rPr>
              <a:t>Feedback and justification for your choice</a:t>
            </a:r>
            <a:r>
              <a:rPr lang="en-GB" altLang="en-US" sz="2800" dirty="0">
                <a:solidFill>
                  <a:schemeClr val="accent1">
                    <a:lumMod val="50000"/>
                  </a:schemeClr>
                </a:solidFill>
              </a:rPr>
              <a:t>.  </a:t>
            </a:r>
          </a:p>
          <a:p>
            <a:endParaRPr lang="en-GB" dirty="0"/>
          </a:p>
        </p:txBody>
      </p:sp>
      <p:sp>
        <p:nvSpPr>
          <p:cNvPr id="3" name="Footer Placeholder 2">
            <a:extLst>
              <a:ext uri="{FF2B5EF4-FFF2-40B4-BE49-F238E27FC236}">
                <a16:creationId xmlns:a16="http://schemas.microsoft.com/office/drawing/2014/main" id="{F872DF1A-C5C2-BC09-057B-22C00F1962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0EA8ED-91BF-5440-311C-6AB5644DC020}"/>
              </a:ext>
            </a:extLst>
          </p:cNvPr>
          <p:cNvSpPr>
            <a:spLocks noGrp="1"/>
          </p:cNvSpPr>
          <p:nvPr>
            <p:ph type="sldNum" sz="quarter" idx="12"/>
          </p:nvPr>
        </p:nvSpPr>
        <p:spPr/>
        <p:txBody>
          <a:bodyPr/>
          <a:lstStyle/>
          <a:p>
            <a:fld id="{A9170E51-B795-4297-8905-0FCF38CF2F85}" type="slidenum">
              <a:rPr lang="en-GB" smtClean="0"/>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08E38-D2EC-396A-D182-DBDAAD8E364C}"/>
              </a:ext>
            </a:extLst>
          </p:cNvPr>
          <p:cNvSpPr>
            <a:spLocks noGrp="1"/>
          </p:cNvSpPr>
          <p:nvPr>
            <p:ph type="title"/>
          </p:nvPr>
        </p:nvSpPr>
        <p:spPr/>
        <p:txBody>
          <a:bodyPr/>
          <a:lstStyle/>
          <a:p>
            <a:endParaRPr lang="en-GB"/>
          </a:p>
        </p:txBody>
      </p:sp>
      <p:pic>
        <p:nvPicPr>
          <p:cNvPr id="7" name="Online Media 6" title="Fair Trade: The First Step">
            <a:hlinkClick r:id="" action="ppaction://media"/>
            <a:extLst>
              <a:ext uri="{FF2B5EF4-FFF2-40B4-BE49-F238E27FC236}">
                <a16:creationId xmlns:a16="http://schemas.microsoft.com/office/drawing/2014/main" id="{E5DDDAA0-05AA-21D2-8192-6790B8FD4DA1}"/>
              </a:ext>
            </a:extLst>
          </p:cNvPr>
          <p:cNvPicPr>
            <a:picLocks noGrp="1" noRot="1" noChangeAspect="1"/>
          </p:cNvPicPr>
          <p:nvPr>
            <p:ph idx="1"/>
            <a:videoFile r:link="rId1"/>
          </p:nvPr>
        </p:nvPicPr>
        <p:blipFill>
          <a:blip r:embed="rId4"/>
          <a:stretch>
            <a:fillRect/>
          </a:stretch>
        </p:blipFill>
        <p:spPr>
          <a:xfrm>
            <a:off x="0" y="2969"/>
            <a:ext cx="12131979" cy="6855031"/>
          </a:xfrm>
          <a:prstGeom prst="rect">
            <a:avLst/>
          </a:prstGeom>
        </p:spPr>
      </p:pic>
      <p:sp>
        <p:nvSpPr>
          <p:cNvPr id="5" name="Footer Placeholder 4">
            <a:extLst>
              <a:ext uri="{FF2B5EF4-FFF2-40B4-BE49-F238E27FC236}">
                <a16:creationId xmlns:a16="http://schemas.microsoft.com/office/drawing/2014/main" id="{9D28C2BD-57CE-2BE6-363F-7A3778BCBF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1D108CA-08AF-8026-BFDA-89D7206E148D}"/>
              </a:ext>
            </a:extLst>
          </p:cNvPr>
          <p:cNvSpPr>
            <a:spLocks noGrp="1"/>
          </p:cNvSpPr>
          <p:nvPr>
            <p:ph type="sldNum" sz="quarter" idx="12"/>
          </p:nvPr>
        </p:nvSpPr>
        <p:spPr/>
        <p:txBody>
          <a:bodyPr/>
          <a:lstStyle/>
          <a:p>
            <a:fld id="{3A98EE3D-8CD1-4C3F-BD1C-C98C9596463C}" type="slidenum">
              <a:rPr lang="en-US" smtClean="0"/>
              <a:t>25</a:t>
            </a:fld>
            <a:endParaRPr lang="en-US" dirty="0"/>
          </a:p>
        </p:txBody>
      </p:sp>
    </p:spTree>
    <p:extLst>
      <p:ext uri="{BB962C8B-B14F-4D97-AF65-F5344CB8AC3E}">
        <p14:creationId xmlns:p14="http://schemas.microsoft.com/office/powerpoint/2010/main" val="1406502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77512-3A93-379E-B770-F88B76625AA9}"/>
              </a:ext>
            </a:extLst>
          </p:cNvPr>
          <p:cNvSpPr>
            <a:spLocks noGrp="1"/>
          </p:cNvSpPr>
          <p:nvPr>
            <p:ph type="title"/>
          </p:nvPr>
        </p:nvSpPr>
        <p:spPr/>
        <p:txBody>
          <a:bodyPr/>
          <a:lstStyle/>
          <a:p>
            <a:endParaRPr lang="en-GB"/>
          </a:p>
        </p:txBody>
      </p:sp>
      <p:pic>
        <p:nvPicPr>
          <p:cNvPr id="7" name="Online Media 6" title="What's Next? | Patagonia">
            <a:hlinkClick r:id="" action="ppaction://media"/>
            <a:extLst>
              <a:ext uri="{FF2B5EF4-FFF2-40B4-BE49-F238E27FC236}">
                <a16:creationId xmlns:a16="http://schemas.microsoft.com/office/drawing/2014/main" id="{D2030621-23AA-899D-39A0-23A3813B3747}"/>
              </a:ext>
            </a:extLst>
          </p:cNvPr>
          <p:cNvPicPr>
            <a:picLocks noGrp="1" noRot="1" noChangeAspect="1"/>
          </p:cNvPicPr>
          <p:nvPr>
            <p:ph idx="1"/>
            <a:videoFile r:link="rId1"/>
          </p:nvPr>
        </p:nvPicPr>
        <p:blipFill>
          <a:blip r:embed="rId4"/>
          <a:stretch>
            <a:fillRect/>
          </a:stretch>
        </p:blipFill>
        <p:spPr>
          <a:xfrm>
            <a:off x="0" y="-8047"/>
            <a:ext cx="12151475" cy="6866047"/>
          </a:xfrm>
          <a:prstGeom prst="rect">
            <a:avLst/>
          </a:prstGeom>
        </p:spPr>
      </p:pic>
      <p:sp>
        <p:nvSpPr>
          <p:cNvPr id="5" name="Footer Placeholder 4">
            <a:extLst>
              <a:ext uri="{FF2B5EF4-FFF2-40B4-BE49-F238E27FC236}">
                <a16:creationId xmlns:a16="http://schemas.microsoft.com/office/drawing/2014/main" id="{05F4671E-CF6E-75BA-815B-1EBF43E3E86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14AE99-DFA1-A073-31DB-C3A9848AEF70}"/>
              </a:ext>
            </a:extLst>
          </p:cNvPr>
          <p:cNvSpPr>
            <a:spLocks noGrp="1"/>
          </p:cNvSpPr>
          <p:nvPr>
            <p:ph type="sldNum" sz="quarter" idx="12"/>
          </p:nvPr>
        </p:nvSpPr>
        <p:spPr/>
        <p:txBody>
          <a:bodyPr/>
          <a:lstStyle/>
          <a:p>
            <a:fld id="{3A98EE3D-8CD1-4C3F-BD1C-C98C9596463C}" type="slidenum">
              <a:rPr lang="en-US" smtClean="0"/>
              <a:t>26</a:t>
            </a:fld>
            <a:endParaRPr lang="en-US" dirty="0"/>
          </a:p>
        </p:txBody>
      </p:sp>
    </p:spTree>
    <p:extLst>
      <p:ext uri="{BB962C8B-B14F-4D97-AF65-F5344CB8AC3E}">
        <p14:creationId xmlns:p14="http://schemas.microsoft.com/office/powerpoint/2010/main" val="82169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dirty="0">
                <a:solidFill>
                  <a:srgbClr val="FFFFFF"/>
                </a:solidFill>
                <a:latin typeface="+mj-lt"/>
                <a:ea typeface="+mj-ea"/>
                <a:cs typeface="+mj-cs"/>
              </a:rPr>
              <a:t>The Marketing Planning Process</a:t>
            </a:r>
          </a:p>
        </p:txBody>
      </p:sp>
      <p:sp>
        <p:nvSpPr>
          <p:cNvPr id="4" name="Content Placeholder 2">
            <a:extLst>
              <a:ext uri="{FF2B5EF4-FFF2-40B4-BE49-F238E27FC236}">
                <a16:creationId xmlns:a16="http://schemas.microsoft.com/office/drawing/2014/main" id="{C8E98481-2044-561F-0D6C-2673BBE0EDB1}"/>
              </a:ext>
            </a:extLst>
          </p:cNvPr>
          <p:cNvSpPr>
            <a:spLocks noGrp="1"/>
          </p:cNvSpPr>
          <p:nvPr>
            <p:ph idx="1"/>
          </p:nvPr>
        </p:nvSpPr>
        <p:spPr>
          <a:xfrm>
            <a:off x="204788" y="1822450"/>
            <a:ext cx="11857037" cy="369888"/>
          </a:xfrm>
        </p:spPr>
        <p:txBody>
          <a:bodyPr>
            <a:noAutofit/>
          </a:bodyPr>
          <a:lstStyle/>
          <a:p>
            <a:r>
              <a:rPr lang="en-GB" sz="2400" dirty="0"/>
              <a:t>A marketing plan answers the following questions:</a:t>
            </a:r>
          </a:p>
          <a:p>
            <a:endParaRPr lang="en-GB" sz="2400" dirty="0"/>
          </a:p>
          <a:p>
            <a:r>
              <a:rPr lang="en-GB" sz="2400" dirty="0"/>
              <a:t>Where are we now? 			</a:t>
            </a:r>
            <a:r>
              <a:rPr lang="en-GB" sz="2400" b="1" dirty="0">
                <a:solidFill>
                  <a:srgbClr val="FF0000"/>
                </a:solidFill>
              </a:rPr>
              <a:t>→	Marketing Audit</a:t>
            </a:r>
          </a:p>
          <a:p>
            <a:endParaRPr lang="en-GB" sz="2400" b="1" dirty="0">
              <a:solidFill>
                <a:srgbClr val="FF0000"/>
              </a:solidFill>
            </a:endParaRPr>
          </a:p>
          <a:p>
            <a:r>
              <a:rPr lang="en-GB" sz="2400" dirty="0"/>
              <a:t>Where do we want to be?   			</a:t>
            </a:r>
            <a:r>
              <a:rPr lang="en-GB" sz="2400" b="1" dirty="0">
                <a:solidFill>
                  <a:srgbClr val="FF0000"/>
                </a:solidFill>
              </a:rPr>
              <a:t>→	Marketing Objectives</a:t>
            </a:r>
          </a:p>
          <a:p>
            <a:endParaRPr lang="en-GB" sz="2400" dirty="0">
              <a:solidFill>
                <a:srgbClr val="FF0000"/>
              </a:solidFill>
            </a:endParaRPr>
          </a:p>
          <a:p>
            <a:r>
              <a:rPr lang="en-GB" sz="2400" dirty="0"/>
              <a:t>How will we get there?   			</a:t>
            </a:r>
            <a:r>
              <a:rPr lang="en-GB" sz="2400" b="1" dirty="0">
                <a:solidFill>
                  <a:srgbClr val="FF0000"/>
                </a:solidFill>
              </a:rPr>
              <a:t>→	Marketing Strategy &amp; Tactics</a:t>
            </a:r>
          </a:p>
          <a:p>
            <a:pPr marL="0" indent="0">
              <a:buNone/>
            </a:pPr>
            <a:endParaRPr lang="en-GB" sz="2400" b="1" dirty="0">
              <a:solidFill>
                <a:srgbClr val="FF0000"/>
              </a:solidFill>
            </a:endParaRPr>
          </a:p>
          <a:p>
            <a:r>
              <a:rPr lang="en-GB" sz="2400" dirty="0"/>
              <a:t>How will we know when we get there? 	</a:t>
            </a:r>
            <a:r>
              <a:rPr lang="en-GB" sz="2400" b="1" dirty="0">
                <a:solidFill>
                  <a:srgbClr val="FF0000"/>
                </a:solidFill>
              </a:rPr>
              <a:t>→	Action &amp; Control</a:t>
            </a:r>
          </a:p>
        </p:txBody>
      </p:sp>
      <p:sp>
        <p:nvSpPr>
          <p:cNvPr id="3" name="Footer Placeholder 2">
            <a:extLst>
              <a:ext uri="{FF2B5EF4-FFF2-40B4-BE49-F238E27FC236}">
                <a16:creationId xmlns:a16="http://schemas.microsoft.com/office/drawing/2014/main" id="{21D49340-6F34-94B3-3291-C1D9D02833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F3CF2F-1E6C-DAAD-B906-4C7841BA10BE}"/>
              </a:ext>
            </a:extLst>
          </p:cNvPr>
          <p:cNvSpPr>
            <a:spLocks noGrp="1"/>
          </p:cNvSpPr>
          <p:nvPr>
            <p:ph type="sldNum" sz="quarter" idx="12"/>
          </p:nvPr>
        </p:nvSpPr>
        <p:spPr/>
        <p:txBody>
          <a:bodyPr/>
          <a:lstStyle/>
          <a:p>
            <a:fld id="{A9170E51-B795-4297-8905-0FCF38CF2F85}" type="slidenum">
              <a:rPr lang="en-GB" smtClean="0"/>
              <a:t>27</a:t>
            </a:fld>
            <a:endParaRPr lang="en-GB"/>
          </a:p>
        </p:txBody>
      </p:sp>
    </p:spTree>
    <p:extLst>
      <p:ext uri="{BB962C8B-B14F-4D97-AF65-F5344CB8AC3E}">
        <p14:creationId xmlns:p14="http://schemas.microsoft.com/office/powerpoint/2010/main" val="1076013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287B-192A-84B9-73D3-75FB5BF77B7A}"/>
              </a:ext>
            </a:extLst>
          </p:cNvPr>
          <p:cNvSpPr>
            <a:spLocks noGrp="1"/>
          </p:cNvSpPr>
          <p:nvPr>
            <p:ph type="title"/>
          </p:nvPr>
        </p:nvSpPr>
        <p:spPr>
          <a:xfrm>
            <a:off x="699713" y="248038"/>
            <a:ext cx="10141007" cy="1094606"/>
          </a:xfrm>
        </p:spPr>
        <p:txBody>
          <a:bodyPr vert="horz" lIns="91440" tIns="45720" rIns="91440" bIns="45720" rtlCol="0" anchor="ctr">
            <a:normAutofit/>
          </a:bodyPr>
          <a:lstStyle/>
          <a:p>
            <a:r>
              <a:rPr lang="en-US" sz="3700" b="1" kern="1200" dirty="0">
                <a:solidFill>
                  <a:srgbClr val="FFFFFF"/>
                </a:solidFill>
                <a:latin typeface="+mj-lt"/>
                <a:ea typeface="+mj-ea"/>
                <a:cs typeface="+mj-cs"/>
              </a:rPr>
              <a:t>The Marketing Planning Process</a:t>
            </a:r>
          </a:p>
        </p:txBody>
      </p:sp>
      <p:sp>
        <p:nvSpPr>
          <p:cNvPr id="4" name="Content Placeholder 2">
            <a:extLst>
              <a:ext uri="{FF2B5EF4-FFF2-40B4-BE49-F238E27FC236}">
                <a16:creationId xmlns:a16="http://schemas.microsoft.com/office/drawing/2014/main" id="{C8E98481-2044-561F-0D6C-2673BBE0EDB1}"/>
              </a:ext>
            </a:extLst>
          </p:cNvPr>
          <p:cNvSpPr>
            <a:spLocks noGrp="1"/>
          </p:cNvSpPr>
          <p:nvPr>
            <p:ph idx="1"/>
          </p:nvPr>
        </p:nvSpPr>
        <p:spPr>
          <a:xfrm>
            <a:off x="204788" y="1822450"/>
            <a:ext cx="11857037" cy="369888"/>
          </a:xfrm>
        </p:spPr>
        <p:txBody>
          <a:bodyPr>
            <a:noAutofit/>
          </a:bodyPr>
          <a:lstStyle/>
          <a:p>
            <a:endParaRPr lang="en-GB" sz="2400" b="1" dirty="0">
              <a:solidFill>
                <a:srgbClr val="FF0000"/>
              </a:solidFill>
            </a:endParaRPr>
          </a:p>
        </p:txBody>
      </p:sp>
      <p:grpSp>
        <p:nvGrpSpPr>
          <p:cNvPr id="3" name="Group 50">
            <a:extLst>
              <a:ext uri="{FF2B5EF4-FFF2-40B4-BE49-F238E27FC236}">
                <a16:creationId xmlns:a16="http://schemas.microsoft.com/office/drawing/2014/main" id="{CB81E937-F130-35E5-05D2-3C792C64DDF5}"/>
              </a:ext>
            </a:extLst>
          </p:cNvPr>
          <p:cNvGrpSpPr>
            <a:grpSpLocks/>
          </p:cNvGrpSpPr>
          <p:nvPr/>
        </p:nvGrpSpPr>
        <p:grpSpPr bwMode="auto">
          <a:xfrm>
            <a:off x="204788" y="1693475"/>
            <a:ext cx="6183313" cy="4916487"/>
            <a:chOff x="612129" y="871700"/>
            <a:chExt cx="6183556" cy="4916240"/>
          </a:xfrm>
          <a:solidFill>
            <a:schemeClr val="accent1">
              <a:lumMod val="40000"/>
              <a:lumOff val="60000"/>
            </a:schemeClr>
          </a:solidFill>
        </p:grpSpPr>
        <p:grpSp>
          <p:nvGrpSpPr>
            <p:cNvPr id="5" name="Group 6">
              <a:extLst>
                <a:ext uri="{FF2B5EF4-FFF2-40B4-BE49-F238E27FC236}">
                  <a16:creationId xmlns:a16="http://schemas.microsoft.com/office/drawing/2014/main" id="{567CAC00-32E6-AFF1-392A-9E6FA1025676}"/>
                </a:ext>
              </a:extLst>
            </p:cNvPr>
            <p:cNvGrpSpPr>
              <a:grpSpLocks/>
            </p:cNvGrpSpPr>
            <p:nvPr/>
          </p:nvGrpSpPr>
          <p:grpSpPr bwMode="auto">
            <a:xfrm>
              <a:off x="612129" y="871700"/>
              <a:ext cx="6149657" cy="560880"/>
              <a:chOff x="432742" y="12007"/>
              <a:chExt cx="6149657" cy="560880"/>
            </a:xfrm>
            <a:grpFill/>
          </p:grpSpPr>
          <p:sp>
            <p:nvSpPr>
              <p:cNvPr id="25" name="Rectangle: Rounded Corners 24">
                <a:extLst>
                  <a:ext uri="{FF2B5EF4-FFF2-40B4-BE49-F238E27FC236}">
                    <a16:creationId xmlns:a16="http://schemas.microsoft.com/office/drawing/2014/main" id="{4CF09F51-FB33-0A7D-7A7F-5E81880A1309}"/>
                  </a:ext>
                </a:extLst>
              </p:cNvPr>
              <p:cNvSpPr/>
              <p:nvPr/>
            </p:nvSpPr>
            <p:spPr>
              <a:xfrm>
                <a:off x="432742" y="12007"/>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Rectangle: Rounded Corners 5">
                <a:extLst>
                  <a:ext uri="{FF2B5EF4-FFF2-40B4-BE49-F238E27FC236}">
                    <a16:creationId xmlns:a16="http://schemas.microsoft.com/office/drawing/2014/main" id="{19BD2C04-039B-98B9-448F-BE2464CAE70D}"/>
                  </a:ext>
                </a:extLst>
              </p:cNvPr>
              <p:cNvSpPr txBox="1"/>
              <p:nvPr/>
            </p:nvSpPr>
            <p:spPr>
              <a:xfrm>
                <a:off x="459731" y="38993"/>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Business mission &amp; strategy</a:t>
                </a:r>
              </a:p>
            </p:txBody>
          </p:sp>
        </p:grpSp>
        <p:grpSp>
          <p:nvGrpSpPr>
            <p:cNvPr id="6" name="Group 9">
              <a:extLst>
                <a:ext uri="{FF2B5EF4-FFF2-40B4-BE49-F238E27FC236}">
                  <a16:creationId xmlns:a16="http://schemas.microsoft.com/office/drawing/2014/main" id="{1A5BC50D-AB13-A5AE-DF25-DDE6E0D60B65}"/>
                </a:ext>
              </a:extLst>
            </p:cNvPr>
            <p:cNvGrpSpPr>
              <a:grpSpLocks/>
            </p:cNvGrpSpPr>
            <p:nvPr/>
          </p:nvGrpSpPr>
          <p:grpSpPr bwMode="auto">
            <a:xfrm>
              <a:off x="612129" y="2595380"/>
              <a:ext cx="6149657" cy="560880"/>
              <a:chOff x="432742" y="1735687"/>
              <a:chExt cx="6149657" cy="560880"/>
            </a:xfrm>
            <a:grpFill/>
          </p:grpSpPr>
          <p:sp>
            <p:nvSpPr>
              <p:cNvPr id="23" name="Rectangle: Rounded Corners 22">
                <a:extLst>
                  <a:ext uri="{FF2B5EF4-FFF2-40B4-BE49-F238E27FC236}">
                    <a16:creationId xmlns:a16="http://schemas.microsoft.com/office/drawing/2014/main" id="{46C7904B-DEEB-95BE-743E-548C96A783FC}"/>
                  </a:ext>
                </a:extLst>
              </p:cNvPr>
              <p:cNvSpPr/>
              <p:nvPr/>
            </p:nvSpPr>
            <p:spPr>
              <a:xfrm>
                <a:off x="432742" y="1735945"/>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Rectangle: Rounded Corners 9">
                <a:extLst>
                  <a:ext uri="{FF2B5EF4-FFF2-40B4-BE49-F238E27FC236}">
                    <a16:creationId xmlns:a16="http://schemas.microsoft.com/office/drawing/2014/main" id="{DF2543D0-527B-4857-3DB9-025602348C82}"/>
                  </a:ext>
                </a:extLst>
              </p:cNvPr>
              <p:cNvSpPr txBox="1"/>
              <p:nvPr/>
            </p:nvSpPr>
            <p:spPr>
              <a:xfrm>
                <a:off x="459731" y="1762931"/>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objectives</a:t>
                </a:r>
              </a:p>
            </p:txBody>
          </p:sp>
        </p:grpSp>
        <p:grpSp>
          <p:nvGrpSpPr>
            <p:cNvPr id="7" name="Group 11">
              <a:extLst>
                <a:ext uri="{FF2B5EF4-FFF2-40B4-BE49-F238E27FC236}">
                  <a16:creationId xmlns:a16="http://schemas.microsoft.com/office/drawing/2014/main" id="{7233D445-3FDB-67E0-6F9D-1C9D75CC0487}"/>
                </a:ext>
              </a:extLst>
            </p:cNvPr>
            <p:cNvGrpSpPr>
              <a:grpSpLocks/>
            </p:cNvGrpSpPr>
            <p:nvPr/>
          </p:nvGrpSpPr>
          <p:grpSpPr bwMode="auto">
            <a:xfrm>
              <a:off x="618648" y="3503380"/>
              <a:ext cx="6149657" cy="560880"/>
              <a:chOff x="439261" y="2643687"/>
              <a:chExt cx="6149657" cy="560880"/>
            </a:xfrm>
            <a:grpFill/>
          </p:grpSpPr>
          <p:sp>
            <p:nvSpPr>
              <p:cNvPr id="21" name="Rectangle: Rounded Corners 20">
                <a:extLst>
                  <a:ext uri="{FF2B5EF4-FFF2-40B4-BE49-F238E27FC236}">
                    <a16:creationId xmlns:a16="http://schemas.microsoft.com/office/drawing/2014/main" id="{75F42972-2984-2B4F-192C-C30145E7EE7A}"/>
                  </a:ext>
                </a:extLst>
              </p:cNvPr>
              <p:cNvSpPr/>
              <p:nvPr/>
            </p:nvSpPr>
            <p:spPr>
              <a:xfrm>
                <a:off x="439092" y="2643950"/>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Rectangle: Rounded Corners 12">
                <a:extLst>
                  <a:ext uri="{FF2B5EF4-FFF2-40B4-BE49-F238E27FC236}">
                    <a16:creationId xmlns:a16="http://schemas.microsoft.com/office/drawing/2014/main" id="{B9631B45-3FCC-5AD2-433E-84DCFAFAE8BC}"/>
                  </a:ext>
                </a:extLst>
              </p:cNvPr>
              <p:cNvSpPr txBox="1"/>
              <p:nvPr/>
            </p:nvSpPr>
            <p:spPr>
              <a:xfrm>
                <a:off x="466081" y="2670936"/>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strategy</a:t>
                </a:r>
              </a:p>
            </p:txBody>
          </p:sp>
        </p:grpSp>
        <p:grpSp>
          <p:nvGrpSpPr>
            <p:cNvPr id="8" name="Group 13">
              <a:extLst>
                <a:ext uri="{FF2B5EF4-FFF2-40B4-BE49-F238E27FC236}">
                  <a16:creationId xmlns:a16="http://schemas.microsoft.com/office/drawing/2014/main" id="{EFAA6B04-A439-49D9-FDD8-F2B9B4193B22}"/>
                </a:ext>
              </a:extLst>
            </p:cNvPr>
            <p:cNvGrpSpPr>
              <a:grpSpLocks/>
            </p:cNvGrpSpPr>
            <p:nvPr/>
          </p:nvGrpSpPr>
          <p:grpSpPr bwMode="auto">
            <a:xfrm>
              <a:off x="618648" y="4365220"/>
              <a:ext cx="6149657" cy="560880"/>
              <a:chOff x="439261" y="3505527"/>
              <a:chExt cx="6149657" cy="560880"/>
            </a:xfrm>
            <a:grpFill/>
          </p:grpSpPr>
          <p:sp>
            <p:nvSpPr>
              <p:cNvPr id="19" name="Rectangle: Rounded Corners 18">
                <a:extLst>
                  <a:ext uri="{FF2B5EF4-FFF2-40B4-BE49-F238E27FC236}">
                    <a16:creationId xmlns:a16="http://schemas.microsoft.com/office/drawing/2014/main" id="{7E795B97-539F-CA85-7146-1D1CA68B165F}"/>
                  </a:ext>
                </a:extLst>
              </p:cNvPr>
              <p:cNvSpPr/>
              <p:nvPr/>
            </p:nvSpPr>
            <p:spPr>
              <a:xfrm>
                <a:off x="439092" y="3505918"/>
                <a:ext cx="6150217" cy="560360"/>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Rectangle: Rounded Corners 15">
                <a:extLst>
                  <a:ext uri="{FF2B5EF4-FFF2-40B4-BE49-F238E27FC236}">
                    <a16:creationId xmlns:a16="http://schemas.microsoft.com/office/drawing/2014/main" id="{847B731F-EF59-4931-7536-F15DAC2B2F1F}"/>
                  </a:ext>
                </a:extLst>
              </p:cNvPr>
              <p:cNvSpPr txBox="1"/>
              <p:nvPr/>
            </p:nvSpPr>
            <p:spPr>
              <a:xfrm>
                <a:off x="466081" y="3532905"/>
                <a:ext cx="6096240" cy="506387"/>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actions</a:t>
                </a:r>
              </a:p>
            </p:txBody>
          </p:sp>
        </p:grpSp>
        <p:grpSp>
          <p:nvGrpSpPr>
            <p:cNvPr id="10" name="Group 9">
              <a:extLst>
                <a:ext uri="{FF2B5EF4-FFF2-40B4-BE49-F238E27FC236}">
                  <a16:creationId xmlns:a16="http://schemas.microsoft.com/office/drawing/2014/main" id="{ADA8DDCC-493E-3450-3ADF-915FFABE62F8}"/>
                </a:ext>
              </a:extLst>
            </p:cNvPr>
            <p:cNvGrpSpPr>
              <a:grpSpLocks/>
            </p:cNvGrpSpPr>
            <p:nvPr/>
          </p:nvGrpSpPr>
          <p:grpSpPr bwMode="auto">
            <a:xfrm>
              <a:off x="618648" y="5227060"/>
              <a:ext cx="6149657" cy="560880"/>
              <a:chOff x="439261" y="4367367"/>
              <a:chExt cx="6149657" cy="560880"/>
            </a:xfrm>
            <a:grpFill/>
          </p:grpSpPr>
          <p:sp>
            <p:nvSpPr>
              <p:cNvPr id="17" name="Rectangle: Rounded Corners 16">
                <a:extLst>
                  <a:ext uri="{FF2B5EF4-FFF2-40B4-BE49-F238E27FC236}">
                    <a16:creationId xmlns:a16="http://schemas.microsoft.com/office/drawing/2014/main" id="{4A131228-0C48-9467-8D83-F9BDA0335337}"/>
                  </a:ext>
                </a:extLst>
              </p:cNvPr>
              <p:cNvSpPr/>
              <p:nvPr/>
            </p:nvSpPr>
            <p:spPr>
              <a:xfrm>
                <a:off x="439092" y="4367888"/>
                <a:ext cx="6150217" cy="560359"/>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Rectangle: Rounded Corners 18">
                <a:extLst>
                  <a:ext uri="{FF2B5EF4-FFF2-40B4-BE49-F238E27FC236}">
                    <a16:creationId xmlns:a16="http://schemas.microsoft.com/office/drawing/2014/main" id="{4ABB084E-17B2-DCD5-254A-9A7514A83B29}"/>
                  </a:ext>
                </a:extLst>
              </p:cNvPr>
              <p:cNvSpPr txBox="1"/>
              <p:nvPr/>
            </p:nvSpPr>
            <p:spPr>
              <a:xfrm>
                <a:off x="466081" y="4394874"/>
                <a:ext cx="6096240" cy="506388"/>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Marketing performance</a:t>
                </a:r>
              </a:p>
            </p:txBody>
          </p:sp>
        </p:grpSp>
        <p:grpSp>
          <p:nvGrpSpPr>
            <p:cNvPr id="12" name="Group 47">
              <a:extLst>
                <a:ext uri="{FF2B5EF4-FFF2-40B4-BE49-F238E27FC236}">
                  <a16:creationId xmlns:a16="http://schemas.microsoft.com/office/drawing/2014/main" id="{6A109F54-6F1D-F8D6-45BC-56124643E7B8}"/>
                </a:ext>
              </a:extLst>
            </p:cNvPr>
            <p:cNvGrpSpPr>
              <a:grpSpLocks/>
            </p:cNvGrpSpPr>
            <p:nvPr/>
          </p:nvGrpSpPr>
          <p:grpSpPr bwMode="auto">
            <a:xfrm>
              <a:off x="646028" y="1740370"/>
              <a:ext cx="6149657" cy="560880"/>
              <a:chOff x="439261" y="920007"/>
              <a:chExt cx="6149657" cy="560880"/>
            </a:xfrm>
            <a:grpFill/>
          </p:grpSpPr>
          <p:sp>
            <p:nvSpPr>
              <p:cNvPr id="14" name="Rectangle: Rounded Corners 13">
                <a:extLst>
                  <a:ext uri="{FF2B5EF4-FFF2-40B4-BE49-F238E27FC236}">
                    <a16:creationId xmlns:a16="http://schemas.microsoft.com/office/drawing/2014/main" id="{D6073BA3-9304-21A5-D6E3-7E4FDD1EB1C3}"/>
                  </a:ext>
                </a:extLst>
              </p:cNvPr>
              <p:cNvSpPr/>
              <p:nvPr/>
            </p:nvSpPr>
            <p:spPr>
              <a:xfrm>
                <a:off x="438701" y="919655"/>
                <a:ext cx="6150217" cy="561947"/>
              </a:xfrm>
              <a:prstGeom prst="roundRect">
                <a:avLst/>
              </a:prstGeom>
              <a:grpFill/>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4">
                <a:extLst>
                  <a:ext uri="{FF2B5EF4-FFF2-40B4-BE49-F238E27FC236}">
                    <a16:creationId xmlns:a16="http://schemas.microsoft.com/office/drawing/2014/main" id="{6B36C33D-387E-BEFF-5994-481BB93B4997}"/>
                  </a:ext>
                </a:extLst>
              </p:cNvPr>
              <p:cNvSpPr txBox="1"/>
              <p:nvPr/>
            </p:nvSpPr>
            <p:spPr>
              <a:xfrm>
                <a:off x="465689" y="946642"/>
                <a:ext cx="6096240" cy="507975"/>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2400" dirty="0"/>
                  <a:t>Environmental &amp; customer analysis</a:t>
                </a:r>
              </a:p>
            </p:txBody>
          </p:sp>
        </p:grpSp>
      </p:grpSp>
      <p:sp>
        <p:nvSpPr>
          <p:cNvPr id="27" name="Footer Placeholder 26">
            <a:extLst>
              <a:ext uri="{FF2B5EF4-FFF2-40B4-BE49-F238E27FC236}">
                <a16:creationId xmlns:a16="http://schemas.microsoft.com/office/drawing/2014/main" id="{CFC132FB-3980-54AE-7F1F-B9D782D06112}"/>
              </a:ext>
            </a:extLst>
          </p:cNvPr>
          <p:cNvSpPr>
            <a:spLocks noGrp="1"/>
          </p:cNvSpPr>
          <p:nvPr>
            <p:ph type="ftr" sz="quarter" idx="11"/>
          </p:nvPr>
        </p:nvSpPr>
        <p:spPr/>
        <p:txBody>
          <a:bodyPr/>
          <a:lstStyle/>
          <a:p>
            <a:endParaRPr lang="en-GB"/>
          </a:p>
        </p:txBody>
      </p:sp>
      <p:sp>
        <p:nvSpPr>
          <p:cNvPr id="28" name="Slide Number Placeholder 27">
            <a:extLst>
              <a:ext uri="{FF2B5EF4-FFF2-40B4-BE49-F238E27FC236}">
                <a16:creationId xmlns:a16="http://schemas.microsoft.com/office/drawing/2014/main" id="{0937D276-E30C-E44D-4937-6452E389A50F}"/>
              </a:ext>
            </a:extLst>
          </p:cNvPr>
          <p:cNvSpPr>
            <a:spLocks noGrp="1"/>
          </p:cNvSpPr>
          <p:nvPr>
            <p:ph type="sldNum" sz="quarter" idx="12"/>
          </p:nvPr>
        </p:nvSpPr>
        <p:spPr/>
        <p:txBody>
          <a:bodyPr/>
          <a:lstStyle/>
          <a:p>
            <a:fld id="{A9170E51-B795-4297-8905-0FCF38CF2F85}" type="slidenum">
              <a:rPr lang="en-GB" smtClean="0"/>
              <a:t>28</a:t>
            </a:fld>
            <a:endParaRPr lang="en-GB"/>
          </a:p>
        </p:txBody>
      </p:sp>
    </p:spTree>
    <p:extLst>
      <p:ext uri="{BB962C8B-B14F-4D97-AF65-F5344CB8AC3E}">
        <p14:creationId xmlns:p14="http://schemas.microsoft.com/office/powerpoint/2010/main" val="2541190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diagram of a company's process&#10;&#10;Description automatically generated with medium confidence">
            <a:extLst>
              <a:ext uri="{FF2B5EF4-FFF2-40B4-BE49-F238E27FC236}">
                <a16:creationId xmlns:a16="http://schemas.microsoft.com/office/drawing/2014/main" id="{3D3A28CF-A0FA-FCC2-022A-59648A5B98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58381" y="68263"/>
            <a:ext cx="7075237" cy="6721475"/>
          </a:xfrm>
          <a:prstGeom prst="rect">
            <a:avLst/>
          </a:prstGeom>
          <a:solidFill>
            <a:srgbClr val="FFFFFF"/>
          </a:solidFill>
        </p:spPr>
      </p:pic>
      <p:sp>
        <p:nvSpPr>
          <p:cNvPr id="6" name="Footer Placeholder 5">
            <a:extLst>
              <a:ext uri="{FF2B5EF4-FFF2-40B4-BE49-F238E27FC236}">
                <a16:creationId xmlns:a16="http://schemas.microsoft.com/office/drawing/2014/main" id="{C317258E-CB9E-11F3-1277-BD517760973C}"/>
              </a:ext>
            </a:extLst>
          </p:cNvPr>
          <p:cNvSpPr>
            <a:spLocks noGrp="1"/>
          </p:cNvSpPr>
          <p:nvPr>
            <p:ph type="ftr" sz="quarter" idx="4294967295"/>
          </p:nvPr>
        </p:nvSpPr>
        <p:spPr>
          <a:xfrm>
            <a:off x="1494790" y="6332220"/>
            <a:ext cx="1497330" cy="247651"/>
          </a:xfrm>
        </p:spPr>
        <p:txBody>
          <a:bodyPr/>
          <a:lstStyle/>
          <a:p>
            <a:pPr>
              <a:spcAft>
                <a:spcPts val="600"/>
              </a:spcAft>
            </a:pPr>
            <a:endParaRPr lang="en-US" b="0"/>
          </a:p>
        </p:txBody>
      </p:sp>
      <p:sp>
        <p:nvSpPr>
          <p:cNvPr id="7" name="Slide Number Placeholder 6" hidden="1">
            <a:extLst>
              <a:ext uri="{FF2B5EF4-FFF2-40B4-BE49-F238E27FC236}">
                <a16:creationId xmlns:a16="http://schemas.microsoft.com/office/drawing/2014/main" id="{163B61F7-5396-A401-1CC2-9FC61158D0DB}"/>
              </a:ext>
            </a:extLst>
          </p:cNvPr>
          <p:cNvSpPr>
            <a:spLocks noGrp="1"/>
          </p:cNvSpPr>
          <p:nvPr>
            <p:ph type="sldNum" sz="quarter" idx="4294967295"/>
          </p:nvPr>
        </p:nvSpPr>
        <p:spPr>
          <a:xfrm>
            <a:off x="971550" y="6332220"/>
            <a:ext cx="523240" cy="247651"/>
          </a:xfrm>
        </p:spPr>
        <p:txBody>
          <a:bodyPr/>
          <a:lstStyle/>
          <a:p>
            <a:pPr>
              <a:spcAft>
                <a:spcPts val="600"/>
              </a:spcAft>
            </a:pPr>
            <a:fld id="{294A09A9-5501-47C1-A89A-A340965A2BE2}" type="slidenum">
              <a:rPr lang="en-US" smtClean="0"/>
              <a:pPr>
                <a:spcAft>
                  <a:spcPts val="600"/>
                </a:spcAft>
              </a:pPr>
              <a:t>29</a:t>
            </a:fld>
            <a:endParaRPr lang="en-US">
              <a:latin typeface="+mn-lt"/>
            </a:endParaRPr>
          </a:p>
        </p:txBody>
      </p:sp>
    </p:spTree>
    <p:extLst>
      <p:ext uri="{BB962C8B-B14F-4D97-AF65-F5344CB8AC3E}">
        <p14:creationId xmlns:p14="http://schemas.microsoft.com/office/powerpoint/2010/main" val="8113505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SOSTAC®  Plan in 3 mins with Go-To">
            <a:hlinkClick r:id="" action="ppaction://media"/>
            <a:extLst>
              <a:ext uri="{FF2B5EF4-FFF2-40B4-BE49-F238E27FC236}">
                <a16:creationId xmlns:a16="http://schemas.microsoft.com/office/drawing/2014/main" id="{1293D4BC-C2F9-0047-8EA2-67E310A7E4B3}"/>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
        <p:nvSpPr>
          <p:cNvPr id="6" name="Slide Number Placeholder 5" hidden="1">
            <a:extLst>
              <a:ext uri="{FF2B5EF4-FFF2-40B4-BE49-F238E27FC236}">
                <a16:creationId xmlns:a16="http://schemas.microsoft.com/office/drawing/2014/main" id="{DD203E12-9125-4BF3-AA42-5A082031CF57}"/>
              </a:ext>
            </a:extLst>
          </p:cNvPr>
          <p:cNvSpPr>
            <a:spLocks noGrp="1"/>
          </p:cNvSpPr>
          <p:nvPr>
            <p:ph type="sldNum" sz="quarter" idx="12"/>
          </p:nvPr>
        </p:nvSpPr>
        <p:spPr/>
        <p:txBody>
          <a:bodyPr/>
          <a:lstStyle/>
          <a:p>
            <a:pPr>
              <a:spcAft>
                <a:spcPts val="600"/>
              </a:spcAft>
            </a:pPr>
            <a:fld id="{3A98EE3D-8CD1-4C3F-BD1C-C98C9596463C}" type="slidenum">
              <a:rPr lang="en-US" smtClean="0"/>
              <a:pPr>
                <a:spcAft>
                  <a:spcPts val="600"/>
                </a:spcAft>
              </a:pPr>
              <a:t>30</a:t>
            </a:fld>
            <a:endParaRPr lang="en-US"/>
          </a:p>
        </p:txBody>
      </p:sp>
      <p:sp>
        <p:nvSpPr>
          <p:cNvPr id="2" name="Footer Placeholder 1">
            <a:extLst>
              <a:ext uri="{FF2B5EF4-FFF2-40B4-BE49-F238E27FC236}">
                <a16:creationId xmlns:a16="http://schemas.microsoft.com/office/drawing/2014/main" id="{6BA7B69C-CC6E-7E46-2651-389CD6F56C6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23184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marL="0" indent="0" algn="r">
              <a:buNone/>
            </a:pPr>
            <a:r>
              <a:rPr lang="en-GB" sz="2400" dirty="0">
                <a:latin typeface="Calibri" panose="020F0502020204030204" pitchFamily="34" charset="0"/>
                <a:ea typeface="Calibri" panose="020F0502020204030204" pitchFamily="34" charset="0"/>
                <a:cs typeface="Calibri" panose="020F0502020204030204" pitchFamily="34" charset="0"/>
              </a:rPr>
              <a:t>The Chartered Institute of Marketing (2025)</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2433A2F4-4AD8-FDD4-B57C-D276DEE07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E4771-7071-7B8C-2560-F56F646206CA}"/>
              </a:ext>
            </a:extLst>
          </p:cNvPr>
          <p:cNvSpPr>
            <a:spLocks noGrp="1"/>
          </p:cNvSpPr>
          <p:nvPr>
            <p:ph type="sldNum" sz="quarter" idx="12"/>
          </p:nvPr>
        </p:nvSpPr>
        <p:spPr/>
        <p:txBody>
          <a:bodyPr/>
          <a:lstStyle/>
          <a:p>
            <a:fld id="{A9170E51-B795-4297-8905-0FCF38CF2F85}" type="slidenum">
              <a:rPr lang="en-GB" smtClean="0"/>
              <a:t>31</a:t>
            </a:fld>
            <a:endParaRPr lang="en-GB"/>
          </a:p>
        </p:txBody>
      </p:sp>
    </p:spTree>
    <p:extLst>
      <p:ext uri="{BB962C8B-B14F-4D97-AF65-F5344CB8AC3E}">
        <p14:creationId xmlns:p14="http://schemas.microsoft.com/office/powerpoint/2010/main" val="339333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6935057" y="2527443"/>
            <a:ext cx="5200364" cy="1128857"/>
          </a:xfrm>
        </p:spPr>
        <p:txBody>
          <a:bodyPr>
            <a:noAutofit/>
          </a:bodyPr>
          <a:lstStyle/>
          <a:p>
            <a:r>
              <a:rPr lang="en-GB" sz="5400" dirty="0">
                <a:solidFill>
                  <a:schemeClr val="bg1"/>
                </a:solidFill>
                <a:latin typeface="Aptos ExtraBold" panose="020F0502020204030204" pitchFamily="34" charset="0"/>
              </a:rPr>
              <a:t>Any Questions?</a:t>
            </a: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2288</Words>
  <Application>Microsoft Office PowerPoint</Application>
  <PresentationFormat>Widescreen</PresentationFormat>
  <Paragraphs>243</Paragraphs>
  <Slides>32</Slides>
  <Notes>15</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Graphik Web</vt:lpstr>
      <vt:lpstr>source-serif-pro</vt:lpstr>
      <vt:lpstr>Aptos ExtraBold</vt:lpstr>
      <vt:lpstr>Arial</vt:lpstr>
      <vt:lpstr>Calibri</vt:lpstr>
      <vt:lpstr>Calibri Light</vt:lpstr>
      <vt:lpstr>Office Theme</vt:lpstr>
      <vt:lpstr>BMMB7026 Managing Marketing Change</vt:lpstr>
      <vt:lpstr>Today we will look at….</vt:lpstr>
      <vt:lpstr>Questions</vt:lpstr>
      <vt:lpstr>Evolution of Marketing – Dr Philip Kotler</vt:lpstr>
      <vt:lpstr>PowerPoint Presentation</vt:lpstr>
      <vt:lpstr>Market-Oriented vs Internally Orientated Businesses</vt:lpstr>
      <vt:lpstr>Understanding the market-place and customer needs</vt:lpstr>
      <vt:lpstr>The Nature of Customer Value</vt:lpstr>
      <vt:lpstr>Forms of Customer Value</vt:lpstr>
      <vt:lpstr>Customer Relationship Management (CRM)</vt:lpstr>
      <vt:lpstr>Developing a Customer Centric Focus</vt:lpstr>
      <vt:lpstr>ACTIVITY</vt:lpstr>
      <vt:lpstr>Amazon</vt:lpstr>
      <vt:lpstr>PowerPoint Presentation</vt:lpstr>
      <vt:lpstr>PowerPoint Presentation</vt:lpstr>
      <vt:lpstr>A Simple Model of the Marketing Process</vt:lpstr>
      <vt:lpstr>The Marketing Concept</vt:lpstr>
      <vt:lpstr>Marketing Mix   The basic set of tools marketers use to carry out tactical marketing  The 4Ps of product marketing  (McCarthy, 1960)  The 7Ps of services marketing  (Booms and Bitner, 1981) </vt:lpstr>
      <vt:lpstr>PowerPoint Presentation</vt:lpstr>
      <vt:lpstr>So What is Marketing – Pulling It All Together</vt:lpstr>
      <vt:lpstr>Societal Marketing</vt:lpstr>
      <vt:lpstr>Key Components of Societal Marketing</vt:lpstr>
      <vt:lpstr>Key Components of Societal Marketing</vt:lpstr>
      <vt:lpstr>Societal Marketing Concept </vt:lpstr>
      <vt:lpstr>PowerPoint Presentation</vt:lpstr>
      <vt:lpstr>PowerPoint Presentation</vt:lpstr>
      <vt:lpstr>The Marketing Planning Process</vt:lpstr>
      <vt:lpstr>The Marketing Planning Process</vt:lpstr>
      <vt:lpstr>PowerPoint Presentation</vt:lpstr>
      <vt:lpstr>PowerPoint Presentation</vt:lpstr>
      <vt:lpstr>Marketing Change</vt:lpstr>
      <vt:lpstr>Any Questions?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53</cp:revision>
  <dcterms:created xsi:type="dcterms:W3CDTF">2023-02-25T23:09:55Z</dcterms:created>
  <dcterms:modified xsi:type="dcterms:W3CDTF">2025-10-06T23:44:49Z</dcterms:modified>
</cp:coreProperties>
</file>