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p:scale>
          <a:sx n="68" d="100"/>
          <a:sy n="68" d="100"/>
        </p:scale>
        <p:origin x="61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51443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01467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08167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11/27/2019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9138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11/27/2019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1440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11/27/2019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28222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11/27/2019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7866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11/27/2019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81887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11/27/2019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60312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11/27/2019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5768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11/27/2019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31730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11/27/2019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0132215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11/27/2019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125885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11/27/2019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467088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11/27/2019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113331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0955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03847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11/27/2019</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4230443260"/>
      </p:ext>
    </p:extLst>
  </p:cSld>
  <p:clrMap bg1="dk1" tx1="lt1" bg2="dk2" tx2="lt2" accent1="accent1" accent2="accent2" accent3="accent3" accent4="accent4" accent5="accent5" accent6="accent6" hlink="hlink" folHlink="folHlink"/>
  <p:sldLayoutIdLst>
    <p:sldLayoutId id="2147483689" r:id="rId1"/>
    <p:sldLayoutId id="2147483688" r:id="rId2"/>
    <p:sldLayoutId id="2147483687" r:id="rId3"/>
    <p:sldLayoutId id="2147483686" r:id="rId4"/>
    <p:sldLayoutId id="2147483685" r:id="rId5"/>
    <p:sldLayoutId id="2147483684" r:id="rId6"/>
    <p:sldLayoutId id="2147483683" r:id="rId7"/>
    <p:sldLayoutId id="2147483682" r:id="rId8"/>
    <p:sldLayoutId id="2147483681" r:id="rId9"/>
    <p:sldLayoutId id="2147483680" r:id="rId10"/>
    <p:sldLayoutId id="2147483673" r:id="rId11"/>
    <p:sldLayoutId id="2147483674" r:id="rId12"/>
    <p:sldLayoutId id="2147483675" r:id="rId13"/>
    <p:sldLayoutId id="2147483676" r:id="rId14"/>
    <p:sldLayoutId id="2147483677" r:id="rId15"/>
    <p:sldLayoutId id="2147483678" r:id="rId16"/>
    <p:sldLayoutId id="2147483679" r:id="rId17"/>
  </p:sldLayoutIdLst>
  <p:hf sldNum="0" hdr="0" ftr="0" dt="0"/>
  <p:txStyles>
    <p:titleStyle>
      <a:lvl1pPr algn="ctr" defTabSz="457200" rtl="0" eaLnBrk="1" latinLnBrk="0" hangingPunct="1">
        <a:lnSpc>
          <a:spcPct val="9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7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7" name="Picture 3">
            <a:extLst>
              <a:ext uri="{FF2B5EF4-FFF2-40B4-BE49-F238E27FC236}">
                <a16:creationId xmlns:a16="http://schemas.microsoft.com/office/drawing/2014/main" id="{63B5073A-847A-4DF4-844E-2FA1919D982C}"/>
              </a:ext>
            </a:extLst>
          </p:cNvPr>
          <p:cNvPicPr>
            <a:picLocks noChangeAspect="1"/>
          </p:cNvPicPr>
          <p:nvPr/>
        </p:nvPicPr>
        <p:blipFill rotWithShape="1">
          <a:blip r:embed="rId3"/>
          <a:srcRect b="15730"/>
          <a:stretch/>
        </p:blipFill>
        <p:spPr>
          <a:xfrm>
            <a:off x="20" y="-179872"/>
            <a:ext cx="12191980" cy="6857990"/>
          </a:xfrm>
          <a:prstGeom prst="rect">
            <a:avLst/>
          </a:prstGeom>
        </p:spPr>
      </p:pic>
      <p:sp useBgFill="1">
        <p:nvSpPr>
          <p:cNvPr id="18"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271651" y="1762886"/>
            <a:ext cx="7656919" cy="3332229"/>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16091F7-5B6C-4EF2-928A-683CEC5F5726}"/>
              </a:ext>
            </a:extLst>
          </p:cNvPr>
          <p:cNvSpPr>
            <a:spLocks noGrp="1"/>
          </p:cNvSpPr>
          <p:nvPr>
            <p:ph type="ctrTitle"/>
          </p:nvPr>
        </p:nvSpPr>
        <p:spPr>
          <a:xfrm>
            <a:off x="2480733" y="1918612"/>
            <a:ext cx="7219954" cy="1619067"/>
          </a:xfrm>
        </p:spPr>
        <p:txBody>
          <a:bodyPr>
            <a:normAutofit/>
          </a:bodyPr>
          <a:lstStyle/>
          <a:p>
            <a:r>
              <a:rPr lang="en-GB" sz="4400" dirty="0"/>
              <a:t>Insights (FOOD AND BEVEERAGE DEPARTMENT)</a:t>
            </a:r>
          </a:p>
        </p:txBody>
      </p:sp>
      <p:sp>
        <p:nvSpPr>
          <p:cNvPr id="3" name="Subtitle 2">
            <a:extLst>
              <a:ext uri="{FF2B5EF4-FFF2-40B4-BE49-F238E27FC236}">
                <a16:creationId xmlns:a16="http://schemas.microsoft.com/office/drawing/2014/main" id="{06D1187D-CEF5-49C7-A0AD-FD1C02B1985D}"/>
              </a:ext>
            </a:extLst>
          </p:cNvPr>
          <p:cNvSpPr>
            <a:spLocks noGrp="1"/>
          </p:cNvSpPr>
          <p:nvPr>
            <p:ph type="subTitle" idx="1"/>
          </p:nvPr>
        </p:nvSpPr>
        <p:spPr>
          <a:xfrm>
            <a:off x="2480733" y="3903138"/>
            <a:ext cx="7219954" cy="1049867"/>
          </a:xfrm>
        </p:spPr>
        <p:txBody>
          <a:bodyPr>
            <a:normAutofit/>
          </a:bodyPr>
          <a:lstStyle/>
          <a:p>
            <a:r>
              <a:rPr lang="en-GB" b="1" dirty="0">
                <a:solidFill>
                  <a:srgbClr val="898C3B"/>
                </a:solidFill>
              </a:rPr>
              <a:t>Steluta Pascuta- 18339 </a:t>
            </a:r>
          </a:p>
          <a:p>
            <a:r>
              <a:rPr lang="en-GB" b="1" dirty="0">
                <a:solidFill>
                  <a:srgbClr val="898C3B"/>
                </a:solidFill>
              </a:rPr>
              <a:t>University of Wales Trinity Saint Davies </a:t>
            </a:r>
          </a:p>
          <a:p>
            <a:endParaRPr lang="en-GB" dirty="0">
              <a:solidFill>
                <a:srgbClr val="898C3B"/>
              </a:solidFill>
            </a:endParaRPr>
          </a:p>
        </p:txBody>
      </p:sp>
    </p:spTree>
    <p:extLst>
      <p:ext uri="{BB962C8B-B14F-4D97-AF65-F5344CB8AC3E}">
        <p14:creationId xmlns:p14="http://schemas.microsoft.com/office/powerpoint/2010/main" val="2836096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A5A19-C936-4775-BC99-D921B077718A}"/>
              </a:ext>
            </a:extLst>
          </p:cNvPr>
          <p:cNvSpPr>
            <a:spLocks noGrp="1"/>
          </p:cNvSpPr>
          <p:nvPr>
            <p:ph type="title"/>
          </p:nvPr>
        </p:nvSpPr>
        <p:spPr>
          <a:xfrm>
            <a:off x="1165209" y="120940"/>
            <a:ext cx="8194573" cy="1087411"/>
          </a:xfrm>
        </p:spPr>
        <p:txBody>
          <a:bodyPr/>
          <a:lstStyle/>
          <a:p>
            <a:pPr marL="571500" indent="-571500">
              <a:buFont typeface="Wingdings" panose="05000000000000000000" pitchFamily="2" charset="2"/>
              <a:buChar char="q"/>
            </a:pPr>
            <a:r>
              <a:rPr lang="en-GB" i="1" u="sng" dirty="0">
                <a:latin typeface="Bahnschrift SemiBold SemiConden" panose="020B0502040204020203" pitchFamily="34" charset="0"/>
              </a:rPr>
              <a:t>Operational issues overall </a:t>
            </a:r>
          </a:p>
        </p:txBody>
      </p:sp>
      <p:sp>
        <p:nvSpPr>
          <p:cNvPr id="3" name="Content Placeholder 2">
            <a:extLst>
              <a:ext uri="{FF2B5EF4-FFF2-40B4-BE49-F238E27FC236}">
                <a16:creationId xmlns:a16="http://schemas.microsoft.com/office/drawing/2014/main" id="{EE2B4908-20B0-4F63-8170-76D15D62E2B7}"/>
              </a:ext>
            </a:extLst>
          </p:cNvPr>
          <p:cNvSpPr>
            <a:spLocks noGrp="1"/>
          </p:cNvSpPr>
          <p:nvPr>
            <p:ph idx="1"/>
          </p:nvPr>
        </p:nvSpPr>
        <p:spPr>
          <a:xfrm>
            <a:off x="400711" y="1302862"/>
            <a:ext cx="5901920" cy="5327360"/>
          </a:xfrm>
        </p:spPr>
        <p:txBody>
          <a:bodyPr>
            <a:normAutofit/>
          </a:bodyPr>
          <a:lstStyle/>
          <a:p>
            <a:pPr marL="36900" indent="0">
              <a:buNone/>
            </a:pPr>
            <a:r>
              <a:rPr lang="en-GB" b="1" dirty="0"/>
              <a:t>Operational issues- </a:t>
            </a:r>
            <a:r>
              <a:rPr lang="en-GB" dirty="0"/>
              <a:t>are defined as being problems that are met at each step especially when working and busy and stressful environments such as the food and beverage one. The issues are also threats in running the business effectively, time management might be one of the negative results when pressure is created because of the operationalised issues. Next to the time management, depending on different departments, issues may vary. For example, in the food and beverage department there are issues such as the, </a:t>
            </a:r>
            <a:r>
              <a:rPr lang="en-GB" b="1" dirty="0"/>
              <a:t>food safety, staff without enough training, health and safety, insufficient equipment, problems in organising time, stock, responsibilities… </a:t>
            </a:r>
            <a:endParaRPr lang="en-GB" dirty="0"/>
          </a:p>
        </p:txBody>
      </p:sp>
      <p:pic>
        <p:nvPicPr>
          <p:cNvPr id="4" name="Picture 3">
            <a:extLst>
              <a:ext uri="{FF2B5EF4-FFF2-40B4-BE49-F238E27FC236}">
                <a16:creationId xmlns:a16="http://schemas.microsoft.com/office/drawing/2014/main" id="{6C61487D-A7AB-4F19-BA86-C416E7AE9FAC}"/>
              </a:ext>
            </a:extLst>
          </p:cNvPr>
          <p:cNvPicPr>
            <a:picLocks noChangeAspect="1"/>
          </p:cNvPicPr>
          <p:nvPr/>
        </p:nvPicPr>
        <p:blipFill rotWithShape="1">
          <a:blip r:embed="rId2"/>
          <a:srcRect l="2810" t="4597" r="6186" b="8158"/>
          <a:stretch/>
        </p:blipFill>
        <p:spPr>
          <a:xfrm rot="513691">
            <a:off x="8414269" y="233321"/>
            <a:ext cx="2994348" cy="2870677"/>
          </a:xfrm>
          <a:prstGeom prst="rect">
            <a:avLst/>
          </a:prstGeom>
        </p:spPr>
      </p:pic>
      <p:pic>
        <p:nvPicPr>
          <p:cNvPr id="6" name="Picture 5">
            <a:extLst>
              <a:ext uri="{FF2B5EF4-FFF2-40B4-BE49-F238E27FC236}">
                <a16:creationId xmlns:a16="http://schemas.microsoft.com/office/drawing/2014/main" id="{1EFDD200-7058-418C-A234-5B0F6A2EFEE4}"/>
              </a:ext>
            </a:extLst>
          </p:cNvPr>
          <p:cNvPicPr>
            <a:picLocks noChangeAspect="1"/>
          </p:cNvPicPr>
          <p:nvPr/>
        </p:nvPicPr>
        <p:blipFill>
          <a:blip r:embed="rId3"/>
          <a:stretch>
            <a:fillRect/>
          </a:stretch>
        </p:blipFill>
        <p:spPr>
          <a:xfrm rot="20990446">
            <a:off x="6790201" y="2979936"/>
            <a:ext cx="5139161" cy="3425251"/>
          </a:xfrm>
          <a:prstGeom prst="rect">
            <a:avLst/>
          </a:prstGeom>
        </p:spPr>
      </p:pic>
    </p:spTree>
    <p:extLst>
      <p:ext uri="{BB962C8B-B14F-4D97-AF65-F5344CB8AC3E}">
        <p14:creationId xmlns:p14="http://schemas.microsoft.com/office/powerpoint/2010/main" val="478431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7A9AA5A-F6B5-4D1A-9F8C-0B6D0D928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C8C204-1E75-429E-851E-3051E01325DC}"/>
              </a:ext>
            </a:extLst>
          </p:cNvPr>
          <p:cNvSpPr>
            <a:spLocks noGrp="1"/>
          </p:cNvSpPr>
          <p:nvPr>
            <p:ph type="title"/>
          </p:nvPr>
        </p:nvSpPr>
        <p:spPr>
          <a:xfrm>
            <a:off x="688508" y="383668"/>
            <a:ext cx="10353762" cy="1257300"/>
          </a:xfrm>
        </p:spPr>
        <p:txBody>
          <a:bodyPr>
            <a:normAutofit/>
          </a:bodyPr>
          <a:lstStyle/>
          <a:p>
            <a:pPr marL="571500" indent="-571500">
              <a:buFont typeface="Wingdings" panose="05000000000000000000" pitchFamily="2" charset="2"/>
              <a:buChar char="q"/>
            </a:pPr>
            <a:r>
              <a:rPr lang="en-GB" i="1" u="sng" dirty="0">
                <a:latin typeface="Bahnschrift SemiBold SemiConden" panose="020B0502040204020203" pitchFamily="34" charset="0"/>
              </a:rPr>
              <a:t>My chosen operational issue</a:t>
            </a:r>
            <a:br>
              <a:rPr lang="en-GB" i="1" u="sng" dirty="0">
                <a:latin typeface="Bahnschrift SemiBold SemiConden" panose="020B0502040204020203" pitchFamily="34" charset="0"/>
              </a:rPr>
            </a:br>
            <a:r>
              <a:rPr lang="en-GB" i="1" u="sng" dirty="0">
                <a:latin typeface="Bahnschrift SemiBold SemiConden" panose="020B0502040204020203" pitchFamily="34" charset="0"/>
              </a:rPr>
              <a:t>The reason why I chosen this </a:t>
            </a:r>
          </a:p>
        </p:txBody>
      </p:sp>
      <p:pic>
        <p:nvPicPr>
          <p:cNvPr id="11" name="Picture 10">
            <a:extLst>
              <a:ext uri="{FF2B5EF4-FFF2-40B4-BE49-F238E27FC236}">
                <a16:creationId xmlns:a16="http://schemas.microsoft.com/office/drawing/2014/main" id="{C115FFBB-C8EA-4BA2-A5DD-FE3779505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914400" y="1998132"/>
            <a:ext cx="4333632" cy="3521077"/>
          </a:xfrm>
          <a:prstGeom prst="rect">
            <a:avLst/>
          </a:prstGeom>
        </p:spPr>
      </p:pic>
      <p:pic>
        <p:nvPicPr>
          <p:cNvPr id="4" name="Picture 3">
            <a:extLst>
              <a:ext uri="{FF2B5EF4-FFF2-40B4-BE49-F238E27FC236}">
                <a16:creationId xmlns:a16="http://schemas.microsoft.com/office/drawing/2014/main" id="{939E6EED-215D-4EBE-B254-213BB2AF4A1A}"/>
              </a:ext>
            </a:extLst>
          </p:cNvPr>
          <p:cNvPicPr>
            <a:picLocks noChangeAspect="1"/>
          </p:cNvPicPr>
          <p:nvPr/>
        </p:nvPicPr>
        <p:blipFill rotWithShape="1">
          <a:blip r:embed="rId4"/>
          <a:srcRect l="11882" r="4823" b="-2"/>
          <a:stretch/>
        </p:blipFill>
        <p:spPr>
          <a:xfrm>
            <a:off x="1046760" y="2129667"/>
            <a:ext cx="4065464" cy="3258006"/>
          </a:xfrm>
          <a:prstGeom prst="rect">
            <a:avLst/>
          </a:prstGeom>
        </p:spPr>
      </p:pic>
      <p:sp>
        <p:nvSpPr>
          <p:cNvPr id="3" name="Content Placeholder 2">
            <a:extLst>
              <a:ext uri="{FF2B5EF4-FFF2-40B4-BE49-F238E27FC236}">
                <a16:creationId xmlns:a16="http://schemas.microsoft.com/office/drawing/2014/main" id="{F3989DE7-6319-4ADB-A009-DA1BB9C0056A}"/>
              </a:ext>
            </a:extLst>
          </p:cNvPr>
          <p:cNvSpPr>
            <a:spLocks noGrp="1"/>
          </p:cNvSpPr>
          <p:nvPr>
            <p:ph idx="1"/>
          </p:nvPr>
        </p:nvSpPr>
        <p:spPr>
          <a:xfrm>
            <a:off x="5630352" y="2476500"/>
            <a:ext cx="6179328" cy="3661533"/>
          </a:xfrm>
        </p:spPr>
        <p:txBody>
          <a:bodyPr anchor="ctr">
            <a:noAutofit/>
          </a:bodyPr>
          <a:lstStyle/>
          <a:p>
            <a:pPr>
              <a:lnSpc>
                <a:spcPct val="100000"/>
              </a:lnSpc>
            </a:pPr>
            <a:r>
              <a:rPr lang="en-GB" sz="1800" dirty="0">
                <a:solidFill>
                  <a:schemeClr val="bg2">
                    <a:lumMod val="10000"/>
                    <a:lumOff val="90000"/>
                  </a:schemeClr>
                </a:solidFill>
              </a:rPr>
              <a:t>The issue that I considered that is an very important one is the </a:t>
            </a:r>
            <a:r>
              <a:rPr lang="en-GB" sz="1800" b="1" dirty="0">
                <a:solidFill>
                  <a:schemeClr val="bg2">
                    <a:lumMod val="10000"/>
                    <a:lumOff val="90000"/>
                  </a:schemeClr>
                </a:solidFill>
              </a:rPr>
              <a:t>food safety </a:t>
            </a:r>
            <a:r>
              <a:rPr lang="en-GB" sz="1800" dirty="0">
                <a:solidFill>
                  <a:schemeClr val="bg2">
                    <a:lumMod val="10000"/>
                    <a:lumOff val="90000"/>
                  </a:schemeClr>
                </a:solidFill>
              </a:rPr>
              <a:t>in the food and beverage department. </a:t>
            </a:r>
          </a:p>
          <a:p>
            <a:pPr>
              <a:lnSpc>
                <a:spcPct val="100000"/>
              </a:lnSpc>
            </a:pPr>
            <a:r>
              <a:rPr lang="en-GB" sz="1800" dirty="0">
                <a:solidFill>
                  <a:schemeClr val="bg2">
                    <a:lumMod val="10000"/>
                    <a:lumOff val="90000"/>
                  </a:schemeClr>
                </a:solidFill>
              </a:rPr>
              <a:t>I have chosen this issue because looking around at some hotels and restaurants the food safety started to be a very common issue for which members of charge are struggling to find easy and economic solutions. </a:t>
            </a:r>
          </a:p>
          <a:p>
            <a:pPr>
              <a:lnSpc>
                <a:spcPct val="100000"/>
              </a:lnSpc>
            </a:pPr>
            <a:r>
              <a:rPr lang="en-GB" sz="1800" dirty="0">
                <a:solidFill>
                  <a:schemeClr val="bg2">
                    <a:lumMod val="10000"/>
                    <a:lumOff val="90000"/>
                  </a:schemeClr>
                </a:solidFill>
              </a:rPr>
              <a:t>Food safety issues are coming up when the people delivering the food are not using cleaned gloves to prevent infections because obviously when working in the food and beverage industry, one of the responsibilities is based on polishing cutlery as well and then even if the worker does not want to catch any bacteria, but this aspect cannot properly be controlled. Therefore it is very important that the members of the food and beverage staff maintain a clean and safe posture when delivering food and when preparing food as well. </a:t>
            </a:r>
            <a:r>
              <a:rPr lang="en-GB" sz="1800" b="1" dirty="0">
                <a:solidFill>
                  <a:schemeClr val="bg2">
                    <a:lumMod val="10000"/>
                    <a:lumOff val="90000"/>
                  </a:schemeClr>
                </a:solidFill>
              </a:rPr>
              <a:t> </a:t>
            </a:r>
          </a:p>
        </p:txBody>
      </p:sp>
    </p:spTree>
    <p:extLst>
      <p:ext uri="{BB962C8B-B14F-4D97-AF65-F5344CB8AC3E}">
        <p14:creationId xmlns:p14="http://schemas.microsoft.com/office/powerpoint/2010/main" val="607054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AB646F-3BE3-47A3-B14F-9CB84F6BF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2C07B1-6063-42BA-BE43-B27091C02804}"/>
              </a:ext>
            </a:extLst>
          </p:cNvPr>
          <p:cNvSpPr>
            <a:spLocks noGrp="1"/>
          </p:cNvSpPr>
          <p:nvPr>
            <p:ph type="title"/>
          </p:nvPr>
        </p:nvSpPr>
        <p:spPr>
          <a:xfrm>
            <a:off x="913795" y="609599"/>
            <a:ext cx="5978072" cy="1481150"/>
          </a:xfrm>
        </p:spPr>
        <p:txBody>
          <a:bodyPr>
            <a:normAutofit/>
          </a:bodyPr>
          <a:lstStyle/>
          <a:p>
            <a:pPr marL="571500" indent="-571500">
              <a:buFont typeface="Wingdings" panose="05000000000000000000" pitchFamily="2" charset="2"/>
              <a:buChar char="q"/>
            </a:pPr>
            <a:r>
              <a:rPr lang="en-GB" i="1" u="sng" dirty="0">
                <a:latin typeface="Bahnschrift SemiBold SemiConden" panose="020B0502040204020203" pitchFamily="34" charset="0"/>
              </a:rPr>
              <a:t>More about the FOOD SAFETY</a:t>
            </a:r>
          </a:p>
        </p:txBody>
      </p:sp>
      <p:sp>
        <p:nvSpPr>
          <p:cNvPr id="3" name="Content Placeholder 2">
            <a:extLst>
              <a:ext uri="{FF2B5EF4-FFF2-40B4-BE49-F238E27FC236}">
                <a16:creationId xmlns:a16="http://schemas.microsoft.com/office/drawing/2014/main" id="{4EB53E50-75EC-44A2-93B0-1BA70CD3C2C9}"/>
              </a:ext>
            </a:extLst>
          </p:cNvPr>
          <p:cNvSpPr>
            <a:spLocks noGrp="1"/>
          </p:cNvSpPr>
          <p:nvPr>
            <p:ph idx="1"/>
          </p:nvPr>
        </p:nvSpPr>
        <p:spPr>
          <a:xfrm>
            <a:off x="302199" y="2279176"/>
            <a:ext cx="5978072" cy="3415672"/>
          </a:xfrm>
        </p:spPr>
        <p:txBody>
          <a:bodyPr anchor="ctr">
            <a:normAutofit/>
          </a:bodyPr>
          <a:lstStyle/>
          <a:p>
            <a:r>
              <a:rPr lang="en-GB" dirty="0"/>
              <a:t>Depending on the size of the business there are specific requirements that the law asks for, but in general, there is a common request based on handling and storage of food in order to prevent food contamination or bacteria such as E-Coli. HACCP (Hazard Analysis and Critical Control Points) is one of the most important systematic approach when it comes to the identification, evaluating and controlling food safety hazards.</a:t>
            </a:r>
          </a:p>
        </p:txBody>
      </p:sp>
      <p:pic>
        <p:nvPicPr>
          <p:cNvPr id="11" name="Picture 10">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6" name="Picture 5">
            <a:extLst>
              <a:ext uri="{FF2B5EF4-FFF2-40B4-BE49-F238E27FC236}">
                <a16:creationId xmlns:a16="http://schemas.microsoft.com/office/drawing/2014/main" id="{69693F0C-F168-46AF-9C27-2AF0EA8C86B6}"/>
              </a:ext>
            </a:extLst>
          </p:cNvPr>
          <p:cNvPicPr>
            <a:picLocks noChangeAspect="1"/>
          </p:cNvPicPr>
          <p:nvPr/>
        </p:nvPicPr>
        <p:blipFill>
          <a:blip r:embed="rId4"/>
          <a:stretch>
            <a:fillRect/>
          </a:stretch>
        </p:blipFill>
        <p:spPr>
          <a:xfrm rot="949419">
            <a:off x="7533282" y="339215"/>
            <a:ext cx="2889607" cy="2889607"/>
          </a:xfrm>
          <a:prstGeom prst="rect">
            <a:avLst/>
          </a:prstGeom>
        </p:spPr>
      </p:pic>
      <p:pic>
        <p:nvPicPr>
          <p:cNvPr id="8" name="Picture 7">
            <a:extLst>
              <a:ext uri="{FF2B5EF4-FFF2-40B4-BE49-F238E27FC236}">
                <a16:creationId xmlns:a16="http://schemas.microsoft.com/office/drawing/2014/main" id="{BD5FAE1B-E187-40A8-97C9-23062253A629}"/>
              </a:ext>
            </a:extLst>
          </p:cNvPr>
          <p:cNvPicPr>
            <a:picLocks noChangeAspect="1"/>
          </p:cNvPicPr>
          <p:nvPr/>
        </p:nvPicPr>
        <p:blipFill rotWithShape="1">
          <a:blip r:embed="rId5"/>
          <a:srcRect r="13994"/>
          <a:stretch/>
        </p:blipFill>
        <p:spPr>
          <a:xfrm rot="21288921">
            <a:off x="6707067" y="3389567"/>
            <a:ext cx="4481323" cy="2960504"/>
          </a:xfrm>
          <a:prstGeom prst="rect">
            <a:avLst/>
          </a:prstGeom>
        </p:spPr>
      </p:pic>
    </p:spTree>
    <p:extLst>
      <p:ext uri="{BB962C8B-B14F-4D97-AF65-F5344CB8AC3E}">
        <p14:creationId xmlns:p14="http://schemas.microsoft.com/office/powerpoint/2010/main" val="1229466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7A9AA5A-F6B5-4D1A-9F8C-0B6D0D928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7AE7C7-335A-4931-8980-42E12F7F1765}"/>
              </a:ext>
            </a:extLst>
          </p:cNvPr>
          <p:cNvSpPr>
            <a:spLocks noGrp="1"/>
          </p:cNvSpPr>
          <p:nvPr>
            <p:ph type="title"/>
          </p:nvPr>
        </p:nvSpPr>
        <p:spPr>
          <a:xfrm>
            <a:off x="702779" y="216209"/>
            <a:ext cx="10353762" cy="1257300"/>
          </a:xfrm>
        </p:spPr>
        <p:txBody>
          <a:bodyPr>
            <a:normAutofit/>
          </a:bodyPr>
          <a:lstStyle/>
          <a:p>
            <a:pPr marL="571500" indent="-571500">
              <a:buFont typeface="Wingdings" panose="05000000000000000000" pitchFamily="2" charset="2"/>
              <a:buChar char="q"/>
            </a:pPr>
            <a:r>
              <a:rPr lang="en-GB" dirty="0"/>
              <a:t>Food safety (in the Marriott hotel during my placement)</a:t>
            </a:r>
          </a:p>
        </p:txBody>
      </p:sp>
      <p:pic>
        <p:nvPicPr>
          <p:cNvPr id="11" name="Picture 10">
            <a:extLst>
              <a:ext uri="{FF2B5EF4-FFF2-40B4-BE49-F238E27FC236}">
                <a16:creationId xmlns:a16="http://schemas.microsoft.com/office/drawing/2014/main" id="{C115FFBB-C8EA-4BA2-A5DD-FE3779505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914400" y="1998132"/>
            <a:ext cx="4333632" cy="3521077"/>
          </a:xfrm>
          <a:prstGeom prst="rect">
            <a:avLst/>
          </a:prstGeom>
        </p:spPr>
      </p:pic>
      <p:pic>
        <p:nvPicPr>
          <p:cNvPr id="4" name="Picture 3">
            <a:extLst>
              <a:ext uri="{FF2B5EF4-FFF2-40B4-BE49-F238E27FC236}">
                <a16:creationId xmlns:a16="http://schemas.microsoft.com/office/drawing/2014/main" id="{7484FCB0-61D9-4C26-AFD7-0028457BD6DD}"/>
              </a:ext>
            </a:extLst>
          </p:cNvPr>
          <p:cNvPicPr>
            <a:picLocks noChangeAspect="1"/>
          </p:cNvPicPr>
          <p:nvPr/>
        </p:nvPicPr>
        <p:blipFill rotWithShape="1">
          <a:blip r:embed="rId4"/>
          <a:srcRect l="19977" r="9832"/>
          <a:stretch/>
        </p:blipFill>
        <p:spPr>
          <a:xfrm>
            <a:off x="1046760" y="2129667"/>
            <a:ext cx="4065464" cy="3258006"/>
          </a:xfrm>
          <a:prstGeom prst="rect">
            <a:avLst/>
          </a:prstGeom>
        </p:spPr>
      </p:pic>
      <p:sp>
        <p:nvSpPr>
          <p:cNvPr id="3" name="Content Placeholder 2">
            <a:extLst>
              <a:ext uri="{FF2B5EF4-FFF2-40B4-BE49-F238E27FC236}">
                <a16:creationId xmlns:a16="http://schemas.microsoft.com/office/drawing/2014/main" id="{FB257E1A-B839-46E1-9235-06EE88530946}"/>
              </a:ext>
            </a:extLst>
          </p:cNvPr>
          <p:cNvSpPr>
            <a:spLocks noGrp="1"/>
          </p:cNvSpPr>
          <p:nvPr>
            <p:ph idx="1"/>
          </p:nvPr>
        </p:nvSpPr>
        <p:spPr>
          <a:xfrm>
            <a:off x="5380392" y="1689718"/>
            <a:ext cx="5888742" cy="4726224"/>
          </a:xfrm>
        </p:spPr>
        <p:txBody>
          <a:bodyPr anchor="ctr">
            <a:normAutofit/>
          </a:bodyPr>
          <a:lstStyle/>
          <a:p>
            <a:pPr>
              <a:lnSpc>
                <a:spcPct val="100000"/>
              </a:lnSpc>
            </a:pPr>
            <a:r>
              <a:rPr lang="en-GB" sz="1800" dirty="0"/>
              <a:t>In my opinion the members of staff were mostly following the best techniques in order to provide safe services and good food. </a:t>
            </a:r>
          </a:p>
          <a:p>
            <a:pPr>
              <a:lnSpc>
                <a:spcPct val="100000"/>
              </a:lnSpc>
            </a:pPr>
            <a:r>
              <a:rPr lang="en-GB" sz="1800" dirty="0"/>
              <a:t>The hotel has some amazing places for storage, places that have a good temperature of 5 degrees to make sure that the food that stays for cooling will be good to eat the next day following as well. </a:t>
            </a:r>
          </a:p>
          <a:p>
            <a:pPr>
              <a:lnSpc>
                <a:spcPct val="100000"/>
              </a:lnSpc>
            </a:pPr>
            <a:r>
              <a:rPr lang="en-GB" sz="1800" dirty="0"/>
              <a:t>The members of staff that are working in the food and beverage department are in charge or delivering food and when doing that they are always making sure that the food has nothing such as bits or flies on it in order to keep away all the bacteria or contaminations. </a:t>
            </a:r>
          </a:p>
          <a:p>
            <a:pPr>
              <a:lnSpc>
                <a:spcPct val="100000"/>
              </a:lnSpc>
            </a:pPr>
            <a:r>
              <a:rPr lang="en-GB" sz="1800" dirty="0"/>
              <a:t>Another important point in the Marriott hotel is that the members of staff are always checking the expiry dates before placing products in the storage area</a:t>
            </a:r>
          </a:p>
        </p:txBody>
      </p:sp>
    </p:spTree>
    <p:extLst>
      <p:ext uri="{BB962C8B-B14F-4D97-AF65-F5344CB8AC3E}">
        <p14:creationId xmlns:p14="http://schemas.microsoft.com/office/powerpoint/2010/main" val="653642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4C9FB-B1F5-455D-9DC5-164722993B4B}"/>
              </a:ext>
            </a:extLst>
          </p:cNvPr>
          <p:cNvSpPr>
            <a:spLocks noGrp="1"/>
          </p:cNvSpPr>
          <p:nvPr>
            <p:ph type="title"/>
          </p:nvPr>
        </p:nvSpPr>
        <p:spPr>
          <a:xfrm>
            <a:off x="449561" y="0"/>
            <a:ext cx="10353762" cy="1257300"/>
          </a:xfrm>
        </p:spPr>
        <p:txBody>
          <a:bodyPr/>
          <a:lstStyle/>
          <a:p>
            <a:r>
              <a:rPr lang="en-GB" dirty="0"/>
              <a:t>Missed aspects in the food hygiene (in the Marriott hotel during my placement) </a:t>
            </a:r>
          </a:p>
        </p:txBody>
      </p:sp>
      <p:sp>
        <p:nvSpPr>
          <p:cNvPr id="3" name="Content Placeholder 2">
            <a:extLst>
              <a:ext uri="{FF2B5EF4-FFF2-40B4-BE49-F238E27FC236}">
                <a16:creationId xmlns:a16="http://schemas.microsoft.com/office/drawing/2014/main" id="{73B76A0A-D353-4063-A47E-58497CA8EBB4}"/>
              </a:ext>
            </a:extLst>
          </p:cNvPr>
          <p:cNvSpPr>
            <a:spLocks noGrp="1"/>
          </p:cNvSpPr>
          <p:nvPr>
            <p:ph idx="1"/>
          </p:nvPr>
        </p:nvSpPr>
        <p:spPr>
          <a:xfrm>
            <a:off x="2777637" y="1543343"/>
            <a:ext cx="5092506" cy="5211786"/>
          </a:xfrm>
        </p:spPr>
        <p:txBody>
          <a:bodyPr>
            <a:normAutofit lnSpcReduction="10000"/>
          </a:bodyPr>
          <a:lstStyle/>
          <a:p>
            <a:r>
              <a:rPr lang="en-GB" dirty="0"/>
              <a:t>From my knowledge I confidentially can say that the members of the food and beverage when working with food must use gloves and if not they must at least wash their hands in a very good way in order to prevent sharing possible bacteria. For example, there are some situations when the member of staff worked with some cleaning solutions that are toxic before swapping roles to the deliver of food and then if the specific member is not cleaning its hands properly or if it is not using gloves then it is uncontrollable if it is sharing bacteria or toxicity to other people. </a:t>
            </a:r>
          </a:p>
        </p:txBody>
      </p:sp>
      <p:pic>
        <p:nvPicPr>
          <p:cNvPr id="4" name="Picture 3">
            <a:extLst>
              <a:ext uri="{FF2B5EF4-FFF2-40B4-BE49-F238E27FC236}">
                <a16:creationId xmlns:a16="http://schemas.microsoft.com/office/drawing/2014/main" id="{F5C0C225-4C76-44E4-B2BA-89174BAA4CDC}"/>
              </a:ext>
            </a:extLst>
          </p:cNvPr>
          <p:cNvPicPr>
            <a:picLocks noChangeAspect="1"/>
          </p:cNvPicPr>
          <p:nvPr/>
        </p:nvPicPr>
        <p:blipFill>
          <a:blip r:embed="rId2"/>
          <a:stretch>
            <a:fillRect/>
          </a:stretch>
        </p:blipFill>
        <p:spPr>
          <a:xfrm>
            <a:off x="7870143" y="4149236"/>
            <a:ext cx="3754462" cy="2537753"/>
          </a:xfrm>
          <a:prstGeom prst="rect">
            <a:avLst/>
          </a:prstGeom>
        </p:spPr>
      </p:pic>
      <p:pic>
        <p:nvPicPr>
          <p:cNvPr id="5" name="Picture 4">
            <a:extLst>
              <a:ext uri="{FF2B5EF4-FFF2-40B4-BE49-F238E27FC236}">
                <a16:creationId xmlns:a16="http://schemas.microsoft.com/office/drawing/2014/main" id="{921E7688-2F5F-4C71-ABCD-45917E6A68D5}"/>
              </a:ext>
            </a:extLst>
          </p:cNvPr>
          <p:cNvPicPr>
            <a:picLocks noChangeAspect="1"/>
          </p:cNvPicPr>
          <p:nvPr/>
        </p:nvPicPr>
        <p:blipFill>
          <a:blip r:embed="rId3"/>
          <a:stretch>
            <a:fillRect/>
          </a:stretch>
        </p:blipFill>
        <p:spPr>
          <a:xfrm>
            <a:off x="165588" y="2354799"/>
            <a:ext cx="2857500" cy="2486025"/>
          </a:xfrm>
          <a:prstGeom prst="rect">
            <a:avLst/>
          </a:prstGeom>
        </p:spPr>
      </p:pic>
    </p:spTree>
    <p:extLst>
      <p:ext uri="{BB962C8B-B14F-4D97-AF65-F5344CB8AC3E}">
        <p14:creationId xmlns:p14="http://schemas.microsoft.com/office/powerpoint/2010/main" val="961819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24F7045-1B8B-4422-9330-0BC8BF606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ED0B3BD-E968-4364-878A-47D3A6AEF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cell phone&#10;&#10;Description automatically generated">
            <a:extLst>
              <a:ext uri="{FF2B5EF4-FFF2-40B4-BE49-F238E27FC236}">
                <a16:creationId xmlns:a16="http://schemas.microsoft.com/office/drawing/2014/main" id="{07031AC8-BCDB-4E29-A67B-0E2D5FD5A0BB}"/>
              </a:ext>
            </a:extLst>
          </p:cNvPr>
          <p:cNvPicPr>
            <a:picLocks noGrp="1" noChangeAspect="1"/>
          </p:cNvPicPr>
          <p:nvPr>
            <p:ph idx="1"/>
          </p:nvPr>
        </p:nvPicPr>
        <p:blipFill>
          <a:blip r:embed="rId3"/>
          <a:stretch>
            <a:fillRect/>
          </a:stretch>
        </p:blipFill>
        <p:spPr>
          <a:xfrm>
            <a:off x="2381956" y="643467"/>
            <a:ext cx="7428088" cy="5571066"/>
          </a:xfrm>
          <a:prstGeom prst="rect">
            <a:avLst/>
          </a:prstGeom>
        </p:spPr>
      </p:pic>
      <p:sp>
        <p:nvSpPr>
          <p:cNvPr id="13" name="Rectangle 12">
            <a:extLst>
              <a:ext uri="{FF2B5EF4-FFF2-40B4-BE49-F238E27FC236}">
                <a16:creationId xmlns:a16="http://schemas.microsoft.com/office/drawing/2014/main" id="{C8E5BCBF-E5D0-444B-A584-4A5FF79F9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347" y="482600"/>
            <a:ext cx="11240496" cy="5892800"/>
          </a:xfrm>
          <a:prstGeom prst="rect">
            <a:avLst/>
          </a:prstGeom>
          <a:no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23484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DarkSeedLeftStep">
      <a:dk1>
        <a:srgbClr val="000000"/>
      </a:dk1>
      <a:lt1>
        <a:srgbClr val="FFFFFF"/>
      </a:lt1>
      <a:dk2>
        <a:srgbClr val="412F24"/>
      </a:dk2>
      <a:lt2>
        <a:srgbClr val="E8E2E5"/>
      </a:lt2>
      <a:accent1>
        <a:srgbClr val="47B47D"/>
      </a:accent1>
      <a:accent2>
        <a:srgbClr val="3BB144"/>
      </a:accent2>
      <a:accent3>
        <a:srgbClr val="6AB246"/>
      </a:accent3>
      <a:accent4>
        <a:srgbClr val="8FAC39"/>
      </a:accent4>
      <a:accent5>
        <a:srgbClr val="B2A046"/>
      </a:accent5>
      <a:accent6>
        <a:srgbClr val="B16C3B"/>
      </a:accent6>
      <a:hlink>
        <a:srgbClr val="86852C"/>
      </a:hlink>
      <a:folHlink>
        <a:srgbClr val="7F7F7F"/>
      </a:folHlink>
    </a:clrScheme>
    <a:fontScheme name="Slate">
      <a:majorFont>
        <a:latin typeface="Georgia Pro Cond Ligh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Speak Pro"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otalTime>0</TotalTime>
  <Words>651</Words>
  <Application>Microsoft Office PowerPoint</Application>
  <PresentationFormat>Widescreen</PresentationFormat>
  <Paragraphs>18</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Bahnschrift SemiBold SemiConden</vt:lpstr>
      <vt:lpstr>Georgia Pro Cond Light</vt:lpstr>
      <vt:lpstr>Speak Pro</vt:lpstr>
      <vt:lpstr>Wingdings</vt:lpstr>
      <vt:lpstr>Wingdings 2</vt:lpstr>
      <vt:lpstr>SlateVTI</vt:lpstr>
      <vt:lpstr>Insights (FOOD AND BEVEERAGE DEPARTMENT)</vt:lpstr>
      <vt:lpstr>Operational issues overall </vt:lpstr>
      <vt:lpstr>My chosen operational issue The reason why I chosen this </vt:lpstr>
      <vt:lpstr>More about the FOOD SAFETY</vt:lpstr>
      <vt:lpstr>Food safety (in the Marriott hotel during my placement)</vt:lpstr>
      <vt:lpstr>Missed aspects in the food hygiene (in the Marriott hotel during my placement)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Insights (FOOD AND BEVEERAGE DEPARTMENT)</dc:title>
  <dc:creator>Steluta Pascuta</dc:creator>
  <cp:lastModifiedBy>Steluta Pascuta</cp:lastModifiedBy>
  <cp:revision>1</cp:revision>
  <dcterms:created xsi:type="dcterms:W3CDTF">2019-11-28T00:21:26Z</dcterms:created>
  <dcterms:modified xsi:type="dcterms:W3CDTF">2019-11-28T00:21:42Z</dcterms:modified>
</cp:coreProperties>
</file>