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comments/comment2.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68" r:id="rId4"/>
    <p:sldId id="265" r:id="rId5"/>
    <p:sldId id="258" r:id="rId6"/>
    <p:sldId id="259" r:id="rId7"/>
    <p:sldId id="260" r:id="rId8"/>
    <p:sldId id="261" r:id="rId9"/>
    <p:sldId id="262" r:id="rId10"/>
    <p:sldId id="263" r:id="rId11"/>
    <p:sldId id="264"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s" initials="A" lastIdx="23" clrIdx="0">
    <p:extLst>
      <p:ext uri="{19B8F6BF-5375-455C-9EA6-DF929625EA0E}">
        <p15:presenceInfo xmlns:p15="http://schemas.microsoft.com/office/powerpoint/2012/main" userId="Davi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5" autoAdjust="0"/>
    <p:restoredTop sz="94660"/>
  </p:normalViewPr>
  <p:slideViewPr>
    <p:cSldViewPr snapToGrid="0">
      <p:cViewPr varScale="1">
        <p:scale>
          <a:sx n="68" d="100"/>
          <a:sy n="68" d="100"/>
        </p:scale>
        <p:origin x="7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1-10T23:03:38.805" idx="11">
    <p:pos x="6763" y="1598"/>
    <p:text>Too much text here - crop some of it into your notes. There some nice historical images here but Puidgemont has not been cropped in as effectively as these. Finally, if Spain is your examplar conflict then perhaps mention it in one of the first two slides.</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1-10T23:13:17.462" idx="17">
    <p:pos x="10" y="10"/>
    <p:text>Your audience might appreciate some contemporary pictures here - I have also spaced  out your text a little.</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EE0DB7-619A-482E-875D-7AE53F0A4A44}"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8AD636-36B6-4D16-9010-2DAAF9795969}" type="slidenum">
              <a:rPr lang="en-GB" smtClean="0"/>
              <a:t>‹#›</a:t>
            </a:fld>
            <a:endParaRPr lang="en-GB"/>
          </a:p>
        </p:txBody>
      </p:sp>
    </p:spTree>
    <p:extLst>
      <p:ext uri="{BB962C8B-B14F-4D97-AF65-F5344CB8AC3E}">
        <p14:creationId xmlns:p14="http://schemas.microsoft.com/office/powerpoint/2010/main" val="3519749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Reactionary movements against the two radical schools of thought will also be used to reflect the fear that these two philosophies had and how far-reaching their conflict truly was.</a:t>
            </a:r>
          </a:p>
          <a:p>
            <a:endParaRPr lang="en-GB" dirty="0"/>
          </a:p>
        </p:txBody>
      </p:sp>
      <p:sp>
        <p:nvSpPr>
          <p:cNvPr id="4" name="Slide Number Placeholder 3"/>
          <p:cNvSpPr>
            <a:spLocks noGrp="1"/>
          </p:cNvSpPr>
          <p:nvPr>
            <p:ph type="sldNum" sz="quarter" idx="10"/>
          </p:nvPr>
        </p:nvSpPr>
        <p:spPr/>
        <p:txBody>
          <a:bodyPr/>
          <a:lstStyle/>
          <a:p>
            <a:fld id="{AF8AD636-36B6-4D16-9010-2DAAF9795969}" type="slidenum">
              <a:rPr lang="en-GB" smtClean="0"/>
              <a:t>4</a:t>
            </a:fld>
            <a:endParaRPr lang="en-GB"/>
          </a:p>
        </p:txBody>
      </p:sp>
    </p:spTree>
    <p:extLst>
      <p:ext uri="{BB962C8B-B14F-4D97-AF65-F5344CB8AC3E}">
        <p14:creationId xmlns:p14="http://schemas.microsoft.com/office/powerpoint/2010/main" val="2738388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recent attempt by Catalan President </a:t>
            </a:r>
            <a:r>
              <a:rPr lang="en-GB" dirty="0" err="1"/>
              <a:t>Carles</a:t>
            </a:r>
            <a:r>
              <a:rPr lang="en-GB" dirty="0"/>
              <a:t> </a:t>
            </a:r>
            <a:r>
              <a:rPr lang="en-GB" dirty="0" err="1"/>
              <a:t>Puidgemont</a:t>
            </a:r>
            <a:r>
              <a:rPr lang="en-GB" dirty="0"/>
              <a:t> to secede from Spain, highlights an age old political divide that has been boiling for almost a century. </a:t>
            </a:r>
          </a:p>
          <a:p>
            <a:endParaRPr lang="en-GB" dirty="0"/>
          </a:p>
        </p:txBody>
      </p:sp>
      <p:sp>
        <p:nvSpPr>
          <p:cNvPr id="4" name="Slide Number Placeholder 3"/>
          <p:cNvSpPr>
            <a:spLocks noGrp="1"/>
          </p:cNvSpPr>
          <p:nvPr>
            <p:ph type="sldNum" sz="quarter" idx="10"/>
          </p:nvPr>
        </p:nvSpPr>
        <p:spPr/>
        <p:txBody>
          <a:bodyPr/>
          <a:lstStyle/>
          <a:p>
            <a:fld id="{AF8AD636-36B6-4D16-9010-2DAAF9795969}" type="slidenum">
              <a:rPr lang="en-GB" smtClean="0"/>
              <a:t>6</a:t>
            </a:fld>
            <a:endParaRPr lang="en-GB"/>
          </a:p>
        </p:txBody>
      </p:sp>
    </p:spTree>
    <p:extLst>
      <p:ext uri="{BB962C8B-B14F-4D97-AF65-F5344CB8AC3E}">
        <p14:creationId xmlns:p14="http://schemas.microsoft.com/office/powerpoint/2010/main" val="612638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Freikorps consisted mainly of German army veterans whom were extremely nationalistic and felt that Germany had been betrayed by the establishment.</a:t>
            </a:r>
          </a:p>
          <a:p>
            <a:r>
              <a:rPr lang="en-GB" dirty="0"/>
              <a:t>Ultimately the Freikorps aligned themselves to Fascist ideals of control and purity and that because of this the republic was essentially doomed.</a:t>
            </a:r>
          </a:p>
          <a:p>
            <a:endParaRPr lang="en-GB" dirty="0"/>
          </a:p>
        </p:txBody>
      </p:sp>
      <p:sp>
        <p:nvSpPr>
          <p:cNvPr id="4" name="Slide Number Placeholder 3"/>
          <p:cNvSpPr>
            <a:spLocks noGrp="1"/>
          </p:cNvSpPr>
          <p:nvPr>
            <p:ph type="sldNum" sz="quarter" idx="10"/>
          </p:nvPr>
        </p:nvSpPr>
        <p:spPr/>
        <p:txBody>
          <a:bodyPr/>
          <a:lstStyle/>
          <a:p>
            <a:fld id="{AF8AD636-36B6-4D16-9010-2DAAF9795969}" type="slidenum">
              <a:rPr lang="en-GB" smtClean="0"/>
              <a:t>7</a:t>
            </a:fld>
            <a:endParaRPr lang="en-GB"/>
          </a:p>
        </p:txBody>
      </p:sp>
    </p:spTree>
    <p:extLst>
      <p:ext uri="{BB962C8B-B14F-4D97-AF65-F5344CB8AC3E}">
        <p14:creationId xmlns:p14="http://schemas.microsoft.com/office/powerpoint/2010/main" val="399303123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1/15/2018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1/15/2018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www.awb.com/dailydose/?p=799" TargetMode="External"/><Relationship Id="rId3" Type="http://schemas.openxmlformats.org/officeDocument/2006/relationships/hyperlink" Target="http://www.mirror.co.uk/all-about/donald-trump" TargetMode="External"/><Relationship Id="rId7" Type="http://schemas.openxmlformats.org/officeDocument/2006/relationships/hyperlink" Target="https://www.thefamouspeople.com/" TargetMode="External"/><Relationship Id="rId2" Type="http://schemas.openxmlformats.org/officeDocument/2006/relationships/hyperlink" Target="https://www.newstatesman.com/politics/staggers/2016/02/theres-just-one-future-left-jeremy-corbyn" TargetMode="External"/><Relationship Id="rId1" Type="http://schemas.openxmlformats.org/officeDocument/2006/relationships/slideLayout" Target="../slideLayouts/slideLayout2.xml"/><Relationship Id="rId6" Type="http://schemas.openxmlformats.org/officeDocument/2006/relationships/hyperlink" Target="http://spartacus-educational.com/PRmosley.htm" TargetMode="External"/><Relationship Id="rId5" Type="http://schemas.openxmlformats.org/officeDocument/2006/relationships/hyperlink" Target="https://www.pinterest.co.uk/" TargetMode="External"/><Relationship Id="rId10" Type="http://schemas.openxmlformats.org/officeDocument/2006/relationships/hyperlink" Target="https://www.dailystar.co.uk/news/latest-news/528829/Angela-Eagle-Jeremy-Corbyn-Labour-leadership-challenge-MP-resign-Tom-Watson" TargetMode="External"/><Relationship Id="rId4" Type="http://schemas.openxmlformats.org/officeDocument/2006/relationships/hyperlink" Target="http://www.alamy.com/" TargetMode="External"/><Relationship Id="rId9" Type="http://schemas.openxmlformats.org/officeDocument/2006/relationships/hyperlink" Target="http://www.nybooks.com/daily/2016/04/14/behind-new-german-right-af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64C1B-ACA2-4EB3-B719-6D2E7E99D591}"/>
              </a:ext>
            </a:extLst>
          </p:cNvPr>
          <p:cNvSpPr>
            <a:spLocks noGrp="1"/>
          </p:cNvSpPr>
          <p:nvPr>
            <p:ph type="ctrTitle"/>
          </p:nvPr>
        </p:nvSpPr>
        <p:spPr>
          <a:xfrm>
            <a:off x="415278" y="2742465"/>
            <a:ext cx="8144134" cy="1373070"/>
          </a:xfrm>
        </p:spPr>
        <p:txBody>
          <a:bodyPr/>
          <a:lstStyle/>
          <a:p>
            <a:r>
              <a:rPr lang="en-GB" sz="3600" dirty="0"/>
              <a:t>How has the conflict of Socialism and Fascism in the 1920s and 30s impacted upon contemporary politics?</a:t>
            </a:r>
          </a:p>
        </p:txBody>
      </p:sp>
      <p:sp>
        <p:nvSpPr>
          <p:cNvPr id="3" name="Subtitle 2">
            <a:extLst>
              <a:ext uri="{FF2B5EF4-FFF2-40B4-BE49-F238E27FC236}">
                <a16:creationId xmlns:a16="http://schemas.microsoft.com/office/drawing/2014/main" id="{1AE8EFD4-6D63-48BA-A937-1947F68F051F}"/>
              </a:ext>
            </a:extLst>
          </p:cNvPr>
          <p:cNvSpPr>
            <a:spLocks noGrp="1"/>
          </p:cNvSpPr>
          <p:nvPr>
            <p:ph type="subTitle" idx="1"/>
          </p:nvPr>
        </p:nvSpPr>
        <p:spPr/>
        <p:txBody>
          <a:bodyPr/>
          <a:lstStyle/>
          <a:p>
            <a:r>
              <a:rPr lang="en-GB" dirty="0"/>
              <a:t>Dissertation Presentation By Liam Raybould</a:t>
            </a:r>
          </a:p>
        </p:txBody>
      </p:sp>
    </p:spTree>
    <p:extLst>
      <p:ext uri="{BB962C8B-B14F-4D97-AF65-F5344CB8AC3E}">
        <p14:creationId xmlns:p14="http://schemas.microsoft.com/office/powerpoint/2010/main" val="210740011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2DE48-1E0D-4367-89D4-F2529663DD59}"/>
              </a:ext>
            </a:extLst>
          </p:cNvPr>
          <p:cNvSpPr>
            <a:spLocks noGrp="1"/>
          </p:cNvSpPr>
          <p:nvPr>
            <p:ph type="title"/>
          </p:nvPr>
        </p:nvSpPr>
        <p:spPr/>
        <p:txBody>
          <a:bodyPr/>
          <a:lstStyle/>
          <a:p>
            <a:r>
              <a:rPr lang="en-GB" dirty="0"/>
              <a:t>Why I am doing this dissertation question</a:t>
            </a:r>
          </a:p>
        </p:txBody>
      </p:sp>
      <p:sp>
        <p:nvSpPr>
          <p:cNvPr id="3" name="Content Placeholder 2">
            <a:extLst>
              <a:ext uri="{FF2B5EF4-FFF2-40B4-BE49-F238E27FC236}">
                <a16:creationId xmlns:a16="http://schemas.microsoft.com/office/drawing/2014/main" id="{D13CD2A8-DAB3-4BCC-A781-899C89BE4601}"/>
              </a:ext>
            </a:extLst>
          </p:cNvPr>
          <p:cNvSpPr>
            <a:spLocks noGrp="1"/>
          </p:cNvSpPr>
          <p:nvPr>
            <p:ph idx="1"/>
          </p:nvPr>
        </p:nvSpPr>
        <p:spPr/>
        <p:txBody>
          <a:bodyPr/>
          <a:lstStyle/>
          <a:p>
            <a:r>
              <a:rPr lang="en-GB" dirty="0"/>
              <a:t>Current political events in recent year, such as Brexit, the ascendancy of Trump and the rise and seeming appeal of both left and right-wing populism has sparked an interest as to why these events have occurred.</a:t>
            </a:r>
          </a:p>
          <a:p>
            <a:r>
              <a:rPr lang="en-GB" dirty="0"/>
              <a:t>Based on what research I’ve done it is clear that there are some huge similarities with current political trends and of those in the 1920s and 30s. In that in both the apparent polarisation between left and right wing ideology is clear from the onset.</a:t>
            </a:r>
          </a:p>
          <a:p>
            <a:pPr marL="0" indent="0">
              <a:buNone/>
            </a:pPr>
            <a:endParaRPr lang="en-GB" dirty="0"/>
          </a:p>
        </p:txBody>
      </p:sp>
      <p:pic>
        <p:nvPicPr>
          <p:cNvPr id="5" name="Picture 4">
            <a:extLst>
              <a:ext uri="{FF2B5EF4-FFF2-40B4-BE49-F238E27FC236}">
                <a16:creationId xmlns:a16="http://schemas.microsoft.com/office/drawing/2014/main" id="{A8D55D11-DCE6-4581-89EF-AAD15050C065}"/>
              </a:ext>
            </a:extLst>
          </p:cNvPr>
          <p:cNvPicPr>
            <a:picLocks noChangeAspect="1"/>
          </p:cNvPicPr>
          <p:nvPr/>
        </p:nvPicPr>
        <p:blipFill>
          <a:blip r:embed="rId2"/>
          <a:stretch>
            <a:fillRect/>
          </a:stretch>
        </p:blipFill>
        <p:spPr>
          <a:xfrm>
            <a:off x="8693348" y="4853354"/>
            <a:ext cx="2818331" cy="1876938"/>
          </a:xfrm>
          <a:prstGeom prst="rect">
            <a:avLst/>
          </a:prstGeom>
        </p:spPr>
      </p:pic>
      <p:pic>
        <p:nvPicPr>
          <p:cNvPr id="6" name="Picture 5">
            <a:extLst>
              <a:ext uri="{FF2B5EF4-FFF2-40B4-BE49-F238E27FC236}">
                <a16:creationId xmlns:a16="http://schemas.microsoft.com/office/drawing/2014/main" id="{45902F53-C504-4DFB-B7B0-59F615641761}"/>
              </a:ext>
            </a:extLst>
          </p:cNvPr>
          <p:cNvPicPr>
            <a:picLocks noChangeAspect="1"/>
          </p:cNvPicPr>
          <p:nvPr/>
        </p:nvPicPr>
        <p:blipFill>
          <a:blip r:embed="rId3"/>
          <a:stretch>
            <a:fillRect/>
          </a:stretch>
        </p:blipFill>
        <p:spPr>
          <a:xfrm>
            <a:off x="680321" y="5096542"/>
            <a:ext cx="2818331" cy="1761457"/>
          </a:xfrm>
          <a:prstGeom prst="rect">
            <a:avLst/>
          </a:prstGeom>
        </p:spPr>
      </p:pic>
    </p:spTree>
    <p:extLst>
      <p:ext uri="{BB962C8B-B14F-4D97-AF65-F5344CB8AC3E}">
        <p14:creationId xmlns:p14="http://schemas.microsoft.com/office/powerpoint/2010/main" val="372691655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263AA-CE45-4C92-8B63-9F8580E54C10}"/>
              </a:ext>
            </a:extLst>
          </p:cNvPr>
          <p:cNvSpPr>
            <a:spLocks noGrp="1"/>
          </p:cNvSpPr>
          <p:nvPr>
            <p:ph type="title"/>
          </p:nvPr>
        </p:nvSpPr>
        <p:spPr/>
        <p:txBody>
          <a:bodyPr/>
          <a:lstStyle/>
          <a:p>
            <a:r>
              <a:rPr lang="en-GB" dirty="0"/>
              <a:t>Dissertation development.</a:t>
            </a:r>
          </a:p>
        </p:txBody>
      </p:sp>
      <p:sp>
        <p:nvSpPr>
          <p:cNvPr id="3" name="Content Placeholder 2">
            <a:extLst>
              <a:ext uri="{FF2B5EF4-FFF2-40B4-BE49-F238E27FC236}">
                <a16:creationId xmlns:a16="http://schemas.microsoft.com/office/drawing/2014/main" id="{63C992B6-677F-466A-AD9B-F42A7FDE32FB}"/>
              </a:ext>
            </a:extLst>
          </p:cNvPr>
          <p:cNvSpPr>
            <a:spLocks noGrp="1"/>
          </p:cNvSpPr>
          <p:nvPr>
            <p:ph idx="1"/>
          </p:nvPr>
        </p:nvSpPr>
        <p:spPr/>
        <p:txBody>
          <a:bodyPr/>
          <a:lstStyle/>
          <a:p>
            <a:r>
              <a:rPr lang="en-GB" dirty="0"/>
              <a:t>Whilst I have not yet started writing the dissertation yet. I feel fairly confident in the general direction I want to take with this project.</a:t>
            </a:r>
          </a:p>
          <a:p>
            <a:r>
              <a:rPr lang="en-GB" dirty="0"/>
              <a:t>I have met my supervisor a couple of times to discuss potential subject areas.</a:t>
            </a:r>
          </a:p>
          <a:p>
            <a:r>
              <a:rPr lang="en-GB" dirty="0"/>
              <a:t>I aim to write most of the dissertation during period where I have a gap in other deadlines.</a:t>
            </a:r>
          </a:p>
          <a:p>
            <a:r>
              <a:rPr lang="en-GB" dirty="0"/>
              <a:t>I have several Library books on that I have found useful in my research</a:t>
            </a:r>
          </a:p>
        </p:txBody>
      </p:sp>
    </p:spTree>
    <p:extLst>
      <p:ext uri="{BB962C8B-B14F-4D97-AF65-F5344CB8AC3E}">
        <p14:creationId xmlns:p14="http://schemas.microsoft.com/office/powerpoint/2010/main" val="3153207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8730A-BE10-461D-A308-FC85B1EA4668}"/>
              </a:ext>
            </a:extLst>
          </p:cNvPr>
          <p:cNvSpPr>
            <a:spLocks noGrp="1"/>
          </p:cNvSpPr>
          <p:nvPr>
            <p:ph type="title"/>
          </p:nvPr>
        </p:nvSpPr>
        <p:spPr/>
        <p:txBody>
          <a:bodyPr/>
          <a:lstStyle/>
          <a:p>
            <a:r>
              <a:rPr lang="en-GB" dirty="0"/>
              <a:t>What objectives I have with my Dissertation.</a:t>
            </a:r>
          </a:p>
        </p:txBody>
      </p:sp>
      <p:sp>
        <p:nvSpPr>
          <p:cNvPr id="3" name="Content Placeholder 2">
            <a:extLst>
              <a:ext uri="{FF2B5EF4-FFF2-40B4-BE49-F238E27FC236}">
                <a16:creationId xmlns:a16="http://schemas.microsoft.com/office/drawing/2014/main" id="{B4DA03BC-9460-4E3A-BC94-9B214A3E868C}"/>
              </a:ext>
            </a:extLst>
          </p:cNvPr>
          <p:cNvSpPr>
            <a:spLocks noGrp="1"/>
          </p:cNvSpPr>
          <p:nvPr>
            <p:ph idx="1"/>
          </p:nvPr>
        </p:nvSpPr>
        <p:spPr/>
        <p:txBody>
          <a:bodyPr>
            <a:normAutofit/>
          </a:bodyPr>
          <a:lstStyle/>
          <a:p>
            <a:r>
              <a:rPr lang="en-GB" dirty="0"/>
              <a:t>I aim to use specific case studies from different countries, in order to gauge why there was conflict between the two political sects of Socialism and Fascism. As well as the wider contemporary implications that this caused. </a:t>
            </a:r>
          </a:p>
          <a:p>
            <a:endParaRPr lang="en-GB" dirty="0"/>
          </a:p>
          <a:p>
            <a:r>
              <a:rPr lang="en-GB" dirty="0"/>
              <a:t>Primary Source material, such as Hitler’s Mein </a:t>
            </a:r>
            <a:r>
              <a:rPr lang="en-GB" dirty="0" err="1"/>
              <a:t>Kampf</a:t>
            </a:r>
            <a:r>
              <a:rPr lang="en-GB" dirty="0"/>
              <a:t> and the diaries of Lenin will be analysed to gauge the true motives behind the Fascist and Socialist uprisings.</a:t>
            </a:r>
          </a:p>
        </p:txBody>
      </p:sp>
    </p:spTree>
    <p:extLst>
      <p:ext uri="{BB962C8B-B14F-4D97-AF65-F5344CB8AC3E}">
        <p14:creationId xmlns:p14="http://schemas.microsoft.com/office/powerpoint/2010/main" val="56113701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2DAEF-412D-4C94-A8CC-171C2C1423AE}"/>
              </a:ext>
            </a:extLst>
          </p:cNvPr>
          <p:cNvSpPr>
            <a:spLocks noGrp="1"/>
          </p:cNvSpPr>
          <p:nvPr>
            <p:ph type="title"/>
          </p:nvPr>
        </p:nvSpPr>
        <p:spPr/>
        <p:txBody>
          <a:bodyPr/>
          <a:lstStyle/>
          <a:p>
            <a:r>
              <a:rPr lang="en-GB" dirty="0"/>
              <a:t>Why the 20s and 30s saw so much political conflict.</a:t>
            </a:r>
          </a:p>
        </p:txBody>
      </p:sp>
      <p:sp>
        <p:nvSpPr>
          <p:cNvPr id="3" name="Content Placeholder 2">
            <a:extLst>
              <a:ext uri="{FF2B5EF4-FFF2-40B4-BE49-F238E27FC236}">
                <a16:creationId xmlns:a16="http://schemas.microsoft.com/office/drawing/2014/main" id="{B0334020-291F-46D4-A266-DDCB2F9D7C49}"/>
              </a:ext>
            </a:extLst>
          </p:cNvPr>
          <p:cNvSpPr>
            <a:spLocks noGrp="1"/>
          </p:cNvSpPr>
          <p:nvPr>
            <p:ph idx="1"/>
          </p:nvPr>
        </p:nvSpPr>
        <p:spPr>
          <a:xfrm>
            <a:off x="680321" y="2336872"/>
            <a:ext cx="8562153" cy="3163596"/>
          </a:xfrm>
        </p:spPr>
        <p:txBody>
          <a:bodyPr>
            <a:normAutofit fontScale="92500"/>
          </a:bodyPr>
          <a:lstStyle/>
          <a:p>
            <a:r>
              <a:rPr lang="en-GB" dirty="0"/>
              <a:t>After the First World War,</a:t>
            </a:r>
          </a:p>
          <a:p>
            <a:r>
              <a:rPr lang="en-GB" dirty="0"/>
              <a:t>The war considered by many historians as the defining moment of the entire 20</a:t>
            </a:r>
            <a:r>
              <a:rPr lang="en-GB" baseline="30000" dirty="0"/>
              <a:t>th</a:t>
            </a:r>
            <a:r>
              <a:rPr lang="en-GB" dirty="0"/>
              <a:t> century. As it set the precedent for events that followed it. </a:t>
            </a:r>
          </a:p>
          <a:p>
            <a:r>
              <a:rPr lang="en-GB" dirty="0"/>
              <a:t>It caused nation’s economies, particularly Germany’s, to falter.</a:t>
            </a:r>
          </a:p>
          <a:p>
            <a:r>
              <a:rPr lang="en-GB" dirty="0"/>
              <a:t>Old autocracies and monarchies began to lose their power.</a:t>
            </a:r>
          </a:p>
          <a:p>
            <a:r>
              <a:rPr lang="en-GB" dirty="0"/>
              <a:t>Radical ideas gaining momentum to challenge the old regimes that had essentially led their country to ruin.</a:t>
            </a:r>
          </a:p>
        </p:txBody>
      </p:sp>
      <p:pic>
        <p:nvPicPr>
          <p:cNvPr id="4" name="Picture 3">
            <a:extLst>
              <a:ext uri="{FF2B5EF4-FFF2-40B4-BE49-F238E27FC236}">
                <a16:creationId xmlns:a16="http://schemas.microsoft.com/office/drawing/2014/main" id="{371A925A-F3FD-44CB-BFB4-D605A9D1E12C}"/>
              </a:ext>
            </a:extLst>
          </p:cNvPr>
          <p:cNvPicPr>
            <a:picLocks noChangeAspect="1"/>
          </p:cNvPicPr>
          <p:nvPr/>
        </p:nvPicPr>
        <p:blipFill>
          <a:blip r:embed="rId2"/>
          <a:stretch>
            <a:fillRect/>
          </a:stretch>
        </p:blipFill>
        <p:spPr>
          <a:xfrm>
            <a:off x="8848395" y="4633622"/>
            <a:ext cx="3631096" cy="2224378"/>
          </a:xfrm>
          <a:prstGeom prst="rect">
            <a:avLst/>
          </a:prstGeom>
        </p:spPr>
      </p:pic>
      <p:pic>
        <p:nvPicPr>
          <p:cNvPr id="5" name="Picture 4">
            <a:extLst>
              <a:ext uri="{FF2B5EF4-FFF2-40B4-BE49-F238E27FC236}">
                <a16:creationId xmlns:a16="http://schemas.microsoft.com/office/drawing/2014/main" id="{20E93580-70F3-45AB-B1B1-9C88AB10E982}"/>
              </a:ext>
            </a:extLst>
          </p:cNvPr>
          <p:cNvPicPr>
            <a:picLocks noChangeAspect="1"/>
          </p:cNvPicPr>
          <p:nvPr/>
        </p:nvPicPr>
        <p:blipFill>
          <a:blip r:embed="rId3"/>
          <a:stretch>
            <a:fillRect/>
          </a:stretch>
        </p:blipFill>
        <p:spPr>
          <a:xfrm>
            <a:off x="9816208" y="2336872"/>
            <a:ext cx="1695471" cy="2224379"/>
          </a:xfrm>
          <a:prstGeom prst="rect">
            <a:avLst/>
          </a:prstGeom>
        </p:spPr>
      </p:pic>
    </p:spTree>
    <p:extLst>
      <p:ext uri="{BB962C8B-B14F-4D97-AF65-F5344CB8AC3E}">
        <p14:creationId xmlns:p14="http://schemas.microsoft.com/office/powerpoint/2010/main" val="267646977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750A-C210-46CA-9219-BE3A8C249CAC}"/>
              </a:ext>
            </a:extLst>
          </p:cNvPr>
          <p:cNvSpPr>
            <a:spLocks noGrp="1"/>
          </p:cNvSpPr>
          <p:nvPr>
            <p:ph type="title"/>
          </p:nvPr>
        </p:nvSpPr>
        <p:spPr/>
        <p:txBody>
          <a:bodyPr/>
          <a:lstStyle/>
          <a:p>
            <a:r>
              <a:rPr lang="en-GB" dirty="0"/>
              <a:t>Case Study 1- Spain.</a:t>
            </a:r>
          </a:p>
        </p:txBody>
      </p:sp>
      <p:sp>
        <p:nvSpPr>
          <p:cNvPr id="3" name="Content Placeholder 2">
            <a:extLst>
              <a:ext uri="{FF2B5EF4-FFF2-40B4-BE49-F238E27FC236}">
                <a16:creationId xmlns:a16="http://schemas.microsoft.com/office/drawing/2014/main" id="{8B35399C-21A7-416D-8301-8C2BE960F85E}"/>
              </a:ext>
            </a:extLst>
          </p:cNvPr>
          <p:cNvSpPr>
            <a:spLocks noGrp="1"/>
          </p:cNvSpPr>
          <p:nvPr>
            <p:ph idx="1"/>
          </p:nvPr>
        </p:nvSpPr>
        <p:spPr>
          <a:xfrm>
            <a:off x="680321" y="2060713"/>
            <a:ext cx="11114114" cy="2392017"/>
          </a:xfrm>
        </p:spPr>
        <p:txBody>
          <a:bodyPr>
            <a:normAutofit/>
          </a:bodyPr>
          <a:lstStyle/>
          <a:p>
            <a:r>
              <a:rPr lang="en-GB" dirty="0"/>
              <a:t>The Spanish Civil War is perhaps the most poignant and clear example of the conflict between Socialism and Fascism.</a:t>
            </a:r>
          </a:p>
          <a:p>
            <a:r>
              <a:rPr lang="en-GB" dirty="0"/>
              <a:t>The Civil War itself mostly stemmed from a conflict of the political ideals of republic and authoritarians </a:t>
            </a:r>
          </a:p>
          <a:p>
            <a:r>
              <a:rPr lang="en-GB" dirty="0"/>
              <a:t>As a result of the conflict there are still left-wing nationalistic movements to this day. Particularly in Catalonia and the Basque regions.</a:t>
            </a:r>
          </a:p>
        </p:txBody>
      </p:sp>
      <p:pic>
        <p:nvPicPr>
          <p:cNvPr id="6" name="Picture 5">
            <a:extLst>
              <a:ext uri="{FF2B5EF4-FFF2-40B4-BE49-F238E27FC236}">
                <a16:creationId xmlns:a16="http://schemas.microsoft.com/office/drawing/2014/main" id="{EAC536C0-15E3-487E-841C-3FDAED130475}"/>
              </a:ext>
            </a:extLst>
          </p:cNvPr>
          <p:cNvPicPr>
            <a:picLocks noChangeAspect="1"/>
          </p:cNvPicPr>
          <p:nvPr/>
        </p:nvPicPr>
        <p:blipFill>
          <a:blip r:embed="rId3"/>
          <a:stretch>
            <a:fillRect/>
          </a:stretch>
        </p:blipFill>
        <p:spPr>
          <a:xfrm>
            <a:off x="7552193" y="4421746"/>
            <a:ext cx="3407355" cy="2392017"/>
          </a:xfrm>
          <a:prstGeom prst="rect">
            <a:avLst/>
          </a:prstGeom>
        </p:spPr>
      </p:pic>
      <p:pic>
        <p:nvPicPr>
          <p:cNvPr id="7" name="Picture 6">
            <a:extLst>
              <a:ext uri="{FF2B5EF4-FFF2-40B4-BE49-F238E27FC236}">
                <a16:creationId xmlns:a16="http://schemas.microsoft.com/office/drawing/2014/main" id="{141C0BB4-2684-429C-A7A0-792C220683C5}"/>
              </a:ext>
            </a:extLst>
          </p:cNvPr>
          <p:cNvPicPr>
            <a:picLocks noChangeAspect="1"/>
          </p:cNvPicPr>
          <p:nvPr/>
        </p:nvPicPr>
        <p:blipFill>
          <a:blip r:embed="rId4"/>
          <a:stretch>
            <a:fillRect/>
          </a:stretch>
        </p:blipFill>
        <p:spPr>
          <a:xfrm>
            <a:off x="1232452" y="4351557"/>
            <a:ext cx="3407356" cy="2563380"/>
          </a:xfrm>
          <a:prstGeom prst="rect">
            <a:avLst/>
          </a:prstGeom>
        </p:spPr>
      </p:pic>
    </p:spTree>
    <p:extLst>
      <p:ext uri="{BB962C8B-B14F-4D97-AF65-F5344CB8AC3E}">
        <p14:creationId xmlns:p14="http://schemas.microsoft.com/office/powerpoint/2010/main" val="14032771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F1E67-CD6F-4022-A315-036DCFAA49B2}"/>
              </a:ext>
            </a:extLst>
          </p:cNvPr>
          <p:cNvSpPr>
            <a:spLocks noGrp="1"/>
          </p:cNvSpPr>
          <p:nvPr>
            <p:ph type="title"/>
          </p:nvPr>
        </p:nvSpPr>
        <p:spPr/>
        <p:txBody>
          <a:bodyPr/>
          <a:lstStyle/>
          <a:p>
            <a:r>
              <a:rPr lang="en-GB" dirty="0"/>
              <a:t>Case Study 2- Germany</a:t>
            </a:r>
          </a:p>
        </p:txBody>
      </p:sp>
      <p:sp>
        <p:nvSpPr>
          <p:cNvPr id="3" name="Content Placeholder 2">
            <a:extLst>
              <a:ext uri="{FF2B5EF4-FFF2-40B4-BE49-F238E27FC236}">
                <a16:creationId xmlns:a16="http://schemas.microsoft.com/office/drawing/2014/main" id="{D497A555-1919-4B8B-A27F-11F5D327D6C4}"/>
              </a:ext>
            </a:extLst>
          </p:cNvPr>
          <p:cNvSpPr>
            <a:spLocks noGrp="1"/>
          </p:cNvSpPr>
          <p:nvPr>
            <p:ph idx="1"/>
          </p:nvPr>
        </p:nvSpPr>
        <p:spPr/>
        <p:txBody>
          <a:bodyPr>
            <a:normAutofit/>
          </a:bodyPr>
          <a:lstStyle/>
          <a:p>
            <a:r>
              <a:rPr lang="en-GB" dirty="0"/>
              <a:t>Perhaps the most well-known conflict of the 20</a:t>
            </a:r>
            <a:r>
              <a:rPr lang="en-GB" baseline="30000" dirty="0"/>
              <a:t>th</a:t>
            </a:r>
            <a:r>
              <a:rPr lang="en-GB" dirty="0"/>
              <a:t> century. The rise of Nazi fascism was characterised by economic hardship and a republic that ultimately created the perfect conditions for authoritarianism.</a:t>
            </a:r>
          </a:p>
          <a:p>
            <a:r>
              <a:rPr lang="en-GB" dirty="0"/>
              <a:t>Weimar republic used the Freikorps to break up socialist uprisings whom were hoping to emulate the Russian revolution.</a:t>
            </a:r>
            <a:r>
              <a:rPr lang="en-GB" sz="1000" dirty="0"/>
              <a:t>2</a:t>
            </a:r>
            <a:endParaRPr lang="en-GB" dirty="0"/>
          </a:p>
          <a:p>
            <a:r>
              <a:rPr lang="en-GB" dirty="0"/>
              <a:t>This then led to bloody violence on the streets.</a:t>
            </a:r>
          </a:p>
        </p:txBody>
      </p:sp>
      <p:pic>
        <p:nvPicPr>
          <p:cNvPr id="4" name="Picture 3">
            <a:extLst>
              <a:ext uri="{FF2B5EF4-FFF2-40B4-BE49-F238E27FC236}">
                <a16:creationId xmlns:a16="http://schemas.microsoft.com/office/drawing/2014/main" id="{84249354-1782-45F4-9297-A3EC09D617F3}"/>
              </a:ext>
            </a:extLst>
          </p:cNvPr>
          <p:cNvPicPr>
            <a:picLocks noChangeAspect="1"/>
          </p:cNvPicPr>
          <p:nvPr/>
        </p:nvPicPr>
        <p:blipFill>
          <a:blip r:embed="rId3"/>
          <a:stretch>
            <a:fillRect/>
          </a:stretch>
        </p:blipFill>
        <p:spPr>
          <a:xfrm>
            <a:off x="7568417" y="4463374"/>
            <a:ext cx="3408721" cy="2394626"/>
          </a:xfrm>
          <a:prstGeom prst="rect">
            <a:avLst/>
          </a:prstGeom>
        </p:spPr>
      </p:pic>
      <p:pic>
        <p:nvPicPr>
          <p:cNvPr id="5" name="Picture 4">
            <a:extLst>
              <a:ext uri="{FF2B5EF4-FFF2-40B4-BE49-F238E27FC236}">
                <a16:creationId xmlns:a16="http://schemas.microsoft.com/office/drawing/2014/main" id="{3ED1190E-9084-4A01-89D7-90674687C0C3}"/>
              </a:ext>
            </a:extLst>
          </p:cNvPr>
          <p:cNvPicPr>
            <a:picLocks noChangeAspect="1"/>
          </p:cNvPicPr>
          <p:nvPr/>
        </p:nvPicPr>
        <p:blipFill>
          <a:blip r:embed="rId4"/>
          <a:stretch>
            <a:fillRect/>
          </a:stretch>
        </p:blipFill>
        <p:spPr>
          <a:xfrm>
            <a:off x="1897818" y="4923692"/>
            <a:ext cx="2000739" cy="1934308"/>
          </a:xfrm>
          <a:prstGeom prst="rect">
            <a:avLst/>
          </a:prstGeom>
        </p:spPr>
      </p:pic>
    </p:spTree>
    <p:extLst>
      <p:ext uri="{BB962C8B-B14F-4D97-AF65-F5344CB8AC3E}">
        <p14:creationId xmlns:p14="http://schemas.microsoft.com/office/powerpoint/2010/main" val="230131924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B208F-372A-4BF4-B419-2A04317341BE}"/>
              </a:ext>
            </a:extLst>
          </p:cNvPr>
          <p:cNvSpPr>
            <a:spLocks noGrp="1"/>
          </p:cNvSpPr>
          <p:nvPr>
            <p:ph type="title"/>
          </p:nvPr>
        </p:nvSpPr>
        <p:spPr/>
        <p:txBody>
          <a:bodyPr/>
          <a:lstStyle/>
          <a:p>
            <a:r>
              <a:rPr lang="en-GB" dirty="0"/>
              <a:t>Case Study 3- Britain</a:t>
            </a:r>
          </a:p>
        </p:txBody>
      </p:sp>
      <p:sp>
        <p:nvSpPr>
          <p:cNvPr id="3" name="Content Placeholder 2">
            <a:extLst>
              <a:ext uri="{FF2B5EF4-FFF2-40B4-BE49-F238E27FC236}">
                <a16:creationId xmlns:a16="http://schemas.microsoft.com/office/drawing/2014/main" id="{4D3719C6-50F6-496E-8DEF-A298557BFED5}"/>
              </a:ext>
            </a:extLst>
          </p:cNvPr>
          <p:cNvSpPr>
            <a:spLocks noGrp="1"/>
          </p:cNvSpPr>
          <p:nvPr>
            <p:ph idx="1"/>
          </p:nvPr>
        </p:nvSpPr>
        <p:spPr>
          <a:xfrm>
            <a:off x="680321" y="2336873"/>
            <a:ext cx="9613861" cy="3599316"/>
          </a:xfrm>
        </p:spPr>
        <p:txBody>
          <a:bodyPr>
            <a:normAutofit lnSpcReduction="10000"/>
          </a:bodyPr>
          <a:lstStyle/>
          <a:p>
            <a:r>
              <a:rPr lang="en-GB" dirty="0"/>
              <a:t>The interesting aspect to this particular case, is that whilst neighbouring countries fell to extremist ideologies. Britain held out on its mostly Centrist government. Probably linked to its victory in WW1.</a:t>
            </a:r>
          </a:p>
          <a:p>
            <a:r>
              <a:rPr lang="en-GB" dirty="0"/>
              <a:t>Attempts to instil either Fascism or Socialism utterly failed.</a:t>
            </a:r>
          </a:p>
          <a:p>
            <a:r>
              <a:rPr lang="en-GB" dirty="0"/>
              <a:t>Oswald Mosley’s fascist party never gained significant traction and was fairly brutally suppressed. (Battle of Cable Street)</a:t>
            </a:r>
          </a:p>
          <a:p>
            <a:r>
              <a:rPr lang="en-GB" dirty="0"/>
              <a:t>The Communist Party, whilst never suppressed like Mosley was but after the war most people in Britain did not desire zealous political reform.</a:t>
            </a:r>
            <a:r>
              <a:rPr lang="en-GB" sz="1100" dirty="0"/>
              <a:t> 3</a:t>
            </a:r>
            <a:endParaRPr lang="en-GB" dirty="0"/>
          </a:p>
        </p:txBody>
      </p:sp>
      <p:pic>
        <p:nvPicPr>
          <p:cNvPr id="4" name="Picture 3">
            <a:extLst>
              <a:ext uri="{FF2B5EF4-FFF2-40B4-BE49-F238E27FC236}">
                <a16:creationId xmlns:a16="http://schemas.microsoft.com/office/drawing/2014/main" id="{A97B3B3F-D716-4A3D-A85D-583C4F53D8C4}"/>
              </a:ext>
            </a:extLst>
          </p:cNvPr>
          <p:cNvPicPr>
            <a:picLocks noChangeAspect="1"/>
          </p:cNvPicPr>
          <p:nvPr/>
        </p:nvPicPr>
        <p:blipFill>
          <a:blip r:embed="rId2"/>
          <a:stretch>
            <a:fillRect/>
          </a:stretch>
        </p:blipFill>
        <p:spPr>
          <a:xfrm>
            <a:off x="9200270" y="5112978"/>
            <a:ext cx="2577464" cy="1646421"/>
          </a:xfrm>
          <a:prstGeom prst="rect">
            <a:avLst/>
          </a:prstGeom>
        </p:spPr>
      </p:pic>
    </p:spTree>
    <p:extLst>
      <p:ext uri="{BB962C8B-B14F-4D97-AF65-F5344CB8AC3E}">
        <p14:creationId xmlns:p14="http://schemas.microsoft.com/office/powerpoint/2010/main" val="336848148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1D4D-402C-42E6-BE73-AB7051442CF7}"/>
              </a:ext>
            </a:extLst>
          </p:cNvPr>
          <p:cNvSpPr>
            <a:spLocks noGrp="1"/>
          </p:cNvSpPr>
          <p:nvPr>
            <p:ph type="title"/>
          </p:nvPr>
        </p:nvSpPr>
        <p:spPr/>
        <p:txBody>
          <a:bodyPr/>
          <a:lstStyle/>
          <a:p>
            <a:r>
              <a:rPr lang="en-GB" dirty="0"/>
              <a:t>Case Study 4- Italy</a:t>
            </a:r>
          </a:p>
        </p:txBody>
      </p:sp>
      <p:sp>
        <p:nvSpPr>
          <p:cNvPr id="3" name="Content Placeholder 2">
            <a:extLst>
              <a:ext uri="{FF2B5EF4-FFF2-40B4-BE49-F238E27FC236}">
                <a16:creationId xmlns:a16="http://schemas.microsoft.com/office/drawing/2014/main" id="{26B30461-A2F5-455D-8DB5-4B4D4293CB16}"/>
              </a:ext>
            </a:extLst>
          </p:cNvPr>
          <p:cNvSpPr>
            <a:spLocks noGrp="1"/>
          </p:cNvSpPr>
          <p:nvPr>
            <p:ph idx="1"/>
          </p:nvPr>
        </p:nvSpPr>
        <p:spPr/>
        <p:txBody>
          <a:bodyPr/>
          <a:lstStyle/>
          <a:p>
            <a:r>
              <a:rPr lang="en-GB" dirty="0"/>
              <a:t>Italy is a country where Nationalism and a desire for control over the old bickering monarchy. Lead to the rise of Mussolini and army control.</a:t>
            </a:r>
          </a:p>
          <a:p>
            <a:r>
              <a:rPr lang="en-GB" dirty="0"/>
              <a:t>Much like Germany, Mussolini’s rise was characterised by the apparent betrayal to the Italian nation. Caused by the failure to secede land (Istria and Dalmatia) to Italy after WW1, as stated in the Treaty of London (1915).</a:t>
            </a:r>
          </a:p>
          <a:p>
            <a:r>
              <a:rPr lang="en-GB" dirty="0"/>
              <a:t>Left-Wing scholars refer to it as ‘being under an axe’</a:t>
            </a:r>
            <a:r>
              <a:rPr lang="en-GB" sz="1050" dirty="0"/>
              <a:t>3</a:t>
            </a:r>
            <a:r>
              <a:rPr lang="en-GB" dirty="0"/>
              <a:t> and that individualism was practically dead.</a:t>
            </a:r>
          </a:p>
        </p:txBody>
      </p:sp>
      <p:pic>
        <p:nvPicPr>
          <p:cNvPr id="4" name="Picture 3">
            <a:extLst>
              <a:ext uri="{FF2B5EF4-FFF2-40B4-BE49-F238E27FC236}">
                <a16:creationId xmlns:a16="http://schemas.microsoft.com/office/drawing/2014/main" id="{F536D658-1508-4B5B-932B-09C5B6CAD4D9}"/>
              </a:ext>
            </a:extLst>
          </p:cNvPr>
          <p:cNvPicPr>
            <a:picLocks noChangeAspect="1"/>
          </p:cNvPicPr>
          <p:nvPr/>
        </p:nvPicPr>
        <p:blipFill>
          <a:blip r:embed="rId2"/>
          <a:stretch>
            <a:fillRect/>
          </a:stretch>
        </p:blipFill>
        <p:spPr>
          <a:xfrm>
            <a:off x="9777046" y="4923692"/>
            <a:ext cx="2248485" cy="1826274"/>
          </a:xfrm>
          <a:prstGeom prst="rect">
            <a:avLst/>
          </a:prstGeom>
        </p:spPr>
      </p:pic>
    </p:spTree>
    <p:extLst>
      <p:ext uri="{BB962C8B-B14F-4D97-AF65-F5344CB8AC3E}">
        <p14:creationId xmlns:p14="http://schemas.microsoft.com/office/powerpoint/2010/main" val="188537633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9120-C63A-4C82-B390-FD24C7CB7A01}"/>
              </a:ext>
            </a:extLst>
          </p:cNvPr>
          <p:cNvSpPr>
            <a:spLocks noGrp="1"/>
          </p:cNvSpPr>
          <p:nvPr>
            <p:ph type="title"/>
          </p:nvPr>
        </p:nvSpPr>
        <p:spPr/>
        <p:txBody>
          <a:bodyPr/>
          <a:lstStyle/>
          <a:p>
            <a:r>
              <a:rPr lang="en-GB" dirty="0"/>
              <a:t>Other countries.</a:t>
            </a:r>
          </a:p>
        </p:txBody>
      </p:sp>
      <p:sp>
        <p:nvSpPr>
          <p:cNvPr id="3" name="Content Placeholder 2">
            <a:extLst>
              <a:ext uri="{FF2B5EF4-FFF2-40B4-BE49-F238E27FC236}">
                <a16:creationId xmlns:a16="http://schemas.microsoft.com/office/drawing/2014/main" id="{D654B540-20E6-4DD0-BC9F-6576E05733EE}"/>
              </a:ext>
            </a:extLst>
          </p:cNvPr>
          <p:cNvSpPr>
            <a:spLocks noGrp="1"/>
          </p:cNvSpPr>
          <p:nvPr>
            <p:ph idx="1"/>
          </p:nvPr>
        </p:nvSpPr>
        <p:spPr/>
        <p:txBody>
          <a:bodyPr/>
          <a:lstStyle/>
          <a:p>
            <a:r>
              <a:rPr lang="en-GB" dirty="0"/>
              <a:t>The Russian Revolution was a key event in the 20</a:t>
            </a:r>
            <a:r>
              <a:rPr lang="en-GB" baseline="30000" dirty="0"/>
              <a:t>th</a:t>
            </a:r>
            <a:r>
              <a:rPr lang="en-GB" dirty="0"/>
              <a:t> century that caused reactionary movements in a number of different countries.</a:t>
            </a:r>
          </a:p>
          <a:p>
            <a:r>
              <a:rPr lang="en-GB" dirty="0"/>
              <a:t>The Russian Civil War is also a poignant example of the political conflict between left and right.</a:t>
            </a:r>
          </a:p>
          <a:p>
            <a:r>
              <a:rPr lang="en-GB" dirty="0"/>
              <a:t>America was one such country that acted reactionary to Socialism. The Palmer raids and Red Scare perfectly exemplify this political divide. </a:t>
            </a:r>
          </a:p>
        </p:txBody>
      </p:sp>
      <p:pic>
        <p:nvPicPr>
          <p:cNvPr id="4" name="Picture 3">
            <a:extLst>
              <a:ext uri="{FF2B5EF4-FFF2-40B4-BE49-F238E27FC236}">
                <a16:creationId xmlns:a16="http://schemas.microsoft.com/office/drawing/2014/main" id="{4DC8EF8F-D35C-47B0-B2C5-0EBF00A46775}"/>
              </a:ext>
            </a:extLst>
          </p:cNvPr>
          <p:cNvPicPr>
            <a:picLocks noChangeAspect="1"/>
          </p:cNvPicPr>
          <p:nvPr/>
        </p:nvPicPr>
        <p:blipFill>
          <a:blip r:embed="rId2"/>
          <a:stretch>
            <a:fillRect/>
          </a:stretch>
        </p:blipFill>
        <p:spPr>
          <a:xfrm>
            <a:off x="8768642" y="4563647"/>
            <a:ext cx="2288564" cy="2246215"/>
          </a:xfrm>
          <a:prstGeom prst="rect">
            <a:avLst/>
          </a:prstGeom>
        </p:spPr>
      </p:pic>
    </p:spTree>
    <p:extLst>
      <p:ext uri="{BB962C8B-B14F-4D97-AF65-F5344CB8AC3E}">
        <p14:creationId xmlns:p14="http://schemas.microsoft.com/office/powerpoint/2010/main" val="207388275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0C071-A2B0-4F85-A134-4FBDD08E6512}"/>
              </a:ext>
            </a:extLst>
          </p:cNvPr>
          <p:cNvSpPr>
            <a:spLocks noGrp="1"/>
          </p:cNvSpPr>
          <p:nvPr>
            <p:ph type="title"/>
          </p:nvPr>
        </p:nvSpPr>
        <p:spPr/>
        <p:txBody>
          <a:bodyPr>
            <a:normAutofit/>
          </a:bodyPr>
          <a:lstStyle/>
          <a:p>
            <a:r>
              <a:rPr lang="en-GB" dirty="0"/>
              <a:t>The Modern Day effects of the conflict of Socialism and Fascism.</a:t>
            </a:r>
          </a:p>
        </p:txBody>
      </p:sp>
      <p:sp>
        <p:nvSpPr>
          <p:cNvPr id="3" name="Content Placeholder 2">
            <a:extLst>
              <a:ext uri="{FF2B5EF4-FFF2-40B4-BE49-F238E27FC236}">
                <a16:creationId xmlns:a16="http://schemas.microsoft.com/office/drawing/2014/main" id="{EABA16CC-FBC4-4EE1-8E2A-DEEFC8C31885}"/>
              </a:ext>
            </a:extLst>
          </p:cNvPr>
          <p:cNvSpPr>
            <a:spLocks noGrp="1"/>
          </p:cNvSpPr>
          <p:nvPr>
            <p:ph idx="1"/>
          </p:nvPr>
        </p:nvSpPr>
        <p:spPr/>
        <p:txBody>
          <a:bodyPr/>
          <a:lstStyle/>
          <a:p>
            <a:r>
              <a:rPr lang="en-GB" dirty="0"/>
              <a:t>Today the rise of both far-right and far-left politics has begun to see a resurgence and people on both sides of the spectrum have used the terms ‘Socialist’ and ‘Fascist’ as essentially scare-tactics regardless of the actual politics themselves.</a:t>
            </a:r>
          </a:p>
          <a:p>
            <a:endParaRPr lang="en-GB" dirty="0"/>
          </a:p>
          <a:p>
            <a:r>
              <a:rPr lang="en-GB" dirty="0"/>
              <a:t>The reason they do this is because of the conflicts in the 1920s and 30s and make comparisons between the two and while it clearly is not on the same level of violence. There definitely are some similarities.</a:t>
            </a:r>
          </a:p>
        </p:txBody>
      </p:sp>
      <p:pic>
        <p:nvPicPr>
          <p:cNvPr id="4" name="Picture 3">
            <a:extLst>
              <a:ext uri="{FF2B5EF4-FFF2-40B4-BE49-F238E27FC236}">
                <a16:creationId xmlns:a16="http://schemas.microsoft.com/office/drawing/2014/main" id="{C2946259-D006-4217-9378-80B6230B37F3}"/>
              </a:ext>
            </a:extLst>
          </p:cNvPr>
          <p:cNvPicPr>
            <a:picLocks noChangeAspect="1"/>
          </p:cNvPicPr>
          <p:nvPr/>
        </p:nvPicPr>
        <p:blipFill>
          <a:blip r:embed="rId2"/>
          <a:stretch>
            <a:fillRect/>
          </a:stretch>
        </p:blipFill>
        <p:spPr>
          <a:xfrm>
            <a:off x="9159434" y="5261316"/>
            <a:ext cx="2669481" cy="1596683"/>
          </a:xfrm>
          <a:prstGeom prst="rect">
            <a:avLst/>
          </a:prstGeom>
        </p:spPr>
      </p:pic>
      <p:pic>
        <p:nvPicPr>
          <p:cNvPr id="5" name="Picture 4">
            <a:extLst>
              <a:ext uri="{FF2B5EF4-FFF2-40B4-BE49-F238E27FC236}">
                <a16:creationId xmlns:a16="http://schemas.microsoft.com/office/drawing/2014/main" id="{A929E80F-40B8-4C17-8894-F41F9D8AC7B5}"/>
              </a:ext>
            </a:extLst>
          </p:cNvPr>
          <p:cNvPicPr>
            <a:picLocks noChangeAspect="1"/>
          </p:cNvPicPr>
          <p:nvPr/>
        </p:nvPicPr>
        <p:blipFill>
          <a:blip r:embed="rId3"/>
          <a:stretch>
            <a:fillRect/>
          </a:stretch>
        </p:blipFill>
        <p:spPr>
          <a:xfrm>
            <a:off x="3742005" y="5268680"/>
            <a:ext cx="2869809" cy="1589319"/>
          </a:xfrm>
          <a:prstGeom prst="rect">
            <a:avLst/>
          </a:prstGeom>
        </p:spPr>
      </p:pic>
    </p:spTree>
    <p:extLst>
      <p:ext uri="{BB962C8B-B14F-4D97-AF65-F5344CB8AC3E}">
        <p14:creationId xmlns:p14="http://schemas.microsoft.com/office/powerpoint/2010/main" val="290446095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C6EFA-ABDD-4836-AB31-1BEF949A0B9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3746EAA-CF7E-4CA4-8D58-565E44CBD9AD}"/>
              </a:ext>
            </a:extLst>
          </p:cNvPr>
          <p:cNvSpPr>
            <a:spLocks noGrp="1"/>
          </p:cNvSpPr>
          <p:nvPr>
            <p:ph idx="1"/>
          </p:nvPr>
        </p:nvSpPr>
        <p:spPr/>
        <p:txBody>
          <a:bodyPr/>
          <a:lstStyle/>
          <a:p>
            <a:pPr marL="0" indent="0">
              <a:buNone/>
            </a:pPr>
            <a:endParaRPr lang="en-GB" baseline="30000" dirty="0"/>
          </a:p>
          <a:p>
            <a:r>
              <a:rPr lang="en-GB" dirty="0" err="1"/>
              <a:t>A.Hitler</a:t>
            </a:r>
            <a:r>
              <a:rPr lang="en-GB" dirty="0"/>
              <a:t>. </a:t>
            </a:r>
            <a:r>
              <a:rPr lang="en-GB" i="1" dirty="0"/>
              <a:t>Mein </a:t>
            </a:r>
            <a:r>
              <a:rPr lang="en-GB" i="1" dirty="0" err="1"/>
              <a:t>Kampf</a:t>
            </a:r>
            <a:r>
              <a:rPr lang="en-GB" i="1" dirty="0"/>
              <a:t>. </a:t>
            </a:r>
            <a:r>
              <a:rPr lang="en-GB" dirty="0"/>
              <a:t>(Berlin: Nazi Party. 1929)</a:t>
            </a:r>
          </a:p>
          <a:p>
            <a:r>
              <a:rPr lang="en-GB" dirty="0"/>
              <a:t>H. Mommsen. </a:t>
            </a:r>
            <a:r>
              <a:rPr lang="en-GB" i="1" dirty="0"/>
              <a:t>The Rise and fall of the Weimar Republic. </a:t>
            </a:r>
            <a:r>
              <a:rPr lang="en-GB" dirty="0"/>
              <a:t>(Frankfurt. trans. by university of Carolina press. 1989) p. 4</a:t>
            </a:r>
          </a:p>
          <a:p>
            <a:r>
              <a:rPr lang="en-GB" dirty="0"/>
              <a:t>G. </a:t>
            </a:r>
            <a:r>
              <a:rPr lang="en-GB" dirty="0" err="1"/>
              <a:t>Salvemini</a:t>
            </a:r>
            <a:r>
              <a:rPr lang="en-GB" dirty="0"/>
              <a:t>. </a:t>
            </a:r>
            <a:r>
              <a:rPr lang="en-GB" i="1" dirty="0"/>
              <a:t>Under the Axe of Fascism. </a:t>
            </a:r>
            <a:r>
              <a:rPr lang="en-GB" dirty="0"/>
              <a:t>(London: Victor Gollancz LTD)</a:t>
            </a:r>
          </a:p>
          <a:p>
            <a:r>
              <a:rPr lang="en-GB" dirty="0"/>
              <a:t>D.S. Lewis. </a:t>
            </a:r>
            <a:r>
              <a:rPr lang="en-GB" i="1" dirty="0"/>
              <a:t>Illusions of Grandeur. Mosley, Fascism and British Society. 1931-81. </a:t>
            </a:r>
            <a:r>
              <a:rPr lang="en-GB" dirty="0"/>
              <a:t>(Manchester. Manchester University Press. 1987)</a:t>
            </a:r>
            <a:endParaRPr lang="en-GB" i="1" dirty="0"/>
          </a:p>
        </p:txBody>
      </p:sp>
    </p:spTree>
    <p:extLst>
      <p:ext uri="{BB962C8B-B14F-4D97-AF65-F5344CB8AC3E}">
        <p14:creationId xmlns:p14="http://schemas.microsoft.com/office/powerpoint/2010/main" val="4289935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16031-760B-40AF-8CD5-A377A4670B2D}"/>
              </a:ext>
            </a:extLst>
          </p:cNvPr>
          <p:cNvSpPr>
            <a:spLocks noGrp="1"/>
          </p:cNvSpPr>
          <p:nvPr>
            <p:ph type="title"/>
          </p:nvPr>
        </p:nvSpPr>
        <p:spPr/>
        <p:txBody>
          <a:bodyPr/>
          <a:lstStyle/>
          <a:p>
            <a:r>
              <a:rPr lang="en-GB" dirty="0"/>
              <a:t>Picture references:</a:t>
            </a:r>
          </a:p>
        </p:txBody>
      </p:sp>
      <p:sp>
        <p:nvSpPr>
          <p:cNvPr id="3" name="Content Placeholder 2">
            <a:extLst>
              <a:ext uri="{FF2B5EF4-FFF2-40B4-BE49-F238E27FC236}">
                <a16:creationId xmlns:a16="http://schemas.microsoft.com/office/drawing/2014/main" id="{3372EC79-6BC1-43B8-A1C3-D94D71177D32}"/>
              </a:ext>
            </a:extLst>
          </p:cNvPr>
          <p:cNvSpPr>
            <a:spLocks noGrp="1"/>
          </p:cNvSpPr>
          <p:nvPr>
            <p:ph idx="1"/>
          </p:nvPr>
        </p:nvSpPr>
        <p:spPr/>
        <p:txBody>
          <a:bodyPr>
            <a:normAutofit fontScale="47500" lnSpcReduction="20000"/>
          </a:bodyPr>
          <a:lstStyle/>
          <a:p>
            <a:r>
              <a:rPr lang="en-GB" dirty="0"/>
              <a:t>Jeremy Corbyn: </a:t>
            </a:r>
            <a:r>
              <a:rPr lang="en-GB" u="sng" dirty="0">
                <a:hlinkClick r:id="rId2"/>
              </a:rPr>
              <a:t>New Statesman</a:t>
            </a:r>
            <a:endParaRPr lang="en-GB" dirty="0"/>
          </a:p>
          <a:p>
            <a:r>
              <a:rPr lang="en-GB" dirty="0"/>
              <a:t>Donald Trump: </a:t>
            </a:r>
            <a:r>
              <a:rPr lang="en-GB" dirty="0">
                <a:hlinkClick r:id="rId3"/>
              </a:rPr>
              <a:t>Daily Mirror</a:t>
            </a:r>
            <a:endParaRPr lang="en-GB" dirty="0"/>
          </a:p>
          <a:p>
            <a:r>
              <a:rPr lang="en-GB" dirty="0"/>
              <a:t>Lenin: </a:t>
            </a:r>
            <a:r>
              <a:rPr lang="en-GB" u="sng" dirty="0">
                <a:hlinkClick r:id="rId4"/>
              </a:rPr>
              <a:t>www.alamy.com</a:t>
            </a:r>
            <a:endParaRPr lang="en-GB" dirty="0"/>
          </a:p>
          <a:p>
            <a:r>
              <a:rPr lang="en-GB" dirty="0"/>
              <a:t>Hitler: Brittanica.com</a:t>
            </a:r>
          </a:p>
          <a:p>
            <a:r>
              <a:rPr lang="en-GB" dirty="0"/>
              <a:t>Nationalist Propaganda: </a:t>
            </a:r>
            <a:r>
              <a:rPr lang="en-GB" u="sng" dirty="0">
                <a:hlinkClick r:id="rId5"/>
              </a:rPr>
              <a:t>https://www.pinterest.co.uk/</a:t>
            </a:r>
            <a:endParaRPr lang="en-GB" dirty="0"/>
          </a:p>
          <a:p>
            <a:r>
              <a:rPr lang="en-GB" dirty="0"/>
              <a:t>Republican Propaganda: </a:t>
            </a:r>
            <a:r>
              <a:rPr lang="en-GB" u="sng" dirty="0">
                <a:hlinkClick r:id="rId4"/>
              </a:rPr>
              <a:t>www.alamy.com</a:t>
            </a:r>
            <a:endParaRPr lang="en-GB" dirty="0"/>
          </a:p>
          <a:p>
            <a:r>
              <a:rPr lang="en-GB" dirty="0"/>
              <a:t>Freikorps: en.wikipedia.com</a:t>
            </a:r>
          </a:p>
          <a:p>
            <a:r>
              <a:rPr lang="en-GB" dirty="0"/>
              <a:t>Rosa Luxemburg: versobooks.com</a:t>
            </a:r>
          </a:p>
          <a:p>
            <a:r>
              <a:rPr lang="en-GB" dirty="0"/>
              <a:t>Oswald Mosley: </a:t>
            </a:r>
            <a:r>
              <a:rPr lang="en-GB" u="sng" dirty="0">
                <a:hlinkClick r:id="rId6"/>
              </a:rPr>
              <a:t>http://spartacus-educational.com/PRmosley.htm</a:t>
            </a:r>
            <a:endParaRPr lang="en-GB" dirty="0"/>
          </a:p>
          <a:p>
            <a:r>
              <a:rPr lang="en-GB" dirty="0"/>
              <a:t>Benito Mussolini: </a:t>
            </a:r>
            <a:r>
              <a:rPr lang="en-GB" u="sng" dirty="0">
                <a:hlinkClick r:id="rId7"/>
              </a:rPr>
              <a:t>https://www.thefamouspeople.com</a:t>
            </a:r>
            <a:r>
              <a:rPr lang="en-GB" dirty="0"/>
              <a:t> </a:t>
            </a:r>
          </a:p>
          <a:p>
            <a:r>
              <a:rPr lang="en-GB" dirty="0"/>
              <a:t>American Propaganda poster: </a:t>
            </a:r>
            <a:r>
              <a:rPr lang="en-GB" u="sng" dirty="0">
                <a:hlinkClick r:id="rId8"/>
              </a:rPr>
              <a:t>http://www.awb.com/dailydose/?p=799</a:t>
            </a:r>
            <a:endParaRPr lang="en-GB" dirty="0"/>
          </a:p>
          <a:p>
            <a:r>
              <a:rPr lang="en-GB" dirty="0"/>
              <a:t>AFD protesters: </a:t>
            </a:r>
            <a:r>
              <a:rPr lang="en-GB" dirty="0">
                <a:hlinkClick r:id="rId9"/>
              </a:rPr>
              <a:t>The New York Review of Books</a:t>
            </a:r>
            <a:endParaRPr lang="en-GB" dirty="0"/>
          </a:p>
          <a:p>
            <a:r>
              <a:rPr lang="en-GB" dirty="0"/>
              <a:t>Jeremy Corbyn: </a:t>
            </a:r>
            <a:r>
              <a:rPr lang="en-GB" dirty="0">
                <a:hlinkClick r:id="rId10"/>
              </a:rPr>
              <a:t>Daily Star</a:t>
            </a:r>
            <a:endParaRPr lang="en-GB" dirty="0"/>
          </a:p>
          <a:p>
            <a:br>
              <a:rPr lang="en-GB" dirty="0"/>
            </a:br>
            <a:endParaRPr lang="en-GB" dirty="0"/>
          </a:p>
          <a:p>
            <a:endParaRPr lang="en-GB" dirty="0"/>
          </a:p>
        </p:txBody>
      </p:sp>
    </p:spTree>
    <p:extLst>
      <p:ext uri="{BB962C8B-B14F-4D97-AF65-F5344CB8AC3E}">
        <p14:creationId xmlns:p14="http://schemas.microsoft.com/office/powerpoint/2010/main" val="97565731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1358</TotalTime>
  <Words>1146</Words>
  <Application>Microsoft Office PowerPoint</Application>
  <PresentationFormat>Widescreen</PresentationFormat>
  <Paragraphs>73</Paragraphs>
  <Slides>13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Trebuchet MS</vt:lpstr>
      <vt:lpstr>Berlin</vt:lpstr>
      <vt:lpstr>How has the conflict of Socialism and Fascism in the 1920s and 30s impacted upon contemporary politics?</vt:lpstr>
      <vt:lpstr>Why I am doing this dissertation question</vt:lpstr>
      <vt:lpstr>Dissertation development.</vt:lpstr>
      <vt:lpstr>What objectives I have with my Dissertation.</vt:lpstr>
      <vt:lpstr>Why the 20s and 30s saw so much political conflict.</vt:lpstr>
      <vt:lpstr>Case Study 1- Spain.</vt:lpstr>
      <vt:lpstr>Case Study 2- Germany</vt:lpstr>
      <vt:lpstr>Case Study 3- Britain</vt:lpstr>
      <vt:lpstr>Case Study 4- Italy</vt:lpstr>
      <vt:lpstr>Other countries.</vt:lpstr>
      <vt:lpstr>The Modern Day effects of the conflict of Socialism and Fascism.</vt:lpstr>
      <vt:lpstr>References:</vt:lpstr>
      <vt:lpstr>Picture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has the conflict of Socialism and Fascism in the 1920s and 30s impacted upon contemporary politics</dc:title>
  <dc:creator>Liam Raybould</dc:creator>
  <cp:lastModifiedBy>Liam Raybould</cp:lastModifiedBy>
  <cp:revision>34</cp:revision>
  <dcterms:created xsi:type="dcterms:W3CDTF">2018-01-10T12:24:04Z</dcterms:created>
  <dcterms:modified xsi:type="dcterms:W3CDTF">2018-01-15T17:46:12Z</dcterms:modified>
</cp:coreProperties>
</file>