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68" r:id="rId2"/>
    <p:sldId id="256" r:id="rId3"/>
    <p:sldId id="257" r:id="rId4"/>
    <p:sldId id="262" r:id="rId5"/>
    <p:sldId id="263" r:id="rId6"/>
    <p:sldId id="266" r:id="rId7"/>
    <p:sldId id="258" r:id="rId8"/>
    <p:sldId id="259" r:id="rId9"/>
    <p:sldId id="260" r:id="rId10"/>
    <p:sldId id="265" r:id="rId11"/>
    <p:sldId id="261" r:id="rId12"/>
    <p:sldId id="267" r:id="rId13"/>
    <p:sldId id="26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3" d="100"/>
          <a:sy n="63" d="100"/>
        </p:scale>
        <p:origin x="1454" y="389"/>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1AC744-EF9F-4C3C-89B2-F67290D5681F}" type="datetimeFigureOut">
              <a:rPr lang="en-US" smtClean="0"/>
              <a:t>11/27/2022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F3352C-8F9E-4DCF-9AD8-CDF6DB106AB8}" type="slidenum">
              <a:rPr lang="en-US" smtClean="0"/>
              <a:t>‹#›</a:t>
            </a:fld>
            <a:endParaRPr lang="en-US"/>
          </a:p>
        </p:txBody>
      </p:sp>
    </p:spTree>
    <p:extLst>
      <p:ext uri="{BB962C8B-B14F-4D97-AF65-F5344CB8AC3E}">
        <p14:creationId xmlns:p14="http://schemas.microsoft.com/office/powerpoint/2010/main" val="449658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a:t>
            </a:r>
            <a:r>
              <a:rPr lang="en-US" baseline="0" dirty="0"/>
              <a:t> basic observation has been prompted about the consideration of what we have to take forth in this research consideration. All the outlying factors would be focused about the Bulgaria that either the business environment is friendly for business or not. However, the main emphasis would be focused on the opportunities, and threats of working in the business environment of Bulgaria. </a:t>
            </a:r>
            <a:endParaRPr lang="en-US" dirty="0"/>
          </a:p>
        </p:txBody>
      </p:sp>
      <p:sp>
        <p:nvSpPr>
          <p:cNvPr id="4" name="Slide Number Placeholder 3"/>
          <p:cNvSpPr>
            <a:spLocks noGrp="1"/>
          </p:cNvSpPr>
          <p:nvPr>
            <p:ph type="sldNum" sz="quarter" idx="10"/>
          </p:nvPr>
        </p:nvSpPr>
        <p:spPr/>
        <p:txBody>
          <a:bodyPr/>
          <a:lstStyle/>
          <a:p>
            <a:fld id="{95F3352C-8F9E-4DCF-9AD8-CDF6DB106AB8}" type="slidenum">
              <a:rPr lang="en-US" smtClean="0"/>
              <a:t>3</a:t>
            </a:fld>
            <a:endParaRPr lang="en-US"/>
          </a:p>
        </p:txBody>
      </p:sp>
    </p:spTree>
    <p:extLst>
      <p:ext uri="{BB962C8B-B14F-4D97-AF65-F5344CB8AC3E}">
        <p14:creationId xmlns:p14="http://schemas.microsoft.com/office/powerpoint/2010/main" val="8756378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a:t>
            </a:r>
            <a:r>
              <a:rPr lang="en-US" baseline="0" dirty="0"/>
              <a:t> this consideration, we have taken forth the three major market opportunities for businesses to operate, and function within the premises of Bulgaria in this manifestation. It has been evaluated that their exists low corporate taxes, their exist investment incentives for various departments of business. Furthermore, the salaries are lesser in Bulgaria from the European Union. </a:t>
            </a:r>
            <a:endParaRPr lang="en-US" dirty="0"/>
          </a:p>
        </p:txBody>
      </p:sp>
      <p:sp>
        <p:nvSpPr>
          <p:cNvPr id="4" name="Slide Number Placeholder 3"/>
          <p:cNvSpPr>
            <a:spLocks noGrp="1"/>
          </p:cNvSpPr>
          <p:nvPr>
            <p:ph type="sldNum" sz="quarter" idx="10"/>
          </p:nvPr>
        </p:nvSpPr>
        <p:spPr/>
        <p:txBody>
          <a:bodyPr/>
          <a:lstStyle/>
          <a:p>
            <a:fld id="{95F3352C-8F9E-4DCF-9AD8-CDF6DB106AB8}" type="slidenum">
              <a:rPr lang="en-US" smtClean="0"/>
              <a:t>4</a:t>
            </a:fld>
            <a:endParaRPr lang="en-US"/>
          </a:p>
        </p:txBody>
      </p:sp>
    </p:spTree>
    <p:extLst>
      <p:ext uri="{BB962C8B-B14F-4D97-AF65-F5344CB8AC3E}">
        <p14:creationId xmlns:p14="http://schemas.microsoft.com/office/powerpoint/2010/main" val="38592688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 this slide, a continuation has been held up for the manifestation of opportunities of the business in Bulgaria.</a:t>
            </a:r>
          </a:p>
          <a:p>
            <a:endParaRPr lang="en-GB" dirty="0"/>
          </a:p>
          <a:p>
            <a:r>
              <a:rPr lang="en-GB" dirty="0"/>
              <a:t>In this approach, a single opportunity has been followed up that is considered as the great dependency of technology in the market of Bulgaria has been followed to a great extent over this consideration.</a:t>
            </a:r>
            <a:endParaRPr lang="en-US" dirty="0"/>
          </a:p>
        </p:txBody>
      </p:sp>
      <p:sp>
        <p:nvSpPr>
          <p:cNvPr id="4" name="Slide Number Placeholder 3"/>
          <p:cNvSpPr>
            <a:spLocks noGrp="1"/>
          </p:cNvSpPr>
          <p:nvPr>
            <p:ph type="sldNum" sz="quarter" idx="5"/>
          </p:nvPr>
        </p:nvSpPr>
        <p:spPr/>
        <p:txBody>
          <a:bodyPr/>
          <a:lstStyle/>
          <a:p>
            <a:fld id="{95F3352C-8F9E-4DCF-9AD8-CDF6DB106AB8}" type="slidenum">
              <a:rPr lang="en-US" smtClean="0"/>
              <a:t>5</a:t>
            </a:fld>
            <a:endParaRPr lang="en-US"/>
          </a:p>
        </p:txBody>
      </p:sp>
    </p:spTree>
    <p:extLst>
      <p:ext uri="{BB962C8B-B14F-4D97-AF65-F5344CB8AC3E}">
        <p14:creationId xmlns:p14="http://schemas.microsoft.com/office/powerpoint/2010/main" val="4284148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manifestation, we have commenced the analysis on the context of two major advantages of doing business in Bulgaria over this consideration.</a:t>
            </a:r>
          </a:p>
          <a:p>
            <a:endParaRPr lang="en-GB" dirty="0"/>
          </a:p>
          <a:p>
            <a:r>
              <a:rPr lang="en-GB" dirty="0"/>
              <a:t>It could be analysed that their are a lot of perks exist to the Bulgaria as they are a prominent member of European Union.</a:t>
            </a:r>
          </a:p>
          <a:p>
            <a:endParaRPr lang="en-GB" dirty="0"/>
          </a:p>
          <a:p>
            <a:r>
              <a:rPr lang="en-GB" dirty="0"/>
              <a:t>Furthermore, their currency remains the stable.  </a:t>
            </a:r>
            <a:endParaRPr lang="en-US" dirty="0"/>
          </a:p>
        </p:txBody>
      </p:sp>
      <p:sp>
        <p:nvSpPr>
          <p:cNvPr id="4" name="Slide Number Placeholder 3"/>
          <p:cNvSpPr>
            <a:spLocks noGrp="1"/>
          </p:cNvSpPr>
          <p:nvPr>
            <p:ph type="sldNum" sz="quarter" idx="5"/>
          </p:nvPr>
        </p:nvSpPr>
        <p:spPr/>
        <p:txBody>
          <a:bodyPr/>
          <a:lstStyle/>
          <a:p>
            <a:fld id="{95F3352C-8F9E-4DCF-9AD8-CDF6DB106AB8}" type="slidenum">
              <a:rPr lang="en-US" smtClean="0"/>
              <a:t>6</a:t>
            </a:fld>
            <a:endParaRPr lang="en-US"/>
          </a:p>
        </p:txBody>
      </p:sp>
    </p:spTree>
    <p:extLst>
      <p:ext uri="{BB962C8B-B14F-4D97-AF65-F5344CB8AC3E}">
        <p14:creationId xmlns:p14="http://schemas.microsoft.com/office/powerpoint/2010/main" val="762842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law of commerce of Bulgaria has been followed across this consideration. It has encompassed the rules regarding the decision-making bodies, mergers, and acquisitions, insolvency, liquidation, and capital management of the businesses. It has been observed that this law is very flexible. </a:t>
            </a:r>
            <a:endParaRPr lang="en-US" dirty="0"/>
          </a:p>
        </p:txBody>
      </p:sp>
      <p:sp>
        <p:nvSpPr>
          <p:cNvPr id="4" name="Slide Number Placeholder 3"/>
          <p:cNvSpPr>
            <a:spLocks noGrp="1"/>
          </p:cNvSpPr>
          <p:nvPr>
            <p:ph type="sldNum" sz="quarter" idx="10"/>
          </p:nvPr>
        </p:nvSpPr>
        <p:spPr/>
        <p:txBody>
          <a:bodyPr/>
          <a:lstStyle/>
          <a:p>
            <a:fld id="{95F3352C-8F9E-4DCF-9AD8-CDF6DB106AB8}" type="slidenum">
              <a:rPr lang="en-US" smtClean="0"/>
              <a:t>7</a:t>
            </a:fld>
            <a:endParaRPr lang="en-US"/>
          </a:p>
        </p:txBody>
      </p:sp>
    </p:spTree>
    <p:extLst>
      <p:ext uri="{BB962C8B-B14F-4D97-AF65-F5344CB8AC3E}">
        <p14:creationId xmlns:p14="http://schemas.microsoft.com/office/powerpoint/2010/main" val="1789990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two major</a:t>
            </a:r>
            <a:r>
              <a:rPr lang="en-US" baseline="0" dirty="0"/>
              <a:t> challenges of issues whilst operating, and functioning in Bulgaria have been promulgated over this consideration. First and foremost, it is evaluated that it is very difficult for the Bulgarians to adapt a change because they are very skeptical to the approach when it comes to change over this manifestation. Furthermore, it is very difficult to communicate with the Bulgarian bureaucrats. </a:t>
            </a:r>
            <a:endParaRPr lang="en-US" dirty="0"/>
          </a:p>
        </p:txBody>
      </p:sp>
      <p:sp>
        <p:nvSpPr>
          <p:cNvPr id="4" name="Slide Number Placeholder 3"/>
          <p:cNvSpPr>
            <a:spLocks noGrp="1"/>
          </p:cNvSpPr>
          <p:nvPr>
            <p:ph type="sldNum" sz="quarter" idx="10"/>
          </p:nvPr>
        </p:nvSpPr>
        <p:spPr/>
        <p:txBody>
          <a:bodyPr/>
          <a:lstStyle/>
          <a:p>
            <a:fld id="{95F3352C-8F9E-4DCF-9AD8-CDF6DB106AB8}" type="slidenum">
              <a:rPr lang="en-US" smtClean="0"/>
              <a:t>8</a:t>
            </a:fld>
            <a:endParaRPr lang="en-US"/>
          </a:p>
        </p:txBody>
      </p:sp>
    </p:spTree>
    <p:extLst>
      <p:ext uri="{BB962C8B-B14F-4D97-AF65-F5344CB8AC3E}">
        <p14:creationId xmlns:p14="http://schemas.microsoft.com/office/powerpoint/2010/main" val="1598740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 this consideration,</a:t>
            </a:r>
            <a:r>
              <a:rPr lang="en-US" baseline="0" dirty="0"/>
              <a:t> three more challenges have been evaluated for commencing business in Bulgaria is that the banking sector of Bulgaria is not as stable, and it takes long time to make tax payments. Therefore, it is also very difficult to trade across the borders because of the ample time to import, and export. </a:t>
            </a:r>
            <a:endParaRPr lang="en-US" dirty="0"/>
          </a:p>
        </p:txBody>
      </p:sp>
      <p:sp>
        <p:nvSpPr>
          <p:cNvPr id="4" name="Slide Number Placeholder 3"/>
          <p:cNvSpPr>
            <a:spLocks noGrp="1"/>
          </p:cNvSpPr>
          <p:nvPr>
            <p:ph type="sldNum" sz="quarter" idx="10"/>
          </p:nvPr>
        </p:nvSpPr>
        <p:spPr/>
        <p:txBody>
          <a:bodyPr/>
          <a:lstStyle/>
          <a:p>
            <a:fld id="{95F3352C-8F9E-4DCF-9AD8-CDF6DB106AB8}" type="slidenum">
              <a:rPr lang="en-US" smtClean="0"/>
              <a:t>9</a:t>
            </a:fld>
            <a:endParaRPr lang="en-US"/>
          </a:p>
        </p:txBody>
      </p:sp>
    </p:spTree>
    <p:extLst>
      <p:ext uri="{BB962C8B-B14F-4D97-AF65-F5344CB8AC3E}">
        <p14:creationId xmlns:p14="http://schemas.microsoft.com/office/powerpoint/2010/main" val="3648142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evaluated the major risks of commencing business in the premises of Bulgaria over this consideration.</a:t>
            </a:r>
          </a:p>
          <a:p>
            <a:endParaRPr lang="en-GB" dirty="0"/>
          </a:p>
          <a:p>
            <a:r>
              <a:rPr lang="en-GB" dirty="0"/>
              <a:t>The biggest issues for a business in Bulgaria is that it has a very small revenue, so revenue creation is one of the major problem in premises of Bulgaria. </a:t>
            </a:r>
          </a:p>
          <a:p>
            <a:endParaRPr lang="en-GB" dirty="0"/>
          </a:p>
          <a:p>
            <a:r>
              <a:rPr lang="en-GB" dirty="0"/>
              <a:t>However, it is the poorest country of the European Union.</a:t>
            </a:r>
          </a:p>
          <a:p>
            <a:endParaRPr lang="en-GB" dirty="0"/>
          </a:p>
          <a:p>
            <a:r>
              <a:rPr lang="en-GB" dirty="0"/>
              <a:t>It is the most corrupt country of the European Union.</a:t>
            </a:r>
          </a:p>
          <a:p>
            <a:endParaRPr lang="en-GB" dirty="0"/>
          </a:p>
          <a:p>
            <a:r>
              <a:rPr lang="en-GB" dirty="0"/>
              <a:t>They do not have ample investment for spending on energy, and fuel sectors.</a:t>
            </a:r>
          </a:p>
          <a:p>
            <a:endParaRPr lang="en-GB" dirty="0"/>
          </a:p>
        </p:txBody>
      </p:sp>
      <p:sp>
        <p:nvSpPr>
          <p:cNvPr id="4" name="Slide Number Placeholder 3"/>
          <p:cNvSpPr>
            <a:spLocks noGrp="1"/>
          </p:cNvSpPr>
          <p:nvPr>
            <p:ph type="sldNum" sz="quarter" idx="5"/>
          </p:nvPr>
        </p:nvSpPr>
        <p:spPr/>
        <p:txBody>
          <a:bodyPr/>
          <a:lstStyle/>
          <a:p>
            <a:fld id="{95F3352C-8F9E-4DCF-9AD8-CDF6DB106AB8}" type="slidenum">
              <a:rPr lang="en-US" smtClean="0"/>
              <a:t>10</a:t>
            </a:fld>
            <a:endParaRPr lang="en-US"/>
          </a:p>
        </p:txBody>
      </p:sp>
    </p:spTree>
    <p:extLst>
      <p:ext uri="{BB962C8B-B14F-4D97-AF65-F5344CB8AC3E}">
        <p14:creationId xmlns:p14="http://schemas.microsoft.com/office/powerpoint/2010/main" val="23970561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manifestation, two major strategies have been discussed one of which could be explored as “Creativity, and innovation”. Contrary to this, the second strategy is considered to be as the approach of “Lower cost strategy”.</a:t>
            </a:r>
            <a:endParaRPr lang="en-US" dirty="0"/>
          </a:p>
        </p:txBody>
      </p:sp>
      <p:sp>
        <p:nvSpPr>
          <p:cNvPr id="4" name="Slide Number Placeholder 3"/>
          <p:cNvSpPr>
            <a:spLocks noGrp="1"/>
          </p:cNvSpPr>
          <p:nvPr>
            <p:ph type="sldNum" sz="quarter" idx="5"/>
          </p:nvPr>
        </p:nvSpPr>
        <p:spPr/>
        <p:txBody>
          <a:bodyPr/>
          <a:lstStyle/>
          <a:p>
            <a:fld id="{95F3352C-8F9E-4DCF-9AD8-CDF6DB106AB8}" type="slidenum">
              <a:rPr lang="en-US" smtClean="0"/>
              <a:t>11</a:t>
            </a:fld>
            <a:endParaRPr lang="en-US"/>
          </a:p>
        </p:txBody>
      </p:sp>
    </p:spTree>
    <p:extLst>
      <p:ext uri="{BB962C8B-B14F-4D97-AF65-F5344CB8AC3E}">
        <p14:creationId xmlns:p14="http://schemas.microsoft.com/office/powerpoint/2010/main" val="7085963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overall understanding has to be gained regarding the conduct of research.</a:t>
            </a:r>
          </a:p>
          <a:p>
            <a:endParaRPr lang="en-GB" dirty="0"/>
          </a:p>
          <a:p>
            <a:r>
              <a:rPr lang="en-GB" dirty="0"/>
              <a:t>All the opportunities, risks, and challenges of doing business in Bulgaria.</a:t>
            </a:r>
            <a:endParaRPr lang="en-US" dirty="0"/>
          </a:p>
        </p:txBody>
      </p:sp>
      <p:sp>
        <p:nvSpPr>
          <p:cNvPr id="4" name="Slide Number Placeholder 3"/>
          <p:cNvSpPr>
            <a:spLocks noGrp="1"/>
          </p:cNvSpPr>
          <p:nvPr>
            <p:ph type="sldNum" sz="quarter" idx="5"/>
          </p:nvPr>
        </p:nvSpPr>
        <p:spPr/>
        <p:txBody>
          <a:bodyPr/>
          <a:lstStyle/>
          <a:p>
            <a:fld id="{95F3352C-8F9E-4DCF-9AD8-CDF6DB106AB8}" type="slidenum">
              <a:rPr lang="en-US" smtClean="0"/>
              <a:t>12</a:t>
            </a:fld>
            <a:endParaRPr lang="en-US"/>
          </a:p>
        </p:txBody>
      </p:sp>
    </p:spTree>
    <p:extLst>
      <p:ext uri="{BB962C8B-B14F-4D97-AF65-F5344CB8AC3E}">
        <p14:creationId xmlns:p14="http://schemas.microsoft.com/office/powerpoint/2010/main" val="17322178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645055A-63E8-4BC5-A613-DC01B8B2D40E}" type="datetimeFigureOut">
              <a:rPr lang="en-US" smtClean="0"/>
              <a:t>11/27/2022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C0098E-56D7-43B5-8ABB-3E99FC7EA22E}"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2492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45055A-63E8-4BC5-A613-DC01B8B2D40E}" type="datetimeFigureOut">
              <a:rPr lang="en-US" smtClean="0"/>
              <a:t>11/27/2022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C0098E-56D7-43B5-8ABB-3E99FC7EA22E}" type="slidenum">
              <a:rPr lang="en-US" smtClean="0"/>
              <a:t>‹#›</a:t>
            </a:fld>
            <a:endParaRPr lang="en-US"/>
          </a:p>
        </p:txBody>
      </p:sp>
    </p:spTree>
    <p:extLst>
      <p:ext uri="{BB962C8B-B14F-4D97-AF65-F5344CB8AC3E}">
        <p14:creationId xmlns:p14="http://schemas.microsoft.com/office/powerpoint/2010/main" val="3104558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645055A-63E8-4BC5-A613-DC01B8B2D40E}" type="datetimeFigureOut">
              <a:rPr lang="en-US" smtClean="0"/>
              <a:t>11/27/2022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C0098E-56D7-43B5-8ABB-3E99FC7EA22E}"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2425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645055A-63E8-4BC5-A613-DC01B8B2D40E}" type="datetimeFigureOut">
              <a:rPr lang="en-US" smtClean="0"/>
              <a:t>11/27/2022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C0098E-56D7-43B5-8ABB-3E99FC7EA22E}" type="slidenum">
              <a:rPr lang="en-US" smtClean="0"/>
              <a:t>‹#›</a:t>
            </a:fld>
            <a:endParaRPr lang="en-US"/>
          </a:p>
        </p:txBody>
      </p:sp>
    </p:spTree>
    <p:extLst>
      <p:ext uri="{BB962C8B-B14F-4D97-AF65-F5344CB8AC3E}">
        <p14:creationId xmlns:p14="http://schemas.microsoft.com/office/powerpoint/2010/main" val="247304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645055A-63E8-4BC5-A613-DC01B8B2D40E}" type="datetimeFigureOut">
              <a:rPr lang="en-US" smtClean="0"/>
              <a:t>11/27/2022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0C0098E-56D7-43B5-8ABB-3E99FC7EA22E}" type="slidenum">
              <a:rPr lang="en-US" smtClean="0"/>
              <a:t>‹#›</a:t>
            </a:fld>
            <a:endParaRPr lang="en-US"/>
          </a:p>
        </p:txBody>
      </p:sp>
    </p:spTree>
    <p:extLst>
      <p:ext uri="{BB962C8B-B14F-4D97-AF65-F5344CB8AC3E}">
        <p14:creationId xmlns:p14="http://schemas.microsoft.com/office/powerpoint/2010/main" val="1037206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645055A-63E8-4BC5-A613-DC01B8B2D40E}" type="datetimeFigureOut">
              <a:rPr lang="en-US" smtClean="0"/>
              <a:t>11/27/2022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0C0098E-56D7-43B5-8ABB-3E99FC7EA22E}" type="slidenum">
              <a:rPr lang="en-US" smtClean="0"/>
              <a:t>‹#›</a:t>
            </a:fld>
            <a:endParaRPr lang="en-US"/>
          </a:p>
        </p:txBody>
      </p:sp>
    </p:spTree>
    <p:extLst>
      <p:ext uri="{BB962C8B-B14F-4D97-AF65-F5344CB8AC3E}">
        <p14:creationId xmlns:p14="http://schemas.microsoft.com/office/powerpoint/2010/main" val="1865563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645055A-63E8-4BC5-A613-DC01B8B2D40E}" type="datetimeFigureOut">
              <a:rPr lang="en-US" smtClean="0"/>
              <a:t>11/27/2022</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80C0098E-56D7-43B5-8ABB-3E99FC7EA22E}" type="slidenum">
              <a:rPr lang="en-US" smtClean="0"/>
              <a:t>‹#›</a:t>
            </a:fld>
            <a:endParaRPr lang="en-US"/>
          </a:p>
        </p:txBody>
      </p:sp>
    </p:spTree>
    <p:extLst>
      <p:ext uri="{BB962C8B-B14F-4D97-AF65-F5344CB8AC3E}">
        <p14:creationId xmlns:p14="http://schemas.microsoft.com/office/powerpoint/2010/main" val="1146091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645055A-63E8-4BC5-A613-DC01B8B2D40E}" type="datetimeFigureOut">
              <a:rPr lang="en-US" smtClean="0"/>
              <a:t>11/27/2022</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0C0098E-56D7-43B5-8ABB-3E99FC7EA22E}" type="slidenum">
              <a:rPr lang="en-US" smtClean="0"/>
              <a:t>‹#›</a:t>
            </a:fld>
            <a:endParaRPr lang="en-US"/>
          </a:p>
        </p:txBody>
      </p:sp>
    </p:spTree>
    <p:extLst>
      <p:ext uri="{BB962C8B-B14F-4D97-AF65-F5344CB8AC3E}">
        <p14:creationId xmlns:p14="http://schemas.microsoft.com/office/powerpoint/2010/main" val="3071340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645055A-63E8-4BC5-A613-DC01B8B2D40E}" type="datetimeFigureOut">
              <a:rPr lang="en-US" smtClean="0"/>
              <a:t>11/27/2022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C0098E-56D7-43B5-8ABB-3E99FC7EA22E}" type="slidenum">
              <a:rPr lang="en-US" smtClean="0"/>
              <a:t>‹#›</a:t>
            </a:fld>
            <a:endParaRPr lang="en-US"/>
          </a:p>
        </p:txBody>
      </p:sp>
    </p:spTree>
    <p:extLst>
      <p:ext uri="{BB962C8B-B14F-4D97-AF65-F5344CB8AC3E}">
        <p14:creationId xmlns:p14="http://schemas.microsoft.com/office/powerpoint/2010/main" val="1321571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45055A-63E8-4BC5-A613-DC01B8B2D40E}" type="datetimeFigureOut">
              <a:rPr lang="en-US" smtClean="0"/>
              <a:t>11/27/2022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C0098E-56D7-43B5-8ABB-3E99FC7EA22E}" type="slidenum">
              <a:rPr lang="en-US" smtClean="0"/>
              <a:t>‹#›</a:t>
            </a:fld>
            <a:endParaRPr lang="en-US"/>
          </a:p>
        </p:txBody>
      </p:sp>
    </p:spTree>
    <p:extLst>
      <p:ext uri="{BB962C8B-B14F-4D97-AF65-F5344CB8AC3E}">
        <p14:creationId xmlns:p14="http://schemas.microsoft.com/office/powerpoint/2010/main" val="2318656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45055A-63E8-4BC5-A613-DC01B8B2D40E}" type="datetimeFigureOut">
              <a:rPr lang="en-US" smtClean="0"/>
              <a:t>11/27/2022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C0098E-56D7-43B5-8ABB-3E99FC7EA22E}" type="slidenum">
              <a:rPr lang="en-US" smtClean="0"/>
              <a:t>‹#›</a:t>
            </a:fld>
            <a:endParaRPr lang="en-US"/>
          </a:p>
        </p:txBody>
      </p:sp>
    </p:spTree>
    <p:extLst>
      <p:ext uri="{BB962C8B-B14F-4D97-AF65-F5344CB8AC3E}">
        <p14:creationId xmlns:p14="http://schemas.microsoft.com/office/powerpoint/2010/main" val="7378824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645055A-63E8-4BC5-A613-DC01B8B2D40E}" type="datetimeFigureOut">
              <a:rPr lang="en-US" smtClean="0"/>
              <a:t>11/27/2022</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0C0098E-56D7-43B5-8ABB-3E99FC7EA22E}"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11154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f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5C8D2C1-DA83-420D-9635-D52CE066B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434F74C9-6A0B-409E-AD1C-45B58BE91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F5486A9D-1265-4B57-91E6-68E666B97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16">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CC61E1B7-2AE3-B8F5-CB5A-936397756EE8}"/>
              </a:ext>
            </a:extLst>
          </p:cNvPr>
          <p:cNvSpPr>
            <a:spLocks noGrp="1"/>
          </p:cNvSpPr>
          <p:nvPr>
            <p:ph type="title"/>
          </p:nvPr>
        </p:nvSpPr>
        <p:spPr>
          <a:xfrm>
            <a:off x="6730000" y="639097"/>
            <a:ext cx="4813072" cy="3686015"/>
          </a:xfrm>
        </p:spPr>
        <p:txBody>
          <a:bodyPr vert="horz" lIns="91440" tIns="45720" rIns="91440" bIns="45720" rtlCol="0" anchor="b">
            <a:normAutofit/>
          </a:bodyPr>
          <a:lstStyle/>
          <a:p>
            <a:r>
              <a:rPr lang="en-US" sz="2400" dirty="0">
                <a:solidFill>
                  <a:srgbClr val="0070C0"/>
                </a:solidFill>
              </a:rPr>
              <a:t>Assignment 1; task.2 - Presentation</a:t>
            </a:r>
            <a:br>
              <a:rPr lang="en-US" sz="2400" dirty="0">
                <a:solidFill>
                  <a:srgbClr val="0070C0"/>
                </a:solidFill>
              </a:rPr>
            </a:br>
            <a:br>
              <a:rPr lang="en-US" sz="2400" dirty="0">
                <a:solidFill>
                  <a:srgbClr val="0070C0"/>
                </a:solidFill>
              </a:rPr>
            </a:br>
            <a:r>
              <a:rPr lang="en-US" sz="2400" dirty="0">
                <a:solidFill>
                  <a:srgbClr val="0070C0"/>
                </a:solidFill>
              </a:rPr>
              <a:t>Global business environment</a:t>
            </a:r>
            <a:br>
              <a:rPr lang="en-US" sz="2400" dirty="0">
                <a:solidFill>
                  <a:srgbClr val="0070C0"/>
                </a:solidFill>
              </a:rPr>
            </a:br>
            <a:r>
              <a:rPr lang="en-US" sz="2400" dirty="0">
                <a:solidFill>
                  <a:srgbClr val="0070C0"/>
                </a:solidFill>
              </a:rPr>
              <a:t>(LCBB 4005)</a:t>
            </a:r>
            <a:br>
              <a:rPr lang="en-US" sz="2400" dirty="0">
                <a:solidFill>
                  <a:srgbClr val="0070C0"/>
                </a:solidFill>
              </a:rPr>
            </a:br>
            <a:br>
              <a:rPr lang="en-US" sz="2400" dirty="0">
                <a:solidFill>
                  <a:srgbClr val="0070C0"/>
                </a:solidFill>
              </a:rPr>
            </a:br>
            <a:r>
              <a:rPr lang="en-US" sz="2400" dirty="0">
                <a:solidFill>
                  <a:srgbClr val="0070C0"/>
                </a:solidFill>
              </a:rPr>
              <a:t>Yanislav Georgiev</a:t>
            </a:r>
            <a:br>
              <a:rPr lang="en-US" sz="2400" dirty="0">
                <a:solidFill>
                  <a:srgbClr val="0070C0"/>
                </a:solidFill>
              </a:rPr>
            </a:br>
            <a:r>
              <a:rPr lang="en-US" sz="2400" dirty="0">
                <a:solidFill>
                  <a:srgbClr val="0070C0"/>
                </a:solidFill>
              </a:rPr>
              <a:t>student ID 2219323</a:t>
            </a:r>
            <a:br>
              <a:rPr lang="en-US" sz="2400" dirty="0">
                <a:solidFill>
                  <a:srgbClr val="0070C0"/>
                </a:solidFill>
              </a:rPr>
            </a:br>
            <a:br>
              <a:rPr lang="en-US" sz="2400" dirty="0">
                <a:solidFill>
                  <a:srgbClr val="0070C0"/>
                </a:solidFill>
              </a:rPr>
            </a:br>
            <a:r>
              <a:rPr lang="en-US" sz="2400" dirty="0">
                <a:solidFill>
                  <a:srgbClr val="0070C0"/>
                </a:solidFill>
              </a:rPr>
              <a:t>Nadeem Mirza</a:t>
            </a:r>
            <a:br>
              <a:rPr lang="en-US" sz="2400" dirty="0">
                <a:solidFill>
                  <a:srgbClr val="0070C0"/>
                </a:solidFill>
              </a:rPr>
            </a:br>
            <a:endParaRPr lang="en-US" sz="2400" dirty="0">
              <a:solidFill>
                <a:srgbClr val="0070C0"/>
              </a:solidFill>
            </a:endParaRPr>
          </a:p>
        </p:txBody>
      </p:sp>
      <p:pic>
        <p:nvPicPr>
          <p:cNvPr id="6" name="Контейнер за съдържание 5" descr="Картина, която съдържа текст, графична колекция&#10;&#10;Описанието е генерирано автоматично">
            <a:extLst>
              <a:ext uri="{FF2B5EF4-FFF2-40B4-BE49-F238E27FC236}">
                <a16:creationId xmlns:a16="http://schemas.microsoft.com/office/drawing/2014/main" id="{85AA8731-6DA2-44A0-57CA-BA9BC47468F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b="7467"/>
          <a:stretch/>
        </p:blipFill>
        <p:spPr>
          <a:xfrm>
            <a:off x="619070" y="457200"/>
            <a:ext cx="5462001" cy="5054156"/>
          </a:xfrm>
          <a:prstGeom prst="rect">
            <a:avLst/>
          </a:prstGeom>
        </p:spPr>
      </p:pic>
      <p:cxnSp>
        <p:nvCxnSpPr>
          <p:cNvPr id="25" name="Straight Connector 18">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343400"/>
            <a:ext cx="43891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6" name="Rectangle 20">
            <a:extLst>
              <a:ext uri="{FF2B5EF4-FFF2-40B4-BE49-F238E27FC236}">
                <a16:creationId xmlns:a16="http://schemas.microsoft.com/office/drawing/2014/main" id="{F85B92BC-678C-4E14-97E6-3227DEF86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D2644120-A6B9-4D5C-8A60-E2F4CC220E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450006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a:t>Evaluation of the business environment of Bulgaria</a:t>
            </a:r>
          </a:p>
        </p:txBody>
      </p:sp>
      <p:sp>
        <p:nvSpPr>
          <p:cNvPr id="3" name="Subtitle 2"/>
          <p:cNvSpPr>
            <a:spLocks noGrp="1"/>
          </p:cNvSpPr>
          <p:nvPr>
            <p:ph type="subTitle" idx="1"/>
          </p:nvPr>
        </p:nvSpPr>
        <p:spPr/>
        <p:txBody>
          <a:bodyPr/>
          <a:lstStyle/>
          <a:p>
            <a:r>
              <a:rPr lang="en-US" dirty="0"/>
              <a:t>Selected country – Bulgaria </a:t>
            </a:r>
          </a:p>
        </p:txBody>
      </p:sp>
    </p:spTree>
    <p:extLst>
      <p:ext uri="{BB962C8B-B14F-4D97-AF65-F5344CB8AC3E}">
        <p14:creationId xmlns:p14="http://schemas.microsoft.com/office/powerpoint/2010/main" val="1239235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a:xfrm>
            <a:off x="5943600" y="1845734"/>
            <a:ext cx="5212080" cy="4023360"/>
          </a:xfrm>
        </p:spPr>
        <p:txBody>
          <a:bodyPr/>
          <a:lstStyle/>
          <a:p>
            <a:r>
              <a:rPr lang="en-US" dirty="0"/>
              <a:t>In this approach, we have to evaluate the key opportunities, and challenges that are present in the premises of Bulgaria. </a:t>
            </a:r>
          </a:p>
          <a:p>
            <a:r>
              <a:rPr lang="en-US" dirty="0"/>
              <a:t>The key issues that are focused on doing business in Bulgaria would also be taken forth in this manifestation in a critical way over this consideration. </a:t>
            </a:r>
          </a:p>
          <a:p>
            <a:pPr marL="0" indent="0">
              <a:buNone/>
            </a:pPr>
            <a:r>
              <a:rPr lang="en-US" dirty="0"/>
              <a:t>The main approach of this context is that a business environment analysis has to be conducted for Bulgaria in this consideration through which all the outlying factors have also to be noticed that is the environment of Bulgaria is viable for the business environment or not. </a:t>
            </a:r>
          </a:p>
        </p:txBody>
      </p:sp>
      <p:pic>
        <p:nvPicPr>
          <p:cNvPr id="4" name="Picture 3"/>
          <p:cNvPicPr>
            <a:picLocks noChangeAspect="1"/>
          </p:cNvPicPr>
          <p:nvPr/>
        </p:nvPicPr>
        <p:blipFill>
          <a:blip r:embed="rId3"/>
          <a:stretch>
            <a:fillRect/>
          </a:stretch>
        </p:blipFill>
        <p:spPr>
          <a:xfrm>
            <a:off x="1206818" y="2432303"/>
            <a:ext cx="3700410" cy="1776603"/>
          </a:xfrm>
          <a:prstGeom prst="rect">
            <a:avLst/>
          </a:prstGeom>
        </p:spPr>
      </p:pic>
    </p:spTree>
    <p:extLst>
      <p:ext uri="{BB962C8B-B14F-4D97-AF65-F5344CB8AC3E}">
        <p14:creationId xmlns:p14="http://schemas.microsoft.com/office/powerpoint/2010/main" val="4029172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 environment analysis – Opportunities of Business in Bulgaria </a:t>
            </a:r>
          </a:p>
        </p:txBody>
      </p:sp>
      <p:sp>
        <p:nvSpPr>
          <p:cNvPr id="3" name="Content Placeholder 2"/>
          <p:cNvSpPr>
            <a:spLocks noGrp="1"/>
          </p:cNvSpPr>
          <p:nvPr>
            <p:ph idx="1"/>
          </p:nvPr>
        </p:nvSpPr>
        <p:spPr>
          <a:xfrm>
            <a:off x="1097280" y="1845734"/>
            <a:ext cx="5721809" cy="4023360"/>
          </a:xfrm>
        </p:spPr>
        <p:txBody>
          <a:bodyPr/>
          <a:lstStyle/>
          <a:p>
            <a:r>
              <a:rPr lang="en-US" dirty="0"/>
              <a:t>For Bulgaria, the biggest opportunity for the business is the low corporate taxes over this consideration; the government of Bulgaria has a very low tax rate for new businesses over this consideration. </a:t>
            </a:r>
          </a:p>
          <a:p>
            <a:r>
              <a:rPr lang="en-US" dirty="0"/>
              <a:t>There exist a lot of incentives in Bulgaria, which is why there exists an investment opportunity for businesses in IT, development, research, and manufacturing. </a:t>
            </a:r>
          </a:p>
          <a:p>
            <a:r>
              <a:rPr lang="en-US" dirty="0"/>
              <a:t>In Bulgaria, it exists lower wage rates, i.e., salaries as compared to the European Union. (ITA-BULGARIA, 2022)</a:t>
            </a:r>
          </a:p>
        </p:txBody>
      </p:sp>
      <p:pic>
        <p:nvPicPr>
          <p:cNvPr id="3074" name="Picture 2" descr="https://tse1.mm.bing.net/th?id=OIP.6tvJXtgr3XcB9Y0yEUtiRAHaE6&amp;pid=Api&amp;P=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133" y="2264586"/>
            <a:ext cx="4514850" cy="2990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61991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Technology inclination of Bulgaria </a:t>
            </a:r>
            <a:r>
              <a:rPr lang="en-US"/>
              <a:t>(Opportunity) </a:t>
            </a:r>
            <a:endParaRPr lang="en-US" dirty="0"/>
          </a:p>
        </p:txBody>
      </p:sp>
      <p:sp>
        <p:nvSpPr>
          <p:cNvPr id="3" name="Content Placeholder 2"/>
          <p:cNvSpPr>
            <a:spLocks noGrp="1"/>
          </p:cNvSpPr>
          <p:nvPr>
            <p:ph idx="1"/>
          </p:nvPr>
        </p:nvSpPr>
        <p:spPr/>
        <p:txBody>
          <a:bodyPr>
            <a:normAutofit fontScale="92500" lnSpcReduction="20000"/>
          </a:bodyPr>
          <a:lstStyle/>
          <a:p>
            <a:r>
              <a:rPr lang="en-US" dirty="0"/>
              <a:t>This approach is the continuation of the market opportunities for the business in Bulgaria. (George, 2022) </a:t>
            </a:r>
          </a:p>
          <a:p>
            <a:r>
              <a:rPr lang="en-US" dirty="0"/>
              <a:t>It could be analyzed and no</a:t>
            </a:r>
            <a:r>
              <a:rPr lang="en-GB" dirty="0" err="1"/>
              <a:t>ticed</a:t>
            </a:r>
            <a:r>
              <a:rPr lang="en-GB" dirty="0"/>
              <a:t> that the business industry of Bulgaria has increased its dependency on the ample usability of innovative technologies. </a:t>
            </a:r>
          </a:p>
          <a:p>
            <a:r>
              <a:rPr lang="en-GB" dirty="0"/>
              <a:t>The IT companies have progressed to a great extent over this consideration; their growth is the main insight that has to be gained in this consideration. </a:t>
            </a:r>
          </a:p>
          <a:p>
            <a:r>
              <a:rPr lang="en-GB" dirty="0"/>
              <a:t>There dependency on technology is very highest, that is why it is a great opportunity for the business to gain operational, and functional excellence through contribution of technology over this consideration in a critical way. </a:t>
            </a:r>
          </a:p>
          <a:p>
            <a:r>
              <a:rPr lang="en-GB" dirty="0"/>
              <a:t>The current generation are greatly inclined with technology that is why it could be a reason for success for a manufacturing business.</a:t>
            </a:r>
          </a:p>
          <a:p>
            <a:r>
              <a:rPr lang="en-GB" dirty="0"/>
              <a:t>We have to provide an example of </a:t>
            </a:r>
            <a:r>
              <a:rPr lang="en-GB" dirty="0" err="1"/>
              <a:t>Klarna</a:t>
            </a:r>
            <a:r>
              <a:rPr lang="en-GB" dirty="0"/>
              <a:t> that is a financial technology company. If this business becomes a part of market of Bulgaria. It would be a great opportunity for the businesses to adapt technological approach of Bulgaria.</a:t>
            </a:r>
            <a:endParaRPr lang="en-US" dirty="0"/>
          </a:p>
        </p:txBody>
      </p:sp>
    </p:spTree>
    <p:extLst>
      <p:ext uri="{BB962C8B-B14F-4D97-AF65-F5344CB8AC3E}">
        <p14:creationId xmlns:p14="http://schemas.microsoft.com/office/powerpoint/2010/main" val="3301860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04661D-1924-4859-8891-475C832AC83A}"/>
              </a:ext>
            </a:extLst>
          </p:cNvPr>
          <p:cNvSpPr>
            <a:spLocks noGrp="1"/>
          </p:cNvSpPr>
          <p:nvPr>
            <p:ph idx="1"/>
          </p:nvPr>
        </p:nvSpPr>
        <p:spPr/>
        <p:txBody>
          <a:bodyPr/>
          <a:lstStyle/>
          <a:p>
            <a:r>
              <a:rPr lang="en-GB" dirty="0"/>
              <a:t>The advantages of doing business in Bulgaria would be taken forth in this consideration in a critical way.</a:t>
            </a:r>
          </a:p>
          <a:p>
            <a:pPr>
              <a:buFontTx/>
              <a:buChar char="-"/>
            </a:pPr>
            <a:r>
              <a:rPr lang="en-GB" dirty="0"/>
              <a:t>First and foremost, they are a member of European Union which makes the import, and export duties free from the other countries. They are also </a:t>
            </a:r>
            <a:r>
              <a:rPr lang="en-GB" dirty="0" err="1"/>
              <a:t>recieving</a:t>
            </a:r>
            <a:r>
              <a:rPr lang="en-GB" dirty="0"/>
              <a:t> investment funds from European Union; they might be developed in the upcoming era.</a:t>
            </a:r>
          </a:p>
          <a:p>
            <a:pPr>
              <a:buFontTx/>
              <a:buChar char="-"/>
            </a:pPr>
            <a:r>
              <a:rPr lang="en-GB" dirty="0"/>
              <a:t>Secondly, the currency of Bulgaria is very stable. Their are very less measures of inflation within the premises of Bulgaria over this consideration. The Bulgarian currency is almost halved to the UK currency (pound). </a:t>
            </a:r>
          </a:p>
        </p:txBody>
      </p:sp>
      <p:sp>
        <p:nvSpPr>
          <p:cNvPr id="5" name="Title 4">
            <a:extLst>
              <a:ext uri="{FF2B5EF4-FFF2-40B4-BE49-F238E27FC236}">
                <a16:creationId xmlns:a16="http://schemas.microsoft.com/office/drawing/2014/main" id="{C19EE9D2-05AF-FAC3-9273-3BDAD8EEF891}"/>
              </a:ext>
            </a:extLst>
          </p:cNvPr>
          <p:cNvSpPr>
            <a:spLocks noGrp="1"/>
          </p:cNvSpPr>
          <p:nvPr>
            <p:ph type="title"/>
          </p:nvPr>
        </p:nvSpPr>
        <p:spPr>
          <a:xfrm>
            <a:off x="1097280" y="263527"/>
            <a:ext cx="10058400" cy="1450757"/>
          </a:xfrm>
        </p:spPr>
        <p:txBody>
          <a:bodyPr/>
          <a:lstStyle/>
          <a:p>
            <a:r>
              <a:rPr lang="en-GB" dirty="0"/>
              <a:t>Advantages of business in Bulgaria</a:t>
            </a:r>
            <a:endParaRPr lang="en-US" dirty="0"/>
          </a:p>
        </p:txBody>
      </p:sp>
    </p:spTree>
    <p:extLst>
      <p:ext uri="{BB962C8B-B14F-4D97-AF65-F5344CB8AC3E}">
        <p14:creationId xmlns:p14="http://schemas.microsoft.com/office/powerpoint/2010/main" val="3466648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environment analysis of Bulgaria – Laws of Bulgaria.</a:t>
            </a:r>
          </a:p>
        </p:txBody>
      </p:sp>
      <p:sp>
        <p:nvSpPr>
          <p:cNvPr id="3" name="Content Placeholder 2"/>
          <p:cNvSpPr>
            <a:spLocks noGrp="1"/>
          </p:cNvSpPr>
          <p:nvPr>
            <p:ph idx="1"/>
          </p:nvPr>
        </p:nvSpPr>
        <p:spPr>
          <a:xfrm>
            <a:off x="4805464" y="1845734"/>
            <a:ext cx="6350216" cy="4023360"/>
          </a:xfrm>
        </p:spPr>
        <p:txBody>
          <a:bodyPr>
            <a:normAutofit lnSpcReduction="10000"/>
          </a:bodyPr>
          <a:lstStyle/>
          <a:p>
            <a:r>
              <a:rPr lang="en-US" dirty="0"/>
              <a:t>For business environment analysis; all the major laws of Bulgaria would be incorporated in this approach. </a:t>
            </a:r>
          </a:p>
          <a:p>
            <a:r>
              <a:rPr lang="en-US" dirty="0"/>
              <a:t>The corporate law of Bulgaria has been codified in the Commerce act. The premises of commerce act, it entails all the legislations, rules, and regulations that are required to conduct business within the premises of Bulgaria over this consideration. </a:t>
            </a:r>
          </a:p>
          <a:p>
            <a:r>
              <a:rPr lang="en-US" dirty="0"/>
              <a:t>This commerce act, it has imposed a ban on the import, and export of some products. Though, from the general analysis of the law of Bulgaria; it could be noticed that the law of Bulgaria not so tough for businesses to adapt. (LLOYDSBANK, 2022)</a:t>
            </a:r>
          </a:p>
          <a:p>
            <a:r>
              <a:rPr lang="en-US" dirty="0"/>
              <a:t> </a:t>
            </a:r>
          </a:p>
        </p:txBody>
      </p:sp>
      <p:pic>
        <p:nvPicPr>
          <p:cNvPr id="4" name="Picture 2" descr="https://tse1.mm.bing.net/th?id=OIP.KXgtGRHRHOnk7sK9M-g7oQHaCU&amp;pid=Api&amp;P=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530475"/>
            <a:ext cx="4514850" cy="140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91572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environment analysis of Bulgaria – Issues in Bulgaria. </a:t>
            </a:r>
          </a:p>
        </p:txBody>
      </p:sp>
      <p:sp>
        <p:nvSpPr>
          <p:cNvPr id="3" name="Content Placeholder 2"/>
          <p:cNvSpPr>
            <a:spLocks noGrp="1"/>
          </p:cNvSpPr>
          <p:nvPr>
            <p:ph idx="1"/>
          </p:nvPr>
        </p:nvSpPr>
        <p:spPr>
          <a:xfrm>
            <a:off x="1097280" y="2079198"/>
            <a:ext cx="5066165" cy="4023360"/>
          </a:xfrm>
        </p:spPr>
        <p:txBody>
          <a:bodyPr>
            <a:normAutofit lnSpcReduction="10000"/>
          </a:bodyPr>
          <a:lstStyle/>
          <a:p>
            <a:pPr marL="0" indent="0">
              <a:buNone/>
            </a:pPr>
            <a:r>
              <a:rPr lang="en-US" dirty="0"/>
              <a:t>In this approach, we have to gain an insight into all the major issues of Bulgaria; </a:t>
            </a:r>
          </a:p>
          <a:p>
            <a:pPr>
              <a:buFontTx/>
              <a:buChar char="-"/>
            </a:pPr>
            <a:r>
              <a:rPr lang="en-US" dirty="0"/>
              <a:t>Bulgarians are very skeptical about any change in the business; they wouldn’t argue with their boss, and wouldn’t let their boss know if there is any idea; it is the biggest challenge of doing business in Bulgaria that they are not adaptive to change. </a:t>
            </a:r>
          </a:p>
          <a:p>
            <a:pPr>
              <a:buFontTx/>
              <a:buChar char="-"/>
            </a:pPr>
            <a:r>
              <a:rPr lang="en-US" dirty="0"/>
              <a:t>It is very difficult to deal with the Bulgarian Bureaucracy over this consideration. However, most of their official documents are stated in Bulgarian, and all bureaucrats and government officials speak Bulgarian. (</a:t>
            </a:r>
            <a:r>
              <a:rPr lang="en-US" dirty="0" err="1"/>
              <a:t>Montiglio</a:t>
            </a:r>
            <a:r>
              <a:rPr lang="en-US" dirty="0"/>
              <a:t>, 2021)</a:t>
            </a:r>
          </a:p>
          <a:p>
            <a:pPr marL="0" indent="0">
              <a:buNone/>
            </a:pPr>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06638" y="2418295"/>
            <a:ext cx="5285362" cy="1672583"/>
          </a:xfrm>
          <a:prstGeom prst="rect">
            <a:avLst/>
          </a:prstGeom>
        </p:spPr>
      </p:pic>
    </p:spTree>
    <p:extLst>
      <p:ext uri="{BB962C8B-B14F-4D97-AF65-F5344CB8AC3E}">
        <p14:creationId xmlns:p14="http://schemas.microsoft.com/office/powerpoint/2010/main" val="9430739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Issues (Challenges) of doing business in Bulgaria (Cont’d)</a:t>
            </a:r>
          </a:p>
        </p:txBody>
      </p:sp>
      <p:sp>
        <p:nvSpPr>
          <p:cNvPr id="3" name="Content Placeholder 2"/>
          <p:cNvSpPr>
            <a:spLocks noGrp="1"/>
          </p:cNvSpPr>
          <p:nvPr>
            <p:ph idx="1"/>
          </p:nvPr>
        </p:nvSpPr>
        <p:spPr/>
        <p:txBody>
          <a:bodyPr/>
          <a:lstStyle/>
          <a:p>
            <a:r>
              <a:rPr lang="en-US" dirty="0"/>
              <a:t>This approach leads to a continuation of all the business challenges that have emerged whilst commencing the business within the premises of Bulgaria over this manifestation. </a:t>
            </a:r>
          </a:p>
          <a:p>
            <a:pPr>
              <a:buFont typeface="Wingdings" panose="05000000000000000000" pitchFamily="2" charset="2"/>
              <a:buChar char="§"/>
            </a:pPr>
            <a:r>
              <a:rPr lang="en-US" dirty="0"/>
              <a:t>The biggest issue of the Bulgarian banking sector is that they are not as stable as other European countries. Though, some advances have been noticed after the development of technology over this consideration. But, the high fees of banking, and difficulty in communicating in a foreign language is the major challenge of this approach. </a:t>
            </a:r>
          </a:p>
          <a:p>
            <a:pPr>
              <a:buFont typeface="Wingdings" panose="05000000000000000000" pitchFamily="2" charset="2"/>
              <a:buChar char="§"/>
            </a:pPr>
            <a:r>
              <a:rPr lang="en-US" dirty="0"/>
              <a:t>It takes a massive 454 hours of the company time to make tax payments; it is also one of the challenge for the business which makes it difficult to take forth business within the premises of Bulgaria. </a:t>
            </a:r>
          </a:p>
          <a:p>
            <a:pPr>
              <a:buFont typeface="Wingdings" panose="05000000000000000000" pitchFamily="2" charset="2"/>
              <a:buChar char="§"/>
            </a:pPr>
            <a:r>
              <a:rPr lang="en-US" dirty="0"/>
              <a:t>Moreover, it takes long time to import, and export in Bulgaria. For import, it requires 17 days to import and 21 days to export in Bulgaria. (TMFGROUP, 2022)</a:t>
            </a:r>
          </a:p>
          <a:p>
            <a:pPr>
              <a:buFont typeface="Wingdings" panose="05000000000000000000" pitchFamily="2" charset="2"/>
              <a:buChar char="§"/>
            </a:pPr>
            <a:endParaRPr lang="en-US" dirty="0"/>
          </a:p>
        </p:txBody>
      </p:sp>
    </p:spTree>
    <p:extLst>
      <p:ext uri="{BB962C8B-B14F-4D97-AF65-F5344CB8AC3E}">
        <p14:creationId xmlns:p14="http://schemas.microsoft.com/office/powerpoint/2010/main" val="1952701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Risks of doing business in Bulgaria</a:t>
            </a:r>
            <a:endParaRPr lang="en-US" dirty="0"/>
          </a:p>
        </p:txBody>
      </p:sp>
      <p:sp>
        <p:nvSpPr>
          <p:cNvPr id="3" name="Content Placeholder 2"/>
          <p:cNvSpPr>
            <a:spLocks noGrp="1"/>
          </p:cNvSpPr>
          <p:nvPr>
            <p:ph idx="1"/>
          </p:nvPr>
        </p:nvSpPr>
        <p:spPr/>
        <p:txBody>
          <a:bodyPr/>
          <a:lstStyle/>
          <a:p>
            <a:r>
              <a:rPr lang="en-GB" dirty="0"/>
              <a:t>Some major risks of commencing business in Bulgaria would be taken forth in this consideration.</a:t>
            </a:r>
          </a:p>
          <a:p>
            <a:pPr marL="0" indent="0">
              <a:buNone/>
            </a:pPr>
            <a:r>
              <a:rPr lang="en-GB" dirty="0"/>
              <a:t>Their is a very small population of Bulgaria that could be targeted by a business over this consideration; it is not easy for business to increase their revenue whilst working in Bulgaria.</a:t>
            </a:r>
          </a:p>
          <a:p>
            <a:r>
              <a:rPr lang="en-GB" dirty="0"/>
              <a:t>They are the poorest country of the European Union having the least GDP, and income per capita.</a:t>
            </a:r>
          </a:p>
          <a:p>
            <a:pPr marL="0" indent="0">
              <a:buNone/>
            </a:pPr>
            <a:r>
              <a:rPr lang="en-GB" dirty="0"/>
              <a:t>It could be evaluated that the Bulgaria is the most corrupt country of European Union.</a:t>
            </a:r>
          </a:p>
          <a:p>
            <a:pPr marL="0" indent="0">
              <a:buNone/>
            </a:pPr>
            <a:r>
              <a:rPr lang="en-GB" dirty="0"/>
              <a:t>They have less investment for Energy, i.e., fuel and gas products</a:t>
            </a:r>
          </a:p>
          <a:p>
            <a:pPr marL="0" indent="0">
              <a:buNone/>
            </a:pPr>
            <a:r>
              <a:rPr lang="en-GB" dirty="0"/>
              <a:t>Moreover, these are the four risks of commencing business in Bulgaria. </a:t>
            </a:r>
            <a:r>
              <a:rPr lang="en-US" dirty="0"/>
              <a:t>(GLOBARTIS, 2020)</a:t>
            </a:r>
            <a:endParaRPr lang="en-GB" dirty="0"/>
          </a:p>
          <a:p>
            <a:endParaRPr lang="en-US" dirty="0"/>
          </a:p>
          <a:p>
            <a:endParaRPr lang="en-US" dirty="0"/>
          </a:p>
        </p:txBody>
      </p:sp>
    </p:spTree>
    <p:extLst>
      <p:ext uri="{BB962C8B-B14F-4D97-AF65-F5344CB8AC3E}">
        <p14:creationId xmlns:p14="http://schemas.microsoft.com/office/powerpoint/2010/main" val="459345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strategy should be followed to do business in Bulgaria?</a:t>
            </a:r>
            <a:endParaRPr lang="en-US" dirty="0"/>
          </a:p>
        </p:txBody>
      </p:sp>
      <p:sp>
        <p:nvSpPr>
          <p:cNvPr id="3" name="Content Placeholder 2"/>
          <p:cNvSpPr>
            <a:spLocks noGrp="1"/>
          </p:cNvSpPr>
          <p:nvPr>
            <p:ph idx="1"/>
          </p:nvPr>
        </p:nvSpPr>
        <p:spPr/>
        <p:txBody>
          <a:bodyPr/>
          <a:lstStyle/>
          <a:p>
            <a:r>
              <a:rPr lang="en-GB" dirty="0"/>
              <a:t>The strategy that should be followed by a business to take forth business in Bulgaria could be considered of the “Creativity, and Innovation”.</a:t>
            </a:r>
          </a:p>
          <a:p>
            <a:pPr marL="0" indent="0">
              <a:buNone/>
            </a:pPr>
            <a:r>
              <a:rPr lang="en-GB" dirty="0"/>
              <a:t>A product would gain the most hype in the premises of Bulgaria if they never have seen this product ever since before.</a:t>
            </a:r>
          </a:p>
          <a:p>
            <a:pPr marL="0" indent="0">
              <a:buNone/>
            </a:pPr>
            <a:r>
              <a:rPr lang="en-GB" dirty="0"/>
              <a:t>Moreover, the second strategy that could appeal the target audience of Bulgaria is the lower price strategy.</a:t>
            </a:r>
          </a:p>
          <a:p>
            <a:pPr marL="0" indent="0">
              <a:buNone/>
            </a:pPr>
            <a:r>
              <a:rPr lang="en-GB" dirty="0"/>
              <a:t>Though, a business would drastically increase if it improves its dependency on the context of Lower cost. (GLOBARTIS, 2022) (ITA-BULGARIA, 2022)</a:t>
            </a:r>
          </a:p>
        </p:txBody>
      </p:sp>
    </p:spTree>
    <p:extLst>
      <p:ext uri="{BB962C8B-B14F-4D97-AF65-F5344CB8AC3E}">
        <p14:creationId xmlns:p14="http://schemas.microsoft.com/office/powerpoint/2010/main" val="283689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8010D-DC73-164A-EED0-375810A5D430}"/>
              </a:ext>
            </a:extLst>
          </p:cNvPr>
          <p:cNvSpPr>
            <a:spLocks noGrp="1"/>
          </p:cNvSpPr>
          <p:nvPr>
            <p:ph type="title"/>
          </p:nvPr>
        </p:nvSpPr>
        <p:spPr/>
        <p:txBody>
          <a:bodyPr/>
          <a:lstStyle/>
          <a:p>
            <a:r>
              <a:rPr lang="en-GB" dirty="0"/>
              <a:t>Conclusion</a:t>
            </a:r>
            <a:endParaRPr lang="en-US" dirty="0"/>
          </a:p>
        </p:txBody>
      </p:sp>
      <p:sp>
        <p:nvSpPr>
          <p:cNvPr id="3" name="Content Placeholder 2">
            <a:extLst>
              <a:ext uri="{FF2B5EF4-FFF2-40B4-BE49-F238E27FC236}">
                <a16:creationId xmlns:a16="http://schemas.microsoft.com/office/drawing/2014/main" id="{5F5F1D76-D497-979D-0A11-16EDB8D9E531}"/>
              </a:ext>
            </a:extLst>
          </p:cNvPr>
          <p:cNvSpPr>
            <a:spLocks noGrp="1"/>
          </p:cNvSpPr>
          <p:nvPr>
            <p:ph idx="1"/>
          </p:nvPr>
        </p:nvSpPr>
        <p:spPr/>
        <p:txBody>
          <a:bodyPr/>
          <a:lstStyle/>
          <a:p>
            <a:r>
              <a:rPr lang="en-GB" dirty="0"/>
              <a:t>To evaluate this consideration; we have determined that;</a:t>
            </a:r>
          </a:p>
          <a:p>
            <a:r>
              <a:rPr lang="en-GB" dirty="0"/>
              <a:t>- 3 opportunities and 2 advantages of doing business in Bulgaria would be followed in this consideration</a:t>
            </a:r>
          </a:p>
          <a:p>
            <a:r>
              <a:rPr lang="en-GB" dirty="0"/>
              <a:t>- 4 challenges, and 4 risks of doing business in Bulgaria have been followed in this consideration.</a:t>
            </a:r>
          </a:p>
          <a:p>
            <a:r>
              <a:rPr lang="en-GB" dirty="0"/>
              <a:t>- Corporate Law of Bulgaria has also discussed.</a:t>
            </a:r>
          </a:p>
          <a:p>
            <a:r>
              <a:rPr lang="en-GB" dirty="0"/>
              <a:t>- 2 strategies of starting a Bulgaria has also been followed in this consideration.</a:t>
            </a:r>
          </a:p>
        </p:txBody>
      </p:sp>
    </p:spTree>
    <p:extLst>
      <p:ext uri="{BB962C8B-B14F-4D97-AF65-F5344CB8AC3E}">
        <p14:creationId xmlns:p14="http://schemas.microsoft.com/office/powerpoint/2010/main" val="15076489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4" name="Rectangle 1"/>
          <p:cNvSpPr>
            <a:spLocks noGrp="1" noChangeArrowheads="1"/>
          </p:cNvSpPr>
          <p:nvPr>
            <p:ph idx="1"/>
          </p:nvPr>
        </p:nvSpPr>
        <p:spPr bwMode="auto">
          <a:xfrm>
            <a:off x="1019459" y="1816680"/>
            <a:ext cx="9781780" cy="4801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George, 2022.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Bulgaria's High-Technology Industry Emerges From The Cocoon of Communism.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https://www.afcea.org/signal-media/bulgarias-high-technology-industry-emerges-cocoon-communism</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24 November 2022].</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GLOBARTIS, 2020.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BULGARIA: 5 Business Opportunities And 5 Risks.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https://blog.globartis.com/bulgaria-5-business-opportunities-and-5-risks/</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24 November 2022].</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ITA-BULGARIA, 2022.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Market Opportunities.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https://www.trade.gov/country-commercial-guides/bulgaria-market-opportunities</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24 November 2022].</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LLOYDSBANK, 2022.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Business law in Bulgaria.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https://www.lloydsbanktrade.com/en/market-potential/bulgaria/legal-environment</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24 November 2022].</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Montiglio</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D., 2021.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7 Biggest Challenges Of Doing Business In Bulgaria.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https://www.foreigner.bg/6-biggest-challenges-of-doing-business-in-bulgaria/</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24 November 2022].</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TMFGROUP, 2022.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Top challenges of doing business in Bulgaria.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https://www.tmf-group.com/en/news-insights/business-culture/top-challenges-bulgaria/</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24 November 2022].</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4872767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111</TotalTime>
  <Words>2067</Words>
  <Application>Microsoft Office PowerPoint</Application>
  <PresentationFormat>Широк екран</PresentationFormat>
  <Paragraphs>97</Paragraphs>
  <Slides>13</Slides>
  <Notes>10</Notes>
  <HiddenSlides>0</HiddenSlides>
  <MMClips>0</MMClips>
  <ScaleCrop>false</ScaleCrop>
  <HeadingPairs>
    <vt:vector size="6" baseType="variant">
      <vt:variant>
        <vt:lpstr>Използвани шрифтове</vt:lpstr>
      </vt:variant>
      <vt:variant>
        <vt:i4>4</vt:i4>
      </vt:variant>
      <vt:variant>
        <vt:lpstr>Тема</vt:lpstr>
      </vt:variant>
      <vt:variant>
        <vt:i4>1</vt:i4>
      </vt:variant>
      <vt:variant>
        <vt:lpstr>Заглавия на слайдовете</vt:lpstr>
      </vt:variant>
      <vt:variant>
        <vt:i4>13</vt:i4>
      </vt:variant>
    </vt:vector>
  </HeadingPairs>
  <TitlesOfParts>
    <vt:vector size="18" baseType="lpstr">
      <vt:lpstr>Arial</vt:lpstr>
      <vt:lpstr>Calibri</vt:lpstr>
      <vt:lpstr>Calibri Light</vt:lpstr>
      <vt:lpstr>Wingdings</vt:lpstr>
      <vt:lpstr>Retrospect</vt:lpstr>
      <vt:lpstr>Assignment 1; task.2 - Presentation  Global business environment (LCBB 4005)  Yanislav Georgiev student ID 2219323  Nadeem Mirza </vt:lpstr>
      <vt:lpstr>Evaluation of the business environment of Bulgaria</vt:lpstr>
      <vt:lpstr>Introduction</vt:lpstr>
      <vt:lpstr>Business – environment analysis – Opportunities of Business in Bulgaria </vt:lpstr>
      <vt:lpstr>Technology inclination of Bulgaria (Opportunity) </vt:lpstr>
      <vt:lpstr>Advantages of business in Bulgaria</vt:lpstr>
      <vt:lpstr>Business environment analysis of Bulgaria – Laws of Bulgaria.</vt:lpstr>
      <vt:lpstr>Business environment analysis of Bulgaria – Issues in Bulgaria. </vt:lpstr>
      <vt:lpstr>Issues (Challenges) of doing business in Bulgaria (Cont’d)</vt:lpstr>
      <vt:lpstr>Risks of doing business in Bulgaria</vt:lpstr>
      <vt:lpstr>What strategy should be followed to do business in Bulgaria?</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 task.2 - Presentation  Global business environment (LCBB 4005)  Yanislav Georgiev student ID 2219323  Nadeem Mirza </dc:title>
  <cp:lastModifiedBy>Yanislav Georgiev (2219323)</cp:lastModifiedBy>
  <cp:revision>1</cp:revision>
  <dcterms:created xsi:type="dcterms:W3CDTF">2022-11-25T10:02:52Z</dcterms:created>
  <dcterms:modified xsi:type="dcterms:W3CDTF">2022-11-27T22:34:28Z</dcterms:modified>
</cp:coreProperties>
</file>