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71"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83" autoAdjust="0"/>
    <p:restoredTop sz="81795" autoAdjust="0"/>
  </p:normalViewPr>
  <p:slideViewPr>
    <p:cSldViewPr snapToGrid="0">
      <p:cViewPr varScale="1">
        <p:scale>
          <a:sx n="43" d="100"/>
          <a:sy n="43" d="100"/>
        </p:scale>
        <p:origin x="53" y="3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onica Daniela Floria" userId="07d5d502890dae1c" providerId="LiveId" clId="{9D689F18-A693-4CAF-A594-9C38CAD3CAC3}"/>
    <pc:docChg chg="undo custSel modSld">
      <pc:chgData name="Veronica Daniela Floria" userId="07d5d502890dae1c" providerId="LiveId" clId="{9D689F18-A693-4CAF-A594-9C38CAD3CAC3}" dt="2025-03-25T10:27:56.487" v="1" actId="6549"/>
      <pc:docMkLst>
        <pc:docMk/>
      </pc:docMkLst>
      <pc:sldChg chg="modSp mod">
        <pc:chgData name="Veronica Daniela Floria" userId="07d5d502890dae1c" providerId="LiveId" clId="{9D689F18-A693-4CAF-A594-9C38CAD3CAC3}" dt="2025-03-25T10:27:56.487" v="1" actId="6549"/>
        <pc:sldMkLst>
          <pc:docMk/>
          <pc:sldMk cId="0" sldId="264"/>
        </pc:sldMkLst>
        <pc:spChg chg="mod">
          <ac:chgData name="Veronica Daniela Floria" userId="07d5d502890dae1c" providerId="LiveId" clId="{9D689F18-A693-4CAF-A594-9C38CAD3CAC3}" dt="2025-03-25T10:27:56.487" v="1" actId="6549"/>
          <ac:spMkLst>
            <pc:docMk/>
            <pc:sldMk cId="0" sldId="264"/>
            <ac:spMk id="14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1pPr>
            <a:lvl2pPr marR="0" lvl="1"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2pPr>
            <a:lvl3pPr marR="0" lvl="2"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3pPr>
            <a:lvl4pPr marR="0" lvl="3"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4pPr>
            <a:lvl5pPr marR="0" lvl="4"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5pPr>
            <a:lvl6pPr marR="0" lvl="5"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6pPr>
            <a:lvl7pPr marR="0" lvl="6"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7pPr>
            <a:lvl8pPr marR="0" lvl="7"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8pPr>
            <a:lvl9pPr marR="0" lvl="8"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2" y="0"/>
            <a:ext cx="2971800" cy="4587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SzPts val="1400"/>
              <a:buNone/>
              <a:defRPr sz="1200" b="0" i="0" u="none" strike="noStrike" cap="none">
                <a:solidFill>
                  <a:srgbClr val="000000"/>
                </a:solidFill>
                <a:latin typeface="Calibri"/>
                <a:ea typeface="Calibri"/>
                <a:cs typeface="Calibri"/>
                <a:sym typeface="Calibri"/>
              </a:defRPr>
            </a:lvl1pPr>
            <a:lvl2pPr marR="0" lvl="1"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2pPr>
            <a:lvl3pPr marR="0" lvl="2"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3pPr>
            <a:lvl4pPr marR="0" lvl="3"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4pPr>
            <a:lvl5pPr marR="0" lvl="4"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5pPr>
            <a:lvl6pPr marR="0" lvl="5"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6pPr>
            <a:lvl7pPr marR="0" lvl="6"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7pPr>
            <a:lvl8pPr marR="0" lvl="7"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8pPr>
            <a:lvl9pPr marR="0" lvl="8"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miter lim="800000"/>
            <a:headEnd type="none" w="sm" len="sm"/>
            <a:tailEnd type="none" w="sm" len="sm"/>
          </a:ln>
        </p:spPr>
      </p:sp>
      <p:sp>
        <p:nvSpPr>
          <p:cNvPr id="6" name="Google Shape;6;n"/>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800" b="0" i="0" u="none" strike="noStrike" cap="none"/>
            </a:lvl1pPr>
            <a:lvl2pPr marL="914400" marR="0" lvl="1" indent="-228600" algn="l" rtl="0">
              <a:spcBef>
                <a:spcPts val="0"/>
              </a:spcBef>
              <a:spcAft>
                <a:spcPts val="0"/>
              </a:spcAft>
              <a:buSzPts val="1400"/>
              <a:buNone/>
              <a:defRPr sz="1800" b="0" i="0" u="none" strike="noStrike" cap="none"/>
            </a:lvl2pPr>
            <a:lvl3pPr marL="1371600" marR="0" lvl="2" indent="-228600" algn="l" rtl="0">
              <a:spcBef>
                <a:spcPts val="0"/>
              </a:spcBef>
              <a:spcAft>
                <a:spcPts val="0"/>
              </a:spcAft>
              <a:buSzPts val="1400"/>
              <a:buNone/>
              <a:defRPr sz="1800" b="0" i="0" u="none" strike="noStrike" cap="none"/>
            </a:lvl3pPr>
            <a:lvl4pPr marL="1828800" marR="0" lvl="3" indent="-228600" algn="l" rtl="0">
              <a:spcBef>
                <a:spcPts val="0"/>
              </a:spcBef>
              <a:spcAft>
                <a:spcPts val="0"/>
              </a:spcAft>
              <a:buSzPts val="1400"/>
              <a:buNone/>
              <a:defRPr sz="1800" b="0" i="0" u="none" strike="noStrike" cap="none"/>
            </a:lvl4pPr>
            <a:lvl5pPr marL="2286000" marR="0" lvl="4" indent="-228600" algn="l" rtl="0">
              <a:spcBef>
                <a:spcPts val="0"/>
              </a:spcBef>
              <a:spcAft>
                <a:spcPts val="0"/>
              </a:spcAft>
              <a:buSzPts val="1400"/>
              <a:buNone/>
              <a:defRPr sz="1800" b="0" i="0" u="none" strike="noStrike" cap="none"/>
            </a:lvl5pPr>
            <a:lvl6pPr marL="2743200" marR="0" lvl="5" indent="-228600" algn="l" rtl="0">
              <a:spcBef>
                <a:spcPts val="0"/>
              </a:spcBef>
              <a:spcAft>
                <a:spcPts val="0"/>
              </a:spcAft>
              <a:buSzPts val="1400"/>
              <a:buNone/>
              <a:defRPr sz="1800" b="0" i="0" u="none" strike="noStrike" cap="none"/>
            </a:lvl6pPr>
            <a:lvl7pPr marL="3200400" marR="0" lvl="6" indent="-228600" algn="l" rtl="0">
              <a:spcBef>
                <a:spcPts val="0"/>
              </a:spcBef>
              <a:spcAft>
                <a:spcPts val="0"/>
              </a:spcAft>
              <a:buSzPts val="1400"/>
              <a:buNone/>
              <a:defRPr sz="1800" b="0" i="0" u="none" strike="noStrike" cap="none"/>
            </a:lvl7pPr>
            <a:lvl8pPr marL="3657600" marR="0" lvl="7" indent="-228600" algn="l" rtl="0">
              <a:spcBef>
                <a:spcPts val="0"/>
              </a:spcBef>
              <a:spcAft>
                <a:spcPts val="0"/>
              </a:spcAft>
              <a:buSzPts val="1400"/>
              <a:buNone/>
              <a:defRPr sz="1800" b="0" i="0" u="none" strike="noStrike" cap="none"/>
            </a:lvl8pPr>
            <a:lvl9pPr marL="4114800" marR="0" lvl="8" indent="-228600" algn="l" rtl="0">
              <a:spcBef>
                <a:spcPts val="0"/>
              </a:spcBef>
              <a:spcAft>
                <a:spcPts val="0"/>
              </a:spcAft>
              <a:buSzPts val="1400"/>
              <a:buNone/>
              <a:defRPr sz="1800" b="0" i="0" u="none" strike="noStrike" cap="none"/>
            </a:lvl9pPr>
          </a:lstStyle>
          <a:p>
            <a:endParaRPr/>
          </a:p>
        </p:txBody>
      </p:sp>
      <p:sp>
        <p:nvSpPr>
          <p:cNvPr id="7" name="Google Shape;7;n"/>
          <p:cNvSpPr txBox="1">
            <a:spLocks noGrp="1"/>
          </p:cNvSpPr>
          <p:nvPr>
            <p:ph type="ftr" idx="11"/>
          </p:nvPr>
        </p:nvSpPr>
        <p:spPr>
          <a:xfrm>
            <a:off x="0" y="8685212"/>
            <a:ext cx="2971800" cy="4587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1pPr>
            <a:lvl2pPr marR="0" lvl="1"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2pPr>
            <a:lvl3pPr marR="0" lvl="2"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3pPr>
            <a:lvl4pPr marR="0" lvl="3"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4pPr>
            <a:lvl5pPr marR="0" lvl="4"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5pPr>
            <a:lvl6pPr marR="0" lvl="5"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6pPr>
            <a:lvl7pPr marR="0" lvl="6"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7pPr>
            <a:lvl8pPr marR="0" lvl="7"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8pPr>
            <a:lvl9pPr marR="0" lvl="8"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a:t>
            </a:fld>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97" name="Google Shape;97;p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Font typeface="Arial"/>
              <a:buNone/>
            </a:pPr>
            <a:r>
              <a:rPr lang="en-US" dirty="0">
                <a:latin typeface="Arial"/>
                <a:ea typeface="Arial"/>
                <a:cs typeface="Arial"/>
                <a:sym typeface="Arial"/>
              </a:rPr>
              <a:t>One needs to understand the new market's beliefs, values and practices before venturing into the market. </a:t>
            </a:r>
            <a:r>
              <a:rPr lang="en-US" dirty="0"/>
              <a:t>This will help in guiding interactions across the cultural divide, including negotiations based on appreciation and awareness of different cultures. As Unilever is looking forward to partnering with Alibaba, a Chinese company, it is important to ensure that the managers at Unilever evaluate the cultural differences to enhance their collaboration and negotiation process to successfully establish the partnership. </a:t>
            </a:r>
            <a:endParaRPr dirty="0"/>
          </a:p>
        </p:txBody>
      </p:sp>
      <p:sp>
        <p:nvSpPr>
          <p:cNvPr id="98" name="Google Shape;98;p3: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05" name="Google Shape;105;p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a:t>Culture can be defined as the shared values, beliefs, and practices that influence how people interact and conduct business </a:t>
            </a:r>
            <a:r>
              <a:rPr lang="en-US" dirty="0">
                <a:latin typeface="Arial"/>
                <a:ea typeface="Arial"/>
                <a:cs typeface="Arial"/>
                <a:sym typeface="Arial"/>
              </a:rPr>
              <a:t>(</a:t>
            </a:r>
            <a:r>
              <a:rPr lang="en-US" dirty="0" err="1">
                <a:latin typeface="Arial"/>
                <a:ea typeface="Arial"/>
                <a:cs typeface="Arial"/>
                <a:sym typeface="Arial"/>
              </a:rPr>
              <a:t>Cavusgil</a:t>
            </a:r>
            <a:r>
              <a:rPr lang="en-US" dirty="0">
                <a:latin typeface="Arial"/>
                <a:ea typeface="Arial"/>
                <a:cs typeface="Arial"/>
                <a:sym typeface="Arial"/>
              </a:rPr>
              <a:t> et al., 2014)</a:t>
            </a:r>
            <a:r>
              <a:rPr lang="en-US" dirty="0"/>
              <a:t>. It </a:t>
            </a:r>
            <a:r>
              <a:rPr lang="en-US" dirty="0">
                <a:solidFill>
                  <a:srgbClr val="333333"/>
                </a:solidFill>
                <a:latin typeface="Open Sans"/>
                <a:ea typeface="Open Sans"/>
                <a:cs typeface="Open Sans"/>
                <a:sym typeface="Open Sans"/>
              </a:rPr>
              <a:t>is the characteristics and knowledge of a particular group of people, encompassing religion, language, cuisine, social habits, music and arts. </a:t>
            </a:r>
            <a:r>
              <a:rPr lang="en-US" dirty="0">
                <a:solidFill>
                  <a:srgbClr val="E8E8E8"/>
                </a:solidFill>
                <a:latin typeface="Arial"/>
                <a:ea typeface="Arial"/>
                <a:cs typeface="Arial"/>
                <a:sym typeface="Arial"/>
              </a:rPr>
              <a:t>Culture in international business </a:t>
            </a:r>
            <a:r>
              <a:rPr lang="en-US" dirty="0">
                <a:solidFill>
                  <a:srgbClr val="FFFFFF"/>
                </a:solidFill>
                <a:latin typeface="Arial"/>
                <a:ea typeface="Arial"/>
                <a:cs typeface="Arial"/>
                <a:sym typeface="Arial"/>
              </a:rPr>
              <a:t>highlights the shared values, customs, and behaviors that shape how people interact and conduct business globally</a:t>
            </a:r>
            <a:r>
              <a:rPr lang="en-US" dirty="0">
                <a:solidFill>
                  <a:srgbClr val="E8E8E8"/>
                </a:solidFill>
                <a:latin typeface="Arial"/>
                <a:ea typeface="Arial"/>
                <a:cs typeface="Arial"/>
                <a:sym typeface="Arial"/>
              </a:rPr>
              <a:t>. </a:t>
            </a:r>
            <a:endParaRPr dirty="0"/>
          </a:p>
          <a:p>
            <a:pPr marL="0" lvl="0" indent="0" algn="just" rtl="0">
              <a:spcBef>
                <a:spcPts val="0"/>
              </a:spcBef>
              <a:spcAft>
                <a:spcPts val="0"/>
              </a:spcAft>
              <a:buClr>
                <a:srgbClr val="E8E8E8"/>
              </a:buClr>
              <a:buSzPts val="1800"/>
              <a:buFont typeface="Arial"/>
              <a:buNone/>
            </a:pPr>
            <a:r>
              <a:rPr lang="en-US" dirty="0">
                <a:solidFill>
                  <a:srgbClr val="E8E8E8"/>
                </a:solidFill>
                <a:latin typeface="Arial"/>
                <a:ea typeface="Arial"/>
                <a:cs typeface="Arial"/>
                <a:sym typeface="Arial"/>
              </a:rPr>
              <a:t>From unique communication styles to distinct decision-making processes, cultural differences manifest as challenges and opportunities. It is an essential aspect in business since it helps the business managers understand their customers and then adopt the best strategies that can help in establishing a good relationship with their customers to meet their goals. </a:t>
            </a:r>
            <a:endParaRPr dirty="0"/>
          </a:p>
        </p:txBody>
      </p:sp>
      <p:sp>
        <p:nvSpPr>
          <p:cNvPr id="106" name="Google Shape;106;p4: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13" name="Google Shape;113;p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a:t>Culture is made up of a blend of different aspects including beliefs, social norms, values, traditions and non-verbal cues of communication such as gestures and eye contact. Values are the deep beliefs about the relationships of people, hierarchy and respect that vary across different cultures. </a:t>
            </a:r>
            <a:endParaRPr dirty="0"/>
          </a:p>
          <a:p>
            <a:pPr marL="0" lvl="0" indent="0" algn="just" rtl="0">
              <a:spcBef>
                <a:spcPts val="0"/>
              </a:spcBef>
              <a:spcAft>
                <a:spcPts val="0"/>
              </a:spcAft>
              <a:buSzPts val="1800"/>
              <a:buNone/>
            </a:pPr>
            <a:r>
              <a:rPr lang="en-US" dirty="0"/>
              <a:t>This is necessary during the negotiation since it will help to assess the Chinese culture and find a way of fitting within the culture of the Chinese people to succeed in the market. While Western cultures may prioritize individualism and equality, in Chinese culture, there’s a stronger emphasis on collectivism and respect for hierarchy (Orta, 2019). </a:t>
            </a:r>
            <a:endParaRPr dirty="0"/>
          </a:p>
          <a:p>
            <a:pPr marL="0" lvl="0" indent="0" algn="just" rtl="0">
              <a:spcBef>
                <a:spcPts val="0"/>
              </a:spcBef>
              <a:spcAft>
                <a:spcPts val="0"/>
              </a:spcAft>
              <a:buSzPts val="1800"/>
              <a:buNone/>
            </a:pPr>
            <a:r>
              <a:rPr lang="en-US" dirty="0"/>
              <a:t>Understanding these values will help us navigate expectations around respect, authority, and decision-making processes in our discussions. The language will influence the communication process during negotiations to make sound decisions for the business and understand how to establish the business in the Chinese market. </a:t>
            </a:r>
            <a:endParaRPr dirty="0"/>
          </a:p>
          <a:p>
            <a:pPr marL="0" lvl="0" indent="0" algn="just" rtl="0">
              <a:spcBef>
                <a:spcPts val="0"/>
              </a:spcBef>
              <a:spcAft>
                <a:spcPts val="0"/>
              </a:spcAft>
              <a:buSzPts val="1800"/>
              <a:buNone/>
            </a:pPr>
            <a:r>
              <a:rPr lang="en-US" dirty="0"/>
              <a:t>It will help to ensure clear communication that can help to avoid any misunderstandings that can compromise the business agreement. Social norms and non-verbal cues of communication are also necessary since they help to strike an effective communication process, especially during the decision-making process. </a:t>
            </a:r>
            <a:endParaRPr dirty="0"/>
          </a:p>
          <a:p>
            <a:pPr marL="0" lvl="0" indent="0" algn="just" rtl="0">
              <a:spcBef>
                <a:spcPts val="0"/>
              </a:spcBef>
              <a:spcAft>
                <a:spcPts val="0"/>
              </a:spcAft>
              <a:buSzPts val="1800"/>
              <a:buNone/>
            </a:pPr>
            <a:r>
              <a:rPr lang="en-US" dirty="0"/>
              <a:t>In the Chinese culture, maintaining longer gestures shows aggressiveness and silence is a sign of respect. Understanding these aspects is necessary when negotiating to ensure that the partners are not offended by the way the managers conduct themselves during the negotiations. </a:t>
            </a:r>
            <a:endParaRPr dirty="0"/>
          </a:p>
        </p:txBody>
      </p:sp>
      <p:sp>
        <p:nvSpPr>
          <p:cNvPr id="114" name="Google Shape;114;p5: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21" name="Google Shape;121;p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a:t>Hofstede's Cultural Dimensions Theory is a framework for understanding the effects of a society’s culture on the values and </a:t>
            </a:r>
            <a:r>
              <a:rPr lang="en-US" dirty="0" err="1"/>
              <a:t>behaviours</a:t>
            </a:r>
            <a:r>
              <a:rPr lang="en-US" dirty="0"/>
              <a:t> of its members, especially in a workplace or business context. Power Distance reflects how comfortable people are with unequal power distribution, with high power distance cultures accepting hierarchy as a norm (</a:t>
            </a:r>
            <a:r>
              <a:rPr lang="en-US" dirty="0" err="1"/>
              <a:t>Khlif</a:t>
            </a:r>
            <a:r>
              <a:rPr lang="en-US" dirty="0"/>
              <a:t>, 2016). Individualism vs. Collectivism examines the extent to which individuals prioritize personal goals over group objectives, with collectivist cultures valuing loyalty and strong group ties. </a:t>
            </a:r>
            <a:endParaRPr dirty="0"/>
          </a:p>
          <a:p>
            <a:pPr marL="0" lvl="0" indent="0" algn="just" rtl="0">
              <a:spcBef>
                <a:spcPts val="0"/>
              </a:spcBef>
              <a:spcAft>
                <a:spcPts val="0"/>
              </a:spcAft>
              <a:buSzPts val="1800"/>
              <a:buNone/>
            </a:pPr>
            <a:r>
              <a:rPr lang="en-US" dirty="0"/>
              <a:t>Masculinity vs. Femininity differentiates cultures based on traditional gender role expectations, where masculine societies emphasize competitiveness, while feminine cultures prioritize quality of life and care for others. Uncertainty Avoidance measures tolerance for ambiguity; high uncertainty avoidance cultures prefer structured environments. </a:t>
            </a:r>
            <a:endParaRPr dirty="0"/>
          </a:p>
          <a:p>
            <a:pPr marL="0" lvl="0" indent="0" algn="just" rtl="0">
              <a:spcBef>
                <a:spcPts val="0"/>
              </a:spcBef>
              <a:spcAft>
                <a:spcPts val="0"/>
              </a:spcAft>
              <a:buSzPts val="1800"/>
              <a:buNone/>
            </a:pPr>
            <a:r>
              <a:rPr lang="en-US" dirty="0"/>
              <a:t>Long-term orientation indicates whether a culture values future rewards, while long-term-oriented societies focus on persistence and thrift (Ferreira et al., 2014). Indulgence vs. Restraint assesses the extent to which a culture allows or restricts the gratification of desires, with indulgent cultures </a:t>
            </a:r>
            <a:r>
              <a:rPr lang="en-US" dirty="0" err="1"/>
              <a:t>favouring</a:t>
            </a:r>
            <a:r>
              <a:rPr lang="en-US" dirty="0"/>
              <a:t> freedom and enjoyment. Hofstede's framework offers valuable insights for intercultural understanding and communication.</a:t>
            </a:r>
            <a:endParaRPr dirty="0"/>
          </a:p>
        </p:txBody>
      </p:sp>
      <p:sp>
        <p:nvSpPr>
          <p:cNvPr id="122" name="Google Shape;122;p6: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29" name="Google Shape;129;p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err="1"/>
              <a:t>Utilising</a:t>
            </a:r>
            <a:r>
              <a:rPr lang="en-US" dirty="0"/>
              <a:t> the framework is necessary since it provides clear insights into the specific values that drive Chinese interactions thus enabling Unilever managers to tailor their approach to establish stronger, healthy and ethical relationships with the Chinese market. </a:t>
            </a:r>
            <a:endParaRPr dirty="0"/>
          </a:p>
          <a:p>
            <a:pPr marL="0" lvl="0" indent="0" algn="just" rtl="0">
              <a:spcBef>
                <a:spcPts val="0"/>
              </a:spcBef>
              <a:spcAft>
                <a:spcPts val="0"/>
              </a:spcAft>
              <a:buSzPts val="1800"/>
              <a:buNone/>
            </a:pPr>
            <a:r>
              <a:rPr lang="en-US" dirty="0"/>
              <a:t>In China, there's a strong acceptance of hierarchical structures, where authority and seniority are respected. This means leaders typically have the final say in decisions, and deference to seniority is expected in both professional and social contexts. Understanding this can help Unilever to navigate the different leadership dynamics in China. </a:t>
            </a:r>
            <a:endParaRPr dirty="0"/>
          </a:p>
          <a:p>
            <a:pPr marL="0" lvl="0" indent="0" algn="just" rtl="0">
              <a:spcBef>
                <a:spcPts val="0"/>
              </a:spcBef>
              <a:spcAft>
                <a:spcPts val="0"/>
              </a:spcAft>
              <a:buSzPts val="1800"/>
              <a:buNone/>
            </a:pPr>
            <a:r>
              <a:rPr lang="en-US" dirty="0"/>
              <a:t>Unlike individualistic cultures, China places a high value on collectivism, meaning people </a:t>
            </a:r>
            <a:r>
              <a:rPr lang="en-US" dirty="0" err="1"/>
              <a:t>prioritise</a:t>
            </a:r>
            <a:r>
              <a:rPr lang="en-US" dirty="0"/>
              <a:t> the needs and goals of the group over their own personal ambitions. This affects how Unilever should approach relationship-building, emphasizing mutual support and loyalty. </a:t>
            </a:r>
            <a:endParaRPr dirty="0"/>
          </a:p>
          <a:p>
            <a:pPr marL="0" lvl="0" indent="0" algn="just" rtl="0">
              <a:spcBef>
                <a:spcPts val="0"/>
              </a:spcBef>
              <a:spcAft>
                <a:spcPts val="0"/>
              </a:spcAft>
              <a:buSzPts val="1800"/>
              <a:buNone/>
            </a:pPr>
            <a:r>
              <a:rPr lang="en-US" dirty="0"/>
              <a:t>Furthermore, China’s communication style is high-context, where meaning is often inferred rather than directly stated, relying heavily on shared understanding within the group. China has a long-term orientation, meaning patience and sustained commitment are highly valued. This necessitates Unilever managers to ensure that they adhere to these commitments and protocols. </a:t>
            </a:r>
            <a:endParaRPr dirty="0"/>
          </a:p>
          <a:p>
            <a:pPr marL="0" lvl="0" indent="0" algn="just" rtl="0">
              <a:spcBef>
                <a:spcPts val="0"/>
              </a:spcBef>
              <a:spcAft>
                <a:spcPts val="0"/>
              </a:spcAft>
              <a:buSzPts val="1800"/>
              <a:buNone/>
            </a:pPr>
            <a:r>
              <a:rPr lang="en-US" dirty="0"/>
              <a:t>Business relationships in China are not simply transactional but are viewed as partnerships that grow and solidify over time. Unilever should show its dedication to long-term success rather than focusing on immediate gains is essential in building trust and credibility in Chinese business contexts. </a:t>
            </a:r>
            <a:endParaRPr dirty="0"/>
          </a:p>
        </p:txBody>
      </p:sp>
      <p:sp>
        <p:nvSpPr>
          <p:cNvPr id="130" name="Google Shape;130;p7: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37" name="Google Shape;137;p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a:t>China’s high power distance means that the hierarchy is closely followed, and decision-making tends to be top-down. This implies that decisions might require approval from senior leaders at multiple levels, so Unilever should anticipate a slower process than we might be accustomed to. Respecting this hierarchy is critical to building trust and showing cultural sensitivity. </a:t>
            </a:r>
            <a:endParaRPr dirty="0"/>
          </a:p>
          <a:p>
            <a:pPr marL="0" lvl="0" indent="0" algn="just" rtl="0">
              <a:spcBef>
                <a:spcPts val="0"/>
              </a:spcBef>
              <a:spcAft>
                <a:spcPts val="0"/>
              </a:spcAft>
              <a:buSzPts val="1800"/>
              <a:buNone/>
            </a:pPr>
            <a:r>
              <a:rPr lang="en-US" dirty="0"/>
              <a:t>Chinese culture often </a:t>
            </a:r>
            <a:r>
              <a:rPr lang="en-US" dirty="0" err="1"/>
              <a:t>favours</a:t>
            </a:r>
            <a:r>
              <a:rPr lang="en-US" dirty="0"/>
              <a:t> indirect communication, especially in business, to avoid confrontation and maintain “face,” or social reputation. When discussing challenges or disagreements, it's essential for Unilever managers to approach topics delicately, using respectful and non-direct language. This helps preserve the relationship and ensures that both sides feel respected.</a:t>
            </a:r>
            <a:endParaRPr dirty="0"/>
          </a:p>
        </p:txBody>
      </p:sp>
      <p:sp>
        <p:nvSpPr>
          <p:cNvPr id="138" name="Google Shape;138;p8: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45" name="Google Shape;145;p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a:t>Building good relationships in Chinese culture starts with getting to know your partners. Spend time in informal settings like shared meals with the partners to establish a relationship before any formal discussions. This helps in creating a foundation of trust. Thoughtful gifts can signify respect and acknowledgement of the relationship. </a:t>
            </a:r>
            <a:endParaRPr dirty="0"/>
          </a:p>
          <a:p>
            <a:pPr marL="0" lvl="0" indent="0" algn="just" rtl="0">
              <a:spcBef>
                <a:spcPts val="0"/>
              </a:spcBef>
              <a:spcAft>
                <a:spcPts val="0"/>
              </a:spcAft>
              <a:buSzPts val="1800"/>
              <a:buNone/>
            </a:pPr>
            <a:r>
              <a:rPr lang="en-US" dirty="0"/>
              <a:t>However, it's crucial for Unilever conduct thorough research to ensure that the gifts are culturally appropriate and aligned with the values of your counterparts. The act of gift-giving should not be perceived as transactional but rather as a way to reinforce the relationship. </a:t>
            </a:r>
            <a:endParaRPr dirty="0"/>
          </a:p>
          <a:p>
            <a:pPr marL="0" lvl="0" indent="0" algn="just" rtl="0">
              <a:spcBef>
                <a:spcPts val="0"/>
              </a:spcBef>
              <a:spcAft>
                <a:spcPts val="0"/>
              </a:spcAft>
              <a:buSzPts val="1800"/>
              <a:buNone/>
            </a:pPr>
            <a:r>
              <a:rPr lang="en-US" dirty="0"/>
              <a:t>Building relationships among the Chinese is not a quick process; it requires time and multiple interactions to establish genuine trust (Siu, 2023). Be patient and understand that developing these connections is integral to successful negotiations in China. </a:t>
            </a:r>
            <a:endParaRPr dirty="0"/>
          </a:p>
          <a:p>
            <a:pPr marL="0" lvl="0" indent="0" algn="just" rtl="0">
              <a:spcBef>
                <a:spcPts val="0"/>
              </a:spcBef>
              <a:spcAft>
                <a:spcPts val="0"/>
              </a:spcAft>
              <a:buSzPts val="1800"/>
              <a:buNone/>
            </a:pPr>
            <a:r>
              <a:rPr lang="en-US" dirty="0"/>
              <a:t>Take time to understand Chinese traditions and cultural practices to know how well to conduct yourself during negotiations to strike a deal. </a:t>
            </a:r>
            <a:endParaRPr dirty="0"/>
          </a:p>
        </p:txBody>
      </p:sp>
      <p:sp>
        <p:nvSpPr>
          <p:cNvPr id="146" name="Google Shape;146;p9: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53" name="Google Shape;153;p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a:t>In China, directness can sometimes be perceived as rude or confrontational. It's essential to frame your communication in a way that is respectful and allows for nuance. Unilever should avoid pushing for immediate answers or expressing frustration. </a:t>
            </a:r>
            <a:endParaRPr dirty="0"/>
          </a:p>
          <a:p>
            <a:pPr marL="0" lvl="0" indent="0" algn="just" rtl="0">
              <a:spcBef>
                <a:spcPts val="0"/>
              </a:spcBef>
              <a:spcAft>
                <a:spcPts val="0"/>
              </a:spcAft>
              <a:buSzPts val="1800"/>
              <a:buNone/>
            </a:pPr>
            <a:r>
              <a:rPr lang="en-US" dirty="0" err="1"/>
              <a:t>Recognise</a:t>
            </a:r>
            <a:r>
              <a:rPr lang="en-US" dirty="0"/>
              <a:t> that decisions in Chinese business contexts often involve multiple stakeholders and may require consensus. Be prepared to allow ample time for responses, and refrain from pressuring for quick decisions. This patience can foster a more positive negotiating atmosphere. Silence in conversations can be a valuable tool in Chinese communication (Dreyer, 2018). </a:t>
            </a:r>
            <a:endParaRPr dirty="0"/>
          </a:p>
          <a:p>
            <a:pPr marL="0" lvl="0" indent="0" algn="just" rtl="0">
              <a:spcBef>
                <a:spcPts val="0"/>
              </a:spcBef>
              <a:spcAft>
                <a:spcPts val="0"/>
              </a:spcAft>
              <a:buSzPts val="1800"/>
              <a:buNone/>
            </a:pPr>
            <a:r>
              <a:rPr lang="en-US" dirty="0"/>
              <a:t>Rather than interpreting it as disinterest or hesitation, view it as a moment for reflection or a sign that they are consulting with others. This understanding will help Unilever managers to navigate discussions more effectively. </a:t>
            </a:r>
            <a:endParaRPr dirty="0"/>
          </a:p>
        </p:txBody>
      </p:sp>
      <p:sp>
        <p:nvSpPr>
          <p:cNvPr id="154" name="Google Shape;154;p10: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61" name="Google Shape;161;p1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a:t>In today’s interconnected world, cultural awareness and adaptability are critical components for success, particularly when negotiating with Chinese firms. Understanding cultural differences can significantly reduce the likelihood of miscommunication. </a:t>
            </a:r>
            <a:endParaRPr dirty="0"/>
          </a:p>
          <a:p>
            <a:pPr marL="0" lvl="0" indent="0" algn="just" rtl="0">
              <a:spcBef>
                <a:spcPts val="0"/>
              </a:spcBef>
              <a:spcAft>
                <a:spcPts val="0"/>
              </a:spcAft>
              <a:buSzPts val="1800"/>
              <a:buNone/>
            </a:pPr>
            <a:r>
              <a:rPr lang="en-US" dirty="0"/>
              <a:t>For instance, what may seem like a straightforward request in one culture might carry different implications in another. Being aware of these subtleties enables us to clarify our intentions and avoid potential pitfalls that could derail negotiations. By demonstrating cultural awareness, we show respect for our partners’ values and practices. This respect fosters trust, which is vital in building strong, collaborative relationships. In Chinese culture, trust is often built through personal connections and shared experiences, making it essential to invest time in relationship-building before diving into business discussions. In a global business environment, being adaptable is key to responding to the dynamic nature of different cultural contexts. </a:t>
            </a:r>
            <a:endParaRPr dirty="0"/>
          </a:p>
        </p:txBody>
      </p:sp>
      <p:sp>
        <p:nvSpPr>
          <p:cNvPr id="162" name="Google Shape;162;p11: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69" name="Google Shape;169;p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800"/>
              <a:buFont typeface="Arial"/>
              <a:buNone/>
            </a:pPr>
            <a:r>
              <a:rPr lang="en-US" dirty="0">
                <a:latin typeface="Arial"/>
                <a:ea typeface="Arial"/>
                <a:cs typeface="Arial"/>
                <a:sym typeface="Arial"/>
              </a:rPr>
              <a:t>Flexibility is necessary as it helps one to tailor their strategies to fit the needs of the partners which guarantees one’s success. </a:t>
            </a:r>
            <a:endParaRPr dirty="0"/>
          </a:p>
          <a:p>
            <a:pPr marL="0" lvl="0" indent="0" algn="l" rtl="0">
              <a:spcBef>
                <a:spcPts val="0"/>
              </a:spcBef>
              <a:spcAft>
                <a:spcPts val="0"/>
              </a:spcAft>
              <a:buSzPts val="1800"/>
              <a:buNone/>
            </a:pPr>
            <a:r>
              <a:rPr lang="en-US" dirty="0"/>
              <a:t>When we approach negotiations with a mindset open to learning and adapting to cultural practices, we enhance our ability to engage effectively. This adaptability not only smooths the negotiation process but also contributes to long-term success in international partnerships. </a:t>
            </a:r>
            <a:endParaRPr dirty="0"/>
          </a:p>
          <a:p>
            <a:pPr marL="0" lvl="0" indent="0" algn="l" rtl="0">
              <a:spcBef>
                <a:spcPts val="0"/>
              </a:spcBef>
              <a:spcAft>
                <a:spcPts val="0"/>
              </a:spcAft>
              <a:buNone/>
            </a:pPr>
            <a:endParaRPr dirty="0"/>
          </a:p>
        </p:txBody>
      </p:sp>
      <p:sp>
        <p:nvSpPr>
          <p:cNvPr id="170" name="Google Shape;170;p12: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1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7" name="Google Shape;17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18CB6-4634-D923-04A2-FD80C96AD7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FF981F-3A97-0B1C-0778-86A70733BF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AC3DB6-7E67-2621-53E0-4FB605235B17}"/>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C1254832-0D9F-DB80-FBE7-AF4E0FD99D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1B07E0-A88E-79B5-5AC6-EB65C5B2DFA3}"/>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95234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996B5-E6C5-36CF-B9FE-FF31E594E9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600C7B-46DE-5E02-D5A2-2D72095CD7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BF4A42-4643-5F4A-A65A-B6F71E1CEB56}"/>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D48D04B5-A1D7-122F-F163-0F47024369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0BE1B9-11A2-507A-A73C-2DF79F9019D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74613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F1211-9E4A-452B-1507-A8090C18F8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D4BA42-9F9F-761B-F88A-457C2FEF80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32EB3D-A1E6-D9AD-E576-8B5B41D74C62}"/>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02556B82-9368-E228-6C1C-E544A009D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C1E917-C3E7-48A2-6493-E724054964A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99284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3C1A4-2BC8-0C7F-9965-0C5268614C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FEE010-4B2A-9245-6227-95C6771126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A64901-6C52-8D47-4D7B-9FA4303EC7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368C83-CBF3-52AB-D1B8-C69E0679AECA}"/>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B8FF9B68-2544-39E3-A0C3-CC661E0050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129E39-B59B-9301-CD50-3AC42C2268A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272925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8379-D500-F5DB-047F-8F9437C544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42AA40-2B9C-1B01-A7E8-AC706F35FB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A58E52-AFE5-23E1-081F-F849F25ACC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726261-BCFC-628F-1EA5-BE4A4BBE2B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1B5A77-5E0F-810D-6A43-7B081F910C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5E7636-24BE-ADDE-558D-2C3125BC9692}"/>
              </a:ext>
            </a:extLst>
          </p:cNvPr>
          <p:cNvSpPr>
            <a:spLocks noGrp="1"/>
          </p:cNvSpPr>
          <p:nvPr>
            <p:ph type="dt" sz="half" idx="10"/>
          </p:nvPr>
        </p:nvSpPr>
        <p:spPr/>
        <p:txBody>
          <a:bodyPr/>
          <a:lstStyle/>
          <a:p>
            <a:endParaRPr lang="en-GB"/>
          </a:p>
        </p:txBody>
      </p:sp>
      <p:sp>
        <p:nvSpPr>
          <p:cNvPr id="8" name="Footer Placeholder 7">
            <a:extLst>
              <a:ext uri="{FF2B5EF4-FFF2-40B4-BE49-F238E27FC236}">
                <a16:creationId xmlns:a16="http://schemas.microsoft.com/office/drawing/2014/main" id="{A6AAAA92-211A-9EE6-87F6-029D979354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75E0D8-F742-FEB4-AC4A-FDF993BC2EB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557079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7E309-0363-7852-4212-4490A3F43F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E19E7D-4D56-F2BF-D895-9CF1DEAAF67D}"/>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8FD4E125-E530-70AF-6C8E-C39D19A72E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193F55-A919-42E7-D424-D465BECB32E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982598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2E97E0-0500-98C3-A9ED-3553EF5907FE}"/>
              </a:ext>
            </a:extLst>
          </p:cNvPr>
          <p:cNvSpPr>
            <a:spLocks noGrp="1"/>
          </p:cNvSpPr>
          <p:nvPr>
            <p:ph type="dt" sz="half" idx="10"/>
          </p:nvPr>
        </p:nvSpPr>
        <p:spPr/>
        <p:txBody>
          <a:bodyPr/>
          <a:lstStyle/>
          <a:p>
            <a:endParaRPr lang="en-GB"/>
          </a:p>
        </p:txBody>
      </p:sp>
      <p:sp>
        <p:nvSpPr>
          <p:cNvPr id="3" name="Footer Placeholder 2">
            <a:extLst>
              <a:ext uri="{FF2B5EF4-FFF2-40B4-BE49-F238E27FC236}">
                <a16:creationId xmlns:a16="http://schemas.microsoft.com/office/drawing/2014/main" id="{1B1D179F-49A0-CDDF-58E5-3717960586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014B7A-E4C8-5525-C521-451EF6E0793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33277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D9CC4-C262-6856-002F-A1EBE42CE5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54B1D6-C183-705A-4F19-28F9086DF2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B5623E-4ECE-A99E-A08A-B1B82A9EDC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7E986D-6607-E1A0-842D-3323AE26B815}"/>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3D35F2E3-53D0-67A1-3F06-B55B5B7372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9F8A84-55C5-B2B8-9E7E-3F9F9C0F07B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64578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4733F-CB34-15C1-B299-8D8B59A5AE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24E714-CB76-4D3B-5836-1FD9473BA2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69D49D-1891-DEC0-1508-D9DAC3ABAF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E3DCBB-F2C6-DC82-4379-397838E4214B}"/>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B0E05990-5E34-741F-A909-B4EED537AB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8CB1EC-DFD5-A74F-317D-FFD05E7BDEB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sz="1400">
              <a:solidFill>
                <a:srgbClr val="000000"/>
              </a:solidFill>
              <a:latin typeface="Arial"/>
              <a:ea typeface="Arial"/>
              <a:cs typeface="Arial"/>
              <a:sym typeface="Arial"/>
            </a:endParaRPr>
          </a:p>
        </p:txBody>
      </p:sp>
    </p:spTree>
    <p:extLst>
      <p:ext uri="{BB962C8B-B14F-4D97-AF65-F5344CB8AC3E}">
        <p14:creationId xmlns:p14="http://schemas.microsoft.com/office/powerpoint/2010/main" val="67604578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035C8-C42F-FE03-3E68-7D1517D7DF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CF5756-9386-177C-F0E1-36BC343F29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C72C8-24A1-6D21-6013-A7D8EDDDBADD}"/>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0E96A96B-6CF3-54AA-C2E8-F1718D62F7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49D3A6-8559-840A-8BFA-CE9DE1C8D9D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299863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6B0A2E-AE88-68F8-793F-D3763D3CEC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06A5F5-8EEF-C58B-2AAA-9E0FAC27C0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953EC1-E10D-EC4C-C672-9956A92B82D5}"/>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E226F47B-A28F-B91B-7645-A75CDB05CB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2E180F-C85A-0276-F6D3-5CE8AB662E2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084355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15E4FB-255F-24A3-96A2-FED6C133ED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158CAE-6602-BD73-FD3A-303D5ADFEA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93F7F-F21B-CC46-123F-D4A17CEE4C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a:extLst>
              <a:ext uri="{FF2B5EF4-FFF2-40B4-BE49-F238E27FC236}">
                <a16:creationId xmlns:a16="http://schemas.microsoft.com/office/drawing/2014/main" id="{4BB92F89-9EF5-6B2C-E92D-728F177C36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432C94-8E83-F902-1A17-94B66191C7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sz="1400">
              <a:solidFill>
                <a:srgbClr val="000000"/>
              </a:solidFill>
              <a:latin typeface="Arial"/>
              <a:ea typeface="Arial"/>
              <a:cs typeface="Arial"/>
              <a:sym typeface="Arial"/>
            </a:endParaRPr>
          </a:p>
        </p:txBody>
      </p:sp>
    </p:spTree>
    <p:extLst>
      <p:ext uri="{BB962C8B-B14F-4D97-AF65-F5344CB8AC3E}">
        <p14:creationId xmlns:p14="http://schemas.microsoft.com/office/powerpoint/2010/main" val="4157936801"/>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3"/>
          <p:cNvSpPr txBox="1">
            <a:spLocks noGrp="1"/>
          </p:cNvSpPr>
          <p:nvPr>
            <p:ph type="ctrTitle"/>
          </p:nvPr>
        </p:nvSpPr>
        <p:spPr>
          <a:xfrm>
            <a:off x="651753" y="125505"/>
            <a:ext cx="10673547" cy="6642847"/>
          </a:xfrm>
          <a:prstGeom prst="rect">
            <a:avLst/>
          </a:prstGeom>
          <a:noFill/>
          <a:ln>
            <a:noFill/>
          </a:ln>
        </p:spPr>
        <p:txBody>
          <a:bodyPr spcFirstLastPara="1" wrap="square" lIns="91425" tIns="108000" rIns="91425" bIns="45700" anchor="b" anchorCtr="0">
            <a:noAutofit/>
          </a:bodyPr>
          <a:lstStyle/>
          <a:p>
            <a:pPr marL="111760">
              <a:lnSpc>
                <a:spcPct val="100000"/>
              </a:lnSpc>
              <a:spcAft>
                <a:spcPts val="1000"/>
              </a:spcAft>
            </a:pP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t> </a:t>
            </a: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dirty="0">
                <a:latin typeface="Times New Roman" panose="02020603050405020304" pitchFamily="18" charset="0"/>
                <a:ea typeface="Arial"/>
                <a:cs typeface="Times New Roman" panose="02020603050405020304" pitchFamily="18" charset="0"/>
                <a:sym typeface="Arial"/>
              </a:rPr>
            </a:br>
            <a:r>
              <a:rPr lang="en-US" sz="2400" b="1" dirty="0">
                <a:latin typeface="Times New Roman" panose="02020603050405020304" pitchFamily="18" charset="0"/>
                <a:ea typeface="Arial"/>
                <a:cs typeface="Times New Roman" panose="02020603050405020304" pitchFamily="18" charset="0"/>
                <a:sym typeface="Arial"/>
              </a:rPr>
              <a:t>International Business Communications</a:t>
            </a:r>
            <a:br>
              <a:rPr lang="en-US" sz="2400" b="1" dirty="0">
                <a:latin typeface="Times New Roman" panose="02020603050405020304" pitchFamily="18" charset="0"/>
                <a:ea typeface="Arial"/>
                <a:cs typeface="Times New Roman" panose="02020603050405020304" pitchFamily="18" charset="0"/>
                <a:sym typeface="Arial"/>
              </a:rPr>
            </a:br>
            <a:r>
              <a:rPr lang="en-US" sz="2400" b="1" dirty="0">
                <a:solidFill>
                  <a:srgbClr val="000000"/>
                </a:solidFill>
                <a:latin typeface="Times New Roman" panose="02020603050405020304" pitchFamily="18" charset="0"/>
                <a:ea typeface="Arial"/>
                <a:cs typeface="Times New Roman" panose="02020603050405020304" pitchFamily="18" charset="0"/>
                <a:sym typeface="Arial"/>
              </a:rPr>
              <a:t>Cross-Cultural Negotiations</a:t>
            </a:r>
            <a:br>
              <a:rPr lang="en-US" sz="2400" b="1" dirty="0">
                <a:solidFill>
                  <a:srgbClr val="000000"/>
                </a:solidFill>
                <a:latin typeface="Arial"/>
                <a:ea typeface="Arial"/>
                <a:cs typeface="Arial"/>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r>
              <a:rPr lang="nl-NL" sz="2400" b="1" dirty="0">
                <a:latin typeface="Times New Roman" panose="02020603050405020304" pitchFamily="18" charset="0"/>
                <a:ea typeface="Times New Roman" panose="02020603050405020304" pitchFamily="18" charset="0"/>
              </a:rPr>
              <a:t>Student Name: VERONICA-DANIELA FLORIA </a:t>
            </a:r>
            <a:r>
              <a:rPr lang="en-IN" sz="2400" b="1" dirty="0">
                <a:latin typeface="Times New Roman" panose="02020603050405020304" pitchFamily="18" charset="0"/>
                <a:ea typeface="Times New Roman" panose="02020603050405020304" pitchFamily="18" charset="0"/>
              </a:rPr>
              <a:t> </a:t>
            </a:r>
            <a:br>
              <a:rPr lang="en-GB" sz="2400" dirty="0">
                <a:latin typeface="Times New Roman" panose="02020603050405020304" pitchFamily="18" charset="0"/>
                <a:ea typeface="Times New Roman" panose="02020603050405020304" pitchFamily="18" charset="0"/>
              </a:rPr>
            </a:br>
            <a:r>
              <a:rPr lang="nl-NL" sz="2400" b="1" dirty="0">
                <a:latin typeface="Times New Roman" panose="02020603050405020304" pitchFamily="18" charset="0"/>
                <a:ea typeface="Times New Roman" panose="02020603050405020304" pitchFamily="18" charset="0"/>
              </a:rPr>
              <a:t>Module Code: LCBB6001</a:t>
            </a:r>
            <a:br>
              <a:rPr lang="en-GB" sz="2400" dirty="0">
                <a:latin typeface="Times New Roman" panose="02020603050405020304" pitchFamily="18" charset="0"/>
                <a:ea typeface="Times New Roman" panose="02020603050405020304" pitchFamily="18" charset="0"/>
              </a:rPr>
            </a:br>
            <a:r>
              <a:rPr lang="nl-NL" sz="2400" b="1" dirty="0">
                <a:latin typeface="Times New Roman" panose="02020603050405020304" pitchFamily="18" charset="0"/>
                <a:ea typeface="Times New Roman" panose="02020603050405020304" pitchFamily="18" charset="0"/>
              </a:rPr>
              <a:t>Student ID: 2115140</a:t>
            </a:r>
            <a:br>
              <a:rPr lang="en-GB" sz="2400" dirty="0">
                <a:latin typeface="Times New Roman" panose="02020603050405020304" pitchFamily="18" charset="0"/>
                <a:ea typeface="Times New Roman" panose="02020603050405020304" pitchFamily="18" charset="0"/>
              </a:rPr>
            </a:br>
            <a:r>
              <a:rPr lang="en-IN" sz="2400" b="1" dirty="0">
                <a:latin typeface="Times New Roman" panose="02020603050405020304" pitchFamily="18" charset="0"/>
                <a:ea typeface="Times New Roman" panose="02020603050405020304" pitchFamily="18" charset="0"/>
              </a:rPr>
              <a:t>Lecturer name: </a:t>
            </a:r>
            <a:r>
              <a:rPr lang="en-GB" sz="2400" b="1" dirty="0">
                <a:latin typeface="Times New Roman" panose="02020603050405020304" pitchFamily="18" charset="0"/>
                <a:ea typeface="Times New Roman" panose="02020603050405020304" pitchFamily="18" charset="0"/>
              </a:rPr>
              <a:t>Afzal Munna</a:t>
            </a:r>
            <a:br>
              <a:rPr lang="en-GB" sz="2400" dirty="0">
                <a:latin typeface="Times New Roman" panose="02020603050405020304" pitchFamily="18" charset="0"/>
                <a:ea typeface="Times New Roman" panose="02020603050405020304" pitchFamily="18" charset="0"/>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rgbClr val="000000"/>
                </a:solidFill>
                <a:latin typeface="Arial"/>
                <a:ea typeface="Arial"/>
                <a:cs typeface="Arial"/>
                <a:sym typeface="Arial"/>
              </a:rPr>
            </a:b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5"/>
          <p:cNvSpPr txBox="1"/>
          <p:nvPr/>
        </p:nvSpPr>
        <p:spPr>
          <a:xfrm>
            <a:off x="5226425" y="698415"/>
            <a:ext cx="2922494"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Introduction</a:t>
            </a:r>
            <a:endParaRPr sz="2800" dirty="0">
              <a:latin typeface="Times New Roman" panose="02020603050405020304" pitchFamily="18" charset="0"/>
              <a:cs typeface="Times New Roman" panose="02020603050405020304" pitchFamily="18" charset="0"/>
            </a:endParaRPr>
          </a:p>
        </p:txBody>
      </p:sp>
      <p:sp>
        <p:nvSpPr>
          <p:cNvPr id="101" name="Google Shape;101;p15"/>
          <p:cNvSpPr txBox="1"/>
          <p:nvPr/>
        </p:nvSpPr>
        <p:spPr>
          <a:xfrm>
            <a:off x="6319267" y="2399183"/>
            <a:ext cx="5583300" cy="2246729"/>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International business incorporates running a business in different geographical areas with different and unique cultures.</a:t>
            </a: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It is important to understand the cultural practices in different markets to establish healthy and good relations with the consumers.</a:t>
            </a:r>
            <a:endParaRPr sz="2000" dirty="0">
              <a:latin typeface="Times New Roman" panose="02020603050405020304" pitchFamily="18" charset="0"/>
              <a:cs typeface="Times New Roman" panose="02020603050405020304" pitchFamily="18" charset="0"/>
            </a:endParaRPr>
          </a:p>
        </p:txBody>
      </p:sp>
      <p:pic>
        <p:nvPicPr>
          <p:cNvPr id="102" name="Google Shape;102;p15" descr="What is culture? - EISB Members"/>
          <p:cNvPicPr preferRelativeResize="0"/>
          <p:nvPr/>
        </p:nvPicPr>
        <p:blipFill rotWithShape="1">
          <a:blip r:embed="rId3">
            <a:alphaModFix/>
          </a:blip>
          <a:srcRect/>
          <a:stretch/>
        </p:blipFill>
        <p:spPr>
          <a:xfrm>
            <a:off x="289433" y="2089524"/>
            <a:ext cx="5806567" cy="330723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6"/>
          <p:cNvSpPr txBox="1"/>
          <p:nvPr/>
        </p:nvSpPr>
        <p:spPr>
          <a:xfrm>
            <a:off x="1782705" y="1576802"/>
            <a:ext cx="4667400"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What is Culture?</a:t>
            </a:r>
            <a:endParaRPr dirty="0"/>
          </a:p>
        </p:txBody>
      </p:sp>
      <p:sp>
        <p:nvSpPr>
          <p:cNvPr id="109" name="Google Shape;109;p16"/>
          <p:cNvSpPr txBox="1"/>
          <p:nvPr/>
        </p:nvSpPr>
        <p:spPr>
          <a:xfrm>
            <a:off x="457946" y="2974442"/>
            <a:ext cx="6108700" cy="1631175"/>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It refers to the ideas, customs, and social </a:t>
            </a:r>
            <a:r>
              <a:rPr lang="en-US" sz="2000" b="0" i="0" u="none" strike="noStrike" cap="none" dirty="0" err="1">
                <a:solidFill>
                  <a:schemeClr val="dk1"/>
                </a:solidFill>
                <a:latin typeface="Times New Roman" panose="02020603050405020304" pitchFamily="18" charset="0"/>
                <a:cs typeface="Times New Roman" panose="02020603050405020304" pitchFamily="18" charset="0"/>
                <a:sym typeface="Arial"/>
              </a:rPr>
              <a:t>behaviour</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 of a particular people or society (</a:t>
            </a:r>
            <a:r>
              <a:rPr lang="en-US" sz="2000" b="0" i="0" u="none" strike="noStrike" cap="none" dirty="0" err="1">
                <a:solidFill>
                  <a:schemeClr val="dk1"/>
                </a:solidFill>
                <a:latin typeface="Times New Roman" panose="02020603050405020304" pitchFamily="18" charset="0"/>
                <a:cs typeface="Times New Roman" panose="02020603050405020304" pitchFamily="18" charset="0"/>
                <a:sym typeface="Arial"/>
              </a:rPr>
              <a:t>Gaganis</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 et al., 2019).</a:t>
            </a: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It can also be defined as the beliefs, social forms and material traits of a religious, social or racial group that portray their existence (</a:t>
            </a:r>
            <a:r>
              <a:rPr lang="en-US" sz="2000" b="0" i="0" u="none" strike="noStrike" cap="none" dirty="0" err="1">
                <a:solidFill>
                  <a:schemeClr val="dk1"/>
                </a:solidFill>
                <a:latin typeface="Times New Roman" panose="02020603050405020304" pitchFamily="18" charset="0"/>
                <a:cs typeface="Times New Roman" panose="02020603050405020304" pitchFamily="18" charset="0"/>
                <a:sym typeface="Arial"/>
              </a:rPr>
              <a:t>Cavusgil</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 et al., 2014). </a:t>
            </a:r>
            <a:endParaRPr sz="2000" dirty="0">
              <a:latin typeface="Times New Roman" panose="02020603050405020304" pitchFamily="18" charset="0"/>
              <a:cs typeface="Times New Roman" panose="02020603050405020304" pitchFamily="18" charset="0"/>
            </a:endParaRPr>
          </a:p>
        </p:txBody>
      </p:sp>
      <p:pic>
        <p:nvPicPr>
          <p:cNvPr id="110" name="Google Shape;110;p16" descr="What is culture (and why is it important?)"/>
          <p:cNvPicPr preferRelativeResize="0"/>
          <p:nvPr/>
        </p:nvPicPr>
        <p:blipFill rotWithShape="1">
          <a:blip r:embed="rId3">
            <a:alphaModFix/>
          </a:blip>
          <a:srcRect/>
          <a:stretch/>
        </p:blipFill>
        <p:spPr>
          <a:xfrm>
            <a:off x="7386917" y="2099982"/>
            <a:ext cx="4240306" cy="250563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7"/>
          <p:cNvSpPr txBox="1"/>
          <p:nvPr/>
        </p:nvSpPr>
        <p:spPr>
          <a:xfrm>
            <a:off x="1212009" y="827692"/>
            <a:ext cx="4821238" cy="58473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rial"/>
              </a:rPr>
              <a:t>Key elements of culture</a:t>
            </a:r>
            <a:endParaRPr sz="3200" dirty="0">
              <a:latin typeface="Times New Roman" panose="02020603050405020304" pitchFamily="18" charset="0"/>
              <a:cs typeface="Times New Roman" panose="02020603050405020304" pitchFamily="18" charset="0"/>
            </a:endParaRPr>
          </a:p>
        </p:txBody>
      </p:sp>
      <p:pic>
        <p:nvPicPr>
          <p:cNvPr id="117" name="Google Shape;117;p17" descr="How do you define Culture? 😏...&quot;We... - Soualigan Slangs | Facebook"/>
          <p:cNvPicPr preferRelativeResize="0"/>
          <p:nvPr/>
        </p:nvPicPr>
        <p:blipFill rotWithShape="1">
          <a:blip r:embed="rId3">
            <a:alphaModFix/>
          </a:blip>
          <a:srcRect/>
          <a:stretch/>
        </p:blipFill>
        <p:spPr>
          <a:xfrm>
            <a:off x="4840941" y="2132371"/>
            <a:ext cx="5127812" cy="3478305"/>
          </a:xfrm>
          <a:prstGeom prst="rect">
            <a:avLst/>
          </a:prstGeom>
          <a:noFill/>
          <a:ln>
            <a:noFill/>
          </a:ln>
        </p:spPr>
      </p:pic>
      <p:sp>
        <p:nvSpPr>
          <p:cNvPr id="118" name="Google Shape;118;p17"/>
          <p:cNvSpPr txBox="1"/>
          <p:nvPr/>
        </p:nvSpPr>
        <p:spPr>
          <a:xfrm>
            <a:off x="441325" y="3055937"/>
            <a:ext cx="4121710" cy="1631175"/>
          </a:xfrm>
          <a:prstGeom prst="rect">
            <a:avLst/>
          </a:prstGeom>
          <a:noFill/>
          <a:ln>
            <a:noFill/>
          </a:ln>
        </p:spPr>
        <p:txBody>
          <a:bodyPr spcFirstLastPara="1" wrap="square" lIns="91425" tIns="45700" rIns="91425" bIns="45700" anchor="t" anchorCtr="0">
            <a:spAutoFit/>
          </a:bodyPr>
          <a:lstStyle/>
          <a:p>
            <a:pPr marL="571500" marR="0" lvl="0" indent="-571500" algn="l" rtl="0">
              <a:lnSpc>
                <a:spcPct val="100000"/>
              </a:lnSpc>
              <a:spcBef>
                <a:spcPts val="0"/>
              </a:spcBef>
              <a:spcAft>
                <a:spcPts val="0"/>
              </a:spcAft>
              <a:buClr>
                <a:schemeClr val="dk1"/>
              </a:buClr>
              <a:buSzPts val="36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Language</a:t>
            </a:r>
            <a:endParaRPr sz="2000" dirty="0">
              <a:latin typeface="Times New Roman" panose="02020603050405020304" pitchFamily="18" charset="0"/>
              <a:cs typeface="Times New Roman" panose="02020603050405020304" pitchFamily="18" charset="0"/>
            </a:endParaRPr>
          </a:p>
          <a:p>
            <a:pPr marL="571500" marR="0" lvl="0" indent="-571500" algn="l" rtl="0">
              <a:lnSpc>
                <a:spcPct val="100000"/>
              </a:lnSpc>
              <a:spcBef>
                <a:spcPts val="0"/>
              </a:spcBef>
              <a:spcAft>
                <a:spcPts val="0"/>
              </a:spcAft>
              <a:buClr>
                <a:schemeClr val="dk1"/>
              </a:buClr>
              <a:buSzPts val="36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Values and beliefs</a:t>
            </a:r>
            <a:endParaRPr sz="2000" dirty="0">
              <a:latin typeface="Times New Roman" panose="02020603050405020304" pitchFamily="18" charset="0"/>
              <a:cs typeface="Times New Roman" panose="02020603050405020304" pitchFamily="18" charset="0"/>
            </a:endParaRPr>
          </a:p>
          <a:p>
            <a:pPr marL="571500" marR="0" lvl="0" indent="-571500" algn="l" rtl="0">
              <a:lnSpc>
                <a:spcPct val="100000"/>
              </a:lnSpc>
              <a:spcBef>
                <a:spcPts val="0"/>
              </a:spcBef>
              <a:spcAft>
                <a:spcPts val="0"/>
              </a:spcAft>
              <a:buClr>
                <a:schemeClr val="dk1"/>
              </a:buClr>
              <a:buSzPts val="36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Social norms</a:t>
            </a:r>
            <a:endParaRPr sz="2000" dirty="0">
              <a:latin typeface="Times New Roman" panose="02020603050405020304" pitchFamily="18" charset="0"/>
              <a:cs typeface="Times New Roman" panose="02020603050405020304" pitchFamily="18" charset="0"/>
            </a:endParaRPr>
          </a:p>
          <a:p>
            <a:pPr marL="571500" marR="0" lvl="0" indent="-571500" algn="l" rtl="0">
              <a:lnSpc>
                <a:spcPct val="100000"/>
              </a:lnSpc>
              <a:spcBef>
                <a:spcPts val="0"/>
              </a:spcBef>
              <a:spcAft>
                <a:spcPts val="0"/>
              </a:spcAft>
              <a:buClr>
                <a:schemeClr val="dk1"/>
              </a:buClr>
              <a:buSzPts val="36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Non-verbal cues of communication </a:t>
            </a:r>
            <a:endParaRPr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8"/>
          <p:cNvSpPr txBox="1"/>
          <p:nvPr/>
        </p:nvSpPr>
        <p:spPr>
          <a:xfrm>
            <a:off x="738187" y="268942"/>
            <a:ext cx="6460472"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Hofstede’s cultural dimensions theory</a:t>
            </a:r>
            <a:endParaRPr sz="2800" dirty="0">
              <a:latin typeface="Times New Roman" panose="02020603050405020304" pitchFamily="18" charset="0"/>
              <a:cs typeface="Times New Roman" panose="02020603050405020304" pitchFamily="18" charset="0"/>
            </a:endParaRPr>
          </a:p>
        </p:txBody>
      </p:sp>
      <p:sp>
        <p:nvSpPr>
          <p:cNvPr id="125" name="Google Shape;125;p18"/>
          <p:cNvSpPr txBox="1"/>
          <p:nvPr/>
        </p:nvSpPr>
        <p:spPr>
          <a:xfrm>
            <a:off x="6571130" y="2072768"/>
            <a:ext cx="5404691" cy="3785611"/>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This framework evaluates the cultural values and </a:t>
            </a:r>
            <a:r>
              <a:rPr lang="en-US" sz="2000" b="0" i="0" u="none" strike="noStrike" cap="none" dirty="0" err="1">
                <a:solidFill>
                  <a:schemeClr val="dk1"/>
                </a:solidFill>
                <a:latin typeface="Times New Roman" panose="02020603050405020304" pitchFamily="18" charset="0"/>
                <a:cs typeface="Times New Roman" panose="02020603050405020304" pitchFamily="18" charset="0"/>
                <a:sym typeface="Arial"/>
              </a:rPr>
              <a:t>behaviours</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 with different key dimensions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Power distance evaluates the degree of acceptance of unequal power distribution</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Balance between individual goals and group loyalty</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Comfort with ambiguity and unknown situations </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Focusing on long-term commitments vs short-term goals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Masculinity vs femininity</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Indulgence vs restraint</a:t>
            </a:r>
            <a:endParaRPr sz="2000" dirty="0">
              <a:latin typeface="Times New Roman" panose="02020603050405020304" pitchFamily="18" charset="0"/>
              <a:cs typeface="Times New Roman" panose="02020603050405020304" pitchFamily="18" charset="0"/>
            </a:endParaRPr>
          </a:p>
        </p:txBody>
      </p:sp>
      <p:pic>
        <p:nvPicPr>
          <p:cNvPr id="126" name="Google Shape;126;p18" descr="Design for different cultures with Hofstede's cultural dimensions theory |  by Evie Cheng | Medium"/>
          <p:cNvPicPr preferRelativeResize="0"/>
          <p:nvPr/>
        </p:nvPicPr>
        <p:blipFill rotWithShape="1">
          <a:blip r:embed="rId3">
            <a:alphaModFix/>
          </a:blip>
          <a:srcRect/>
          <a:stretch/>
        </p:blipFill>
        <p:spPr>
          <a:xfrm>
            <a:off x="144462" y="1187450"/>
            <a:ext cx="6112903" cy="555624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19"/>
          <p:cNvSpPr txBox="1"/>
          <p:nvPr/>
        </p:nvSpPr>
        <p:spPr>
          <a:xfrm>
            <a:off x="896471" y="512109"/>
            <a:ext cx="7763436"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0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Application of Theory to China-UK Negotiations</a:t>
            </a:r>
            <a:endParaRPr sz="2800" dirty="0">
              <a:latin typeface="Times New Roman" panose="02020603050405020304" pitchFamily="18" charset="0"/>
              <a:cs typeface="Times New Roman" panose="02020603050405020304" pitchFamily="18" charset="0"/>
            </a:endParaRPr>
          </a:p>
        </p:txBody>
      </p:sp>
      <p:sp>
        <p:nvSpPr>
          <p:cNvPr id="133" name="Google Shape;133;p19"/>
          <p:cNvSpPr txBox="1"/>
          <p:nvPr/>
        </p:nvSpPr>
        <p:spPr>
          <a:xfrm>
            <a:off x="131484" y="2395722"/>
            <a:ext cx="5382119" cy="3477835"/>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Concerning power distance, Chinese culture values hierarchical structures that dictate authority. </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Chinese culture values collectivism where people </a:t>
            </a:r>
            <a:r>
              <a:rPr lang="en-US" sz="2000" b="0" i="0" u="none" strike="noStrike" cap="none" dirty="0" err="1">
                <a:solidFill>
                  <a:schemeClr val="dk1"/>
                </a:solidFill>
                <a:latin typeface="Times New Roman" panose="02020603050405020304" pitchFamily="18" charset="0"/>
                <a:cs typeface="Times New Roman" panose="02020603050405020304" pitchFamily="18" charset="0"/>
                <a:sym typeface="Arial"/>
              </a:rPr>
              <a:t>prioritise</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 the needs and goals of the group over their ambitions.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China has a long-term orientation where sustainable commitment is highly valued. </a:t>
            </a: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dirty="0">
                <a:solidFill>
                  <a:schemeClr val="dk1"/>
                </a:solidFill>
                <a:latin typeface="Times New Roman" panose="02020603050405020304" pitchFamily="18" charset="0"/>
                <a:cs typeface="Times New Roman" panose="02020603050405020304" pitchFamily="18" charset="0"/>
              </a:rPr>
              <a:t>Unilever managers should respect the hierarchy of the Chinese people and ensure that they have successful negotiations.</a:t>
            </a:r>
            <a:endParaRPr sz="2000" dirty="0">
              <a:latin typeface="Times New Roman" panose="02020603050405020304" pitchFamily="18" charset="0"/>
              <a:cs typeface="Times New Roman" panose="02020603050405020304" pitchFamily="18" charset="0"/>
            </a:endParaRPr>
          </a:p>
        </p:txBody>
      </p:sp>
      <p:pic>
        <p:nvPicPr>
          <p:cNvPr id="134" name="Google Shape;134;p19" descr="Understanding Chinese business culture and etiquette"/>
          <p:cNvPicPr preferRelativeResize="0"/>
          <p:nvPr/>
        </p:nvPicPr>
        <p:blipFill rotWithShape="1">
          <a:blip r:embed="rId3">
            <a:alphaModFix/>
          </a:blip>
          <a:srcRect/>
          <a:stretch/>
        </p:blipFill>
        <p:spPr>
          <a:xfrm>
            <a:off x="5997388" y="2324005"/>
            <a:ext cx="5666843" cy="392439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0"/>
          <p:cNvSpPr txBox="1"/>
          <p:nvPr/>
        </p:nvSpPr>
        <p:spPr>
          <a:xfrm>
            <a:off x="920938" y="995082"/>
            <a:ext cx="8841628"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Cultural Elements to Overcome in Chinese Negotiations</a:t>
            </a:r>
            <a:endParaRPr sz="2800" dirty="0">
              <a:latin typeface="Times New Roman" panose="02020603050405020304" pitchFamily="18" charset="0"/>
              <a:cs typeface="Times New Roman" panose="02020603050405020304" pitchFamily="18" charset="0"/>
            </a:endParaRPr>
          </a:p>
        </p:txBody>
      </p:sp>
      <p:sp>
        <p:nvSpPr>
          <p:cNvPr id="141" name="Google Shape;141;p20"/>
          <p:cNvSpPr txBox="1"/>
          <p:nvPr/>
        </p:nvSpPr>
        <p:spPr>
          <a:xfrm>
            <a:off x="161364" y="2503581"/>
            <a:ext cx="4867835" cy="3170058"/>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Acknowledging hierarchical structures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Seniority can slow the process since approvals are made in different levels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The significance of personal relationships and mutual trust in building lasting connections.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dirty="0">
                <a:solidFill>
                  <a:schemeClr val="dk1"/>
                </a:solidFill>
                <a:latin typeface="Times New Roman" panose="02020603050405020304" pitchFamily="18" charset="0"/>
                <a:cs typeface="Times New Roman" panose="02020603050405020304" pitchFamily="18" charset="0"/>
              </a:rPr>
              <a:t>Unilever managers can engage in i</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ndirect communication that ensures subtle interaction that ensures a positive reputation </a:t>
            </a:r>
            <a:endParaRPr sz="2000" dirty="0">
              <a:latin typeface="Times New Roman" panose="02020603050405020304" pitchFamily="18" charset="0"/>
              <a:cs typeface="Times New Roman" panose="02020603050405020304" pitchFamily="18" charset="0"/>
            </a:endParaRPr>
          </a:p>
        </p:txBody>
      </p:sp>
      <p:pic>
        <p:nvPicPr>
          <p:cNvPr id="142" name="Google Shape;142;p20" descr="How Relation Matters: Chinese Business Culture"/>
          <p:cNvPicPr preferRelativeResize="0"/>
          <p:nvPr/>
        </p:nvPicPr>
        <p:blipFill rotWithShape="1">
          <a:blip r:embed="rId3">
            <a:alphaModFix/>
          </a:blip>
          <a:srcRect/>
          <a:stretch/>
        </p:blipFill>
        <p:spPr>
          <a:xfrm>
            <a:off x="5786437" y="2657469"/>
            <a:ext cx="5813892" cy="286228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1"/>
          <p:cNvSpPr txBox="1"/>
          <p:nvPr/>
        </p:nvSpPr>
        <p:spPr>
          <a:xfrm>
            <a:off x="546847" y="810611"/>
            <a:ext cx="7903966"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0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How </a:t>
            </a:r>
            <a:r>
              <a:rPr lang="en-US" sz="2800" b="1" dirty="0">
                <a:solidFill>
                  <a:schemeClr val="dk1"/>
                </a:solidFill>
                <a:latin typeface="Times New Roman" panose="02020603050405020304" pitchFamily="18" charset="0"/>
                <a:cs typeface="Times New Roman" panose="02020603050405020304" pitchFamily="18" charset="0"/>
              </a:rPr>
              <a:t>Unilever can </a:t>
            </a: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achieve a successful negotiation</a:t>
            </a:r>
            <a:endParaRPr sz="2800" dirty="0">
              <a:latin typeface="Times New Roman" panose="02020603050405020304" pitchFamily="18" charset="0"/>
              <a:cs typeface="Times New Roman" panose="02020603050405020304" pitchFamily="18" charset="0"/>
            </a:endParaRPr>
          </a:p>
        </p:txBody>
      </p:sp>
      <p:sp>
        <p:nvSpPr>
          <p:cNvPr id="149" name="Google Shape;149;p21"/>
          <p:cNvSpPr txBox="1"/>
          <p:nvPr/>
        </p:nvSpPr>
        <p:spPr>
          <a:xfrm flipH="1">
            <a:off x="546847" y="2664835"/>
            <a:ext cx="4865700" cy="2554505"/>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GB" sz="2000" b="0" i="0" u="none" strike="noStrike" cap="none" dirty="0">
                <a:solidFill>
                  <a:schemeClr val="dk1"/>
                </a:solidFill>
                <a:latin typeface="Times New Roman" panose="02020603050405020304" pitchFamily="18" charset="0"/>
                <a:cs typeface="Times New Roman" panose="02020603050405020304" pitchFamily="18" charset="0"/>
                <a:sym typeface="Arial"/>
              </a:rPr>
              <a:t>Organise for informal meetings before formal business discussions</a:t>
            </a:r>
            <a:endParaRPr lang="en-GB"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GB" sz="2000" b="0" i="0" u="none" strike="noStrike" cap="none" dirty="0">
                <a:solidFill>
                  <a:schemeClr val="dk1"/>
                </a:solidFill>
                <a:latin typeface="Times New Roman" panose="02020603050405020304" pitchFamily="18" charset="0"/>
                <a:cs typeface="Times New Roman" panose="02020603050405020304" pitchFamily="18" charset="0"/>
                <a:sym typeface="Arial"/>
              </a:rPr>
              <a:t>Exchange gifts and formalities as a sign of respect</a:t>
            </a:r>
            <a:endParaRPr lang="en-GB"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GB" sz="2000" b="0" i="0" u="none" strike="noStrike" cap="none" dirty="0">
                <a:solidFill>
                  <a:schemeClr val="dk1"/>
                </a:solidFill>
                <a:latin typeface="Times New Roman" panose="02020603050405020304" pitchFamily="18" charset="0"/>
                <a:cs typeface="Times New Roman" panose="02020603050405020304" pitchFamily="18" charset="0"/>
                <a:sym typeface="Arial"/>
              </a:rPr>
              <a:t>Be present and committed to build trust</a:t>
            </a:r>
            <a:endParaRPr lang="en-GB"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GB" sz="2000" b="0" i="0" u="none" strike="noStrike" cap="none" dirty="0">
                <a:solidFill>
                  <a:schemeClr val="dk1"/>
                </a:solidFill>
                <a:latin typeface="Times New Roman" panose="02020603050405020304" pitchFamily="18" charset="0"/>
                <a:cs typeface="Times New Roman" panose="02020603050405020304" pitchFamily="18" charset="0"/>
                <a:sym typeface="Arial"/>
              </a:rPr>
              <a:t>Demonstrate respect for traditions and cultural practices</a:t>
            </a:r>
            <a:endParaRPr lang="en-GB"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GB" sz="2000" b="0" i="0" u="none" strike="noStrike" cap="none" dirty="0">
                <a:solidFill>
                  <a:schemeClr val="dk1"/>
                </a:solidFill>
                <a:latin typeface="Times New Roman" panose="02020603050405020304" pitchFamily="18" charset="0"/>
                <a:cs typeface="Times New Roman" panose="02020603050405020304" pitchFamily="18" charset="0"/>
                <a:sym typeface="Arial"/>
              </a:rPr>
              <a:t>Be flexible</a:t>
            </a:r>
            <a:endParaRPr lang="en-GB" sz="2000" dirty="0">
              <a:latin typeface="Times New Roman" panose="02020603050405020304" pitchFamily="18" charset="0"/>
              <a:cs typeface="Times New Roman" panose="02020603050405020304" pitchFamily="18" charset="0"/>
            </a:endParaRPr>
          </a:p>
        </p:txBody>
      </p:sp>
      <p:pic>
        <p:nvPicPr>
          <p:cNvPr id="150" name="Google Shape;150;p21" descr="Negotiating with Chinese Businessmen"/>
          <p:cNvPicPr preferRelativeResize="0"/>
          <p:nvPr/>
        </p:nvPicPr>
        <p:blipFill rotWithShape="1">
          <a:blip r:embed="rId3">
            <a:alphaModFix/>
          </a:blip>
          <a:srcRect/>
          <a:stretch/>
        </p:blipFill>
        <p:spPr>
          <a:xfrm>
            <a:off x="6096000" y="2449682"/>
            <a:ext cx="5432611" cy="316222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2"/>
          <p:cNvSpPr txBox="1"/>
          <p:nvPr/>
        </p:nvSpPr>
        <p:spPr>
          <a:xfrm>
            <a:off x="1232269" y="816644"/>
            <a:ext cx="6468413"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0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How to achieve a successful negotiation</a:t>
            </a:r>
            <a:endParaRPr sz="2800" dirty="0">
              <a:latin typeface="Times New Roman" panose="02020603050405020304" pitchFamily="18" charset="0"/>
              <a:cs typeface="Times New Roman" panose="02020603050405020304" pitchFamily="18" charset="0"/>
            </a:endParaRPr>
          </a:p>
        </p:txBody>
      </p:sp>
      <p:sp>
        <p:nvSpPr>
          <p:cNvPr id="157" name="Google Shape;157;p22"/>
          <p:cNvSpPr txBox="1"/>
          <p:nvPr/>
        </p:nvSpPr>
        <p:spPr>
          <a:xfrm>
            <a:off x="300131" y="2901264"/>
            <a:ext cx="4946700" cy="1631175"/>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Use indirect language and avoid confrontational statements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Observe silence to give time for responses </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Give room for consultations with others before making the final decision</a:t>
            </a:r>
            <a:endParaRPr sz="2000" dirty="0">
              <a:latin typeface="Times New Roman" panose="02020603050405020304" pitchFamily="18" charset="0"/>
              <a:cs typeface="Times New Roman" panose="02020603050405020304" pitchFamily="18" charset="0"/>
            </a:endParaRPr>
          </a:p>
        </p:txBody>
      </p:sp>
      <p:pic>
        <p:nvPicPr>
          <p:cNvPr id="158" name="Google Shape;158;p22" descr="Business Negotiations in China. Interview with Mr. Arie Boeve - 1421 by  Acclime"/>
          <p:cNvPicPr preferRelativeResize="0"/>
          <p:nvPr/>
        </p:nvPicPr>
        <p:blipFill rotWithShape="1">
          <a:blip r:embed="rId3">
            <a:alphaModFix/>
          </a:blip>
          <a:srcRect/>
          <a:stretch/>
        </p:blipFill>
        <p:spPr>
          <a:xfrm>
            <a:off x="5998509" y="2366682"/>
            <a:ext cx="5565962" cy="305696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3"/>
          <p:cNvSpPr txBox="1"/>
          <p:nvPr/>
        </p:nvSpPr>
        <p:spPr>
          <a:xfrm>
            <a:off x="1353017" y="735106"/>
            <a:ext cx="8284042"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36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Importance of Cultural Awareness and Adaptability</a:t>
            </a:r>
            <a:endParaRPr sz="2800" dirty="0">
              <a:latin typeface="Times New Roman" panose="02020603050405020304" pitchFamily="18" charset="0"/>
              <a:cs typeface="Times New Roman" panose="02020603050405020304" pitchFamily="18" charset="0"/>
            </a:endParaRPr>
          </a:p>
        </p:txBody>
      </p:sp>
      <p:sp>
        <p:nvSpPr>
          <p:cNvPr id="165" name="Google Shape;165;p23"/>
          <p:cNvSpPr txBox="1"/>
          <p:nvPr/>
        </p:nvSpPr>
        <p:spPr>
          <a:xfrm>
            <a:off x="6512878" y="2859928"/>
            <a:ext cx="4383702" cy="2554505"/>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Enhances communication thus avoiding misunderstandings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Builds trust and good business relationships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Enhances adaptability in global business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Fosters success in the international business context</a:t>
            </a:r>
            <a:endParaRPr sz="2000" dirty="0">
              <a:latin typeface="Times New Roman" panose="02020603050405020304" pitchFamily="18" charset="0"/>
              <a:cs typeface="Times New Roman" panose="02020603050405020304" pitchFamily="18" charset="0"/>
            </a:endParaRPr>
          </a:p>
        </p:txBody>
      </p:sp>
      <p:pic>
        <p:nvPicPr>
          <p:cNvPr id="166" name="Google Shape;166;p23" descr="Diversity in the workplace: Increasing Your Cross-Cultural Awareness - TMS  Consulting"/>
          <p:cNvPicPr preferRelativeResize="0"/>
          <p:nvPr/>
        </p:nvPicPr>
        <p:blipFill rotWithShape="1">
          <a:blip r:embed="rId3">
            <a:alphaModFix/>
          </a:blip>
          <a:srcRect/>
          <a:stretch/>
        </p:blipFill>
        <p:spPr>
          <a:xfrm>
            <a:off x="698594" y="2306015"/>
            <a:ext cx="5182254" cy="381687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4"/>
          <p:cNvSpPr txBox="1"/>
          <p:nvPr/>
        </p:nvSpPr>
        <p:spPr>
          <a:xfrm>
            <a:off x="2050863" y="703635"/>
            <a:ext cx="2440454"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Conclusion</a:t>
            </a:r>
            <a:endParaRPr sz="2800" dirty="0">
              <a:latin typeface="Times New Roman" panose="02020603050405020304" pitchFamily="18" charset="0"/>
              <a:cs typeface="Times New Roman" panose="02020603050405020304" pitchFamily="18" charset="0"/>
            </a:endParaRPr>
          </a:p>
        </p:txBody>
      </p:sp>
      <p:sp>
        <p:nvSpPr>
          <p:cNvPr id="173" name="Google Shape;173;p24"/>
          <p:cNvSpPr txBox="1"/>
          <p:nvPr/>
        </p:nvSpPr>
        <p:spPr>
          <a:xfrm>
            <a:off x="224329" y="2836455"/>
            <a:ext cx="5432400" cy="1631175"/>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Understanding cultural differences is important when engaging in cross-cultural negotiations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It is important to establish healthy and good relationships to enhance communication and collaboration. </a:t>
            </a:r>
            <a:endParaRPr sz="2000" dirty="0">
              <a:latin typeface="Times New Roman" panose="02020603050405020304" pitchFamily="18" charset="0"/>
              <a:cs typeface="Times New Roman" panose="02020603050405020304" pitchFamily="18" charset="0"/>
            </a:endParaRPr>
          </a:p>
        </p:txBody>
      </p:sp>
      <p:pic>
        <p:nvPicPr>
          <p:cNvPr id="174" name="Google Shape;174;p24"/>
          <p:cNvPicPr preferRelativeResize="0"/>
          <p:nvPr/>
        </p:nvPicPr>
        <p:blipFill rotWithShape="1">
          <a:blip r:embed="rId3">
            <a:alphaModFix/>
          </a:blip>
          <a:srcRect/>
          <a:stretch/>
        </p:blipFill>
        <p:spPr>
          <a:xfrm>
            <a:off x="6535273" y="2519082"/>
            <a:ext cx="5246662" cy="340444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5"/>
          <p:cNvSpPr txBox="1"/>
          <p:nvPr/>
        </p:nvSpPr>
        <p:spPr>
          <a:xfrm>
            <a:off x="3599516" y="404147"/>
            <a:ext cx="3506700"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8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References</a:t>
            </a:r>
            <a:endParaRPr sz="2800" dirty="0">
              <a:latin typeface="Times New Roman" panose="02020603050405020304" pitchFamily="18" charset="0"/>
              <a:cs typeface="Times New Roman" panose="02020603050405020304" pitchFamily="18" charset="0"/>
            </a:endParaRPr>
          </a:p>
        </p:txBody>
      </p:sp>
      <p:sp>
        <p:nvSpPr>
          <p:cNvPr id="180" name="Google Shape;180;p25"/>
          <p:cNvSpPr txBox="1"/>
          <p:nvPr/>
        </p:nvSpPr>
        <p:spPr>
          <a:xfrm>
            <a:off x="161270" y="1529509"/>
            <a:ext cx="11394235" cy="4401164"/>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Cavusgil</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S. T., Knight, G., </a:t>
            </a: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Riesenberger</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J. R., </a:t>
            </a: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Rammal</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H. G., and Rose, E. L. (2014).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International business</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Pearson Australia.</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Dreyer, J. T. (2018).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China’s political system: Modernization and tradition</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Routledge.</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Ferreira, M. P., Serra, F. A. R., and Pinto, C. S. F. (2014). Culture and Hofstede (1980) in international business studies: A bibliometric study in top management journals.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REGE-</a:t>
            </a:r>
            <a:r>
              <a:rPr lang="en-US" sz="2000" b="0" i="1" u="none" strike="noStrike" cap="none" dirty="0" err="1">
                <a:solidFill>
                  <a:srgbClr val="222222"/>
                </a:solidFill>
                <a:latin typeface="Times New Roman" panose="02020603050405020304" pitchFamily="18" charset="0"/>
                <a:cs typeface="Times New Roman" panose="02020603050405020304" pitchFamily="18" charset="0"/>
                <a:sym typeface="Arial"/>
              </a:rPr>
              <a:t>Revista</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 de </a:t>
            </a:r>
            <a:r>
              <a:rPr lang="en-US" sz="2000" b="0" i="1" u="none" strike="noStrike" cap="none" dirty="0" err="1">
                <a:solidFill>
                  <a:srgbClr val="222222"/>
                </a:solidFill>
                <a:latin typeface="Times New Roman" panose="02020603050405020304" pitchFamily="18" charset="0"/>
                <a:cs typeface="Times New Roman" panose="02020603050405020304" pitchFamily="18" charset="0"/>
                <a:sym typeface="Arial"/>
              </a:rPr>
              <a:t>Gestão</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21</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(3), pp. 379-399.</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Gaganis</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C., </a:t>
            </a: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Pasiouras</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F., and </a:t>
            </a: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Voulgari</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F. (2019). Culture, business environment and SMEs' profitability: Evidence from European Countries.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Economic Modelling</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78</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pp. 275-292.</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Khlif</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H. (2016). Hofstede’s cultural dimensions in accounting research: a review. </a:t>
            </a:r>
            <a:r>
              <a:rPr lang="en-US" sz="2000" b="0" i="1" u="none" strike="noStrike" cap="none" dirty="0" err="1">
                <a:solidFill>
                  <a:srgbClr val="222222"/>
                </a:solidFill>
                <a:latin typeface="Times New Roman" panose="02020603050405020304" pitchFamily="18" charset="0"/>
                <a:cs typeface="Times New Roman" panose="02020603050405020304" pitchFamily="18" charset="0"/>
                <a:sym typeface="Arial"/>
              </a:rPr>
              <a:t>Meditari</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 Accountancy Research</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24</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(4), pp. 545-573.</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Orta, A. (2019).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Making global MBAs: The culture of business and the business of culture</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(Vol. 47). University of California Press.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Siu, H. F. (2023). Recycling tradition: culture, history, and political economy in the chrysanthemum festivals of South China. In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People's Republic of China, Volumes I and II</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(pp. Vol2-387). Routledge.</a:t>
            </a:r>
            <a:endParaRPr sz="20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190</TotalTime>
  <Words>2265</Words>
  <Application>Microsoft Office PowerPoint</Application>
  <PresentationFormat>Widescreen</PresentationFormat>
  <Paragraphs>96</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Open Sans</vt:lpstr>
      <vt:lpstr>Times New Roman</vt:lpstr>
      <vt:lpstr>Office Theme</vt:lpstr>
      <vt:lpstr>                International Business Communications Cross-Cultural Negotiations    Student Name: VERONICA-DANIELA FLORIA   Module Code: LCBB6001 Student ID: 2115140 Lecturer name: Afzal Munna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Veronica Daniela Floria</dc:creator>
  <cp:lastModifiedBy>Veronica Daniela Floria</cp:lastModifiedBy>
  <cp:revision>5</cp:revision>
  <dcterms:modified xsi:type="dcterms:W3CDTF">2025-03-25T10:48:40Z</dcterms:modified>
</cp:coreProperties>
</file>