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png" ContentType="image/png"/>
  <Default Extension="bin" ContentType="application/vnd.openxmlformats-officedocument.spreadsheetml.sheet"/>
  <Default Extension="rels" ContentType="application/vnd.openxmlformats-package.relationships+xml"/>
  <Override PartName="/ppt/slideMasters/slideMaster11.xml" ContentType="application/vnd.openxmlformats-officedocument.presentationml.slideMaster+xml"/>
  <Override PartName="/ppt/slideLayouts/slideLayout3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11.xml" ContentType="application/vnd.openxmlformats-officedocument.theme+xml"/>
  <Override PartName="/ppt/slideLayouts/slideLayout44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charts/chart1.xml" ContentType="application/vnd.openxmlformats-officedocument.drawingml.chart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charts/chart2.xml" ContentType="application/vnd.openxmlformats-officedocument.drawingml.chart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charts/chart3.xml" ContentType="application/vnd.openxmlformats-officedocument.drawingml.chart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charts/chart4.xml" ContentType="application/vnd.openxmlformats-officedocument.drawingml.char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charts/chart5.xml" ContentType="application/vnd.openxmlformats-officedocument.drawingml.chart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charts/chart6.xml" ContentType="application/vnd.openxmlformats-officedocument.drawingml.chart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charts/chart7.xml" ContentType="application/vnd.openxmlformats-officedocument.drawingml.chart+xml"/>
  <Override PartName="/ppt/slides/slide1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023624cdf6a4f25" /></Relationships>
</file>

<file path=ppt/presentation.xml><?xml version="1.0" encoding="utf-8"?>
<p:presentation xmlns:p="http://schemas.openxmlformats.org/presentationml/2006/main" saveSubsetFonts="1" autoCompressPictures="0">
  <p:sldMasterIdLst>
    <p:sldMasterId xmlns:r="http://schemas.openxmlformats.org/officeDocument/2006/relationships" r:id="rId1"/>
  </p:sldMasterIdLst>
  <p:sldIdLst>
    <p:sldId xmlns:r="http://schemas.openxmlformats.org/officeDocument/2006/relationships" id="256" r:id="R98e23c87c11f48c5"/>
    <p:sldId xmlns:r="http://schemas.openxmlformats.org/officeDocument/2006/relationships" id="257" r:id="Rd3b457e84faa432f"/>
    <p:sldId xmlns:r="http://schemas.openxmlformats.org/officeDocument/2006/relationships" id="258" r:id="R81db35fc641a4ac0"/>
    <p:sldId xmlns:r="http://schemas.openxmlformats.org/officeDocument/2006/relationships" id="259" r:id="Rdc480077d06e43c8"/>
    <p:sldId xmlns:r="http://schemas.openxmlformats.org/officeDocument/2006/relationships" id="260" r:id="Ra576b73dbaff4276"/>
    <p:sldId xmlns:r="http://schemas.openxmlformats.org/officeDocument/2006/relationships" id="261" r:id="R9f9d5b37a77a4dff"/>
    <p:sldId xmlns:r="http://schemas.openxmlformats.org/officeDocument/2006/relationships" id="262" r:id="R10e6082731b541af"/>
    <p:sldId xmlns:r="http://schemas.openxmlformats.org/officeDocument/2006/relationships" id="263" r:id="R2ead6290d8ae444d"/>
    <p:sldId xmlns:r="http://schemas.openxmlformats.org/officeDocument/2006/relationships" id="264" r:id="R8b17e2dd8c8b4228"/>
    <p:sldId xmlns:r="http://schemas.openxmlformats.org/officeDocument/2006/relationships" id="265" r:id="Rf4e71e517560493d"/>
    <p:sldId xmlns:r="http://schemas.openxmlformats.org/officeDocument/2006/relationships" id="266" r:id="Ra9e5eda576cf4fa3"/>
    <p:sldId xmlns:r="http://schemas.openxmlformats.org/officeDocument/2006/relationships" id="267" r:id="R05685b9d949b46c8"/>
    <p:sldId xmlns:r="http://schemas.openxmlformats.org/officeDocument/2006/relationships" id="268" r:id="Rc72a57fa0199488d"/>
    <p:sldId xmlns:r="http://schemas.openxmlformats.org/officeDocument/2006/relationships" id="269" r:id="Rb6c2e89bfabc4b1b"/>
    <p:sldId xmlns:r="http://schemas.openxmlformats.org/officeDocument/2006/relationships" id="270" r:id="R0cc75c9015074037"/>
    <p:sldId xmlns:r="http://schemas.openxmlformats.org/officeDocument/2006/relationships" id="271" r:id="R84ab7b302a5e458f"/>
  </p:sldIdLst>
  <p:sldSz cx="9144000" cy="5143500" type="screen16x9"/>
  <p:notesSz cx="6858000" cy="9144000"/>
  <p:defaultTextStyle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1.xml" Id="rId1" /><Relationship Type="http://schemas.openxmlformats.org/officeDocument/2006/relationships/slide" Target="/ppt/slides/slide1.xml" Id="R98e23c87c11f48c5" /><Relationship Type="http://schemas.openxmlformats.org/officeDocument/2006/relationships/slide" Target="/ppt/slides/slide2.xml" Id="Rd3b457e84faa432f" /><Relationship Type="http://schemas.openxmlformats.org/officeDocument/2006/relationships/slide" Target="/ppt/slides/slide3.xml" Id="R81db35fc641a4ac0" /><Relationship Type="http://schemas.openxmlformats.org/officeDocument/2006/relationships/slide" Target="/ppt/slides/slide4.xml" Id="Rdc480077d06e43c8" /><Relationship Type="http://schemas.openxmlformats.org/officeDocument/2006/relationships/slide" Target="/ppt/slides/slide5.xml" Id="Ra576b73dbaff4276" /><Relationship Type="http://schemas.openxmlformats.org/officeDocument/2006/relationships/slide" Target="/ppt/slides/slide6.xml" Id="R9f9d5b37a77a4dff" /><Relationship Type="http://schemas.openxmlformats.org/officeDocument/2006/relationships/slide" Target="/ppt/slides/slide7.xml" Id="R10e6082731b541af" /><Relationship Type="http://schemas.openxmlformats.org/officeDocument/2006/relationships/slide" Target="/ppt/slides/slide8.xml" Id="R2ead6290d8ae444d" /><Relationship Type="http://schemas.openxmlformats.org/officeDocument/2006/relationships/slide" Target="/ppt/slides/slide9.xml" Id="R8b17e2dd8c8b4228" /><Relationship Type="http://schemas.openxmlformats.org/officeDocument/2006/relationships/slide" Target="/ppt/slides/slide10.xml" Id="Rf4e71e517560493d" /><Relationship Type="http://schemas.openxmlformats.org/officeDocument/2006/relationships/slide" Target="/ppt/slides/slide11.xml" Id="Ra9e5eda576cf4fa3" /><Relationship Type="http://schemas.openxmlformats.org/officeDocument/2006/relationships/slide" Target="/ppt/slides/slide12.xml" Id="R05685b9d949b46c8" /><Relationship Type="http://schemas.openxmlformats.org/officeDocument/2006/relationships/slide" Target="/ppt/slides/slide13.xml" Id="Rc72a57fa0199488d" /><Relationship Type="http://schemas.openxmlformats.org/officeDocument/2006/relationships/slide" Target="/ppt/slides/slide14.xml" Id="Rb6c2e89bfabc4b1b" /><Relationship Type="http://schemas.openxmlformats.org/officeDocument/2006/relationships/slide" Target="/ppt/slides/slide15.xml" Id="R0cc75c9015074037" /><Relationship Type="http://schemas.openxmlformats.org/officeDocument/2006/relationships/slide" Target="/ppt/slides/slide16.xml" Id="R84ab7b302a5e458f" /></Relationships>
</file>

<file path=ppt/slideLayouts/_rels/slideLayout13.xml.rels>&#65279;<?xml version="1.0" encoding="utf-8"?><Relationships xmlns="http://schemas.openxmlformats.org/package/2006/relationships"><Relationship Type="http://schemas.openxmlformats.org/officeDocument/2006/relationships/image" Target="/ppt/media/image1.png" Id="rId2" /><Relationship Type="http://schemas.openxmlformats.org/officeDocument/2006/relationships/slideMaster" Target="/ppt/slideMasters/slideMaster11.xml" Id="rId1" /></Relationships>
</file>

<file path=ppt/slideLayouts/_rels/slideLayout22.xml.rels>&#65279;<?xml version="1.0" encoding="utf-8"?><Relationships xmlns="http://schemas.openxmlformats.org/package/2006/relationships"><Relationship Type="http://schemas.openxmlformats.org/officeDocument/2006/relationships/image" Target="/ppt/media/image22.png" Id="rId2" /><Relationship Type="http://schemas.openxmlformats.org/officeDocument/2006/relationships/slideMaster" Target="/ppt/slideMasters/slideMaster11.xml" Id="rId1" /></Relationships>
</file>

<file path=ppt/slideLayouts/_rels/slideLayout31.xml.rels>&#65279;<?xml version="1.0" encoding="utf-8"?><Relationships xmlns="http://schemas.openxmlformats.org/package/2006/relationships"><Relationship Type="http://schemas.openxmlformats.org/officeDocument/2006/relationships/image" Target="/ppt/media/image1.png" Id="rId2" /><Relationship Type="http://schemas.openxmlformats.org/officeDocument/2006/relationships/slideMaster" Target="/ppt/slideMasters/slideMaster11.xml" Id="rId1" /></Relationships>
</file>

<file path=ppt/slideLayouts/_rels/slideLayout44.xml.rels>&#65279;<?xml version="1.0" encoding="utf-8"?><Relationships xmlns="http://schemas.openxmlformats.org/package/2006/relationships"><Relationship Type="http://schemas.openxmlformats.org/officeDocument/2006/relationships/image" Target="/ppt/media/image1.png" Id="rId2" /><Relationship Type="http://schemas.openxmlformats.org/officeDocument/2006/relationships/slideMaster" Target="/ppt/slideMasters/slideMaster11.xml" Id="rId1" /></Relationships>
</file>

<file path=ppt/slideLayouts/slideLayout13.xml><?xml version="1.0" encoding="utf-8"?>
<p:sldLayout xmlns:a16="http://schemas.microsoft.com/office/drawing/2014/main" xmlns:a14="http://schemas.microsoft.com/office/drawing/2010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136" y="80645"/>
            <a:ext cx="8229600" cy="548713"/>
          </a:xfrm>
        </p:spPr>
        <p:txBody>
          <a:bodyPr/>
          <a:lstStyle>
            <a:lvl1pPr>
              <a:defRPr/>
            </a:lvl1pPr>
          </a:lstStyle>
          <a:p>
            <a:r>
              <a:rPr lang="en-US" dirty="0"/>
              <a:t>Master title style (only changes made to the parent slide will be reflected in the app)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B48FB-E956-2048-9E74-C69E7CAA26CC}" type="slidenum">
              <a:rPr lang="en-US" smtClean="0"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252A03B-2D42-4DAE-8460-CF96145A8DF0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15136" y="1005080"/>
            <a:ext cx="8229600" cy="3569013"/>
          </a:xfrm>
        </p:spPr>
        <p:txBody>
          <a:bodyPr/>
          <a:lstStyle>
            <a:lvl1pPr>
              <a:defRPr sz="1400">
                <a:solidFill>
                  <a:schemeClr val="tx1"/>
                </a:solidFill>
              </a:defRPr>
            </a:lvl1pPr>
            <a:lvl2pPr>
              <a:defRPr sz="1400"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defRPr sz="1200"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100"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100"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dirty="0"/>
              <a:t>Master text style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B14CF1-AB9B-4870-9E5C-AD8F31C7FF68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23322" y="627419"/>
            <a:ext cx="8229600" cy="239713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 dirty="0"/>
              <a:t>Master text style</a:t>
            </a:r>
            <a:endParaRPr lang="en-GB" dirty="0"/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E39551A5-770E-3978-ED85-9963EA0819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057400" y="4811867"/>
            <a:ext cx="6339374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ubtitle 1">
            <a:extLst>
              <a:ext uri="{FF2B5EF4-FFF2-40B4-BE49-F238E27FC236}">
                <a16:creationId xmlns:a16="http://schemas.microsoft.com/office/drawing/2014/main" id="{598A6424-24D4-9A7A-503B-1810D9718646}"/>
              </a:ext>
            </a:extLst>
          </p:cNvPr>
          <p:cNvSpPr txBox="1">
            <a:spLocks/>
          </p:cNvSpPr>
          <p:nvPr userDrawn="1"/>
        </p:nvSpPr>
        <p:spPr>
          <a:xfrm>
            <a:off x="44110" y="4880795"/>
            <a:ext cx="1050635" cy="1602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00" dirty="0">
                <a:solidFill>
                  <a:srgbClr val="7C878E"/>
                </a:solidFill>
                <a:latin typeface="Helvetica Neue"/>
                <a:cs typeface="Helvetica Neue"/>
              </a:rPr>
              <a:t>Powered by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8D6880F-98FC-C70E-7434-35DAC835CCE9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610" y="4835992"/>
            <a:ext cx="1213734" cy="295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644306"/>
      </p:ext>
    </p:extLst>
  </p:cSld>
  <p:clrMapOvr>
    <a:masterClrMapping/>
  </p:clrMapOvr>
</p:sldLayout>
</file>

<file path=ppt/slideLayouts/slideLayout22.xml><?xml version="1.0" encoding="utf-8"?>
<p:sldLayout xmlns:a16="http://schemas.microsoft.com/office/drawing/2014/main" xmlns:a14="http://schemas.microsoft.com/office/drawing/2010/main" xmlns:a="http://schemas.openxmlformats.org/drawingml/2006/main" xmlns:r="http://schemas.openxmlformats.org/officeDocument/2006/relationships" xmlns:p="http://schemas.openxmlformats.org/presentationml/2006/main" preserve="1" userDrawn="1">
  <p:cSld name="1_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/>
          <p:cNvSpPr>
            <a:spLocks noGrp="1"/>
          </p:cNvSpPr>
          <p:nvPr>
            <p:ph type="body" sz="quarter" idx="11" hasCustomPrompt="1"/>
          </p:nvPr>
        </p:nvSpPr>
        <p:spPr>
          <a:xfrm>
            <a:off x="256494" y="2494609"/>
            <a:ext cx="7787252" cy="1234730"/>
          </a:xfrm>
        </p:spPr>
        <p:txBody>
          <a:bodyPr anchor="b">
            <a:normAutofit/>
          </a:bodyPr>
          <a:lstStyle>
            <a:lvl1pPr marL="0" indent="0">
              <a:buNone/>
              <a:defRPr sz="3200" b="1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Title style (only changes made to the parent slide will be reflected in the app)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2" hasCustomPrompt="1"/>
          </p:nvPr>
        </p:nvSpPr>
        <p:spPr>
          <a:xfrm>
            <a:off x="266162" y="3729038"/>
            <a:ext cx="2938463" cy="385762"/>
          </a:xfrm>
        </p:spPr>
        <p:txBody>
          <a:bodyPr>
            <a:normAutofit/>
          </a:bodyPr>
          <a:lstStyle>
            <a:lvl1pPr>
              <a:defRPr sz="12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dirty="0"/>
              <a:t>Title slide subtitle style</a:t>
            </a:r>
          </a:p>
        </p:txBody>
      </p:sp>
      <p:sp>
        <p:nvSpPr>
          <p:cNvPr id="5" name="Subtitle 1">
            <a:extLst>
              <a:ext uri="{FF2B5EF4-FFF2-40B4-BE49-F238E27FC236}">
                <a16:creationId xmlns:a16="http://schemas.microsoft.com/office/drawing/2014/main" id="{B397FB30-D0E6-47F8-D354-616B0E20A00C}"/>
              </a:ext>
            </a:extLst>
          </p:cNvPr>
          <p:cNvSpPr txBox="1">
            <a:spLocks/>
          </p:cNvSpPr>
          <p:nvPr userDrawn="1"/>
        </p:nvSpPr>
        <p:spPr>
          <a:xfrm>
            <a:off x="3389891" y="4862023"/>
            <a:ext cx="1050635" cy="1602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00" dirty="0">
                <a:solidFill>
                  <a:srgbClr val="FFFFFF"/>
                </a:solidFill>
                <a:latin typeface="Helvetica Neue"/>
                <a:cs typeface="Helvetica Neue"/>
              </a:rPr>
              <a:t>Powered by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4C1F35-7934-3723-FBBD-74C99BCA9C04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6014" y="4791407"/>
            <a:ext cx="1381743" cy="336541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1.xml><?xml version="1.0" encoding="utf-8"?>
<p:sldLayout xmlns:a16="http://schemas.microsoft.com/office/drawing/2014/main" xmlns:a14="http://schemas.microsoft.com/office/drawing/2010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preserve="1" userDrawn="1">
  <p:cSld name="Response Summar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B593F9-7B30-274B-BFFF-492683631E49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sz="quarter" idx="13" hasCustomPrompt="1"/>
          </p:nvPr>
        </p:nvSpPr>
        <p:spPr>
          <a:xfrm>
            <a:off x="211403" y="3639393"/>
            <a:ext cx="4576388" cy="350837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US" dirty="0"/>
              <a:t>Master text style</a:t>
            </a:r>
          </a:p>
        </p:txBody>
      </p:sp>
      <p:sp>
        <p:nvSpPr>
          <p:cNvPr id="17" name="Title 16"/>
          <p:cNvSpPr>
            <a:spLocks noGrp="1"/>
          </p:cNvSpPr>
          <p:nvPr>
            <p:ph type="title" hasCustomPrompt="1"/>
          </p:nvPr>
        </p:nvSpPr>
        <p:spPr>
          <a:xfrm>
            <a:off x="204788" y="2334751"/>
            <a:ext cx="8229600" cy="857250"/>
          </a:xfrm>
        </p:spPr>
        <p:txBody>
          <a:bodyPr/>
          <a:lstStyle/>
          <a:p>
            <a:r>
              <a:rPr lang="en-US" dirty="0"/>
              <a:t>Master title style (only changes made to the parent slide will be reflected in the app)</a:t>
            </a:r>
          </a:p>
        </p:txBody>
      </p:sp>
      <p:sp>
        <p:nvSpPr>
          <p:cNvPr id="16" name="Text Placeholder 5"/>
          <p:cNvSpPr>
            <a:spLocks noGrp="1"/>
          </p:cNvSpPr>
          <p:nvPr>
            <p:ph type="body" sz="quarter" idx="17" hasCustomPrompt="1"/>
          </p:nvPr>
        </p:nvSpPr>
        <p:spPr>
          <a:xfrm>
            <a:off x="204788" y="3158633"/>
            <a:ext cx="3859212" cy="280987"/>
          </a:xfrm>
        </p:spPr>
        <p:txBody>
          <a:bodyPr/>
          <a:lstStyle>
            <a:lvl2pPr marL="4763" indent="0">
              <a:buNone/>
              <a:defRPr sz="1600">
                <a:solidFill>
                  <a:schemeClr val="bg1">
                    <a:lumMod val="50000"/>
                  </a:schemeClr>
                </a:solidFill>
                <a:latin typeface="Arial"/>
                <a:cs typeface="Arial"/>
              </a:defRPr>
            </a:lvl2pPr>
          </a:lstStyle>
          <a:p>
            <a:pPr lvl="1"/>
            <a:r>
              <a:rPr lang="en-US" dirty="0"/>
              <a:t>Total Responses style</a:t>
            </a:r>
          </a:p>
        </p:txBody>
      </p:sp>
      <p:sp>
        <p:nvSpPr>
          <p:cNvPr id="7" name="Text Placeholder 12"/>
          <p:cNvSpPr>
            <a:spLocks noGrp="1"/>
          </p:cNvSpPr>
          <p:nvPr>
            <p:ph type="body" sz="quarter" idx="18" hasCustomPrompt="1"/>
          </p:nvPr>
        </p:nvSpPr>
        <p:spPr>
          <a:xfrm>
            <a:off x="211403" y="4047840"/>
            <a:ext cx="4576388" cy="350837"/>
          </a:xfrm>
        </p:spPr>
        <p:txBody>
          <a:bodyPr/>
          <a:lstStyle>
            <a:lvl1pPr>
              <a:defRPr b="0"/>
            </a:lvl1pPr>
          </a:lstStyle>
          <a:p>
            <a:pPr lvl="0"/>
            <a:r>
              <a:rPr lang="en-US" dirty="0"/>
              <a:t>Master text style</a:t>
            </a:r>
          </a:p>
        </p:txBody>
      </p:sp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CDF05C82-1244-9CA3-984A-2EEF32F7964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057400" y="4811867"/>
            <a:ext cx="6306014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9" name="Subtitle 1">
            <a:extLst>
              <a:ext uri="{FF2B5EF4-FFF2-40B4-BE49-F238E27FC236}">
                <a16:creationId xmlns:a16="http://schemas.microsoft.com/office/drawing/2014/main" id="{95CE0200-F192-0824-3C26-E467CCA0AF48}"/>
              </a:ext>
            </a:extLst>
          </p:cNvPr>
          <p:cNvSpPr txBox="1">
            <a:spLocks/>
          </p:cNvSpPr>
          <p:nvPr userDrawn="1"/>
        </p:nvSpPr>
        <p:spPr>
          <a:xfrm>
            <a:off x="44110" y="4880795"/>
            <a:ext cx="1050635" cy="1602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00" dirty="0">
                <a:solidFill>
                  <a:srgbClr val="7C878E"/>
                </a:solidFill>
                <a:latin typeface="Helvetica Neue"/>
                <a:cs typeface="Helvetica Neue"/>
              </a:rPr>
              <a:t>Powered by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EEAE7EF1-F906-EB3F-7B2E-99EE2BAA3768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610" y="4835992"/>
            <a:ext cx="1213734" cy="295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83022"/>
      </p:ext>
    </p:extLst>
  </p:cSld>
  <p:clrMapOvr>
    <a:masterClrMapping/>
  </p:clrMapOvr>
</p:sldLayout>
</file>

<file path=ppt/slideLayouts/slideLayout44.xml><?xml version="1.0" encoding="utf-8"?>
<p:sldLayout xmlns:a16="http://schemas.microsoft.com/office/drawing/2014/main" xmlns:a14="http://schemas.microsoft.com/office/drawing/2010/main" xmlns:p14="http://schemas.microsoft.com/office/powerpoint/2010/main" xmlns:a="http://schemas.openxmlformats.org/drawingml/2006/main" xmlns:r="http://schemas.openxmlformats.org/officeDocument/2006/relationships" xmlns:p="http://schemas.openxmlformats.org/presentationml/2006/main" userDrawn="1">
  <p:cSld name="1_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15136" y="80645"/>
            <a:ext cx="8229600" cy="581143"/>
          </a:xfrm>
        </p:spPr>
        <p:txBody>
          <a:bodyPr/>
          <a:lstStyle/>
          <a:p>
            <a:r>
              <a:rPr lang="en-US" dirty="0"/>
              <a:t>Master title style (only changes made to the parent slide will be reflected in the app)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122570" y="666350"/>
            <a:ext cx="5332506" cy="249144"/>
          </a:xfrm>
        </p:spPr>
        <p:txBody>
          <a:bodyPr/>
          <a:lstStyle/>
          <a:p>
            <a:pPr lvl="0"/>
            <a:r>
              <a:rPr lang="en-US" dirty="0"/>
              <a:t>Master text style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8B48FB-E956-2048-9E74-C69E7CAA26CC}" type="slidenum">
              <a:rPr lang="en-US" smtClean="0"/>
              <a:t>‹#›</a:t>
            </a:fld>
            <a:endParaRPr lang="en-US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9FE2B938-E785-E802-7A9A-5AD4FEF608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093976" y="4811867"/>
            <a:ext cx="6302798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ubtitle 1">
            <a:extLst>
              <a:ext uri="{FF2B5EF4-FFF2-40B4-BE49-F238E27FC236}">
                <a16:creationId xmlns:a16="http://schemas.microsoft.com/office/drawing/2014/main" id="{13756DC3-62A3-EAD0-0902-502D886CC750}"/>
              </a:ext>
            </a:extLst>
          </p:cNvPr>
          <p:cNvSpPr txBox="1">
            <a:spLocks/>
          </p:cNvSpPr>
          <p:nvPr userDrawn="1"/>
        </p:nvSpPr>
        <p:spPr>
          <a:xfrm>
            <a:off x="44110" y="4880795"/>
            <a:ext cx="1050635" cy="16020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457200" rtl="0" eaLnBrk="1" latinLnBrk="0" hangingPunct="1">
              <a:spcBef>
                <a:spcPct val="20000"/>
              </a:spcBef>
              <a:buFont typeface="Arial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800" dirty="0">
                <a:solidFill>
                  <a:srgbClr val="7C878E"/>
                </a:solidFill>
                <a:latin typeface="Helvetica Neue"/>
                <a:cs typeface="Helvetica Neue"/>
              </a:rPr>
              <a:t>Powered by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1750C52-00F9-42B7-9AC0-F5417C88D42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8610" y="4835992"/>
            <a:ext cx="1213734" cy="2956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2240473"/>
      </p:ext>
    </p:extLst>
  </p:cSld>
  <p:clrMapOvr>
    <a:masterClrMapping/>
  </p:clrMapOvr>
</p:sldLayout>
</file>

<file path=ppt/slideMasters/_rels/slideMaster11.xml.rels>&#65279;<?xml version="1.0" encoding="utf-8"?><Relationships xmlns="http://schemas.openxmlformats.org/package/2006/relationships"><Relationship Type="http://schemas.openxmlformats.org/officeDocument/2006/relationships/slideLayout" Target="/ppt/slideLayouts/slideLayout31.xml" Id="rId3" /><Relationship Type="http://schemas.openxmlformats.org/officeDocument/2006/relationships/slideLayout" Target="/ppt/slideLayouts/slideLayout22.xml" Id="rId2" /><Relationship Type="http://schemas.openxmlformats.org/officeDocument/2006/relationships/slideLayout" Target="/ppt/slideLayouts/slideLayout13.xml" Id="rId1" /><Relationship Type="http://schemas.openxmlformats.org/officeDocument/2006/relationships/theme" Target="/ppt/theme/theme11.xml" Id="rId5" /><Relationship Type="http://schemas.openxmlformats.org/officeDocument/2006/relationships/slideLayout" Target="/ppt/slideLayouts/slideLayout44.xml" Id="rId4" /></Relationships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5136" y="270516"/>
            <a:ext cx="8229600" cy="39127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570" y="666350"/>
            <a:ext cx="5332506" cy="2491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67076" y="4815076"/>
            <a:ext cx="626035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>
                    <a:lumMod val="60000"/>
                    <a:lumOff val="40000"/>
                  </a:schemeClr>
                </a:solidFill>
                <a:latin typeface="Arial"/>
                <a:cs typeface="Arial"/>
              </a:defRPr>
            </a:lvl1pPr>
          </a:lstStyle>
          <a:p>
            <a:fld id="{A88B48FB-E956-2048-9E74-C69E7CAA26C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67FE218-D8C1-4598-C115-912209DA1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058920" y="4811866"/>
            <a:ext cx="6380992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8755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74" r:id="rId2"/>
    <p:sldLayoutId id="2147483671" r:id="rId3"/>
    <p:sldLayoutId id="2147483675" r:id="rId4"/>
  </p:sldLayoutIdLst>
  <p:hf hdr="0" dt="0"/>
  <p:txStyles>
    <p:titleStyle>
      <a:lvl1pPr algn="l" defTabSz="457200" rtl="0" eaLnBrk="1" latinLnBrk="0" hangingPunct="1">
        <a:spcBef>
          <a:spcPct val="0"/>
        </a:spcBef>
        <a:buNone/>
        <a:defRPr sz="1800" b="1" kern="1200">
          <a:solidFill>
            <a:schemeClr val="tx1"/>
          </a:solidFill>
          <a:latin typeface="Arial"/>
          <a:ea typeface="+mj-ea"/>
          <a:cs typeface="Arial"/>
        </a:defRPr>
      </a:lvl1pPr>
    </p:titleStyle>
    <p:bodyStyle>
      <a:lvl1pPr marL="0" indent="0" algn="l" defTabSz="457200" rtl="0" eaLnBrk="1" latinLnBrk="0" hangingPunct="1">
        <a:spcBef>
          <a:spcPct val="20000"/>
        </a:spcBef>
        <a:buFont typeface="Arial"/>
        <a:buNone/>
        <a:defRPr sz="1000" kern="1200">
          <a:solidFill>
            <a:schemeClr val="bg1">
              <a:lumMod val="50000"/>
            </a:schemeClr>
          </a:solidFill>
          <a:latin typeface="Arial"/>
          <a:ea typeface="+mn-ea"/>
          <a:cs typeface="Arial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22.xml" Id="rId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31.xml" Id="rI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Relationship Type="http://schemas.openxmlformats.org/officeDocument/2006/relationships/chart" Target="/ppt/slides/charts/chart1.xml" Id="rIdb42c166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Relationship Type="http://schemas.openxmlformats.org/officeDocument/2006/relationships/chart" Target="/ppt/slides/charts/chart2.xml" Id="rIde0381c4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Relationship Type="http://schemas.openxmlformats.org/officeDocument/2006/relationships/chart" Target="/ppt/slides/charts/chart3.xml" Id="rId3545ee39" /></Relationships>
</file>

<file path=ppt/slides/_rels/slide8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/Relationships>
</file>

<file path=ppt/slides/_rels/slide9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Relationship Type="http://schemas.openxmlformats.org/officeDocument/2006/relationships/chart" Target="/ppt/slides/charts/chart4.xml" Id="rId9ee39c67" /></Relationships>
</file>

<file path=ppt/slides/_rels/slide10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/Relationships>
</file>

<file path=ppt/slides/_rels/slide1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Relationship Type="http://schemas.openxmlformats.org/officeDocument/2006/relationships/chart" Target="/ppt/slides/charts/chart5.xml" Id="rId9ede9941" /></Relationships>
</file>

<file path=ppt/slides/_rels/slide1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/Relationships>
</file>

<file path=ppt/slides/_rels/slide1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Relationship Type="http://schemas.openxmlformats.org/officeDocument/2006/relationships/chart" Target="/ppt/slides/charts/chart6.xml" Id="rId9922dbde" /></Relationships>
</file>

<file path=ppt/slides/_rels/slide1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/Relationships>
</file>

<file path=ppt/slides/_rels/slide1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Relationship Type="http://schemas.openxmlformats.org/officeDocument/2006/relationships/chart" Target="/ppt/slides/charts/chart7.xml" Id="rId49007a93" /></Relationships>
</file>

<file path=ppt/slides/_rels/slide1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3.xml" Id="rId1" /></Relationships>
</file>

<file path=ppt/slides/charts/_rels/chart1.xml.rels>&#65279;<?xml version="1.0" encoding="utf-8"?><Relationships xmlns="http://schemas.openxmlformats.org/package/2006/relationships"><Relationship Type="http://schemas.openxmlformats.org/officeDocument/2006/relationships/package" Target="/ppt/slides/charts/embeddings/package.bin" Id="rId7055f066" /></Relationships>
</file>

<file path=ppt/slides/charts/_rels/chart2.xml.rels>&#65279;<?xml version="1.0" encoding="utf-8"?><Relationships xmlns="http://schemas.openxmlformats.org/package/2006/relationships"><Relationship Type="http://schemas.openxmlformats.org/officeDocument/2006/relationships/package" Target="/ppt/slides/charts/embeddings/package2.bin" Id="rIdfe5513d8" /></Relationships>
</file>

<file path=ppt/slides/charts/_rels/chart3.xml.rels>&#65279;<?xml version="1.0" encoding="utf-8"?><Relationships xmlns="http://schemas.openxmlformats.org/package/2006/relationships"><Relationship Type="http://schemas.openxmlformats.org/officeDocument/2006/relationships/package" Target="/ppt/slides/charts/embeddings/package3.bin" Id="rId91e354ed" /></Relationships>
</file>

<file path=ppt/slides/charts/_rels/chart4.xml.rels>&#65279;<?xml version="1.0" encoding="utf-8"?><Relationships xmlns="http://schemas.openxmlformats.org/package/2006/relationships"><Relationship Type="http://schemas.openxmlformats.org/officeDocument/2006/relationships/package" Target="/ppt/slides/charts/embeddings/package4.bin" Id="rIddf573984" /></Relationships>
</file>

<file path=ppt/slides/charts/_rels/chart5.xml.rels>&#65279;<?xml version="1.0" encoding="utf-8"?><Relationships xmlns="http://schemas.openxmlformats.org/package/2006/relationships"><Relationship Type="http://schemas.openxmlformats.org/officeDocument/2006/relationships/package" Target="/ppt/slides/charts/embeddings/package5.bin" Id="rIda230e559" /></Relationships>
</file>

<file path=ppt/slides/charts/_rels/chart6.xml.rels>&#65279;<?xml version="1.0" encoding="utf-8"?><Relationships xmlns="http://schemas.openxmlformats.org/package/2006/relationships"><Relationship Type="http://schemas.openxmlformats.org/officeDocument/2006/relationships/package" Target="/ppt/slides/charts/embeddings/package6.bin" Id="rId835c12d3" /></Relationships>
</file>

<file path=ppt/slides/charts/_rels/chart7.xml.rels>&#65279;<?xml version="1.0" encoding="utf-8"?><Relationships xmlns="http://schemas.openxmlformats.org/package/2006/relationships"><Relationship Type="http://schemas.openxmlformats.org/officeDocument/2006/relationships/package" Target="/ppt/slides/charts/embeddings/package7.bin" Id="rId14095c52" /></Relationships>
</file>

<file path=ppt/slides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Strongly disagree</c:v>
                </c:pt>
              </c:strCache>
            </c:strRef>
          </c:tx>
          <c:spPr>
            <a:solidFill>
              <a:srgbClr val="00BF6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Sheet1!$A$2:$A$6</c:f>
              <c:strCache>
                <c:ptCount val="5"/>
                <c:pt idx="0">
                  <c:v>1. Leadership coaching improved my ability to communicate effectively in my leadership role.</c:v>
                </c:pt>
                <c:pt idx="1">
                  <c:v>2. Coaching helped me manage difficult conversations and conflicts more constructively.</c:v>
                </c:pt>
                <c:pt idx="2">
                  <c:v>3. Coaching increased my awareness of my emotions and how they affect others in a leadership context.</c:v>
                </c:pt>
                <c:pt idx="3">
                  <c:v>4. Coaching supported my understanding and regular application of at least one coaching or learning model (e.g., Kolb’s Experiential Learning Cycle, Integral “Iceberg” Model, GROW).</c:v>
                </c:pt>
                <c:pt idx="4">
                  <c:v>5. Overall, leadership coaching added value to my effectiveness as a leader and had a direct client impact for the implementation of projects and business development.</c:v>
                </c:pt>
              </c:strCache>
            </c:strRef>
          </c:cat>
          <c:val>
            <c:numRef>
              <c:f>Sheet1!$B$2:$B$6</c:f>
              <c:numCache>
                <c:formatCode>0.00%</c:formatCode>
                <c:ptCount val="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  <c:pt idx="4">
                  <c:v>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Disagree</c:v>
                </c:pt>
              </c:strCache>
            </c:strRef>
          </c:tx>
          <c:spPr>
            <a:solidFill>
              <a:srgbClr val="507CB6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Sheet1!$A$2:$A$6</c:f>
              <c:strCache>
                <c:ptCount val="5"/>
                <c:pt idx="0">
                  <c:v>1. Leadership coaching improved my ability to communicate effectively in my leadership role.</c:v>
                </c:pt>
                <c:pt idx="1">
                  <c:v>2. Coaching helped me manage difficult conversations and conflicts more constructively.</c:v>
                </c:pt>
                <c:pt idx="2">
                  <c:v>3. Coaching increased my awareness of my emotions and how they affect others in a leadership context.</c:v>
                </c:pt>
                <c:pt idx="3">
                  <c:v>4. Coaching supported my understanding and regular application of at least one coaching or learning model (e.g., Kolb’s Experiential Learning Cycle, Integral “Iceberg” Model, GROW).</c:v>
                </c:pt>
                <c:pt idx="4">
                  <c:v>5. Overall, leadership coaching added value to my effectiveness as a leader and had a direct client impact for the implementation of projects and business development.</c:v>
                </c:pt>
              </c:strCache>
            </c:strRef>
          </c:cat>
          <c:val>
            <c:numRef>
              <c:f>Sheet1!$C$2:$C$6</c:f>
              <c:numCache>
                <c:formatCode>0.00%</c:formatCode>
                <c:ptCount val="5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0.1429</c:v>
                </c:pt>
                <c:pt idx="4">
                  <c:v>0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Neutral</c:v>
                </c:pt>
              </c:strCache>
            </c:strRef>
          </c:tx>
          <c:spPr>
            <a:solidFill>
              <a:srgbClr val="F9BE00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Sheet1!$A$2:$A$6</c:f>
              <c:strCache>
                <c:ptCount val="5"/>
                <c:pt idx="0">
                  <c:v>1. Leadership coaching improved my ability to communicate effectively in my leadership role.</c:v>
                </c:pt>
                <c:pt idx="1">
                  <c:v>2. Coaching helped me manage difficult conversations and conflicts more constructively.</c:v>
                </c:pt>
                <c:pt idx="2">
                  <c:v>3. Coaching increased my awareness of my emotions and how they affect others in a leadership context.</c:v>
                </c:pt>
                <c:pt idx="3">
                  <c:v>4. Coaching supported my understanding and regular application of at least one coaching or learning model (e.g., Kolb’s Experiential Learning Cycle, Integral “Iceberg” Model, GROW).</c:v>
                </c:pt>
                <c:pt idx="4">
                  <c:v>5. Overall, leadership coaching added value to my effectiveness as a leader and had a direct client impact for the implementation of projects and business development.</c:v>
                </c:pt>
              </c:strCache>
            </c:strRef>
          </c:cat>
          <c:val>
            <c:numRef>
              <c:f>Sheet1!$D$2:$D$6</c:f>
              <c:numCache>
                <c:formatCode>0.00%</c:formatCode>
                <c:ptCount val="5"/>
                <c:pt idx="0">
                  <c:v>0.1429</c:v>
                </c:pt>
                <c:pt idx="1">
                  <c:v>0.1429</c:v>
                </c:pt>
                <c:pt idx="2">
                  <c:v>0.2857</c:v>
                </c:pt>
                <c:pt idx="3">
                  <c:v>0.4286</c:v>
                </c:pt>
                <c:pt idx="4">
                  <c:v>0</c:v>
                </c:pt>
              </c:numCache>
            </c:numRef>
          </c:val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Agree</c:v>
                </c:pt>
              </c:strCache>
            </c:strRef>
          </c:tx>
          <c:spPr>
            <a:solidFill>
              <a:srgbClr val="6BC8CD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Sheet1!$A$2:$A$6</c:f>
              <c:strCache>
                <c:ptCount val="5"/>
                <c:pt idx="0">
                  <c:v>1. Leadership coaching improved my ability to communicate effectively in my leadership role.</c:v>
                </c:pt>
                <c:pt idx="1">
                  <c:v>2. Coaching helped me manage difficult conversations and conflicts more constructively.</c:v>
                </c:pt>
                <c:pt idx="2">
                  <c:v>3. Coaching increased my awareness of my emotions and how they affect others in a leadership context.</c:v>
                </c:pt>
                <c:pt idx="3">
                  <c:v>4. Coaching supported my understanding and regular application of at least one coaching or learning model (e.g., Kolb’s Experiential Learning Cycle, Integral “Iceberg” Model, GROW).</c:v>
                </c:pt>
                <c:pt idx="4">
                  <c:v>5. Overall, leadership coaching added value to my effectiveness as a leader and had a direct client impact for the implementation of projects and business development.</c:v>
                </c:pt>
              </c:strCache>
            </c:strRef>
          </c:cat>
          <c:val>
            <c:numRef>
              <c:f>Sheet1!$E$2:$E$6</c:f>
              <c:numCache>
                <c:formatCode>0.00%</c:formatCode>
                <c:ptCount val="5"/>
                <c:pt idx="0">
                  <c:v>0.4286</c:v>
                </c:pt>
                <c:pt idx="1">
                  <c:v>0.7143</c:v>
                </c:pt>
                <c:pt idx="2">
                  <c:v>0.2857</c:v>
                </c:pt>
                <c:pt idx="3">
                  <c:v>0.1429</c:v>
                </c:pt>
                <c:pt idx="4">
                  <c:v>0.8571</c:v>
                </c:pt>
              </c:numCache>
            </c:numRef>
          </c:val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Strongly agree</c:v>
                </c:pt>
              </c:strCache>
            </c:strRef>
          </c:tx>
          <c:spPr>
            <a:solidFill>
              <a:srgbClr val="FF8B4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Sheet1!$A$2:$A$6</c:f>
              <c:strCache>
                <c:ptCount val="5"/>
                <c:pt idx="0">
                  <c:v>1. Leadership coaching improved my ability to communicate effectively in my leadership role.</c:v>
                </c:pt>
                <c:pt idx="1">
                  <c:v>2. Coaching helped me manage difficult conversations and conflicts more constructively.</c:v>
                </c:pt>
                <c:pt idx="2">
                  <c:v>3. Coaching increased my awareness of my emotions and how they affect others in a leadership context.</c:v>
                </c:pt>
                <c:pt idx="3">
                  <c:v>4. Coaching supported my understanding and regular application of at least one coaching or learning model (e.g., Kolb’s Experiential Learning Cycle, Integral “Iceberg” Model, GROW).</c:v>
                </c:pt>
                <c:pt idx="4">
                  <c:v>5. Overall, leadership coaching added value to my effectiveness as a leader and had a direct client impact for the implementation of projects and business development.</c:v>
                </c:pt>
              </c:strCache>
            </c:strRef>
          </c:cat>
          <c:val>
            <c:numRef>
              <c:f>Sheet1!$F$2:$F$6</c:f>
              <c:numCache>
                <c:formatCode>0.00%</c:formatCode>
                <c:ptCount val="5"/>
                <c:pt idx="0">
                  <c:v>0.4286</c:v>
                </c:pt>
                <c:pt idx="1">
                  <c:v>0.1429</c:v>
                </c:pt>
                <c:pt idx="2">
                  <c:v>0.4286</c:v>
                </c:pt>
                <c:pt idx="3">
                  <c:v>0.2857</c:v>
                </c:pt>
                <c:pt idx="4">
                  <c:v>0.1429</c:v>
                </c:pt>
              </c:numCache>
            </c:numRef>
          </c:val>
        </c:ser>
        <c:dLbls>
          <c:numFmt formatCode="0.00%" sourceLinked="0"/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68027336"/>
        <c:axId val="2113994440"/>
      </c:barChart>
      <c:catAx>
        <c:axId val="2068027336"/>
        <c:scaling>
          <c:orientation val="maxMin"/>
        </c:scaling>
        <c:delete val="0"/>
        <c:axPos val="l"/>
        <c:numFmt formatCode="General" sourceLinked="0"/>
        <c:majorTickMark val="out"/>
        <c:minorTickMark val="none"/>
        <c:tickLblPos val="low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113994440"/>
        <c:crosses val="autoZero"/>
        <c:auto val="1"/>
        <c:lblAlgn val="ctr"/>
        <c:lblOffset val="100"/>
        <c:noMultiLvlLbl val="0"/>
      </c:catAx>
      <c:valAx>
        <c:axId val="2113994440"/>
        <c:scaling>
          <c:orientation val="minMax"/>
          <c:max val="1"/>
          <c:min val="0"/>
        </c:scaling>
        <c:delete val="0"/>
        <c:axPos val="b"/>
        <c:numFmt formatCode="0%" sourceLinked="0"/>
        <c:majorTickMark val="out"/>
        <c:minorTickMark val="none"/>
        <c:tickLblPos val="nextTo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068027336"/>
        <c:crosses val="max"/>
        <c:crossBetween val="between"/>
      </c:valAx>
    </c:plotArea>
    <c:legend>
      <c:legendPos val="b"/>
      <c:overlay val="0"/>
      <c:txPr>
        <a:bodyPr/>
        <a:lstStyle/>
        <a:p>
          <a:pPr>
            <a:defRPr sz="1200" b="0">
              <a:solidFill>
                <a:srgbClr val="7F7F7F"/>
              </a:solidFill>
            </a:defRPr>
          </a:pPr>
          <a:endParaRPr lang="en-US"/>
        </a:p>
      </c:txPr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7055f066"/>
</c:chartSpace>
</file>

<file path=ppt/slides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Strongly disagree</c:v>
                </c:pt>
              </c:strCache>
            </c:strRef>
          </c:tx>
          <c:spPr>
            <a:solidFill>
              <a:srgbClr val="00BF6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Coaching helped me clarify my leadership goals, priorities, and role expectations</c:v>
                </c:pt>
                <c:pt idx="1">
                  <c:v>2. Coaching supported alignment between my role, my understanding of how my role contributes to broader organisational objectives, and my alignment with other leaders.</c:v>
                </c:pt>
              </c:strCache>
            </c:strRef>
          </c:cat>
          <c:val>
            <c:numRef>
              <c:f>Sheet1!$B$2:$B$3</c:f>
              <c:numCache>
                <c:formatCode>0.00%</c:formatCode>
                <c:ptCount val="2"/>
                <c:pt idx="0">
                  <c:v>0</c:v>
                </c:pt>
                <c:pt idx="1">
                  <c:v>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Disagree</c:v>
                </c:pt>
              </c:strCache>
            </c:strRef>
          </c:tx>
          <c:spPr>
            <a:solidFill>
              <a:srgbClr val="507CB6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Coaching helped me clarify my leadership goals, priorities, and role expectations</c:v>
                </c:pt>
                <c:pt idx="1">
                  <c:v>2. Coaching supported alignment between my role, my understanding of how my role contributes to broader organisational objectives, and my alignment with other leaders.</c:v>
                </c:pt>
              </c:strCache>
            </c:strRef>
          </c:cat>
          <c:val>
            <c:numRef>
              <c:f>Sheet1!$C$2:$C$3</c:f>
              <c:numCache>
                <c:formatCode>0.00%</c:formatCode>
                <c:ptCount val="2"/>
                <c:pt idx="0">
                  <c:v>0</c:v>
                </c:pt>
                <c:pt idx="1">
                  <c:v>0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Neutral</c:v>
                </c:pt>
              </c:strCache>
            </c:strRef>
          </c:tx>
          <c:spPr>
            <a:solidFill>
              <a:srgbClr val="F9BE00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Coaching helped me clarify my leadership goals, priorities, and role expectations</c:v>
                </c:pt>
                <c:pt idx="1">
                  <c:v>2. Coaching supported alignment between my role, my understanding of how my role contributes to broader organisational objectives, and my alignment with other leaders.</c:v>
                </c:pt>
              </c:strCache>
            </c:strRef>
          </c:cat>
          <c:val>
            <c:numRef>
              <c:f>Sheet1!$D$2:$D$3</c:f>
              <c:numCache>
                <c:formatCode>0.00%</c:formatCode>
                <c:ptCount val="2"/>
                <c:pt idx="0">
                  <c:v>0</c:v>
                </c:pt>
                <c:pt idx="1">
                  <c:v>0.1429</c:v>
                </c:pt>
              </c:numCache>
            </c:numRef>
          </c:val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Agree</c:v>
                </c:pt>
              </c:strCache>
            </c:strRef>
          </c:tx>
          <c:spPr>
            <a:solidFill>
              <a:srgbClr val="6BC8CD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Coaching helped me clarify my leadership goals, priorities, and role expectations</c:v>
                </c:pt>
                <c:pt idx="1">
                  <c:v>2. Coaching supported alignment between my role, my understanding of how my role contributes to broader organisational objectives, and my alignment with other leaders.</c:v>
                </c:pt>
              </c:strCache>
            </c:strRef>
          </c:cat>
          <c:val>
            <c:numRef>
              <c:f>Sheet1!$E$2:$E$3</c:f>
              <c:numCache>
                <c:formatCode>0.00%</c:formatCode>
                <c:ptCount val="2"/>
                <c:pt idx="0">
                  <c:v>0.8571</c:v>
                </c:pt>
                <c:pt idx="1">
                  <c:v>0.5714</c:v>
                </c:pt>
              </c:numCache>
            </c:numRef>
          </c:val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Strongly agree</c:v>
                </c:pt>
              </c:strCache>
            </c:strRef>
          </c:tx>
          <c:spPr>
            <a:solidFill>
              <a:srgbClr val="FF8B4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Coaching helped me clarify my leadership goals, priorities, and role expectations</c:v>
                </c:pt>
                <c:pt idx="1">
                  <c:v>2. Coaching supported alignment between my role, my understanding of how my role contributes to broader organisational objectives, and my alignment with other leaders.</c:v>
                </c:pt>
              </c:strCache>
            </c:strRef>
          </c:cat>
          <c:val>
            <c:numRef>
              <c:f>Sheet1!$F$2:$F$3</c:f>
              <c:numCache>
                <c:formatCode>0.00%</c:formatCode>
                <c:ptCount val="2"/>
                <c:pt idx="0">
                  <c:v>0.1429</c:v>
                </c:pt>
                <c:pt idx="1">
                  <c:v>0.2857</c:v>
                </c:pt>
              </c:numCache>
            </c:numRef>
          </c:val>
        </c:ser>
        <c:dLbls>
          <c:numFmt formatCode="0.00%" sourceLinked="0"/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68027336"/>
        <c:axId val="2113994440"/>
      </c:barChart>
      <c:catAx>
        <c:axId val="2068027336"/>
        <c:scaling>
          <c:orientation val="maxMin"/>
        </c:scaling>
        <c:delete val="0"/>
        <c:axPos val="l"/>
        <c:numFmt formatCode="General" sourceLinked="0"/>
        <c:majorTickMark val="out"/>
        <c:minorTickMark val="none"/>
        <c:tickLblPos val="low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113994440"/>
        <c:crosses val="autoZero"/>
        <c:auto val="1"/>
        <c:lblAlgn val="ctr"/>
        <c:lblOffset val="100"/>
        <c:noMultiLvlLbl val="0"/>
      </c:catAx>
      <c:valAx>
        <c:axId val="2113994440"/>
        <c:scaling>
          <c:orientation val="minMax"/>
          <c:max val="1"/>
          <c:min val="0"/>
        </c:scaling>
        <c:delete val="0"/>
        <c:axPos val="b"/>
        <c:numFmt formatCode="0%" sourceLinked="0"/>
        <c:majorTickMark val="out"/>
        <c:minorTickMark val="none"/>
        <c:tickLblPos val="nextTo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068027336"/>
        <c:crosses val="max"/>
        <c:crossBetween val="between"/>
      </c:valAx>
    </c:plotArea>
    <c:legend>
      <c:legendPos val="b"/>
      <c:overlay val="0"/>
      <c:txPr>
        <a:bodyPr/>
        <a:lstStyle/>
        <a:p>
          <a:pPr>
            <a:defRPr sz="1200" b="0">
              <a:solidFill>
                <a:srgbClr val="7F7F7F"/>
              </a:solidFill>
            </a:defRPr>
          </a:pPr>
          <a:endParaRPr lang="en-US"/>
        </a:p>
      </c:txPr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fe5513d8"/>
</c:chartSpace>
</file>

<file path=ppt/slides/charts/chart3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Strongly disagree</c:v>
                </c:pt>
              </c:strCache>
            </c:strRef>
          </c:tx>
          <c:spPr>
            <a:solidFill>
              <a:srgbClr val="00BF6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Leadership coaching positively influenced my motivation and engagement at work.</c:v>
                </c:pt>
                <c:pt idx="1">
                  <c:v>2. Coaching strengthened my resilience and confidence in navigating pressure, change, and setbacks.</c:v>
                </c:pt>
              </c:strCache>
            </c:strRef>
          </c:cat>
          <c:val>
            <c:numRef>
              <c:f>Sheet1!$B$2:$B$3</c:f>
              <c:numCache>
                <c:formatCode>0.00%</c:formatCode>
                <c:ptCount val="2"/>
                <c:pt idx="0">
                  <c:v>0</c:v>
                </c:pt>
                <c:pt idx="1">
                  <c:v>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Disagree</c:v>
                </c:pt>
              </c:strCache>
            </c:strRef>
          </c:tx>
          <c:spPr>
            <a:solidFill>
              <a:srgbClr val="507CB6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Leadership coaching positively influenced my motivation and engagement at work.</c:v>
                </c:pt>
                <c:pt idx="1">
                  <c:v>2. Coaching strengthened my resilience and confidence in navigating pressure, change, and setbacks.</c:v>
                </c:pt>
              </c:strCache>
            </c:strRef>
          </c:cat>
          <c:val>
            <c:numRef>
              <c:f>Sheet1!$C$2:$C$3</c:f>
              <c:numCache>
                <c:formatCode>0.00%</c:formatCode>
                <c:ptCount val="2"/>
                <c:pt idx="0">
                  <c:v>0</c:v>
                </c:pt>
                <c:pt idx="1">
                  <c:v>0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Neutral</c:v>
                </c:pt>
              </c:strCache>
            </c:strRef>
          </c:tx>
          <c:spPr>
            <a:solidFill>
              <a:srgbClr val="F9BE00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Leadership coaching positively influenced my motivation and engagement at work.</c:v>
                </c:pt>
                <c:pt idx="1">
                  <c:v>2. Coaching strengthened my resilience and confidence in navigating pressure, change, and setbacks.</c:v>
                </c:pt>
              </c:strCache>
            </c:strRef>
          </c:cat>
          <c:val>
            <c:numRef>
              <c:f>Sheet1!$D$2:$D$3</c:f>
              <c:numCache>
                <c:formatCode>0.00%</c:formatCode>
                <c:ptCount val="2"/>
                <c:pt idx="0">
                  <c:v>0.2857</c:v>
                </c:pt>
                <c:pt idx="1">
                  <c:v>0.2857</c:v>
                </c:pt>
              </c:numCache>
            </c:numRef>
          </c:val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Agree</c:v>
                </c:pt>
              </c:strCache>
            </c:strRef>
          </c:tx>
          <c:spPr>
            <a:solidFill>
              <a:srgbClr val="6BC8CD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Leadership coaching positively influenced my motivation and engagement at work.</c:v>
                </c:pt>
                <c:pt idx="1">
                  <c:v>2. Coaching strengthened my resilience and confidence in navigating pressure, change, and setbacks.</c:v>
                </c:pt>
              </c:strCache>
            </c:strRef>
          </c:cat>
          <c:val>
            <c:numRef>
              <c:f>Sheet1!$E$2:$E$3</c:f>
              <c:numCache>
                <c:formatCode>0.00%</c:formatCode>
                <c:ptCount val="2"/>
                <c:pt idx="0">
                  <c:v>0.5714</c:v>
                </c:pt>
                <c:pt idx="1">
                  <c:v>0.4286</c:v>
                </c:pt>
              </c:numCache>
            </c:numRef>
          </c:val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Strongly agree</c:v>
                </c:pt>
              </c:strCache>
            </c:strRef>
          </c:tx>
          <c:spPr>
            <a:solidFill>
              <a:srgbClr val="FF8B4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Leadership coaching positively influenced my motivation and engagement at work.</c:v>
                </c:pt>
                <c:pt idx="1">
                  <c:v>2. Coaching strengthened my resilience and confidence in navigating pressure, change, and setbacks.</c:v>
                </c:pt>
              </c:strCache>
            </c:strRef>
          </c:cat>
          <c:val>
            <c:numRef>
              <c:f>Sheet1!$F$2:$F$3</c:f>
              <c:numCache>
                <c:formatCode>0.00%</c:formatCode>
                <c:ptCount val="2"/>
                <c:pt idx="0">
                  <c:v>0.1429</c:v>
                </c:pt>
                <c:pt idx="1">
                  <c:v>0.2857</c:v>
                </c:pt>
              </c:numCache>
            </c:numRef>
          </c:val>
        </c:ser>
        <c:dLbls>
          <c:numFmt formatCode="0.00%" sourceLinked="0"/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68027336"/>
        <c:axId val="2113994440"/>
      </c:barChart>
      <c:catAx>
        <c:axId val="2068027336"/>
        <c:scaling>
          <c:orientation val="maxMin"/>
        </c:scaling>
        <c:delete val="0"/>
        <c:axPos val="l"/>
        <c:numFmt formatCode="General" sourceLinked="0"/>
        <c:majorTickMark val="out"/>
        <c:minorTickMark val="none"/>
        <c:tickLblPos val="low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113994440"/>
        <c:crosses val="autoZero"/>
        <c:auto val="1"/>
        <c:lblAlgn val="ctr"/>
        <c:lblOffset val="100"/>
        <c:noMultiLvlLbl val="0"/>
      </c:catAx>
      <c:valAx>
        <c:axId val="2113994440"/>
        <c:scaling>
          <c:orientation val="minMax"/>
          <c:max val="1"/>
          <c:min val="0"/>
        </c:scaling>
        <c:delete val="0"/>
        <c:axPos val="b"/>
        <c:numFmt formatCode="0%" sourceLinked="0"/>
        <c:majorTickMark val="out"/>
        <c:minorTickMark val="none"/>
        <c:tickLblPos val="nextTo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068027336"/>
        <c:crosses val="max"/>
        <c:crossBetween val="between"/>
      </c:valAx>
    </c:plotArea>
    <c:legend>
      <c:legendPos val="b"/>
      <c:overlay val="0"/>
      <c:txPr>
        <a:bodyPr/>
        <a:lstStyle/>
        <a:p>
          <a:pPr>
            <a:defRPr sz="1200" b="0">
              <a:solidFill>
                <a:srgbClr val="7F7F7F"/>
              </a:solidFill>
            </a:defRPr>
          </a:pPr>
          <a:endParaRPr lang="en-US"/>
        </a:p>
      </c:txPr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91e354ed"/>
</c:chartSpace>
</file>

<file path=ppt/slides/charts/chart4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Strongly disagree</c:v>
                </c:pt>
              </c:strCache>
            </c:strRef>
          </c:tx>
          <c:spPr>
            <a:solidFill>
              <a:srgbClr val="00BF6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Coaching helped me translate reflection into concrete leadership actions within the team, with management, and with clients.</c:v>
                </c:pt>
                <c:pt idx="1">
                  <c:v>2. The three-way coaching meetings involving the coach, myself, and the responsible partner/manager strengthened shared accountability, clarity of expectations, and mutual trust, and supported the validation of leadership goals and career development plans.</c:v>
                </c:pt>
              </c:strCache>
            </c:strRef>
          </c:cat>
          <c:val>
            <c:numRef>
              <c:f>Sheet1!$B$2:$B$3</c:f>
              <c:numCache>
                <c:formatCode>0.00%</c:formatCode>
                <c:ptCount val="2"/>
                <c:pt idx="0">
                  <c:v>0</c:v>
                </c:pt>
                <c:pt idx="1">
                  <c:v>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Disagree</c:v>
                </c:pt>
              </c:strCache>
            </c:strRef>
          </c:tx>
          <c:spPr>
            <a:solidFill>
              <a:srgbClr val="507CB6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Coaching helped me translate reflection into concrete leadership actions within the team, with management, and with clients.</c:v>
                </c:pt>
                <c:pt idx="1">
                  <c:v>2. The three-way coaching meetings involving the coach, myself, and the responsible partner/manager strengthened shared accountability, clarity of expectations, and mutual trust, and supported the validation of leadership goals and career development plans.</c:v>
                </c:pt>
              </c:strCache>
            </c:strRef>
          </c:cat>
          <c:val>
            <c:numRef>
              <c:f>Sheet1!$C$2:$C$3</c:f>
              <c:numCache>
                <c:formatCode>0.00%</c:formatCode>
                <c:ptCount val="2"/>
                <c:pt idx="0">
                  <c:v>0.1429</c:v>
                </c:pt>
                <c:pt idx="1">
                  <c:v>0.1429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Neutral</c:v>
                </c:pt>
              </c:strCache>
            </c:strRef>
          </c:tx>
          <c:spPr>
            <a:solidFill>
              <a:srgbClr val="F9BE00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Coaching helped me translate reflection into concrete leadership actions within the team, with management, and with clients.</c:v>
                </c:pt>
                <c:pt idx="1">
                  <c:v>2. The three-way coaching meetings involving the coach, myself, and the responsible partner/manager strengthened shared accountability, clarity of expectations, and mutual trust, and supported the validation of leadership goals and career development plans.</c:v>
                </c:pt>
              </c:strCache>
            </c:strRef>
          </c:cat>
          <c:val>
            <c:numRef>
              <c:f>Sheet1!$D$2:$D$3</c:f>
              <c:numCache>
                <c:formatCode>0.00%</c:formatCode>
                <c:ptCount val="2"/>
                <c:pt idx="0">
                  <c:v>0</c:v>
                </c:pt>
                <c:pt idx="1">
                  <c:v>0.2857</c:v>
                </c:pt>
              </c:numCache>
            </c:numRef>
          </c:val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Agree</c:v>
                </c:pt>
              </c:strCache>
            </c:strRef>
          </c:tx>
          <c:spPr>
            <a:solidFill>
              <a:srgbClr val="6BC8CD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Coaching helped me translate reflection into concrete leadership actions within the team, with management, and with clients.</c:v>
                </c:pt>
                <c:pt idx="1">
                  <c:v>2. The three-way coaching meetings involving the coach, myself, and the responsible partner/manager strengthened shared accountability, clarity of expectations, and mutual trust, and supported the validation of leadership goals and career development plans.</c:v>
                </c:pt>
              </c:strCache>
            </c:strRef>
          </c:cat>
          <c:val>
            <c:numRef>
              <c:f>Sheet1!$E$2:$E$3</c:f>
              <c:numCache>
                <c:formatCode>0.00%</c:formatCode>
                <c:ptCount val="2"/>
                <c:pt idx="0">
                  <c:v>0.5714</c:v>
                </c:pt>
                <c:pt idx="1">
                  <c:v>0.1429</c:v>
                </c:pt>
              </c:numCache>
            </c:numRef>
          </c:val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Strongly agree</c:v>
                </c:pt>
              </c:strCache>
            </c:strRef>
          </c:tx>
          <c:spPr>
            <a:solidFill>
              <a:srgbClr val="FF8B4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Sheet1!$A$2:$A$3</c:f>
              <c:strCache>
                <c:ptCount val="2"/>
                <c:pt idx="0">
                  <c:v>1. Coaching helped me translate reflection into concrete leadership actions within the team, with management, and with clients.</c:v>
                </c:pt>
                <c:pt idx="1">
                  <c:v>2. The three-way coaching meetings involving the coach, myself, and the responsible partner/manager strengthened shared accountability, clarity of expectations, and mutual trust, and supported the validation of leadership goals and career development plans.</c:v>
                </c:pt>
              </c:strCache>
            </c:strRef>
          </c:cat>
          <c:val>
            <c:numRef>
              <c:f>Sheet1!$F$2:$F$3</c:f>
              <c:numCache>
                <c:formatCode>0.00%</c:formatCode>
                <c:ptCount val="2"/>
                <c:pt idx="0">
                  <c:v>0.2857</c:v>
                </c:pt>
                <c:pt idx="1">
                  <c:v>0.4286</c:v>
                </c:pt>
              </c:numCache>
            </c:numRef>
          </c:val>
        </c:ser>
        <c:dLbls>
          <c:numFmt formatCode="0.00%" sourceLinked="0"/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68027336"/>
        <c:axId val="2113994440"/>
      </c:barChart>
      <c:catAx>
        <c:axId val="2068027336"/>
        <c:scaling>
          <c:orientation val="maxMin"/>
        </c:scaling>
        <c:delete val="0"/>
        <c:axPos val="l"/>
        <c:numFmt formatCode="General" sourceLinked="0"/>
        <c:majorTickMark val="out"/>
        <c:minorTickMark val="none"/>
        <c:tickLblPos val="low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113994440"/>
        <c:crosses val="autoZero"/>
        <c:auto val="1"/>
        <c:lblAlgn val="ctr"/>
        <c:lblOffset val="100"/>
        <c:noMultiLvlLbl val="0"/>
      </c:catAx>
      <c:valAx>
        <c:axId val="2113994440"/>
        <c:scaling>
          <c:orientation val="minMax"/>
          <c:max val="1"/>
          <c:min val="0"/>
        </c:scaling>
        <c:delete val="0"/>
        <c:axPos val="b"/>
        <c:numFmt formatCode="0%" sourceLinked="0"/>
        <c:majorTickMark val="out"/>
        <c:minorTickMark val="none"/>
        <c:tickLblPos val="nextTo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068027336"/>
        <c:crosses val="max"/>
        <c:crossBetween val="between"/>
      </c:valAx>
    </c:plotArea>
    <c:legend>
      <c:legendPos val="b"/>
      <c:overlay val="0"/>
      <c:txPr>
        <a:bodyPr/>
        <a:lstStyle/>
        <a:p>
          <a:pPr>
            <a:defRPr sz="1200" b="0">
              <a:solidFill>
                <a:srgbClr val="7F7F7F"/>
              </a:solidFill>
            </a:defRPr>
          </a:pPr>
          <a:endParaRPr lang="en-US"/>
        </a:p>
      </c:txPr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df573984"/>
</c:chartSpace>
</file>

<file path=ppt/slides/charts/chart5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Strongly disagree</c:v>
                </c:pt>
              </c:strCache>
            </c:strRef>
          </c:tx>
          <c:spPr>
            <a:solidFill>
              <a:srgbClr val="00BF6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Sheet1!$A$2:$A$4</c:f>
              <c:strCache>
                <c:ptCount val="3"/>
                <c:pt idx="0">
                  <c:v>1. I have made specific and sustained changes to my leadership behaviour as a direct result of coaching.</c:v>
                </c:pt>
                <c:pt idx="1">
                  <c:v>2. Others (e.g., team members, peers, responsible partner) have noticed positive changes in my leadership behaviour following coaching.</c:v>
                </c:pt>
                <c:pt idx="2">
                  <c:v>3. I can clearly identify at least one leadership behaviour that I consistently practice now which I did not demonstrate prior to coaching.</c:v>
                </c:pt>
              </c:strCache>
            </c:strRef>
          </c:cat>
          <c:val>
            <c:numRef>
              <c:f>Sheet1!$B$2:$B$4</c:f>
              <c:numCache>
                <c:formatCode>0.00%</c:formatCode>
                <c:ptCount val="3"/>
                <c:pt idx="0">
                  <c:v>0</c:v>
                </c:pt>
                <c:pt idx="1">
                  <c:v>0</c:v>
                </c:pt>
                <c:pt idx="2">
                  <c:v>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Disagree</c:v>
                </c:pt>
              </c:strCache>
            </c:strRef>
          </c:tx>
          <c:spPr>
            <a:solidFill>
              <a:srgbClr val="507CB6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Sheet1!$A$2:$A$4</c:f>
              <c:strCache>
                <c:ptCount val="3"/>
                <c:pt idx="0">
                  <c:v>1. I have made specific and sustained changes to my leadership behaviour as a direct result of coaching.</c:v>
                </c:pt>
                <c:pt idx="1">
                  <c:v>2. Others (e.g., team members, peers, responsible partner) have noticed positive changes in my leadership behaviour following coaching.</c:v>
                </c:pt>
                <c:pt idx="2">
                  <c:v>3. I can clearly identify at least one leadership behaviour that I consistently practice now which I did not demonstrate prior to coaching.</c:v>
                </c:pt>
              </c:strCache>
            </c:strRef>
          </c:cat>
          <c:val>
            <c:numRef>
              <c:f>Sheet1!$C$2:$C$4</c:f>
              <c:numCache>
                <c:formatCode>0.00%</c:formatCode>
                <c:ptCount val="3"/>
                <c:pt idx="0">
                  <c:v>0</c:v>
                </c:pt>
                <c:pt idx="1">
                  <c:v>0.1429</c:v>
                </c:pt>
                <c:pt idx="2">
                  <c:v>0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Neutral</c:v>
                </c:pt>
              </c:strCache>
            </c:strRef>
          </c:tx>
          <c:spPr>
            <a:solidFill>
              <a:srgbClr val="F9BE00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Sheet1!$A$2:$A$4</c:f>
              <c:strCache>
                <c:ptCount val="3"/>
                <c:pt idx="0">
                  <c:v>1. I have made specific and sustained changes to my leadership behaviour as a direct result of coaching.</c:v>
                </c:pt>
                <c:pt idx="1">
                  <c:v>2. Others (e.g., team members, peers, responsible partner) have noticed positive changes in my leadership behaviour following coaching.</c:v>
                </c:pt>
                <c:pt idx="2">
                  <c:v>3. I can clearly identify at least one leadership behaviour that I consistently practice now which I did not demonstrate prior to coaching.</c:v>
                </c:pt>
              </c:strCache>
            </c:strRef>
          </c:cat>
          <c:val>
            <c:numRef>
              <c:f>Sheet1!$D$2:$D$4</c:f>
              <c:numCache>
                <c:formatCode>0.00%</c:formatCode>
                <c:ptCount val="3"/>
                <c:pt idx="0">
                  <c:v>0.1429</c:v>
                </c:pt>
                <c:pt idx="1">
                  <c:v>0.2857</c:v>
                </c:pt>
                <c:pt idx="2">
                  <c:v>0.1429</c:v>
                </c:pt>
              </c:numCache>
            </c:numRef>
          </c:val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Agree</c:v>
                </c:pt>
              </c:strCache>
            </c:strRef>
          </c:tx>
          <c:spPr>
            <a:solidFill>
              <a:srgbClr val="6BC8CD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Sheet1!$A$2:$A$4</c:f>
              <c:strCache>
                <c:ptCount val="3"/>
                <c:pt idx="0">
                  <c:v>1. I have made specific and sustained changes to my leadership behaviour as a direct result of coaching.</c:v>
                </c:pt>
                <c:pt idx="1">
                  <c:v>2. Others (e.g., team members, peers, responsible partner) have noticed positive changes in my leadership behaviour following coaching.</c:v>
                </c:pt>
                <c:pt idx="2">
                  <c:v>3. I can clearly identify at least one leadership behaviour that I consistently practice now which I did not demonstrate prior to coaching.</c:v>
                </c:pt>
              </c:strCache>
            </c:strRef>
          </c:cat>
          <c:val>
            <c:numRef>
              <c:f>Sheet1!$E$2:$E$4</c:f>
              <c:numCache>
                <c:formatCode>0.00%</c:formatCode>
                <c:ptCount val="3"/>
                <c:pt idx="0">
                  <c:v>0.5714</c:v>
                </c:pt>
                <c:pt idx="1">
                  <c:v>0.5714</c:v>
                </c:pt>
                <c:pt idx="2">
                  <c:v>0.5714</c:v>
                </c:pt>
              </c:numCache>
            </c:numRef>
          </c:val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Strongly agree</c:v>
                </c:pt>
              </c:strCache>
            </c:strRef>
          </c:tx>
          <c:spPr>
            <a:solidFill>
              <a:srgbClr val="FF8B4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Sheet1!$A$2:$A$4</c:f>
              <c:strCache>
                <c:ptCount val="3"/>
                <c:pt idx="0">
                  <c:v>1. I have made specific and sustained changes to my leadership behaviour as a direct result of coaching.</c:v>
                </c:pt>
                <c:pt idx="1">
                  <c:v>2. Others (e.g., team members, peers, responsible partner) have noticed positive changes in my leadership behaviour following coaching.</c:v>
                </c:pt>
                <c:pt idx="2">
                  <c:v>3. I can clearly identify at least one leadership behaviour that I consistently practice now which I did not demonstrate prior to coaching.</c:v>
                </c:pt>
              </c:strCache>
            </c:strRef>
          </c:cat>
          <c:val>
            <c:numRef>
              <c:f>Sheet1!$F$2:$F$4</c:f>
              <c:numCache>
                <c:formatCode>0.00%</c:formatCode>
                <c:ptCount val="3"/>
                <c:pt idx="0">
                  <c:v>0.2857</c:v>
                </c:pt>
                <c:pt idx="1">
                  <c:v>0</c:v>
                </c:pt>
                <c:pt idx="2">
                  <c:v>0.2857</c:v>
                </c:pt>
              </c:numCache>
            </c:numRef>
          </c:val>
        </c:ser>
        <c:dLbls>
          <c:numFmt formatCode="0.00%" sourceLinked="0"/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68027336"/>
        <c:axId val="2113994440"/>
      </c:barChart>
      <c:catAx>
        <c:axId val="2068027336"/>
        <c:scaling>
          <c:orientation val="maxMin"/>
        </c:scaling>
        <c:delete val="0"/>
        <c:axPos val="l"/>
        <c:numFmt formatCode="General" sourceLinked="0"/>
        <c:majorTickMark val="out"/>
        <c:minorTickMark val="none"/>
        <c:tickLblPos val="low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113994440"/>
        <c:crosses val="autoZero"/>
        <c:auto val="1"/>
        <c:lblAlgn val="ctr"/>
        <c:lblOffset val="100"/>
        <c:noMultiLvlLbl val="0"/>
      </c:catAx>
      <c:valAx>
        <c:axId val="2113994440"/>
        <c:scaling>
          <c:orientation val="minMax"/>
          <c:max val="1"/>
          <c:min val="0"/>
        </c:scaling>
        <c:delete val="0"/>
        <c:axPos val="b"/>
        <c:numFmt formatCode="0%" sourceLinked="0"/>
        <c:majorTickMark val="out"/>
        <c:minorTickMark val="none"/>
        <c:tickLblPos val="nextTo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068027336"/>
        <c:crosses val="max"/>
        <c:crossBetween val="between"/>
      </c:valAx>
    </c:plotArea>
    <c:legend>
      <c:legendPos val="b"/>
      <c:overlay val="0"/>
      <c:txPr>
        <a:bodyPr/>
        <a:lstStyle/>
        <a:p>
          <a:pPr>
            <a:defRPr sz="1200" b="0">
              <a:solidFill>
                <a:srgbClr val="7F7F7F"/>
              </a:solidFill>
            </a:defRPr>
          </a:pPr>
          <a:endParaRPr lang="en-US"/>
        </a:p>
      </c:txPr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a230e559"/>
</c:chartSpace>
</file>

<file path=ppt/slides/charts/chart6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Strongly disagree</c:v>
                </c:pt>
              </c:strCache>
            </c:strRef>
          </c:tx>
          <c:spPr>
            <a:solidFill>
              <a:srgbClr val="00BF6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Sheet1!$A$2:$A$2</c:f>
              <c:strCache>
                <c:ptCount val="1"/>
                <c:pt idx="0">
                  <c:v>1. The aspect of the coaching process that had the greatest impact on my leadership practice is clearly identifiable to me.</c:v>
                </c:pt>
              </c:strCache>
            </c:strRef>
          </c:cat>
          <c:val>
            <c:numRef>
              <c:f>Sheet1!$B$2:$B$2</c:f>
              <c:numCache>
                <c:formatCode>0.00%</c:formatCode>
                <c:ptCount val="1"/>
                <c:pt idx="0">
                  <c:v>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Disagree</c:v>
                </c:pt>
              </c:strCache>
            </c:strRef>
          </c:tx>
          <c:spPr>
            <a:solidFill>
              <a:srgbClr val="507CB6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Sheet1!$A$2:$A$2</c:f>
              <c:strCache>
                <c:ptCount val="1"/>
                <c:pt idx="0">
                  <c:v>1. The aspect of the coaching process that had the greatest impact on my leadership practice is clearly identifiable to me.</c:v>
                </c:pt>
              </c:strCache>
            </c:strRef>
          </c:cat>
          <c:val>
            <c:numRef>
              <c:f>Sheet1!$C$2:$C$2</c:f>
              <c:numCache>
                <c:formatCode>0.00%</c:formatCode>
                <c:ptCount val="1"/>
                <c:pt idx="0">
                  <c:v>0.2857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Neutral</c:v>
                </c:pt>
              </c:strCache>
            </c:strRef>
          </c:tx>
          <c:spPr>
            <a:solidFill>
              <a:srgbClr val="F9BE00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Sheet1!$A$2:$A$2</c:f>
              <c:strCache>
                <c:ptCount val="1"/>
                <c:pt idx="0">
                  <c:v>1. The aspect of the coaching process that had the greatest impact on my leadership practice is clearly identifiable to me.</c:v>
                </c:pt>
              </c:strCache>
            </c:strRef>
          </c:cat>
          <c:val>
            <c:numRef>
              <c:f>Sheet1!$D$2:$D$2</c:f>
              <c:numCache>
                <c:formatCode>0.00%</c:formatCode>
                <c:ptCount val="1"/>
                <c:pt idx="0">
                  <c:v>0.1429</c:v>
                </c:pt>
              </c:numCache>
            </c:numRef>
          </c:val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Agree</c:v>
                </c:pt>
              </c:strCache>
            </c:strRef>
          </c:tx>
          <c:spPr>
            <a:solidFill>
              <a:srgbClr val="6BC8CD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Sheet1!$A$2:$A$2</c:f>
              <c:strCache>
                <c:ptCount val="1"/>
                <c:pt idx="0">
                  <c:v>1. The aspect of the coaching process that had the greatest impact on my leadership practice is clearly identifiable to me.</c:v>
                </c:pt>
              </c:strCache>
            </c:strRef>
          </c:cat>
          <c:val>
            <c:numRef>
              <c:f>Sheet1!$E$2:$E$2</c:f>
              <c:numCache>
                <c:formatCode>0.00%</c:formatCode>
                <c:ptCount val="1"/>
                <c:pt idx="0">
                  <c:v>0.5714</c:v>
                </c:pt>
              </c:numCache>
            </c:numRef>
          </c:val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Strongly agree</c:v>
                </c:pt>
              </c:strCache>
            </c:strRef>
          </c:tx>
          <c:spPr>
            <a:solidFill>
              <a:srgbClr val="FF8B4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Sheet1!$A$2:$A$2</c:f>
              <c:strCache>
                <c:ptCount val="1"/>
                <c:pt idx="0">
                  <c:v>1. The aspect of the coaching process that had the greatest impact on my leadership practice is clearly identifiable to me.</c:v>
                </c:pt>
              </c:strCache>
            </c:strRef>
          </c:cat>
          <c:val>
            <c:numRef>
              <c:f>Sheet1!$F$2:$F$2</c:f>
              <c:numCache>
                <c:formatCode>0.00%</c:formatCode>
                <c:ptCount val="1"/>
                <c:pt idx="0">
                  <c:v>0</c:v>
                </c:pt>
              </c:numCache>
            </c:numRef>
          </c:val>
        </c:ser>
        <c:dLbls>
          <c:numFmt formatCode="0.00%" sourceLinked="0"/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68027336"/>
        <c:axId val="2113994440"/>
      </c:barChart>
      <c:catAx>
        <c:axId val="2068027336"/>
        <c:scaling>
          <c:orientation val="maxMin"/>
        </c:scaling>
        <c:delete val="0"/>
        <c:axPos val="l"/>
        <c:numFmt formatCode="General" sourceLinked="0"/>
        <c:majorTickMark val="out"/>
        <c:minorTickMark val="none"/>
        <c:tickLblPos val="low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113994440"/>
        <c:crosses val="autoZero"/>
        <c:auto val="1"/>
        <c:lblAlgn val="ctr"/>
        <c:lblOffset val="100"/>
        <c:noMultiLvlLbl val="0"/>
      </c:catAx>
      <c:valAx>
        <c:axId val="2113994440"/>
        <c:scaling>
          <c:orientation val="minMax"/>
          <c:max val="1"/>
          <c:min val="0"/>
        </c:scaling>
        <c:delete val="0"/>
        <c:axPos val="b"/>
        <c:numFmt formatCode="0%" sourceLinked="0"/>
        <c:majorTickMark val="out"/>
        <c:minorTickMark val="none"/>
        <c:tickLblPos val="nextTo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068027336"/>
        <c:crosses val="max"/>
        <c:crossBetween val="between"/>
      </c:valAx>
    </c:plotArea>
    <c:legend>
      <c:legendPos val="b"/>
      <c:overlay val="0"/>
      <c:txPr>
        <a:bodyPr/>
        <a:lstStyle/>
        <a:p>
          <a:pPr>
            <a:defRPr sz="1200" b="0">
              <a:solidFill>
                <a:srgbClr val="7F7F7F"/>
              </a:solidFill>
            </a:defRPr>
          </a:pPr>
          <a:endParaRPr lang="en-US"/>
        </a:p>
      </c:txPr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835c12d3"/>
</c:chartSpace>
</file>

<file path=ppt/slides/charts/chart7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1"/>
  <c:style val="2"/>
  <c:chart>
    <c:autoTitleDeleted val="1"/>
    <c:plotArea>
      <c:layout/>
      <c:barChart>
        <c:barDir val="bar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Strongly disagree</c:v>
                </c:pt>
              </c:strCache>
            </c:strRef>
          </c:tx>
          <c:spPr>
            <a:solidFill>
              <a:srgbClr val="00BF6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Sheet1!$A$2:$A$5</c:f>
              <c:strCache>
                <c:ptCount val="4"/>
                <c:pt idx="0">
                  <c:v>1. My work environment supported the application of insights gained through coaching.</c:v>
                </c:pt>
                <c:pt idx="1">
                  <c:v>2. Organisational structures, workload, and culture enabled experimentation with new leadership behaviours.</c:v>
                </c:pt>
                <c:pt idx="2">
                  <c:v>3. Leadership coaching contributed positively to teamwork, transparency, and collaboration within my leadership network.</c:v>
                </c:pt>
                <c:pt idx="3">
                  <c:v>4. Participation in leadership coaching positively influenced my intention to continue developing my career within the organisation.</c:v>
                </c:pt>
              </c:strCache>
            </c:strRef>
          </c:cat>
          <c:val>
            <c:numRef>
              <c:f>Sheet1!$B$2:$B$5</c:f>
              <c:numCache>
                <c:formatCode>0.00%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</c:v>
                </c:pt>
                <c:pt idx="3">
                  <c:v>0</c:v>
                </c:pt>
              </c:numCache>
            </c:numRef>
          </c:val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Disagree</c:v>
                </c:pt>
              </c:strCache>
            </c:strRef>
          </c:tx>
          <c:spPr>
            <a:solidFill>
              <a:srgbClr val="507CB6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Sheet1!$A$2:$A$5</c:f>
              <c:strCache>
                <c:ptCount val="4"/>
                <c:pt idx="0">
                  <c:v>1. My work environment supported the application of insights gained through coaching.</c:v>
                </c:pt>
                <c:pt idx="1">
                  <c:v>2. Organisational structures, workload, and culture enabled experimentation with new leadership behaviours.</c:v>
                </c:pt>
                <c:pt idx="2">
                  <c:v>3. Leadership coaching contributed positively to teamwork, transparency, and collaboration within my leadership network.</c:v>
                </c:pt>
                <c:pt idx="3">
                  <c:v>4. Participation in leadership coaching positively influenced my intention to continue developing my career within the organisation.</c:v>
                </c:pt>
              </c:strCache>
            </c:strRef>
          </c:cat>
          <c:val>
            <c:numRef>
              <c:f>Sheet1!$C$2:$C$5</c:f>
              <c:numCache>
                <c:formatCode>0.00%</c:formatCode>
                <c:ptCount val="4"/>
                <c:pt idx="0">
                  <c:v>0</c:v>
                </c:pt>
                <c:pt idx="1">
                  <c:v>0</c:v>
                </c:pt>
                <c:pt idx="2">
                  <c:v>0.1429</c:v>
                </c:pt>
                <c:pt idx="3">
                  <c:v>0</c:v>
                </c:pt>
              </c:numCache>
            </c:numRef>
          </c:val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Neutral</c:v>
                </c:pt>
              </c:strCache>
            </c:strRef>
          </c:tx>
          <c:spPr>
            <a:solidFill>
              <a:srgbClr val="F9BE00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Sheet1!$A$2:$A$5</c:f>
              <c:strCache>
                <c:ptCount val="4"/>
                <c:pt idx="0">
                  <c:v>1. My work environment supported the application of insights gained through coaching.</c:v>
                </c:pt>
                <c:pt idx="1">
                  <c:v>2. Organisational structures, workload, and culture enabled experimentation with new leadership behaviours.</c:v>
                </c:pt>
                <c:pt idx="2">
                  <c:v>3. Leadership coaching contributed positively to teamwork, transparency, and collaboration within my leadership network.</c:v>
                </c:pt>
                <c:pt idx="3">
                  <c:v>4. Participation in leadership coaching positively influenced my intention to continue developing my career within the organisation.</c:v>
                </c:pt>
              </c:strCache>
            </c:strRef>
          </c:cat>
          <c:val>
            <c:numRef>
              <c:f>Sheet1!$D$2:$D$5</c:f>
              <c:numCache>
                <c:formatCode>0.00%</c:formatCode>
                <c:ptCount val="4"/>
                <c:pt idx="0">
                  <c:v>0.2857</c:v>
                </c:pt>
                <c:pt idx="1">
                  <c:v>0.4286</c:v>
                </c:pt>
                <c:pt idx="2">
                  <c:v>0.2857</c:v>
                </c:pt>
                <c:pt idx="3">
                  <c:v>0.2857</c:v>
                </c:pt>
              </c:numCache>
            </c:numRef>
          </c:val>
        </c:ser>
        <c:ser>
          <c:idx val="3"/>
          <c:order val="3"/>
          <c:tx>
            <c:strRef>
              <c:f>Sheet1!$E$1</c:f>
              <c:strCache>
                <c:ptCount val="1"/>
                <c:pt idx="0">
                  <c:v>Agree</c:v>
                </c:pt>
              </c:strCache>
            </c:strRef>
          </c:tx>
          <c:spPr>
            <a:solidFill>
              <a:srgbClr val="6BC8CD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Sheet1!$A$2:$A$5</c:f>
              <c:strCache>
                <c:ptCount val="4"/>
                <c:pt idx="0">
                  <c:v>1. My work environment supported the application of insights gained through coaching.</c:v>
                </c:pt>
                <c:pt idx="1">
                  <c:v>2. Organisational structures, workload, and culture enabled experimentation with new leadership behaviours.</c:v>
                </c:pt>
                <c:pt idx="2">
                  <c:v>3. Leadership coaching contributed positively to teamwork, transparency, and collaboration within my leadership network.</c:v>
                </c:pt>
                <c:pt idx="3">
                  <c:v>4. Participation in leadership coaching positively influenced my intention to continue developing my career within the organisation.</c:v>
                </c:pt>
              </c:strCache>
            </c:strRef>
          </c:cat>
          <c:val>
            <c:numRef>
              <c:f>Sheet1!$E$2:$E$5</c:f>
              <c:numCache>
                <c:formatCode>0.00%</c:formatCode>
                <c:ptCount val="4"/>
                <c:pt idx="0">
                  <c:v>0.5714</c:v>
                </c:pt>
                <c:pt idx="1">
                  <c:v>0.4286</c:v>
                </c:pt>
                <c:pt idx="2">
                  <c:v>0.5714</c:v>
                </c:pt>
                <c:pt idx="3">
                  <c:v>0.2857</c:v>
                </c:pt>
              </c:numCache>
            </c:numRef>
          </c:val>
        </c:ser>
        <c:ser>
          <c:idx val="4"/>
          <c:order val="4"/>
          <c:tx>
            <c:strRef>
              <c:f>Sheet1!$F$1</c:f>
              <c:strCache>
                <c:ptCount val="1"/>
                <c:pt idx="0">
                  <c:v>Strongly agree</c:v>
                </c:pt>
              </c:strCache>
            </c:strRef>
          </c:tx>
          <c:spPr>
            <a:solidFill>
              <a:srgbClr val="FF8B4F"/>
            </a:solidFill>
          </c:spPr>
          <c:invertIfNegative val="0"/>
          <c:dLbls>
            <c:numFmt formatCode="0.00%" sourceLinked="0"/>
            <c:showLegendKey val="0"/>
            <c:showVal val="0"/>
            <c:showCatName val="0"/>
            <c:showSerName val="0"/>
            <c:showPercent val="0"/>
            <c:showBubbleSize val="0"/>
          </c:dLbls>
          <c:cat>
            <c:strRef>
              <c:f>Sheet1!$A$2:$A$5</c:f>
              <c:strCache>
                <c:ptCount val="4"/>
                <c:pt idx="0">
                  <c:v>1. My work environment supported the application of insights gained through coaching.</c:v>
                </c:pt>
                <c:pt idx="1">
                  <c:v>2. Organisational structures, workload, and culture enabled experimentation with new leadership behaviours.</c:v>
                </c:pt>
                <c:pt idx="2">
                  <c:v>3. Leadership coaching contributed positively to teamwork, transparency, and collaboration within my leadership network.</c:v>
                </c:pt>
                <c:pt idx="3">
                  <c:v>4. Participation in leadership coaching positively influenced my intention to continue developing my career within the organisation.</c:v>
                </c:pt>
              </c:strCache>
            </c:strRef>
          </c:cat>
          <c:val>
            <c:numRef>
              <c:f>Sheet1!$F$2:$F$5</c:f>
              <c:numCache>
                <c:formatCode>0.00%</c:formatCode>
                <c:ptCount val="4"/>
                <c:pt idx="0">
                  <c:v>0.1429</c:v>
                </c:pt>
                <c:pt idx="1">
                  <c:v>0.1429</c:v>
                </c:pt>
                <c:pt idx="2">
                  <c:v>0</c:v>
                </c:pt>
                <c:pt idx="3">
                  <c:v>0.4286</c:v>
                </c:pt>
              </c:numCache>
            </c:numRef>
          </c:val>
        </c:ser>
        <c:dLbls>
          <c:numFmt formatCode="0.00%" sourceLinked="0"/>
          <c:showLegendKey val="0"/>
          <c:showVal val="0"/>
          <c:showCatName val="0"/>
          <c:showSerName val="0"/>
          <c:showPercent val="0"/>
          <c:showBubbleSize val="0"/>
        </c:dLbls>
        <c:gapWidth val="219"/>
        <c:overlap val="-27"/>
        <c:axId val="2068027336"/>
        <c:axId val="2113994440"/>
      </c:barChart>
      <c:catAx>
        <c:axId val="2068027336"/>
        <c:scaling>
          <c:orientation val="maxMin"/>
        </c:scaling>
        <c:delete val="0"/>
        <c:axPos val="l"/>
        <c:numFmt formatCode="General" sourceLinked="0"/>
        <c:majorTickMark val="out"/>
        <c:minorTickMark val="none"/>
        <c:tickLblPos val="low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113994440"/>
        <c:crosses val="autoZero"/>
        <c:auto val="1"/>
        <c:lblAlgn val="ctr"/>
        <c:lblOffset val="100"/>
        <c:noMultiLvlLbl val="0"/>
      </c:catAx>
      <c:valAx>
        <c:axId val="2113994440"/>
        <c:scaling>
          <c:orientation val="minMax"/>
          <c:max val="1"/>
          <c:min val="0"/>
        </c:scaling>
        <c:delete val="0"/>
        <c:axPos val="b"/>
        <c:numFmt formatCode="0%" sourceLinked="0"/>
        <c:majorTickMark val="out"/>
        <c:minorTickMark val="none"/>
        <c:tickLblPos val="nextTo"/>
        <c:spPr>
          <a:ln>
            <a:solidFill>
              <a:srgbClr val="7F7F7F"/>
            </a:solidFill>
          </a:ln>
        </c:spPr>
        <c:txPr>
          <a:bodyPr/>
          <a:lstStyle/>
          <a:p>
            <a:pPr>
              <a:defRPr sz="1000" b="0">
                <a:solidFill>
                  <a:srgbClr val="7F7F7F"/>
                </a:solidFill>
              </a:defRPr>
            </a:pPr>
            <a:endParaRPr lang="en-US"/>
          </a:p>
        </c:txPr>
        <c:crossAx val="2068027336"/>
        <c:crosses val="max"/>
        <c:crossBetween val="between"/>
      </c:valAx>
    </c:plotArea>
    <c:legend>
      <c:legendPos val="b"/>
      <c:overlay val="0"/>
      <c:txPr>
        <a:bodyPr/>
        <a:lstStyle/>
        <a:p>
          <a:pPr>
            <a:defRPr sz="1200" b="0">
              <a:solidFill>
                <a:srgbClr val="7F7F7F"/>
              </a:solidFill>
            </a:defRPr>
          </a:pPr>
          <a:endParaRPr lang="en-US"/>
        </a:p>
      </c:txPr>
    </c:legend>
    <c:plotVisOnly val="1"/>
    <c:dispBlanksAs val="gap"/>
    <c:showDLblsOverMax val="1"/>
  </c:chart>
  <c:txPr>
    <a:bodyPr/>
    <a:lstStyle/>
    <a:p>
      <a:pPr>
        <a:defRPr sz="1800"/>
      </a:pPr>
      <a:endParaRPr lang="en-US"/>
    </a:p>
  </c:txPr>
  <c:externalData r:id="rId14095c52"/>
</c:chartSpace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xmlns:a="http://schemas.openxmlformats.org/drawingml/2006/main" noGrp="1"/>
          </p:cNvSpPr>
          <p:nvPr>
            <p:ph type="body" sz="quarter" idx="11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Leadership Coaching Impact Evaluation</a:t>
            </a:r>
            <a:endParaRPr dirty="0"/>
          </a:p>
        </p:txBody>
      </p:sp>
      <p:sp>
        <p:nvSpPr>
          <p:cNvPr id="3" name="Text Placeholder 2"/>
          <p:cNvSpPr>
            <a:spLocks xmlns:a="http://schemas.openxmlformats.org/drawingml/2006/main" noGrp="1"/>
          </p:cNvSpPr>
          <p:nvPr>
            <p:ph type="body" sz="quarter" idx="12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Wednesday, March 04, 2026</a:t>
            </a:r>
            <a:endParaRPr dirty="0"/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xmlns:a="http://schemas.openxmlformats.org/drawingml/2006/main" noGrp="1"/>
          </p:cNvSpPr>
          <p:nvPr>
            <p:ph type="body" sz="quarter" idx="13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Date Created</a:t>
            </a:r>
            <a:r>
              <a:rPr lang="en-GB" dirty="0"/>
              <a:t>: </a:t>
            </a:r>
            <a:r>
              <a:rPr lang="en-GB" dirty="0"/>
              <a:t>Tuesday, February 17, 2026</a:t>
            </a:r>
            <a:endParaRPr dirty="0"/>
          </a:p>
        </p:txBody>
      </p:sp>
      <p:sp>
        <p:nvSpPr>
          <p:cNvPr id="3" name="Title 2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7</a:t>
            </a:r>
            <a:endParaRPr dirty="0"/>
          </a:p>
        </p:txBody>
      </p:sp>
      <p:sp>
        <p:nvSpPr>
          <p:cNvPr id="4" name="Text Placaholder 3"/>
          <p:cNvSpPr>
            <a:spLocks xmlns:a="http://schemas.openxmlformats.org/drawingml/2006/main" noGrp="1"/>
          </p:cNvSpPr>
          <p:nvPr>
            <p:ph type="body" sz="quarter" idx="17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Total Responses</a:t>
            </a:r>
            <a:endParaRPr dirty="0"/>
          </a:p>
        </p:txBody>
      </p:sp>
      <p:sp>
        <p:nvSpPr>
          <p:cNvPr id="5" name="Text Placaholder 4"/>
          <p:cNvSpPr>
            <a:spLocks xmlns:a="http://schemas.openxmlformats.org/drawingml/2006/main" noGrp="1"/>
          </p:cNvSpPr>
          <p:nvPr>
            <p:ph type="body" sz="quarter" idx="18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Complete Responses</a:t>
            </a:r>
            <a:r>
              <a:rPr lang="en-GB" dirty="0"/>
              <a:t>: </a:t>
            </a:r>
            <a:r>
              <a:rPr lang="en-GB" dirty="0"/>
              <a:t>7</a:t>
            </a:r>
            <a:endParaRPr dirty="0"/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Q1: Leadership Capabilities (Communication, Conflict Management, Emotional Intelligence)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Chart Placeholder"/>
          <p:cNvGraphicFramePr>
            <a:graphicFrameLocks xmlns:a="http://schemas.openxmlformats.org/drawingml/2006/main" noGrp="1"/>
          </p:cNvGraphicFramePr>
          <p:nvPr/>
        </p:nvGraphicFramePr>
        <p:xfrm>
          <a:off xmlns:a="http://schemas.openxmlformats.org/drawingml/2006/main" x="1097280" y="1049658"/>
          <a:ext xmlns:a="http://schemas.openxmlformats.org/drawingml/2006/main" cx="6998677" cy="3569013"/>
        </p:xfrm>
        <a:graphic xmlns:a="http://schemas.openxmlformats.org/drawingml/2006/main">
          <a:graphicData uri="http://schemas.openxmlformats.org/drawingml/2006/chart">
            <c:chart xmlns:r="http://schemas.openxmlformats.org/officeDocument/2006/relationships" xmlns:c="http://schemas.openxmlformats.org/drawingml/2006/chart" r:id="rIdb42c1663"/>
          </a:graphicData>
        </a:graphic>
      </p:graphicFrame>
    </p:spTree>
  </p:cSld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Q1: Leadership Capabilities (Communication, Conflict Management, Emotional Intelligence)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Table Placeholder"/>
          <p:cNvGraphicFramePr>
            <a:graphicFrameLocks xmlns:a="http://schemas.openxmlformats.org/drawingml/2006/main"/>
          </p:cNvGraphicFramePr>
          <p:nvPr/>
        </p:nvGraphicFramePr>
        <p:xfrm>
          <a:off xmlns:a="http://schemas.openxmlformats.org/drawingml/2006/main" x="961534" y="1390848"/>
          <a:ext xmlns:a="http://schemas.openxmlformats.org/drawingml/2006/main" cx="7220932" cy="2804160"/>
        </p:xfrm>
        <a:graphic xmlns:a="http://schemas.openxmlformats.org/drawingml/2006/main"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1000000"/>
                <a:gridCol w="1000000"/>
                <a:gridCol w="1000000"/>
                <a:gridCol w="1000000"/>
                <a:gridCol w="1000000"/>
                <a:gridCol w="1000000"/>
                <a:gridCol w="1000000"/>
              </a:tblGrid>
              <a:tr h="281820">
                <a:tc>
                  <a:txBody>
                    <a:bodyPr/>
                    <a:lstStyle/>
                    <a:p>
                      <a:pPr algn="l"/>
                      <a:endParaRPr lang="en-US" sz="1400" dirty="0"/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NEUTRAL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TOTAL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1. Leadership coaching improved my ability to communicate effectively in my leadership role.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42.86%
3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42.86%
3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2. Coaching helped me manage difficult conversations and conflicts more constructively.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71.43%
5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3. Coaching increased my awareness of my emotions and how they affect others in a leadership context.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42.86%
3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4. Coaching supported my understanding and regular application of at least one coaching or learning model (e.g., Kolb’s Experiential Learning Cycle, Integral “Iceberg” Model, GROW).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42.86%
3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5. Overall, leadership coaching added value to my effectiveness as a leader and had a direct client impact for the implementation of projects and business development.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85.71%
6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Q2: Goal Clarity and Role Alignment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Chart Placeholder"/>
          <p:cNvGraphicFramePr>
            <a:graphicFrameLocks xmlns:a="http://schemas.openxmlformats.org/drawingml/2006/main" noGrp="1"/>
          </p:cNvGraphicFramePr>
          <p:nvPr/>
        </p:nvGraphicFramePr>
        <p:xfrm>
          <a:off xmlns:a="http://schemas.openxmlformats.org/drawingml/2006/main" x="1097280" y="1049658"/>
          <a:ext xmlns:a="http://schemas.openxmlformats.org/drawingml/2006/main" cx="6998677" cy="3569013"/>
        </p:xfrm>
        <a:graphic xmlns:a="http://schemas.openxmlformats.org/drawingml/2006/main">
          <a:graphicData uri="http://schemas.openxmlformats.org/drawingml/2006/chart">
            <c:chart xmlns:r="http://schemas.openxmlformats.org/officeDocument/2006/relationships" xmlns:c="http://schemas.openxmlformats.org/drawingml/2006/chart" r:id="rIde0381c4c"/>
          </a:graphicData>
        </a:graphic>
      </p:graphicFrame>
    </p:spTree>
  </p:cSld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Q2: Goal Clarity and Role Alignment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Table Placeholder"/>
          <p:cNvGraphicFramePr>
            <a:graphicFrameLocks xmlns:a="http://schemas.openxmlformats.org/drawingml/2006/main"/>
          </p:cNvGraphicFramePr>
          <p:nvPr/>
        </p:nvGraphicFramePr>
        <p:xfrm>
          <a:off xmlns:a="http://schemas.openxmlformats.org/drawingml/2006/main" x="961534" y="1390848"/>
          <a:ext xmlns:a="http://schemas.openxmlformats.org/drawingml/2006/main" cx="7220932" cy="2804160"/>
        </p:xfrm>
        <a:graphic xmlns:a="http://schemas.openxmlformats.org/drawingml/2006/main"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875000"/>
                <a:gridCol w="875000"/>
                <a:gridCol w="875000"/>
                <a:gridCol w="875000"/>
                <a:gridCol w="875000"/>
                <a:gridCol w="875000"/>
                <a:gridCol w="875000"/>
                <a:gridCol w="875000"/>
              </a:tblGrid>
              <a:tr h="281820">
                <a:tc>
                  <a:txBody>
                    <a:bodyPr/>
                    <a:lstStyle/>
                    <a:p>
                      <a:pPr algn="l"/>
                      <a:endParaRPr lang="en-US" sz="1400" dirty="0"/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NEUTRAL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TOTAL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WEIGHTED AVERAGE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1. Coaching helped me clarify my leadership goals, priorities, and role expectations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85.71%
6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4.14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2. Coaching supported alignment between my role, my understanding of how my role contributes to broader organisational objectives, and my alignment with other leaders.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57.14%
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4.14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Q3: Motivation and Resilience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Chart Placeholder"/>
          <p:cNvGraphicFramePr>
            <a:graphicFrameLocks xmlns:a="http://schemas.openxmlformats.org/drawingml/2006/main" noGrp="1"/>
          </p:cNvGraphicFramePr>
          <p:nvPr/>
        </p:nvGraphicFramePr>
        <p:xfrm>
          <a:off xmlns:a="http://schemas.openxmlformats.org/drawingml/2006/main" x="1097280" y="1049658"/>
          <a:ext xmlns:a="http://schemas.openxmlformats.org/drawingml/2006/main" cx="6998677" cy="3569013"/>
        </p:xfrm>
        <a:graphic xmlns:a="http://schemas.openxmlformats.org/drawingml/2006/main">
          <a:graphicData uri="http://schemas.openxmlformats.org/drawingml/2006/chart">
            <c:chart xmlns:r="http://schemas.openxmlformats.org/officeDocument/2006/relationships" xmlns:c="http://schemas.openxmlformats.org/drawingml/2006/chart" r:id="rId3545ee39"/>
          </a:graphicData>
        </a:graphic>
      </p:graphicFrame>
    </p:spTree>
  </p:cSld>
</p:sld>
</file>

<file path=ppt/slides/slide8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Q3: Motivation and Resilience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Table Placeholder"/>
          <p:cNvGraphicFramePr>
            <a:graphicFrameLocks xmlns:a="http://schemas.openxmlformats.org/drawingml/2006/main"/>
          </p:cNvGraphicFramePr>
          <p:nvPr/>
        </p:nvGraphicFramePr>
        <p:xfrm>
          <a:off xmlns:a="http://schemas.openxmlformats.org/drawingml/2006/main" x="961534" y="1390848"/>
          <a:ext xmlns:a="http://schemas.openxmlformats.org/drawingml/2006/main" cx="7220932" cy="2804160"/>
        </p:xfrm>
        <a:graphic xmlns:a="http://schemas.openxmlformats.org/drawingml/2006/main"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875000"/>
                <a:gridCol w="875000"/>
                <a:gridCol w="875000"/>
                <a:gridCol w="875000"/>
                <a:gridCol w="875000"/>
                <a:gridCol w="875000"/>
                <a:gridCol w="875000"/>
                <a:gridCol w="875000"/>
              </a:tblGrid>
              <a:tr h="281820">
                <a:tc>
                  <a:txBody>
                    <a:bodyPr/>
                    <a:lstStyle/>
                    <a:p>
                      <a:pPr algn="l"/>
                      <a:endParaRPr lang="en-US" sz="1400" dirty="0"/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NEUTRAL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TOTAL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WEIGHTED AVERAGE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1. Leadership coaching positively influenced my motivation and engagement at work.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57.14%
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3.86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2. Coaching strengthened my resilience and confidence in navigating pressure, change, and setbacks.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42.86%
3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 xmlns:a="http://schemas.openxmlformats.org/drawingml/2006/main"/>
  </p:clrMapOvr>
</p:sld>
</file>

<file path=ppt/slides/slide9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Q4: Action and Accountability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Chart Placeholder"/>
          <p:cNvGraphicFramePr>
            <a:graphicFrameLocks xmlns:a="http://schemas.openxmlformats.org/drawingml/2006/main" noGrp="1"/>
          </p:cNvGraphicFramePr>
          <p:nvPr/>
        </p:nvGraphicFramePr>
        <p:xfrm>
          <a:off xmlns:a="http://schemas.openxmlformats.org/drawingml/2006/main" x="1097280" y="1049658"/>
          <a:ext xmlns:a="http://schemas.openxmlformats.org/drawingml/2006/main" cx="6998677" cy="3569013"/>
        </p:xfrm>
        <a:graphic xmlns:a="http://schemas.openxmlformats.org/drawingml/2006/main">
          <a:graphicData uri="http://schemas.openxmlformats.org/drawingml/2006/chart">
            <c:chart xmlns:r="http://schemas.openxmlformats.org/officeDocument/2006/relationships" xmlns:c="http://schemas.openxmlformats.org/drawingml/2006/chart" r:id="rId9ee39c67"/>
          </a:graphicData>
        </a:graphic>
      </p:graphicFrame>
    </p:spTree>
  </p:cSld>
</p:sld>
</file>

<file path=ppt/slides/slide10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Q4: Action and Accountability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Table Placeholder"/>
          <p:cNvGraphicFramePr>
            <a:graphicFrameLocks xmlns:a="http://schemas.openxmlformats.org/drawingml/2006/main"/>
          </p:cNvGraphicFramePr>
          <p:nvPr/>
        </p:nvGraphicFramePr>
        <p:xfrm>
          <a:off xmlns:a="http://schemas.openxmlformats.org/drawingml/2006/main" x="961534" y="1390848"/>
          <a:ext xmlns:a="http://schemas.openxmlformats.org/drawingml/2006/main" cx="7220932" cy="2804160"/>
        </p:xfrm>
        <a:graphic xmlns:a="http://schemas.openxmlformats.org/drawingml/2006/main"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875000"/>
                <a:gridCol w="875000"/>
                <a:gridCol w="875000"/>
                <a:gridCol w="875000"/>
                <a:gridCol w="875000"/>
                <a:gridCol w="875000"/>
                <a:gridCol w="875000"/>
                <a:gridCol w="875000"/>
              </a:tblGrid>
              <a:tr h="281820">
                <a:tc>
                  <a:txBody>
                    <a:bodyPr/>
                    <a:lstStyle/>
                    <a:p>
                      <a:pPr algn="l"/>
                      <a:endParaRPr lang="en-US" sz="1400" dirty="0"/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NEUTRAL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TOTAL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WEIGHTED AVERAGE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1. Coaching helped me translate reflection into concrete leadership actions within the team, with management, and with clients.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57.14%
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2. The three-way coaching meetings involving the coach, myself, and the responsible partner/manager strengthened shared accountability, clarity of expectations, and mutual trust, and supported the validation of leadership goals and career development plans.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42.86%
3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3.86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 xmlns:a="http://schemas.openxmlformats.org/drawingml/2006/main"/>
  </p:clrMapOvr>
</p:sld>
</file>

<file path=ppt/slides/slide1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Q5: Behavioural Change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Chart Placeholder"/>
          <p:cNvGraphicFramePr>
            <a:graphicFrameLocks xmlns:a="http://schemas.openxmlformats.org/drawingml/2006/main" noGrp="1"/>
          </p:cNvGraphicFramePr>
          <p:nvPr/>
        </p:nvGraphicFramePr>
        <p:xfrm>
          <a:off xmlns:a="http://schemas.openxmlformats.org/drawingml/2006/main" x="1097280" y="1049658"/>
          <a:ext xmlns:a="http://schemas.openxmlformats.org/drawingml/2006/main" cx="6998677" cy="3569013"/>
        </p:xfrm>
        <a:graphic xmlns:a="http://schemas.openxmlformats.org/drawingml/2006/main">
          <a:graphicData uri="http://schemas.openxmlformats.org/drawingml/2006/chart">
            <c:chart xmlns:r="http://schemas.openxmlformats.org/officeDocument/2006/relationships" xmlns:c="http://schemas.openxmlformats.org/drawingml/2006/chart" r:id="rId9ede9941"/>
          </a:graphicData>
        </a:graphic>
      </p:graphicFrame>
    </p:spTree>
  </p:cSld>
</p:sld>
</file>

<file path=ppt/slides/slide1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Q5: Behavioural Change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Table Placeholder"/>
          <p:cNvGraphicFramePr>
            <a:graphicFrameLocks xmlns:a="http://schemas.openxmlformats.org/drawingml/2006/main"/>
          </p:cNvGraphicFramePr>
          <p:nvPr/>
        </p:nvGraphicFramePr>
        <p:xfrm>
          <a:off xmlns:a="http://schemas.openxmlformats.org/drawingml/2006/main" x="961534" y="1390848"/>
          <a:ext xmlns:a="http://schemas.openxmlformats.org/drawingml/2006/main" cx="7220932" cy="2804160"/>
        </p:xfrm>
        <a:graphic xmlns:a="http://schemas.openxmlformats.org/drawingml/2006/main"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875000"/>
                <a:gridCol w="875000"/>
                <a:gridCol w="875000"/>
                <a:gridCol w="875000"/>
                <a:gridCol w="875000"/>
                <a:gridCol w="875000"/>
                <a:gridCol w="875000"/>
                <a:gridCol w="875000"/>
              </a:tblGrid>
              <a:tr h="281820">
                <a:tc>
                  <a:txBody>
                    <a:bodyPr/>
                    <a:lstStyle/>
                    <a:p>
                      <a:pPr algn="l"/>
                      <a:endParaRPr lang="en-US" sz="1400" dirty="0"/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NEUTRAL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TOTAL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WEIGHTED AVERAGE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1. I have made specific and sustained changes to my leadership behaviour as a direct result of coaching.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57.14%
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4.14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2. Others (e.g., team members, peers, responsible partner) have noticed positive changes in my leadership behaviour following coaching.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57.14%
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3.43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3. I can clearly identify at least one leadership behaviour that I consistently practice now which I did not demonstrate prior to coaching.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57.14%
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4.14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 xmlns:a="http://schemas.openxmlformats.org/drawingml/2006/main"/>
  </p:clrMapOvr>
</p:sld>
</file>

<file path=ppt/slides/slide1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Q6: Coaching Process Impact (Mechanism Exploration)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Chart Placeholder"/>
          <p:cNvGraphicFramePr>
            <a:graphicFrameLocks xmlns:a="http://schemas.openxmlformats.org/drawingml/2006/main" noGrp="1"/>
          </p:cNvGraphicFramePr>
          <p:nvPr/>
        </p:nvGraphicFramePr>
        <p:xfrm>
          <a:off xmlns:a="http://schemas.openxmlformats.org/drawingml/2006/main" x="1097280" y="1049658"/>
          <a:ext xmlns:a="http://schemas.openxmlformats.org/drawingml/2006/main" cx="6998677" cy="3569013"/>
        </p:xfrm>
        <a:graphic xmlns:a="http://schemas.openxmlformats.org/drawingml/2006/main">
          <a:graphicData uri="http://schemas.openxmlformats.org/drawingml/2006/chart">
            <c:chart xmlns:r="http://schemas.openxmlformats.org/officeDocument/2006/relationships" xmlns:c="http://schemas.openxmlformats.org/drawingml/2006/chart" r:id="rId9922dbde"/>
          </a:graphicData>
        </a:graphic>
      </p:graphicFrame>
    </p:spTree>
  </p:cSld>
</p:sld>
</file>

<file path=ppt/slides/slide1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Q6: Coaching Process Impact (Mechanism Exploration)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Table Placeholder"/>
          <p:cNvGraphicFramePr>
            <a:graphicFrameLocks xmlns:a="http://schemas.openxmlformats.org/drawingml/2006/main"/>
          </p:cNvGraphicFramePr>
          <p:nvPr/>
        </p:nvGraphicFramePr>
        <p:xfrm>
          <a:off xmlns:a="http://schemas.openxmlformats.org/drawingml/2006/main" x="961534" y="1390848"/>
          <a:ext xmlns:a="http://schemas.openxmlformats.org/drawingml/2006/main" cx="7220932" cy="2804160"/>
        </p:xfrm>
        <a:graphic xmlns:a="http://schemas.openxmlformats.org/drawingml/2006/main"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875000"/>
                <a:gridCol w="875000"/>
                <a:gridCol w="875000"/>
                <a:gridCol w="875000"/>
                <a:gridCol w="875000"/>
                <a:gridCol w="875000"/>
                <a:gridCol w="875000"/>
                <a:gridCol w="875000"/>
              </a:tblGrid>
              <a:tr h="281820">
                <a:tc>
                  <a:txBody>
                    <a:bodyPr/>
                    <a:lstStyle/>
                    <a:p>
                      <a:pPr algn="l"/>
                      <a:endParaRPr lang="en-US" sz="1400" dirty="0"/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NEUTRAL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TOTAL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WEIGHTED AVERAGE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1. The aspect of the coaching process that had the greatest impact on my leadership practice is clearly identifiable to me.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57.14%
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3.29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 xmlns:a="http://schemas.openxmlformats.org/drawingml/2006/main"/>
  </p:clrMapOvr>
</p:sld>
</file>

<file path=ppt/slides/slide1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Q7: Organisational Context and Impact (Bounded Pilot)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Chart Placeholder"/>
          <p:cNvGraphicFramePr>
            <a:graphicFrameLocks xmlns:a="http://schemas.openxmlformats.org/drawingml/2006/main" noGrp="1"/>
          </p:cNvGraphicFramePr>
          <p:nvPr/>
        </p:nvGraphicFramePr>
        <p:xfrm>
          <a:off xmlns:a="http://schemas.openxmlformats.org/drawingml/2006/main" x="1097280" y="1049658"/>
          <a:ext xmlns:a="http://schemas.openxmlformats.org/drawingml/2006/main" cx="6998677" cy="3569013"/>
        </p:xfrm>
        <a:graphic xmlns:a="http://schemas.openxmlformats.org/drawingml/2006/main">
          <a:graphicData uri="http://schemas.openxmlformats.org/drawingml/2006/chart">
            <c:chart xmlns:r="http://schemas.openxmlformats.org/officeDocument/2006/relationships" xmlns:c="http://schemas.openxmlformats.org/drawingml/2006/chart" r:id="rId49007a93"/>
          </a:graphicData>
        </a:graphic>
      </p:graphicFrame>
    </p:spTree>
  </p:cSld>
</p:sld>
</file>

<file path=ppt/slides/slide1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0" cy="0"/>
          <a:chOff x="0" y="0"/>
          <a:chExt cx="0" cy="0"/>
        </a:xfrm>
      </p:grpSpPr>
      <p:sp>
        <p:nvSpPr>
          <p:cNvPr id="2" name="Title"/>
          <p:cNvSpPr>
            <a:spLocks xmlns:a="http://schemas.openxmlformats.org/drawingml/2006/main" noGrp="1"/>
          </p:cNvSpPr>
          <p:nvPr>
            <p:ph type="title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Q7: Organisational Context and Impact (Bounded Pilot)</a:t>
            </a:r>
            <a:endParaRPr dirty="0"/>
          </a:p>
        </p:txBody>
      </p:sp>
      <p:sp>
        <p:nvSpPr>
          <p:cNvPr id="3" name="Title"/>
          <p:cNvSpPr>
            <a:spLocks xmlns:a="http://schemas.openxmlformats.org/drawingml/2006/main" noGrp="1"/>
          </p:cNvSpPr>
          <p:nvPr>
            <p:ph type="body" sz="quarter" idx="14"/>
          </p:nvPr>
        </p:nvSpPr>
        <p:spPr/>
        <p:txBody>
          <a:bodyPr xmlns:a="http://schemas.openxmlformats.org/drawingml/2006/main"/>
          <a:lstStyle xmlns:a="http://schemas.openxmlformats.org/drawingml/2006/main"/>
          <a:p xmlns:a="http://schemas.openxmlformats.org/drawingml/2006/main">
            <a:r>
              <a:rPr lang="en-GB" dirty="0"/>
              <a:t>Answered: 7   Skipped: 0</a:t>
            </a:r>
            <a:endParaRPr dirty="0"/>
          </a:p>
        </p:txBody>
      </p:sp>
      <p:graphicFrame>
        <p:nvGraphicFramePr>
          <p:cNvPr id="4" name="Table Placeholder"/>
          <p:cNvGraphicFramePr>
            <a:graphicFrameLocks xmlns:a="http://schemas.openxmlformats.org/drawingml/2006/main"/>
          </p:cNvGraphicFramePr>
          <p:nvPr/>
        </p:nvGraphicFramePr>
        <p:xfrm>
          <a:off xmlns:a="http://schemas.openxmlformats.org/drawingml/2006/main" x="961534" y="1390848"/>
          <a:ext xmlns:a="http://schemas.openxmlformats.org/drawingml/2006/main" cx="7220932" cy="2804160"/>
        </p:xfrm>
        <a:graphic xmlns:a="http://schemas.openxmlformats.org/drawingml/2006/main">
          <a:graphicData uri="http://schemas.openxmlformats.org/drawingml/2006/table">
            <a:tbl>
              <a:tblPr>
                <a:tableStyleId>{D7AC3CCA-C797-4891-BE02-D94E43425B78}</a:tableStyleId>
              </a:tblPr>
              <a:tblGrid>
                <a:gridCol w="875000"/>
                <a:gridCol w="875000"/>
                <a:gridCol w="875000"/>
                <a:gridCol w="875000"/>
                <a:gridCol w="875000"/>
                <a:gridCol w="875000"/>
                <a:gridCol w="875000"/>
                <a:gridCol w="875000"/>
              </a:tblGrid>
              <a:tr h="281820">
                <a:tc>
                  <a:txBody>
                    <a:bodyPr/>
                    <a:lstStyle/>
                    <a:p>
                      <a:pPr algn="l"/>
                      <a:endParaRPr lang="en-US" sz="1400" dirty="0"/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DISAGREE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NEUTRAL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STRONGLY AGREE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TOTAL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4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WEIGHTED AVERAGE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solidFill>
                      <a:srgbClr val="e8e8e8"/>
                    </a:solidFill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1. My work environment supported the application of insights gained through coaching.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57.14%
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3.86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2. Organisational structures, workload, and culture enabled experimentation with new leadership behaviours.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42.86%
3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42.86%
3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3.71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3. Leadership coaching contributed positively to teamwork, transparency, and collaboration within my leadership network.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14.29%
1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57.14%
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3.43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  <a:tr h="367998">
                <a:tc>
                  <a:txBody>
                    <a:bodyPr/>
                    <a:lstStyle/>
                    <a:p>
                      <a:pPr algn="l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4. Participation in leadership coaching positively influenced my intention to continue developing my career within the organisation.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0.00%
0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28.57%
2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42.86%
3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7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r"/>
                      <a:r>
                        <a:rPr lang="en-US" sz="1200" b="0" dirty="0">
                          <a:solidFill>
                            <a:schemeClr val="bg1">
                              <a:lumMod val="50000"/>
                            </a:schemeClr>
                          </a:solidFill>
                        </a:rPr>
                        <a:t>4.14</a:t>
                      </a:r>
                    </a:p>
                  </a:txBody>
                  <a:tcPr>
                    <a:lnL w="0" cmpd="sng">
                      <a:noFill/>
                    </a:lnL>
                    <a:lnR w="0" cmpd="sng">
                      <a:noFill/>
                    </a:lnR>
                    <a:lnT w="0" cmpd="sng">
                      <a:noFill/>
                    </a:lnT>
                    <a:lnB w="6350" cap="flat" cmpd="sng" algn="ctr">
                      <a:solidFill>
                        <a:schemeClr val="tx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0" cmpd="sng">
                      <a:noFill/>
                      <a:prstDash val="solid"/>
                    </a:lnTlToBr>
                    <a:lnBlToTr w="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 xmlns:a="http://schemas.openxmlformats.org/drawingml/2006/main"/>
  </p:clrMapOvr>
</p:sld>
</file>

<file path=ppt/theme/theme11.xml><?xml version="1.0" encoding="utf-8"?>
<a:theme xmlns:a="http://schemas.openxmlformats.org/drawingml/2006/main" name="Data slides">
  <a:themeElements>
    <a:clrScheme name="Custom 93">
      <a:dk1>
        <a:srgbClr val="333333"/>
      </a:dk1>
      <a:lt1>
        <a:sysClr val="window" lastClr="FFFFFF"/>
      </a:lt1>
      <a:dk2>
        <a:srgbClr val="666666"/>
      </a:dk2>
      <a:lt2>
        <a:srgbClr val="EEECE1"/>
      </a:lt2>
      <a:accent1>
        <a:srgbClr val="00BF6F"/>
      </a:accent1>
      <a:accent2>
        <a:srgbClr val="507CB6"/>
      </a:accent2>
      <a:accent3>
        <a:srgbClr val="F9BE00"/>
      </a:accent3>
      <a:accent4>
        <a:srgbClr val="6BC8CD"/>
      </a:accent4>
      <a:accent5>
        <a:srgbClr val="EA854B"/>
      </a:accent5>
      <a:accent6>
        <a:srgbClr val="7D5E8F"/>
      </a:accent6>
      <a:hlink>
        <a:srgbClr val="31859C"/>
      </a:hlink>
      <a:folHlink>
        <a:srgbClr val="31859C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