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8" r:id="rId5"/>
    <p:sldId id="267" r:id="rId6"/>
    <p:sldId id="264" r:id="rId7"/>
    <p:sldId id="270" r:id="rId8"/>
    <p:sldId id="26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FA1A17-9D61-4DEB-BFB9-A6339CC3FF5F}" vWet="2" dt="2022-03-12T15:20:41.099"/>
    <p1510:client id="{CBDBA9C6-214E-4156-91B8-B01DFB35E341}" v="305" dt="2022-03-12T15:52:10.5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sa Ajanaku Ajanaku (1815459)" userId="e8cf135d-187c-4ca4-95f4-f3fa448067cc" providerId="ADAL" clId="{CBDBA9C6-214E-4156-91B8-B01DFB35E341}"/>
    <pc:docChg chg="undo custSel modSld">
      <pc:chgData name="Nosa Ajanaku Ajanaku (1815459)" userId="e8cf135d-187c-4ca4-95f4-f3fa448067cc" providerId="ADAL" clId="{CBDBA9C6-214E-4156-91B8-B01DFB35E341}" dt="2022-03-12T15:52:10.560" v="304" actId="20577"/>
      <pc:docMkLst>
        <pc:docMk/>
      </pc:docMkLst>
      <pc:sldChg chg="modSp mod">
        <pc:chgData name="Nosa Ajanaku Ajanaku (1815459)" userId="e8cf135d-187c-4ca4-95f4-f3fa448067cc" providerId="ADAL" clId="{CBDBA9C6-214E-4156-91B8-B01DFB35E341}" dt="2022-03-12T15:52:10.560" v="304" actId="20577"/>
        <pc:sldMkLst>
          <pc:docMk/>
          <pc:sldMk cId="3296946818" sldId="270"/>
        </pc:sldMkLst>
        <pc:spChg chg="mod">
          <ac:chgData name="Nosa Ajanaku Ajanaku (1815459)" userId="e8cf135d-187c-4ca4-95f4-f3fa448067cc" providerId="ADAL" clId="{CBDBA9C6-214E-4156-91B8-B01DFB35E341}" dt="2022-03-12T15:40:58.604" v="192" actId="20577"/>
          <ac:spMkLst>
            <pc:docMk/>
            <pc:sldMk cId="3296946818" sldId="270"/>
            <ac:spMk id="3" creationId="{729A280B-8E07-4E31-9D94-F423ADC588E9}"/>
          </ac:spMkLst>
        </pc:spChg>
        <pc:spChg chg="mod">
          <ac:chgData name="Nosa Ajanaku Ajanaku (1815459)" userId="e8cf135d-187c-4ca4-95f4-f3fa448067cc" providerId="ADAL" clId="{CBDBA9C6-214E-4156-91B8-B01DFB35E341}" dt="2022-03-12T15:47:13.777" v="267" actId="20577"/>
          <ac:spMkLst>
            <pc:docMk/>
            <pc:sldMk cId="3296946818" sldId="270"/>
            <ac:spMk id="4" creationId="{708E9653-2A08-437C-B3C2-9594B337F3E9}"/>
          </ac:spMkLst>
        </pc:spChg>
        <pc:spChg chg="mod">
          <ac:chgData name="Nosa Ajanaku Ajanaku (1815459)" userId="e8cf135d-187c-4ca4-95f4-f3fa448067cc" providerId="ADAL" clId="{CBDBA9C6-214E-4156-91B8-B01DFB35E341}" dt="2022-03-12T15:52:10.560" v="304" actId="20577"/>
          <ac:spMkLst>
            <pc:docMk/>
            <pc:sldMk cId="3296946818" sldId="270"/>
            <ac:spMk id="5" creationId="{1B2EA46E-9AB7-4D5A-95E6-4F11FF5A138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0B5E75F-F84B-4BB7-92C3-020D1271D95B}"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614361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B5E75F-F84B-4BB7-92C3-020D1271D95B}"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14046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B5E75F-F84B-4BB7-92C3-020D1271D95B}"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1278982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0B5E75F-F84B-4BB7-92C3-020D1271D95B}" type="datetimeFigureOut">
              <a:rPr lang="en-GB" smtClean="0"/>
              <a:t>12/03/2022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3098142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0B5E75F-F84B-4BB7-92C3-020D1271D95B}" type="datetimeFigureOut">
              <a:rPr lang="en-GB" smtClean="0"/>
              <a:t>12/03/2022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3621275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0B5E75F-F84B-4BB7-92C3-020D1271D95B}" type="datetimeFigureOut">
              <a:rPr lang="en-GB" smtClean="0"/>
              <a:t>12/03/2022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137808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B5E75F-F84B-4BB7-92C3-020D1271D95B}" type="datetimeFigureOut">
              <a:rPr lang="en-GB" smtClean="0"/>
              <a:t>12/03/2022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942130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0B5E75F-F84B-4BB7-92C3-020D1271D95B}" type="datetimeFigureOut">
              <a:rPr lang="en-GB" smtClean="0"/>
              <a:t>12/03/2022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3337661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0B5E75F-F84B-4BB7-92C3-020D1271D95B}" type="datetimeFigureOut">
              <a:rPr lang="en-GB" smtClean="0"/>
              <a:t>12/03/2022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1478680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B5E75F-F84B-4BB7-92C3-020D1271D95B}"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704703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B5E75F-F84B-4BB7-92C3-020D1271D95B}"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1491189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B5E75F-F84B-4BB7-92C3-020D1271D95B}" type="datetimeFigureOut">
              <a:rPr lang="en-GB" smtClean="0"/>
              <a:t>12/03/2022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5C4B13-300A-4399-85FF-19F84619CEAF}" type="slidenum">
              <a:rPr lang="en-GB" smtClean="0"/>
              <a:t>‹#›</a:t>
            </a:fld>
            <a:endParaRPr lang="en-GB"/>
          </a:p>
        </p:txBody>
      </p:sp>
    </p:spTree>
    <p:extLst>
      <p:ext uri="{BB962C8B-B14F-4D97-AF65-F5344CB8AC3E}">
        <p14:creationId xmlns:p14="http://schemas.microsoft.com/office/powerpoint/2010/main" val="39267161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570FFB2-21FA-4497-B3F6-40361CA5ED1F}"/>
              </a:ext>
            </a:extLst>
          </p:cNvPr>
          <p:cNvPicPr>
            <a:picLocks noChangeAspect="1"/>
          </p:cNvPicPr>
          <p:nvPr/>
        </p:nvPicPr>
        <p:blipFill>
          <a:blip r:embed="rId2"/>
          <a:stretch>
            <a:fillRect/>
          </a:stretch>
        </p:blipFill>
        <p:spPr>
          <a:xfrm>
            <a:off x="1205727" y="643467"/>
            <a:ext cx="9780546" cy="5571066"/>
          </a:xfrm>
          <a:prstGeom prst="rect">
            <a:avLst/>
          </a:prstGeom>
        </p:spPr>
      </p:pic>
    </p:spTree>
    <p:extLst>
      <p:ext uri="{BB962C8B-B14F-4D97-AF65-F5344CB8AC3E}">
        <p14:creationId xmlns:p14="http://schemas.microsoft.com/office/powerpoint/2010/main" val="1038165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2B08D6-8549-4961-A4BC-70BAAA22E96A}"/>
              </a:ext>
            </a:extLst>
          </p:cNvPr>
          <p:cNvPicPr>
            <a:picLocks noChangeAspect="1"/>
          </p:cNvPicPr>
          <p:nvPr/>
        </p:nvPicPr>
        <p:blipFill>
          <a:blip r:embed="rId2"/>
          <a:stretch>
            <a:fillRect/>
          </a:stretch>
        </p:blipFill>
        <p:spPr>
          <a:xfrm>
            <a:off x="3042303" y="0"/>
            <a:ext cx="6135880" cy="6858000"/>
          </a:xfrm>
          <a:prstGeom prst="rect">
            <a:avLst/>
          </a:prstGeom>
        </p:spPr>
      </p:pic>
    </p:spTree>
    <p:extLst>
      <p:ext uri="{BB962C8B-B14F-4D97-AF65-F5344CB8AC3E}">
        <p14:creationId xmlns:p14="http://schemas.microsoft.com/office/powerpoint/2010/main" val="3428129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5F9B594-7E20-4C48-A170-D5E5C9A7F4A0}"/>
              </a:ext>
            </a:extLst>
          </p:cNvPr>
          <p:cNvPicPr>
            <a:picLocks noChangeAspect="1"/>
          </p:cNvPicPr>
          <p:nvPr/>
        </p:nvPicPr>
        <p:blipFill>
          <a:blip r:embed="rId2"/>
          <a:stretch>
            <a:fillRect/>
          </a:stretch>
        </p:blipFill>
        <p:spPr>
          <a:xfrm>
            <a:off x="885825" y="1"/>
            <a:ext cx="10420350" cy="6858000"/>
          </a:xfrm>
          <a:prstGeom prst="rect">
            <a:avLst/>
          </a:prstGeom>
        </p:spPr>
      </p:pic>
    </p:spTree>
    <p:extLst>
      <p:ext uri="{BB962C8B-B14F-4D97-AF65-F5344CB8AC3E}">
        <p14:creationId xmlns:p14="http://schemas.microsoft.com/office/powerpoint/2010/main" val="2146587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789B55-5D0B-4180-80DB-323EC969AEF5}"/>
              </a:ext>
            </a:extLst>
          </p:cNvPr>
          <p:cNvSpPr/>
          <p:nvPr/>
        </p:nvSpPr>
        <p:spPr>
          <a:xfrm>
            <a:off x="190500" y="666751"/>
            <a:ext cx="6010275" cy="20192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Aft>
                <a:spcPts val="800"/>
              </a:spcAft>
            </a:pPr>
            <a:r>
              <a:rPr lang="en-GB" sz="1200" b="1">
                <a:effectLst/>
                <a:highlight>
                  <a:srgbClr val="00FF00"/>
                </a:highlight>
                <a:latin typeface="Arial" panose="020B0604020202020204" pitchFamily="34" charset="0"/>
                <a:ea typeface="Calibri" panose="020F0502020204030204" pitchFamily="34" charset="0"/>
              </a:rPr>
              <a:t>Asthma</a:t>
            </a:r>
            <a:r>
              <a:rPr lang="en-GB" sz="1200">
                <a:effectLst/>
                <a:latin typeface="Arial" panose="020B0604020202020204" pitchFamily="34" charset="0"/>
                <a:ea typeface="Calibri" panose="020F0502020204030204" pitchFamily="34" charset="0"/>
              </a:rPr>
              <a:t> </a:t>
            </a:r>
            <a:r>
              <a:rPr lang="en-GB" sz="1200" b="1">
                <a:solidFill>
                  <a:schemeClr val="tx1"/>
                </a:solidFill>
                <a:effectLst/>
                <a:latin typeface="Arial" panose="020B0604020202020204" pitchFamily="34" charset="0"/>
                <a:ea typeface="Calibri" panose="020F0502020204030204" pitchFamily="34" charset="0"/>
              </a:rPr>
              <a:t>is one of the most common diseases in the respiratory system. Its symptoms include coughing, wheezing, breathlessness, and tightness of chest. It may be caused by allergies, such as pollen, smoke, dust, or it may be caused by stress and anxiety ((Bertrand and Sanchez, 2020). Asthma is a chronic ailment caused by the inflammation of the airways, bronchi, or bronchial making it difficult for one to breathe, because the air is trapped in the alveoli. To treat asthma, doctors recommend using inhalers.</a:t>
            </a:r>
            <a:endParaRPr lang="en-GB" sz="1200">
              <a:solidFill>
                <a:schemeClr val="tx1"/>
              </a:solidFill>
              <a:effectLst/>
              <a:latin typeface="Arial" panose="020B0604020202020204" pitchFamily="34" charset="0"/>
              <a:ea typeface="Calibri" panose="020F0502020204030204" pitchFamily="34" charset="0"/>
            </a:endParaRPr>
          </a:p>
        </p:txBody>
      </p:sp>
      <p:sp>
        <p:nvSpPr>
          <p:cNvPr id="3" name="Rectangle 2">
            <a:extLst>
              <a:ext uri="{FF2B5EF4-FFF2-40B4-BE49-F238E27FC236}">
                <a16:creationId xmlns:a16="http://schemas.microsoft.com/office/drawing/2014/main" id="{729A280B-8E07-4E31-9D94-F423ADC588E9}"/>
              </a:ext>
            </a:extLst>
          </p:cNvPr>
          <p:cNvSpPr/>
          <p:nvPr/>
        </p:nvSpPr>
        <p:spPr>
          <a:xfrm>
            <a:off x="6391275" y="666751"/>
            <a:ext cx="5610225" cy="27622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b="1">
                <a:solidFill>
                  <a:srgbClr val="202124"/>
                </a:solidFill>
                <a:effectLst/>
                <a:highlight>
                  <a:srgbClr val="00FF00"/>
                </a:highlight>
                <a:latin typeface="Arial" panose="020B0604020202020204" pitchFamily="34" charset="0"/>
                <a:ea typeface="Times New Roman" panose="02020603050405020304" pitchFamily="18" charset="0"/>
              </a:rPr>
              <a:t>Asthma signs and symptoms</a:t>
            </a:r>
            <a:r>
              <a:rPr lang="en-GB" sz="1200" b="1">
                <a:solidFill>
                  <a:srgbClr val="202124"/>
                </a:solidFill>
                <a:effectLst/>
                <a:latin typeface="Arial" panose="020B0604020202020204" pitchFamily="34" charset="0"/>
                <a:ea typeface="Times New Roman" panose="02020603050405020304" pitchFamily="18" charset="0"/>
              </a:rPr>
              <a:t> </a:t>
            </a:r>
            <a:endParaRPr lang="en-GB" sz="1200">
              <a:effectLst/>
              <a:latin typeface="Arial" panose="020B0604020202020204" pitchFamily="34" charset="0"/>
              <a:ea typeface="Calibri" panose="020F0502020204030204" pitchFamily="34" charset="0"/>
            </a:endParaRPr>
          </a:p>
          <a:p>
            <a:pPr marL="342900" lvl="0" indent="-342900">
              <a:lnSpc>
                <a:spcPct val="150000"/>
              </a:lnSpc>
              <a:spcAft>
                <a:spcPts val="300"/>
              </a:spcAft>
              <a:buSzPts val="1000"/>
              <a:buFont typeface="Symbol" panose="05050102010706020507" pitchFamily="18" charset="2"/>
              <a:buChar char=""/>
              <a:tabLst>
                <a:tab pos="457200" algn="l"/>
              </a:tabLst>
            </a:pPr>
            <a:r>
              <a:rPr lang="en-GB" sz="1200" b="1">
                <a:solidFill>
                  <a:srgbClr val="202124"/>
                </a:solidFill>
                <a:latin typeface="Arial" panose="020B0604020202020204" pitchFamily="34" charset="0"/>
                <a:ea typeface="Times New Roman" panose="02020603050405020304" pitchFamily="18" charset="0"/>
              </a:rPr>
              <a:t>Breathing difficulty or gasping for breath.</a:t>
            </a:r>
            <a:endParaRPr lang="en-GB" sz="1200">
              <a:solidFill>
                <a:srgbClr val="202124"/>
              </a:solidFill>
              <a:effectLst/>
              <a:latin typeface="Arial" panose="020B0604020202020204" pitchFamily="34" charset="0"/>
              <a:ea typeface="Calibri" panose="020F0502020204030204" pitchFamily="34" charset="0"/>
            </a:endParaRPr>
          </a:p>
          <a:p>
            <a:pPr marL="342900" lvl="0" indent="-342900">
              <a:lnSpc>
                <a:spcPct val="150000"/>
              </a:lnSpc>
              <a:spcAft>
                <a:spcPts val="300"/>
              </a:spcAft>
              <a:buSzPts val="1000"/>
              <a:buFont typeface="Symbol" panose="05050102010706020507" pitchFamily="18" charset="2"/>
              <a:buChar char=""/>
              <a:tabLst>
                <a:tab pos="457200" algn="l"/>
              </a:tabLst>
            </a:pPr>
            <a:r>
              <a:rPr lang="en-GB" sz="1200" b="1">
                <a:solidFill>
                  <a:srgbClr val="202124"/>
                </a:solidFill>
                <a:latin typeface="Arial" panose="020B0604020202020204" pitchFamily="34" charset="0"/>
                <a:ea typeface="Times New Roman" panose="02020603050405020304" pitchFamily="18" charset="0"/>
              </a:rPr>
              <a:t>T</a:t>
            </a:r>
            <a:r>
              <a:rPr lang="en-GB" sz="1200" b="1">
                <a:solidFill>
                  <a:srgbClr val="202124"/>
                </a:solidFill>
                <a:effectLst/>
                <a:latin typeface="Arial" panose="020B0604020202020204" pitchFamily="34" charset="0"/>
                <a:ea typeface="Times New Roman" panose="02020603050405020304" pitchFamily="18" charset="0"/>
              </a:rPr>
              <a:t>ightness</a:t>
            </a:r>
            <a:r>
              <a:rPr lang="en-GB" sz="1200" b="1">
                <a:solidFill>
                  <a:srgbClr val="202124"/>
                </a:solidFill>
                <a:latin typeface="Arial" panose="020B0604020202020204" pitchFamily="34" charset="0"/>
                <a:ea typeface="Times New Roman" panose="02020603050405020304" pitchFamily="18" charset="0"/>
              </a:rPr>
              <a:t> of</a:t>
            </a:r>
            <a:r>
              <a:rPr lang="en-GB" sz="1200" b="1">
                <a:solidFill>
                  <a:srgbClr val="202124"/>
                </a:solidFill>
                <a:effectLst/>
                <a:latin typeface="Arial" panose="020B0604020202020204" pitchFamily="34" charset="0"/>
                <a:ea typeface="Times New Roman" panose="02020603050405020304" pitchFamily="18" charset="0"/>
              </a:rPr>
              <a:t> </a:t>
            </a:r>
            <a:r>
              <a:rPr lang="en-GB" sz="1200" b="1">
                <a:solidFill>
                  <a:srgbClr val="202124"/>
                </a:solidFill>
                <a:latin typeface="Arial" panose="020B0604020202020204" pitchFamily="34" charset="0"/>
                <a:ea typeface="Times New Roman" panose="02020603050405020304" pitchFamily="18" charset="0"/>
              </a:rPr>
              <a:t>c</a:t>
            </a:r>
            <a:r>
              <a:rPr lang="en-GB" sz="1200" b="1">
                <a:solidFill>
                  <a:srgbClr val="202124"/>
                </a:solidFill>
                <a:effectLst/>
                <a:latin typeface="Arial" panose="020B0604020202020204" pitchFamily="34" charset="0"/>
                <a:ea typeface="Times New Roman" panose="02020603050405020304" pitchFamily="18" charset="0"/>
              </a:rPr>
              <a:t>hest or pain in  the chest.</a:t>
            </a:r>
            <a:endParaRPr lang="en-GB" sz="1200">
              <a:solidFill>
                <a:srgbClr val="202124"/>
              </a:solidFill>
              <a:effectLst/>
              <a:latin typeface="Arial" panose="020B0604020202020204" pitchFamily="34" charset="0"/>
              <a:ea typeface="Calibri" panose="020F0502020204030204" pitchFamily="34" charset="0"/>
            </a:endParaRPr>
          </a:p>
          <a:p>
            <a:pPr marL="342900" lvl="0" indent="-342900">
              <a:lnSpc>
                <a:spcPct val="150000"/>
              </a:lnSpc>
              <a:spcAft>
                <a:spcPts val="300"/>
              </a:spcAft>
              <a:buSzPts val="1000"/>
              <a:buFont typeface="Symbol" panose="05050102010706020507" pitchFamily="18" charset="2"/>
              <a:buChar char=""/>
              <a:tabLst>
                <a:tab pos="457200" algn="l"/>
              </a:tabLst>
            </a:pPr>
            <a:r>
              <a:rPr lang="en-GB" sz="1200" b="1">
                <a:solidFill>
                  <a:srgbClr val="202124"/>
                </a:solidFill>
                <a:effectLst/>
                <a:latin typeface="Arial" panose="020B0604020202020204" pitchFamily="34" charset="0"/>
                <a:ea typeface="Times New Roman" panose="02020603050405020304" pitchFamily="18" charset="0"/>
              </a:rPr>
              <a:t>Wheezing when exhaling, which is a common sign of asthma in children.</a:t>
            </a:r>
            <a:endParaRPr lang="en-GB" sz="1200">
              <a:solidFill>
                <a:srgbClr val="202124"/>
              </a:solidFill>
              <a:effectLst/>
              <a:latin typeface="Arial" panose="020B0604020202020204" pitchFamily="34" charset="0"/>
              <a:ea typeface="Calibri" panose="020F0502020204030204" pitchFamily="34" charset="0"/>
            </a:endParaRPr>
          </a:p>
          <a:p>
            <a:pPr marL="342900" lvl="0" indent="-342900">
              <a:lnSpc>
                <a:spcPct val="150000"/>
              </a:lnSpc>
              <a:spcAft>
                <a:spcPts val="300"/>
              </a:spcAft>
              <a:buSzPts val="1000"/>
              <a:buFont typeface="Symbol" panose="05050102010706020507" pitchFamily="18" charset="2"/>
              <a:buChar char=""/>
              <a:tabLst>
                <a:tab pos="457200" algn="l"/>
              </a:tabLst>
            </a:pPr>
            <a:r>
              <a:rPr lang="en-GB" sz="1200" b="1">
                <a:solidFill>
                  <a:srgbClr val="202124"/>
                </a:solidFill>
                <a:effectLst/>
                <a:latin typeface="Arial" panose="020B0604020202020204" pitchFamily="34" charset="0"/>
                <a:ea typeface="Times New Roman" panose="02020603050405020304" pitchFamily="18" charset="0"/>
              </a:rPr>
              <a:t>Distress sleeping usually caused by wheezing, shortness of breath and coughing.</a:t>
            </a:r>
            <a:endParaRPr lang="en-GB" sz="1200">
              <a:solidFill>
                <a:srgbClr val="202124"/>
              </a:solidFill>
              <a:effectLst/>
              <a:latin typeface="Arial" panose="020B0604020202020204" pitchFamily="34" charset="0"/>
              <a:ea typeface="Calibri" panose="020F0502020204030204" pitchFamily="34" charset="0"/>
            </a:endParaRPr>
          </a:p>
          <a:p>
            <a:pPr marL="342900" lvl="0" indent="-342900">
              <a:lnSpc>
                <a:spcPct val="150000"/>
              </a:lnSpc>
              <a:spcAft>
                <a:spcPts val="300"/>
              </a:spcAft>
              <a:buSzPts val="1000"/>
              <a:buFont typeface="Symbol" panose="05050102010706020507" pitchFamily="18" charset="2"/>
              <a:buChar char=""/>
              <a:tabLst>
                <a:tab pos="457200" algn="l"/>
              </a:tabLst>
            </a:pPr>
            <a:r>
              <a:rPr lang="en-GB" sz="1200" b="1">
                <a:solidFill>
                  <a:srgbClr val="202124"/>
                </a:solidFill>
                <a:latin typeface="Arial" panose="020B0604020202020204" pitchFamily="34" charset="0"/>
                <a:ea typeface="Times New Roman" panose="02020603050405020304" pitchFamily="18" charset="0"/>
              </a:rPr>
              <a:t>W</a:t>
            </a:r>
            <a:r>
              <a:rPr lang="en-GB" sz="1200" b="1">
                <a:solidFill>
                  <a:srgbClr val="202124"/>
                </a:solidFill>
                <a:effectLst/>
                <a:latin typeface="Arial" panose="020B0604020202020204" pitchFamily="34" charset="0"/>
                <a:ea typeface="Times New Roman" panose="02020603050405020304" pitchFamily="18" charset="0"/>
              </a:rPr>
              <a:t>heezing and coughing occurrences that are worsened by a respiratory virus, </a:t>
            </a:r>
            <a:r>
              <a:rPr lang="en-GB" sz="1200" b="1">
                <a:solidFill>
                  <a:srgbClr val="202124"/>
                </a:solidFill>
                <a:latin typeface="Arial" panose="020B0604020202020204" pitchFamily="34" charset="0"/>
                <a:ea typeface="Times New Roman" panose="02020603050405020304" pitchFamily="18" charset="0"/>
              </a:rPr>
              <a:t>like flu or </a:t>
            </a:r>
            <a:r>
              <a:rPr lang="en-GB" sz="1200" b="1">
                <a:solidFill>
                  <a:srgbClr val="202124"/>
                </a:solidFill>
                <a:effectLst/>
                <a:latin typeface="Arial" panose="020B0604020202020204" pitchFamily="34" charset="0"/>
                <a:ea typeface="Times New Roman" panose="02020603050405020304" pitchFamily="18" charset="0"/>
              </a:rPr>
              <a:t>cold</a:t>
            </a:r>
            <a:r>
              <a:rPr lang="en-GB" sz="1200" b="1">
                <a:solidFill>
                  <a:srgbClr val="202124"/>
                </a:solidFill>
                <a:effectLst/>
                <a:latin typeface="Arial" panose="020B0604020202020204" pitchFamily="34" charset="0"/>
                <a:ea typeface="Calibri" panose="020F0502020204030204" pitchFamily="34" charset="0"/>
              </a:rPr>
              <a:t> (</a:t>
            </a:r>
            <a:r>
              <a:rPr lang="en-GB" sz="1200" b="1" err="1">
                <a:solidFill>
                  <a:srgbClr val="202124"/>
                </a:solidFill>
                <a:effectLst/>
                <a:latin typeface="Arial" panose="020B0604020202020204" pitchFamily="34" charset="0"/>
                <a:ea typeface="Calibri" panose="020F0502020204030204" pitchFamily="34" charset="0"/>
              </a:rPr>
              <a:t>Peate</a:t>
            </a:r>
            <a:r>
              <a:rPr lang="en-GB" sz="1200" b="1">
                <a:solidFill>
                  <a:srgbClr val="202124"/>
                </a:solidFill>
                <a:effectLst/>
                <a:latin typeface="Arial" panose="020B0604020202020204" pitchFamily="34" charset="0"/>
                <a:ea typeface="Calibri" panose="020F0502020204030204" pitchFamily="34" charset="0"/>
              </a:rPr>
              <a:t> and Nair, 2011).</a:t>
            </a:r>
            <a:endParaRPr lang="en-GB" sz="1200">
              <a:solidFill>
                <a:srgbClr val="202124"/>
              </a:solidFill>
              <a:effectLst/>
              <a:latin typeface="Arial" panose="020B0604020202020204" pitchFamily="34" charset="0"/>
              <a:ea typeface="Calibri" panose="020F0502020204030204" pitchFamily="34" charset="0"/>
            </a:endParaRPr>
          </a:p>
        </p:txBody>
      </p:sp>
      <p:sp>
        <p:nvSpPr>
          <p:cNvPr id="4" name="Rectangle 3">
            <a:extLst>
              <a:ext uri="{FF2B5EF4-FFF2-40B4-BE49-F238E27FC236}">
                <a16:creationId xmlns:a16="http://schemas.microsoft.com/office/drawing/2014/main" id="{708E9653-2A08-437C-B3C2-9594B337F3E9}"/>
              </a:ext>
            </a:extLst>
          </p:cNvPr>
          <p:cNvSpPr/>
          <p:nvPr/>
        </p:nvSpPr>
        <p:spPr>
          <a:xfrm>
            <a:off x="190499" y="2847978"/>
            <a:ext cx="6010275" cy="13525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b="1">
                <a:solidFill>
                  <a:srgbClr val="202124"/>
                </a:solidFill>
                <a:effectLst/>
                <a:highlight>
                  <a:srgbClr val="00FF00"/>
                </a:highlight>
                <a:latin typeface="Arial" panose="020B0604020202020204" pitchFamily="34" charset="0"/>
                <a:ea typeface="Times New Roman" panose="02020603050405020304" pitchFamily="18" charset="0"/>
              </a:rPr>
              <a:t>What causes lung disease?</a:t>
            </a:r>
            <a:endParaRPr lang="en-GB" sz="1200">
              <a:effectLst/>
              <a:latin typeface="Arial" panose="020B0604020202020204" pitchFamily="34" charset="0"/>
              <a:ea typeface="Calibri" panose="020F0502020204030204" pitchFamily="34" charset="0"/>
            </a:endParaRPr>
          </a:p>
          <a:p>
            <a:pPr marL="342900" lvl="0" indent="-342900">
              <a:lnSpc>
                <a:spcPct val="107000"/>
              </a:lnSpc>
              <a:spcAft>
                <a:spcPts val="300"/>
              </a:spcAft>
              <a:buFont typeface="Wingdings" panose="05000000000000000000" pitchFamily="2" charset="2"/>
              <a:buChar char=""/>
            </a:pPr>
            <a:r>
              <a:rPr lang="en-GB" sz="1200" b="1">
                <a:solidFill>
                  <a:srgbClr val="202124"/>
                </a:solidFill>
                <a:effectLst/>
                <a:latin typeface="Arial" panose="020B0604020202020204" pitchFamily="34" charset="0"/>
                <a:ea typeface="Times New Roman" panose="02020603050405020304" pitchFamily="18" charset="0"/>
              </a:rPr>
              <a:t>The principal  cause of lung disease is the smoke from cigars, cigarettes and pipes</a:t>
            </a:r>
            <a:endParaRPr lang="en-GB" sz="1200">
              <a:effectLst/>
              <a:latin typeface="Arial" panose="020B0604020202020204" pitchFamily="34" charset="0"/>
              <a:ea typeface="Calibri" panose="020F0502020204030204" pitchFamily="34" charset="0"/>
            </a:endParaRPr>
          </a:p>
          <a:p>
            <a:pPr marL="342900" lvl="0" indent="-342900">
              <a:lnSpc>
                <a:spcPct val="107000"/>
              </a:lnSpc>
              <a:spcAft>
                <a:spcPts val="300"/>
              </a:spcAft>
              <a:buFont typeface="Wingdings" panose="05000000000000000000" pitchFamily="2" charset="2"/>
              <a:buChar char=""/>
            </a:pPr>
            <a:r>
              <a:rPr lang="en-GB" sz="1200" b="1">
                <a:solidFill>
                  <a:srgbClr val="202124"/>
                </a:solidFill>
                <a:effectLst/>
                <a:latin typeface="Arial" panose="020B0604020202020204" pitchFamily="34" charset="0"/>
                <a:ea typeface="Times New Roman" panose="02020603050405020304" pitchFamily="18" charset="0"/>
              </a:rPr>
              <a:t>Radon. This </a:t>
            </a:r>
            <a:r>
              <a:rPr lang="en-GB" sz="1200" b="1" err="1">
                <a:solidFill>
                  <a:srgbClr val="202124"/>
                </a:solidFill>
                <a:effectLst/>
                <a:latin typeface="Arial" panose="020B0604020202020204" pitchFamily="34" charset="0"/>
                <a:ea typeface="Times New Roman" panose="02020603050405020304" pitchFamily="18" charset="0"/>
              </a:rPr>
              <a:t>colorless</a:t>
            </a:r>
            <a:r>
              <a:rPr lang="en-GB" sz="1200" b="1">
                <a:solidFill>
                  <a:srgbClr val="202124"/>
                </a:solidFill>
                <a:effectLst/>
                <a:latin typeface="Arial" panose="020B0604020202020204" pitchFamily="34" charset="0"/>
                <a:ea typeface="Times New Roman" panose="02020603050405020304" pitchFamily="18" charset="0"/>
              </a:rPr>
              <a:t>, </a:t>
            </a:r>
            <a:r>
              <a:rPr lang="en-GB" sz="1200" b="1" err="1">
                <a:solidFill>
                  <a:srgbClr val="202124"/>
                </a:solidFill>
                <a:effectLst/>
                <a:latin typeface="Arial" panose="020B0604020202020204" pitchFamily="34" charset="0"/>
                <a:ea typeface="Times New Roman" panose="02020603050405020304" pitchFamily="18" charset="0"/>
              </a:rPr>
              <a:t>odorless</a:t>
            </a:r>
            <a:r>
              <a:rPr lang="en-GB" sz="1200" b="1">
                <a:solidFill>
                  <a:srgbClr val="202124"/>
                </a:solidFill>
                <a:effectLst/>
                <a:latin typeface="Arial" panose="020B0604020202020204" pitchFamily="34" charset="0"/>
                <a:ea typeface="Times New Roman" panose="02020603050405020304" pitchFamily="18" charset="0"/>
              </a:rPr>
              <a:t> gas is present in many homes</a:t>
            </a:r>
            <a:endParaRPr lang="en-GB" sz="1200">
              <a:effectLst/>
              <a:latin typeface="Arial" panose="020B0604020202020204" pitchFamily="34" charset="0"/>
              <a:ea typeface="Calibri" panose="020F0502020204030204" pitchFamily="34" charset="0"/>
            </a:endParaRPr>
          </a:p>
          <a:p>
            <a:pPr marL="342900" lvl="0" indent="-342900">
              <a:lnSpc>
                <a:spcPct val="107000"/>
              </a:lnSpc>
              <a:spcAft>
                <a:spcPts val="300"/>
              </a:spcAft>
              <a:buFont typeface="Wingdings" panose="05000000000000000000" pitchFamily="2" charset="2"/>
              <a:buChar char=""/>
            </a:pPr>
            <a:r>
              <a:rPr lang="en-GB" sz="1200" b="1">
                <a:solidFill>
                  <a:srgbClr val="202124"/>
                </a:solidFill>
                <a:effectLst/>
                <a:latin typeface="Arial" panose="020B0604020202020204" pitchFamily="34" charset="0"/>
                <a:ea typeface="Times New Roman" panose="02020603050405020304" pitchFamily="18" charset="0"/>
              </a:rPr>
              <a:t>Asbestos</a:t>
            </a:r>
            <a:endParaRPr lang="en-GB" sz="1200" b="1">
              <a:solidFill>
                <a:schemeClr val="tx1"/>
              </a:solidFill>
              <a:effectLst/>
              <a:latin typeface="Arial" panose="020B0604020202020204" pitchFamily="34" charset="0"/>
              <a:ea typeface="Calibri" panose="020F0502020204030204" pitchFamily="34" charset="0"/>
            </a:endParaRPr>
          </a:p>
          <a:p>
            <a:pPr marL="342900" lvl="0" indent="-342900">
              <a:lnSpc>
                <a:spcPct val="107000"/>
              </a:lnSpc>
              <a:spcAft>
                <a:spcPts val="300"/>
              </a:spcAft>
              <a:buFont typeface="Wingdings" panose="05000000000000000000" pitchFamily="2" charset="2"/>
              <a:buChar char=""/>
            </a:pPr>
            <a:r>
              <a:rPr lang="en-GB" sz="1200" b="1">
                <a:solidFill>
                  <a:schemeClr val="tx1"/>
                </a:solidFill>
                <a:effectLst/>
                <a:latin typeface="Arial" panose="020B0604020202020204" pitchFamily="34" charset="0"/>
                <a:ea typeface="Times New Roman" panose="02020603050405020304" pitchFamily="18" charset="0"/>
              </a:rPr>
              <a:t>Air pollution </a:t>
            </a:r>
            <a:r>
              <a:rPr lang="en-GB" sz="1200" b="1">
                <a:solidFill>
                  <a:schemeClr val="tx1"/>
                </a:solidFill>
                <a:effectLst/>
                <a:latin typeface="Arial" panose="020B0604020202020204" pitchFamily="34" charset="0"/>
                <a:ea typeface="Calibri" panose="020F0502020204030204" pitchFamily="34" charset="0"/>
              </a:rPr>
              <a:t>(Taylor-Butler, 2008) </a:t>
            </a:r>
          </a:p>
        </p:txBody>
      </p:sp>
      <p:sp>
        <p:nvSpPr>
          <p:cNvPr id="5" name="Rectangle 4">
            <a:extLst>
              <a:ext uri="{FF2B5EF4-FFF2-40B4-BE49-F238E27FC236}">
                <a16:creationId xmlns:a16="http://schemas.microsoft.com/office/drawing/2014/main" id="{1B2EA46E-9AB7-4D5A-95E6-4F11FF5A1381}"/>
              </a:ext>
            </a:extLst>
          </p:cNvPr>
          <p:cNvSpPr/>
          <p:nvPr/>
        </p:nvSpPr>
        <p:spPr>
          <a:xfrm>
            <a:off x="190499" y="4286249"/>
            <a:ext cx="6010276" cy="2543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a:solidFill>
                  <a:srgbClr val="202124"/>
                </a:solidFill>
                <a:effectLst/>
                <a:highlight>
                  <a:srgbClr val="00FF00"/>
                </a:highlight>
                <a:latin typeface="Arial" panose="020B0604020202020204" pitchFamily="34" charset="0"/>
                <a:ea typeface="Times New Roman" panose="02020603050405020304" pitchFamily="18" charset="0"/>
              </a:rPr>
              <a:t>Treatment for asthma</a:t>
            </a:r>
            <a:endParaRPr lang="en-GB" sz="1200">
              <a:effectLst/>
              <a:latin typeface="Arial" panose="020B0604020202020204" pitchFamily="34" charset="0"/>
              <a:ea typeface="Calibri" panose="020F0502020204030204" pitchFamily="34" charset="0"/>
            </a:endParaRPr>
          </a:p>
          <a:p>
            <a:pPr>
              <a:lnSpc>
                <a:spcPts val="1500"/>
              </a:lnSpc>
              <a:spcAft>
                <a:spcPts val="800"/>
              </a:spcAft>
            </a:pPr>
            <a:r>
              <a:rPr lang="en-GB" sz="1200" b="1">
                <a:solidFill>
                  <a:srgbClr val="202124"/>
                </a:solidFill>
                <a:effectLst/>
                <a:latin typeface="Arial" panose="020B0604020202020204" pitchFamily="34" charset="0"/>
                <a:ea typeface="Times New Roman" panose="02020603050405020304" pitchFamily="18" charset="0"/>
              </a:rPr>
              <a:t>Long-term control medications such as inhaled corticosteroids</a:t>
            </a:r>
            <a:endParaRPr lang="en-GB" sz="1200">
              <a:effectLst/>
              <a:latin typeface="Arial" panose="020B0604020202020204" pitchFamily="34" charset="0"/>
              <a:ea typeface="Calibri" panose="020F0502020204030204" pitchFamily="34" charset="0"/>
            </a:endParaRPr>
          </a:p>
          <a:p>
            <a:pPr marL="342900" lvl="0" indent="-342900">
              <a:lnSpc>
                <a:spcPts val="1500"/>
              </a:lnSpc>
              <a:buFont typeface="Wingdings" panose="05000000000000000000" pitchFamily="2" charset="2"/>
              <a:buChar char=""/>
            </a:pPr>
            <a:r>
              <a:rPr lang="en-GB" sz="1200" b="1">
                <a:solidFill>
                  <a:srgbClr val="3C4043"/>
                </a:solidFill>
                <a:effectLst/>
                <a:latin typeface="Arial" panose="020B0604020202020204" pitchFamily="34" charset="0"/>
                <a:ea typeface="Times New Roman" panose="02020603050405020304" pitchFamily="18" charset="0"/>
              </a:rPr>
              <a:t>Reliever inhalers – instantly relieve the symptoms for a brief period.</a:t>
            </a:r>
            <a:endParaRPr lang="en-GB" sz="1200">
              <a:effectLst/>
              <a:latin typeface="Arial" panose="020B0604020202020204" pitchFamily="34" charset="0"/>
              <a:ea typeface="Calibri" panose="020F0502020204030204" pitchFamily="34" charset="0"/>
            </a:endParaRPr>
          </a:p>
          <a:p>
            <a:pPr marL="342900" lvl="0" indent="-342900">
              <a:lnSpc>
                <a:spcPts val="1500"/>
              </a:lnSpc>
              <a:spcAft>
                <a:spcPts val="800"/>
              </a:spcAft>
              <a:buFont typeface="Wingdings" panose="05000000000000000000" pitchFamily="2" charset="2"/>
              <a:buChar char=""/>
            </a:pPr>
            <a:r>
              <a:rPr lang="en-GB" sz="1200" b="1">
                <a:solidFill>
                  <a:srgbClr val="3C4043"/>
                </a:solidFill>
                <a:effectLst/>
                <a:latin typeface="Arial" panose="020B0604020202020204" pitchFamily="34" charset="0"/>
                <a:ea typeface="Times New Roman" panose="02020603050405020304" pitchFamily="18" charset="0"/>
              </a:rPr>
              <a:t>Preventer inhalers – for daily prevention of asthma symptoms </a:t>
            </a:r>
            <a:r>
              <a:rPr lang="en-GB" sz="1200" b="1">
                <a:solidFill>
                  <a:srgbClr val="3C4043"/>
                </a:solidFill>
                <a:latin typeface="Arial" panose="020B0604020202020204" pitchFamily="34" charset="0"/>
                <a:ea typeface="Times New Roman" panose="02020603050405020304" pitchFamily="18" charset="0"/>
              </a:rPr>
              <a:t>occurring</a:t>
            </a:r>
            <a:r>
              <a:rPr lang="en-GB" sz="1800" b="1">
                <a:solidFill>
                  <a:srgbClr val="3C4043"/>
                </a:solidFill>
                <a:effectLst/>
                <a:latin typeface="Arial" panose="020B0604020202020204" pitchFamily="34" charset="0"/>
                <a:ea typeface="Times New Roman" panose="02020603050405020304" pitchFamily="18" charset="0"/>
              </a:rPr>
              <a:t>.</a:t>
            </a:r>
            <a:endParaRPr lang="en-GB" sz="1800">
              <a:effectLst/>
              <a:latin typeface="Arial" panose="020B0604020202020204" pitchFamily="34" charset="0"/>
              <a:ea typeface="Calibri" panose="020F0502020204030204" pitchFamily="34" charset="0"/>
            </a:endParaRPr>
          </a:p>
        </p:txBody>
      </p:sp>
      <p:sp>
        <p:nvSpPr>
          <p:cNvPr id="6" name="Rectangle 5">
            <a:extLst>
              <a:ext uri="{FF2B5EF4-FFF2-40B4-BE49-F238E27FC236}">
                <a16:creationId xmlns:a16="http://schemas.microsoft.com/office/drawing/2014/main" id="{2CFA5927-8A54-4729-BD6D-EC5F8E12DB9A}"/>
              </a:ext>
            </a:extLst>
          </p:cNvPr>
          <p:cNvSpPr/>
          <p:nvPr/>
        </p:nvSpPr>
        <p:spPr>
          <a:xfrm>
            <a:off x="6391275" y="3590926"/>
            <a:ext cx="5610225" cy="32384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Aft>
                <a:spcPts val="800"/>
              </a:spcAft>
            </a:pPr>
            <a:r>
              <a:rPr lang="en-GB" sz="1200" b="1">
                <a:solidFill>
                  <a:schemeClr val="tx1"/>
                </a:solidFill>
                <a:effectLst/>
                <a:highlight>
                  <a:srgbClr val="00FF00"/>
                </a:highlight>
                <a:latin typeface="Arial" panose="020B0604020202020204" pitchFamily="34" charset="0"/>
                <a:ea typeface="Calibri" panose="020F0502020204030204" pitchFamily="34" charset="0"/>
              </a:rPr>
              <a:t>Recommendations</a:t>
            </a:r>
          </a:p>
          <a:p>
            <a:pPr marL="342900" lvl="0" indent="-342900" algn="just">
              <a:lnSpc>
                <a:spcPct val="150000"/>
              </a:lnSpc>
              <a:spcAft>
                <a:spcPts val="800"/>
              </a:spcAft>
              <a:buFont typeface="Wingdings 3" panose="05040102010807070707" pitchFamily="18" charset="2"/>
              <a:buChar char=""/>
              <a:tabLst>
                <a:tab pos="457200" algn="l"/>
              </a:tabLst>
            </a:pPr>
            <a:r>
              <a:rPr lang="en-US" sz="1200" b="1">
                <a:solidFill>
                  <a:schemeClr val="tx1"/>
                </a:solidFill>
                <a:effectLst/>
                <a:latin typeface="Arial" panose="020B0604020202020204" pitchFamily="34" charset="0"/>
                <a:ea typeface="Calibri" panose="020F0502020204030204" pitchFamily="34" charset="0"/>
              </a:rPr>
              <a:t>Reassuring smokers to reduce and to quit smoking and   discouraging persons from sowing the seed of to smoking tobacco.</a:t>
            </a:r>
            <a:endParaRPr lang="en-GB" sz="1200" b="1">
              <a:solidFill>
                <a:schemeClr val="tx1"/>
              </a:solidFill>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Wingdings 3" panose="05040102010807070707" pitchFamily="18" charset="2"/>
              <a:buChar char=""/>
              <a:tabLst>
                <a:tab pos="457200" algn="l"/>
              </a:tabLst>
            </a:pPr>
            <a:r>
              <a:rPr lang="en-GB" sz="1200" b="1">
                <a:solidFill>
                  <a:schemeClr val="tx1"/>
                </a:solidFill>
                <a:effectLst/>
                <a:latin typeface="Arial" panose="020B0604020202020204" pitchFamily="34" charset="0"/>
                <a:ea typeface="Calibri" panose="020F0502020204030204" pitchFamily="34" charset="0"/>
              </a:rPr>
              <a:t>To treat asthma, doctors should always recommend using inhalers to the patients (Taussig et al., 2008)</a:t>
            </a:r>
          </a:p>
          <a:p>
            <a:pPr marL="342900" lvl="0" indent="-342900" algn="just">
              <a:lnSpc>
                <a:spcPct val="150000"/>
              </a:lnSpc>
              <a:spcAft>
                <a:spcPts val="800"/>
              </a:spcAft>
              <a:buFont typeface="Wingdings 3" panose="05040102010807070707" pitchFamily="18" charset="2"/>
              <a:buChar char=""/>
              <a:tabLst>
                <a:tab pos="457200" algn="l"/>
              </a:tabLst>
            </a:pPr>
            <a:r>
              <a:rPr lang="en-US" sz="1200" b="1">
                <a:solidFill>
                  <a:schemeClr val="tx1"/>
                </a:solidFill>
                <a:effectLst/>
                <a:latin typeface="Arial" panose="020B0604020202020204" pitchFamily="34" charset="0"/>
                <a:ea typeface="Calibri" panose="020F0502020204030204" pitchFamily="34" charset="0"/>
              </a:rPr>
              <a:t>Taking asthma medicines regularly as prescribed by GP</a:t>
            </a:r>
            <a:endParaRPr lang="en-GB" sz="1200" b="1">
              <a:solidFill>
                <a:schemeClr val="tx1"/>
              </a:solidFill>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Wingdings 3" panose="05040102010807070707" pitchFamily="18" charset="2"/>
              <a:buChar char=""/>
              <a:tabLst>
                <a:tab pos="457200" algn="l"/>
              </a:tabLst>
            </a:pPr>
            <a:r>
              <a:rPr lang="en-US" sz="1200" b="1">
                <a:solidFill>
                  <a:schemeClr val="tx1"/>
                </a:solidFill>
                <a:effectLst/>
                <a:latin typeface="Arial" panose="020B0604020202020204" pitchFamily="34" charset="0"/>
                <a:ea typeface="Calibri" panose="020F0502020204030204" pitchFamily="34" charset="0"/>
              </a:rPr>
              <a:t>Regular health check with your GP is recommended </a:t>
            </a:r>
            <a:r>
              <a:rPr lang="en-GB" sz="1200" b="1">
                <a:solidFill>
                  <a:schemeClr val="tx1"/>
                </a:solidFill>
                <a:effectLst/>
                <a:latin typeface="Arial" panose="020B0604020202020204" pitchFamily="34" charset="0"/>
                <a:ea typeface="Calibri" panose="020F0502020204030204" pitchFamily="34" charset="0"/>
              </a:rPr>
              <a:t>(Robinson, 2014)</a:t>
            </a:r>
          </a:p>
          <a:p>
            <a:pPr marL="342900" lvl="0" indent="-342900" algn="just">
              <a:lnSpc>
                <a:spcPct val="150000"/>
              </a:lnSpc>
              <a:spcAft>
                <a:spcPts val="800"/>
              </a:spcAft>
              <a:buFont typeface="Wingdings 3" panose="05040102010807070707" pitchFamily="18" charset="2"/>
              <a:buChar char=""/>
              <a:tabLst>
                <a:tab pos="457200" algn="l"/>
              </a:tabLst>
            </a:pPr>
            <a:r>
              <a:rPr lang="en-US" sz="1200" b="1">
                <a:solidFill>
                  <a:schemeClr val="tx1"/>
                </a:solidFill>
                <a:effectLst/>
                <a:latin typeface="Arial" panose="020B0604020202020204" pitchFamily="34" charset="0"/>
                <a:ea typeface="Calibri" panose="020F0502020204030204" pitchFamily="34" charset="0"/>
              </a:rPr>
              <a:t>Governments and professional </a:t>
            </a:r>
            <a:r>
              <a:rPr lang="en-US" sz="1200" b="1" err="1">
                <a:solidFill>
                  <a:schemeClr val="tx1"/>
                </a:solidFill>
                <a:effectLst/>
                <a:latin typeface="Arial" panose="020B0604020202020204" pitchFamily="34" charset="0"/>
                <a:ea typeface="Calibri" panose="020F0502020204030204" pitchFamily="34" charset="0"/>
              </a:rPr>
              <a:t>organisations</a:t>
            </a:r>
            <a:r>
              <a:rPr lang="en-US" sz="1200" b="1">
                <a:solidFill>
                  <a:schemeClr val="tx1"/>
                </a:solidFill>
                <a:effectLst/>
                <a:latin typeface="Arial" panose="020B0604020202020204" pitchFamily="34" charset="0"/>
                <a:ea typeface="Calibri" panose="020F0502020204030204" pitchFamily="34" charset="0"/>
              </a:rPr>
              <a:t> should be well prepared to meet the health demands of the public.</a:t>
            </a:r>
            <a:endParaRPr lang="en-GB" sz="1200" b="1">
              <a:solidFill>
                <a:schemeClr val="tx1"/>
              </a:solidFill>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Wingdings 3" panose="05040102010807070707" pitchFamily="18" charset="2"/>
              <a:buChar char=""/>
              <a:tabLst>
                <a:tab pos="457200" algn="l"/>
              </a:tabLst>
            </a:pPr>
            <a:r>
              <a:rPr lang="en-GB" sz="1200" b="1">
                <a:solidFill>
                  <a:schemeClr val="tx1"/>
                </a:solidFill>
                <a:effectLst/>
                <a:latin typeface="Arial" panose="020B0604020202020204" pitchFamily="34" charset="0"/>
                <a:ea typeface="Calibri" panose="020F0502020204030204" pitchFamily="34" charset="0"/>
              </a:rPr>
              <a:t>Patient's </a:t>
            </a:r>
            <a:r>
              <a:rPr lang="en-GB" sz="1200" b="1" i="0">
                <a:solidFill>
                  <a:schemeClr val="tx1"/>
                </a:solidFill>
                <a:effectLst/>
                <a:latin typeface="Arial" panose="020B0604020202020204" pitchFamily="34" charset="0"/>
                <a:ea typeface="Calibri" panose="020F0502020204030204" pitchFamily="34" charset="0"/>
              </a:rPr>
              <a:t>asthma action plan should be followed strictly as planned</a:t>
            </a:r>
            <a:endParaRPr lang="en-GB" sz="1200" b="1">
              <a:solidFill>
                <a:schemeClr val="tx1"/>
              </a:solidFill>
              <a:effectLst/>
              <a:latin typeface="Arial" panose="020B0604020202020204" pitchFamily="34" charset="0"/>
              <a:ea typeface="Calibri" panose="020F0502020204030204" pitchFamily="34" charset="0"/>
            </a:endParaRPr>
          </a:p>
        </p:txBody>
      </p:sp>
      <p:sp>
        <p:nvSpPr>
          <p:cNvPr id="7" name="Rectangle 6">
            <a:extLst>
              <a:ext uri="{FF2B5EF4-FFF2-40B4-BE49-F238E27FC236}">
                <a16:creationId xmlns:a16="http://schemas.microsoft.com/office/drawing/2014/main" id="{48BD2516-8A0D-430A-B0AB-12530DF7A239}"/>
              </a:ext>
            </a:extLst>
          </p:cNvPr>
          <p:cNvSpPr/>
          <p:nvPr/>
        </p:nvSpPr>
        <p:spPr>
          <a:xfrm>
            <a:off x="3295650" y="180978"/>
            <a:ext cx="2400300" cy="2952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Lung  Disease</a:t>
            </a:r>
          </a:p>
        </p:txBody>
      </p:sp>
    </p:spTree>
    <p:extLst>
      <p:ext uri="{BB962C8B-B14F-4D97-AF65-F5344CB8AC3E}">
        <p14:creationId xmlns:p14="http://schemas.microsoft.com/office/powerpoint/2010/main" val="3296946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309A40-05C8-4B92-BBF9-990899B381CC}"/>
              </a:ext>
            </a:extLst>
          </p:cNvPr>
          <p:cNvPicPr>
            <a:picLocks noChangeAspect="1"/>
          </p:cNvPicPr>
          <p:nvPr/>
        </p:nvPicPr>
        <p:blipFill>
          <a:blip r:embed="rId2"/>
          <a:stretch>
            <a:fillRect/>
          </a:stretch>
        </p:blipFill>
        <p:spPr>
          <a:xfrm>
            <a:off x="3227832" y="580644"/>
            <a:ext cx="5736336" cy="5696712"/>
          </a:xfrm>
          <a:prstGeom prst="rect">
            <a:avLst/>
          </a:prstGeom>
        </p:spPr>
      </p:pic>
    </p:spTree>
    <p:extLst>
      <p:ext uri="{BB962C8B-B14F-4D97-AF65-F5344CB8AC3E}">
        <p14:creationId xmlns:p14="http://schemas.microsoft.com/office/powerpoint/2010/main" val="18921973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BD82355F589AD42A6E4C3A9A988F2AE" ma:contentTypeVersion="12" ma:contentTypeDescription="Create a new document." ma:contentTypeScope="" ma:versionID="9b4cc426bb1e78fbc95a8c75cae4e31e">
  <xsd:schema xmlns:xsd="http://www.w3.org/2001/XMLSchema" xmlns:xs="http://www.w3.org/2001/XMLSchema" xmlns:p="http://schemas.microsoft.com/office/2006/metadata/properties" xmlns:ns3="2a436748-169b-4be5-a9db-414c1d53a701" xmlns:ns4="82ae9683-1c06-49da-9377-bcb45d41494a" targetNamespace="http://schemas.microsoft.com/office/2006/metadata/properties" ma:root="true" ma:fieldsID="5f0b777967595816fd4cfd2e98598d67" ns3:_="" ns4:_="">
    <xsd:import namespace="2a436748-169b-4be5-a9db-414c1d53a701"/>
    <xsd:import namespace="82ae9683-1c06-49da-9377-bcb45d41494a"/>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a436748-169b-4be5-a9db-414c1d53a7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2ae9683-1c06-49da-9377-bcb45d41494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86BDF02-19C1-489E-995C-1FA231EBF7FE}">
  <ds:schemaRefs>
    <ds:schemaRef ds:uri="2a436748-169b-4be5-a9db-414c1d53a701"/>
    <ds:schemaRef ds:uri="82ae9683-1c06-49da-9377-bcb45d41494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12BB3BA-1203-4019-BED6-E5561EEB0EC8}">
  <ds:schemaRefs>
    <ds:schemaRef ds:uri="http://schemas.microsoft.com/sharepoint/v3/contenttype/forms"/>
  </ds:schemaRefs>
</ds:datastoreItem>
</file>

<file path=customXml/itemProps3.xml><?xml version="1.0" encoding="utf-8"?>
<ds:datastoreItem xmlns:ds="http://schemas.openxmlformats.org/officeDocument/2006/customXml" ds:itemID="{11223C22-02D2-4EB5-BADA-86216DA09967}">
  <ds:schemaRefs>
    <ds:schemaRef ds:uri="2a436748-169b-4be5-a9db-414c1d53a701"/>
    <ds:schemaRef ds:uri="82ae9683-1c06-49da-9377-bcb45d41494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Hit Me</dc:creator>
  <cp:revision>1</cp:revision>
  <dcterms:created xsi:type="dcterms:W3CDTF">2022-02-20T17:43:29Z</dcterms:created>
  <dcterms:modified xsi:type="dcterms:W3CDTF">2022-03-12T15:52:39Z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0x010100BBD82355F589AD42A6E4C3A9A988F2AE</vt:lpwstr>
  </property>
</Properties>
</file>