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3" r:id="rId7"/>
    <p:sldId id="262" r:id="rId8"/>
    <p:sldId id="264" r:id="rId9"/>
    <p:sldId id="265" r:id="rId10"/>
    <p:sldId id="266" r:id="rId11"/>
    <p:sldId id="267" r:id="rId12"/>
    <p:sldId id="268" r:id="rId13"/>
    <p:sldId id="271" r:id="rId14"/>
    <p:sldId id="270" r:id="rId15"/>
    <p:sldId id="275" r:id="rId16"/>
    <p:sldId id="272" r:id="rId17"/>
    <p:sldId id="276" r:id="rId18"/>
    <p:sldId id="277" r:id="rId19"/>
    <p:sldId id="278" r:id="rId20"/>
    <p:sldId id="273" r:id="rId21"/>
    <p:sldId id="279" r:id="rId22"/>
    <p:sldId id="274" r:id="rId23"/>
    <p:sldId id="28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787F02-8389-4962-87E2-D847EC2850E5}"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787F02-8389-4962-87E2-D847EC2850E5}"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787F02-8389-4962-87E2-D847EC2850E5}"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787F02-8389-4962-87E2-D847EC2850E5}" type="datetimeFigureOut">
              <a:rPr lang="en-GB" smtClean="0"/>
              <a:t>27/11/2012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787F02-8389-4962-87E2-D847EC2850E5}" type="datetimeFigureOut">
              <a:rPr lang="en-GB" smtClean="0"/>
              <a:t>27/11/2012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787F02-8389-4962-87E2-D847EC2850E5}" type="datetimeFigureOut">
              <a:rPr lang="en-GB" smtClean="0"/>
              <a:t>27/11/2012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787F02-8389-4962-87E2-D847EC2850E5}" type="datetimeFigureOut">
              <a:rPr lang="en-GB" smtClean="0"/>
              <a:t>27/11/2012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787F02-8389-4962-87E2-D847EC2850E5}" type="datetimeFigureOut">
              <a:rPr lang="en-GB" smtClean="0"/>
              <a:t>27/11/2012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787F02-8389-4962-87E2-D847EC2850E5}" type="datetimeFigureOut">
              <a:rPr lang="en-GB" smtClean="0"/>
              <a:t>27/11/2012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787F02-8389-4962-87E2-D847EC2850E5}"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787F02-8389-4962-87E2-D847EC2850E5}"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787F02-8389-4962-87E2-D847EC2850E5}" type="datetimeFigureOut">
              <a:rPr lang="en-GB" smtClean="0"/>
              <a:t>27/11/2012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A4FBA5-3676-4C0E-AAA8-8A230F3FD92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CLAH6003	</a:t>
            </a:r>
            <a:endParaRPr lang="en-GB" dirty="0"/>
          </a:p>
        </p:txBody>
      </p:sp>
      <p:sp>
        <p:nvSpPr>
          <p:cNvPr id="3" name="Subtitle 2"/>
          <p:cNvSpPr>
            <a:spLocks noGrp="1"/>
          </p:cNvSpPr>
          <p:nvPr>
            <p:ph type="subTitle" idx="1"/>
          </p:nvPr>
        </p:nvSpPr>
        <p:spPr/>
        <p:txBody>
          <a:bodyPr/>
          <a:lstStyle/>
          <a:p>
            <a:r>
              <a:rPr lang="en-GB" dirty="0" smtClean="0"/>
              <a:t>The Oral Presentation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When is the presentation happening?</a:t>
            </a:r>
            <a:endParaRPr lang="en-GB" dirty="0"/>
          </a:p>
        </p:txBody>
      </p:sp>
      <p:sp>
        <p:nvSpPr>
          <p:cNvPr id="5" name="Content Placeholder 4"/>
          <p:cNvSpPr>
            <a:spLocks noGrp="1"/>
          </p:cNvSpPr>
          <p:nvPr>
            <p:ph idx="1"/>
          </p:nvPr>
        </p:nvSpPr>
        <p:spPr/>
        <p:txBody>
          <a:bodyPr/>
          <a:lstStyle/>
          <a:p>
            <a:r>
              <a:rPr lang="en-GB" dirty="0" smtClean="0"/>
              <a:t>In January.</a:t>
            </a:r>
          </a:p>
          <a:p>
            <a:r>
              <a:rPr lang="en-GB" dirty="0" smtClean="0"/>
              <a:t>The PROVISIONAL timetable is now on Moodle.</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lstStyle/>
          <a:p>
            <a:r>
              <a:rPr lang="en-GB" dirty="0" smtClean="0"/>
              <a:t>If you have any medical issues that stop you from presenting in a group, you need to tell me immediately (i.e. before the end of this week).</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Marking criteria</a:t>
            </a:r>
            <a:endParaRPr lang="en-GB" dirty="0"/>
          </a:p>
        </p:txBody>
      </p:sp>
      <p:sp>
        <p:nvSpPr>
          <p:cNvPr id="5" name="Text Placeholder 4"/>
          <p:cNvSpPr>
            <a:spLocks noGrp="1"/>
          </p:cNvSpPr>
          <p:nvPr>
            <p:ph type="body" idx="1"/>
          </p:nvPr>
        </p:nvSpPr>
        <p:spPr/>
        <p:txBody>
          <a:bodyPr/>
          <a:lstStyle/>
          <a:p>
            <a:r>
              <a:rPr lang="en-GB" dirty="0" smtClean="0"/>
              <a:t>Oral Presentations: Level 6</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Oral presentations and essays</a:t>
            </a:r>
            <a:endParaRPr lang="en-GB" dirty="0"/>
          </a:p>
        </p:txBody>
      </p:sp>
      <p:sp>
        <p:nvSpPr>
          <p:cNvPr id="5" name="Content Placeholder 4"/>
          <p:cNvSpPr>
            <a:spLocks noGrp="1"/>
          </p:cNvSpPr>
          <p:nvPr>
            <p:ph idx="1"/>
          </p:nvPr>
        </p:nvSpPr>
        <p:spPr/>
        <p:txBody>
          <a:bodyPr/>
          <a:lstStyle/>
          <a:p>
            <a:r>
              <a:rPr lang="en-GB" dirty="0" smtClean="0"/>
              <a:t>An oral presentation has the same marking criteria as an essay. </a:t>
            </a:r>
            <a:endParaRPr lang="en-GB" dirty="0"/>
          </a:p>
          <a:p>
            <a:r>
              <a:rPr lang="en-GB" dirty="0" smtClean="0"/>
              <a:t>It also has additional marking criteria relating to the quality of presenting.</a:t>
            </a:r>
          </a:p>
          <a:p>
            <a:r>
              <a:rPr lang="en-GB" dirty="0" smtClean="0"/>
              <a:t>An oral presentation is not an easier type of assessment when it comes to presenting a fully-fledged argument.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Orange vs. Purple</a:t>
            </a:r>
            <a:endParaRPr lang="en-GB" dirty="0"/>
          </a:p>
        </p:txBody>
      </p:sp>
      <p:sp>
        <p:nvSpPr>
          <p:cNvPr id="3" name="Content Placeholder 2"/>
          <p:cNvSpPr>
            <a:spLocks noGrp="1"/>
          </p:cNvSpPr>
          <p:nvPr>
            <p:ph idx="1"/>
          </p:nvPr>
        </p:nvSpPr>
        <p:spPr/>
        <p:txBody>
          <a:bodyPr/>
          <a:lstStyle/>
          <a:p>
            <a:r>
              <a:rPr lang="en-GB" dirty="0" smtClean="0"/>
              <a:t>Purple is the part about the argument you are making.</a:t>
            </a:r>
          </a:p>
          <a:p>
            <a:r>
              <a:rPr lang="en-GB" dirty="0" smtClean="0"/>
              <a:t>Orange is the part about the quality of presenting.</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Fails</a:t>
            </a:r>
            <a:endParaRPr lang="en-GB" dirty="0"/>
          </a:p>
        </p:txBody>
      </p:sp>
      <p:sp>
        <p:nvSpPr>
          <p:cNvPr id="3" name="Content Placeholder 2"/>
          <p:cNvSpPr>
            <a:spLocks noGrp="1"/>
          </p:cNvSpPr>
          <p:nvPr>
            <p:ph idx="1"/>
          </p:nvPr>
        </p:nvSpPr>
        <p:spPr>
          <a:xfrm>
            <a:off x="457200" y="1124744"/>
            <a:ext cx="8229600" cy="5733256"/>
          </a:xfrm>
        </p:spPr>
        <p:txBody>
          <a:bodyPr>
            <a:normAutofit fontScale="55000" lnSpcReduction="20000"/>
          </a:bodyPr>
          <a:lstStyle/>
          <a:p>
            <a:r>
              <a:rPr lang="en-GB" b="1" dirty="0"/>
              <a:t>Fail (30-39%) </a:t>
            </a:r>
            <a:r>
              <a:rPr lang="en-GB" b="1" dirty="0">
                <a:solidFill>
                  <a:schemeClr val="accent4">
                    <a:lumMod val="75000"/>
                  </a:schemeClr>
                </a:solidFill>
              </a:rPr>
              <a:t>Work which is poorly structured and of very limited relevance to the question. It may be distinguished by a lack of supporting evidence, misunderstandings, a failure to address the question asked, substantial generalisation and the lack of any argument. </a:t>
            </a:r>
            <a:r>
              <a:rPr lang="en-GB" b="1" dirty="0">
                <a:solidFill>
                  <a:schemeClr val="accent6">
                    <a:lumMod val="75000"/>
                  </a:schemeClr>
                </a:solidFill>
              </a:rPr>
              <a:t>The presentation excessively deviates from the specified time limit, or is considerably too short. There is lack of use of presentational aids and lack of audience engagement. </a:t>
            </a:r>
          </a:p>
          <a:p>
            <a:pPr>
              <a:buNone/>
            </a:pPr>
            <a:endParaRPr lang="en-GB" b="1" dirty="0"/>
          </a:p>
          <a:p>
            <a:pPr>
              <a:buNone/>
            </a:pPr>
            <a:endParaRPr lang="en-GB" b="1" dirty="0"/>
          </a:p>
          <a:p>
            <a:r>
              <a:rPr lang="en-GB" b="1" dirty="0"/>
              <a:t>Clear Fail (20-29%) </a:t>
            </a:r>
            <a:r>
              <a:rPr lang="en-GB" b="1" dirty="0">
                <a:solidFill>
                  <a:schemeClr val="accent4">
                    <a:lumMod val="75000"/>
                  </a:schemeClr>
                </a:solidFill>
              </a:rPr>
              <a:t>Work which shows little or no real understanding of the question and which displays little or no evidence of learning</a:t>
            </a:r>
            <a:r>
              <a:rPr lang="en-GB" b="1" dirty="0"/>
              <a:t>. </a:t>
            </a:r>
            <a:r>
              <a:rPr lang="en-GB" b="1" dirty="0">
                <a:solidFill>
                  <a:schemeClr val="accent6">
                    <a:lumMod val="75000"/>
                  </a:schemeClr>
                </a:solidFill>
              </a:rPr>
              <a:t>The presentation excessively deviates from the specified time limit, or is considerably too short. There is lack of use of presentational aids and lack of audience engagement. </a:t>
            </a:r>
          </a:p>
          <a:p>
            <a:pPr>
              <a:buNone/>
            </a:pPr>
            <a:endParaRPr lang="en-GB" b="1" dirty="0"/>
          </a:p>
          <a:p>
            <a:r>
              <a:rPr lang="en-GB" b="1" dirty="0"/>
              <a:t>Bad Fail (10-19%) </a:t>
            </a:r>
            <a:r>
              <a:rPr lang="en-GB" b="1" dirty="0">
                <a:solidFill>
                  <a:schemeClr val="accent4">
                    <a:lumMod val="75000"/>
                  </a:schemeClr>
                </a:solidFill>
              </a:rPr>
              <a:t>Work which fails on all criteria. </a:t>
            </a:r>
            <a:r>
              <a:rPr lang="en-GB" b="1" dirty="0">
                <a:solidFill>
                  <a:schemeClr val="accent6">
                    <a:lumMod val="75000"/>
                  </a:schemeClr>
                </a:solidFill>
              </a:rPr>
              <a:t>The presentation excessively deviates from the specified time limit, or is considerably too short. There is lack of use of presentational aids and lack of audience engagement. </a:t>
            </a:r>
          </a:p>
          <a:p>
            <a:pPr>
              <a:buNone/>
            </a:pPr>
            <a:endParaRPr lang="en-GB" b="1" dirty="0"/>
          </a:p>
          <a:p>
            <a:r>
              <a:rPr lang="en-GB" b="1" dirty="0"/>
              <a:t>Outright Fail (0-9%) </a:t>
            </a:r>
            <a:r>
              <a:rPr lang="en-GB" b="1" dirty="0">
                <a:solidFill>
                  <a:schemeClr val="accent4">
                    <a:lumMod val="75000"/>
                  </a:schemeClr>
                </a:solidFill>
              </a:rPr>
              <a:t>Incomplete work, or work with absolutely no relevance to the question.</a:t>
            </a:r>
            <a:r>
              <a:rPr lang="en-GB" b="1" dirty="0"/>
              <a:t> </a:t>
            </a:r>
            <a:r>
              <a:rPr lang="en-GB" b="1" dirty="0">
                <a:solidFill>
                  <a:schemeClr val="accent6">
                    <a:lumMod val="75000"/>
                  </a:schemeClr>
                </a:solidFill>
              </a:rPr>
              <a:t>The presentation excessively deviates from the specified time limit, or is considerably too short. There is lack of use of presentational aids and lack of audience engagement. </a:t>
            </a:r>
            <a:r>
              <a:rPr lang="en-GB" b="1" dirty="0"/>
              <a:t>A mark of 0 will be awarded for plagiarism or failure to attend the session.</a:t>
            </a:r>
          </a:p>
          <a:p>
            <a:endParaRPr lang="en-GB"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40-59</a:t>
            </a:r>
            <a:endParaRPr lang="en-GB" dirty="0"/>
          </a:p>
        </p:txBody>
      </p:sp>
      <p:sp>
        <p:nvSpPr>
          <p:cNvPr id="3" name="Content Placeholder 2"/>
          <p:cNvSpPr>
            <a:spLocks noGrp="1"/>
          </p:cNvSpPr>
          <p:nvPr>
            <p:ph idx="1"/>
          </p:nvPr>
        </p:nvSpPr>
        <p:spPr/>
        <p:txBody>
          <a:bodyPr>
            <a:normAutofit fontScale="55000" lnSpcReduction="20000"/>
          </a:bodyPr>
          <a:lstStyle/>
          <a:p>
            <a:r>
              <a:rPr lang="en-GB" b="1" dirty="0"/>
              <a:t>Good (50-59%) </a:t>
            </a:r>
            <a:r>
              <a:rPr lang="en-GB" b="1" dirty="0">
                <a:solidFill>
                  <a:schemeClr val="accent4">
                    <a:lumMod val="75000"/>
                  </a:schemeClr>
                </a:solidFill>
              </a:rPr>
              <a:t>Sound and competent work which covers the subject matter and is appropriately organised and presented. May tend to some narrative and description rather than analysis but does attempt to answer the question. Work in the 54-50 band is likely to be factually sound but to show only a general grasp of the issues which the question is raising, and to be weak in critical awareness and analytical qualities. There may be some evidence of the inclusion of irrelevant material, a certain lack of focus in the discussion or deficiencies in the evidence used to support the argument.</a:t>
            </a:r>
            <a:r>
              <a:rPr lang="en-GB" b="1" dirty="0"/>
              <a:t> </a:t>
            </a:r>
            <a:r>
              <a:rPr lang="en-GB" b="1" dirty="0">
                <a:solidFill>
                  <a:schemeClr val="accent6">
                    <a:lumMod val="75000"/>
                  </a:schemeClr>
                </a:solidFill>
              </a:rPr>
              <a:t>The presentation may deviate slightly from the specified time limit. There is some use of presentational aids. The presentation achieves sporadic audience engagement.</a:t>
            </a:r>
          </a:p>
          <a:p>
            <a:r>
              <a:rPr lang="en-GB" b="1" dirty="0"/>
              <a:t> </a:t>
            </a:r>
          </a:p>
          <a:p>
            <a:r>
              <a:rPr lang="en-GB" b="1" dirty="0"/>
              <a:t> </a:t>
            </a:r>
          </a:p>
          <a:p>
            <a:r>
              <a:rPr lang="en-GB" b="1" dirty="0"/>
              <a:t>Pass (40-49%) </a:t>
            </a:r>
            <a:r>
              <a:rPr lang="en-GB" b="1" dirty="0">
                <a:solidFill>
                  <a:schemeClr val="accent4">
                    <a:lumMod val="75000"/>
                  </a:schemeClr>
                </a:solidFill>
              </a:rPr>
              <a:t>Work which is adequate but limited. It may include irrelevant material and be too descriptive and narrative. Some aspects of the question may be answered competently, but others will be ignored because of omissions in the reading, factual inaccuracy, difficulty in identifying the key issues and arguments. </a:t>
            </a:r>
            <a:r>
              <a:rPr lang="en-GB" b="1" dirty="0">
                <a:solidFill>
                  <a:schemeClr val="accent6">
                    <a:lumMod val="75000"/>
                  </a:schemeClr>
                </a:solidFill>
              </a:rPr>
              <a:t>The presentation deviates from the specified time limit, or is too short. There is poor use of presentational aids. There is some effort to engage the audience. </a:t>
            </a:r>
          </a:p>
          <a:p>
            <a:endParaRPr lang="en-GB"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60-79</a:t>
            </a:r>
            <a:endParaRPr lang="en-GB" dirty="0"/>
          </a:p>
        </p:txBody>
      </p:sp>
      <p:sp>
        <p:nvSpPr>
          <p:cNvPr id="3" name="Content Placeholder 2"/>
          <p:cNvSpPr>
            <a:spLocks noGrp="1"/>
          </p:cNvSpPr>
          <p:nvPr>
            <p:ph idx="1"/>
          </p:nvPr>
        </p:nvSpPr>
        <p:spPr/>
        <p:txBody>
          <a:bodyPr>
            <a:normAutofit fontScale="55000" lnSpcReduction="20000"/>
          </a:bodyPr>
          <a:lstStyle/>
          <a:p>
            <a:r>
              <a:rPr lang="en-GB" b="1" dirty="0"/>
              <a:t>Excellent (70-79%) </a:t>
            </a:r>
            <a:r>
              <a:rPr lang="en-GB" b="1" dirty="0">
                <a:solidFill>
                  <a:schemeClr val="accent4">
                    <a:lumMod val="75000"/>
                  </a:schemeClr>
                </a:solidFill>
              </a:rPr>
              <a:t>LOW FIRST CLASS. A sharply-focused answer of high intellectual quality, which adopts a comprehensive approach to the question and maintains a sophisticated level of analysis throughout. It should show a willingness to engage critically with the literature and move beyond it, using sources creatively to arrive at its own independent conclusions. </a:t>
            </a:r>
            <a:r>
              <a:rPr lang="en-GB" b="1" dirty="0">
                <a:solidFill>
                  <a:schemeClr val="accent6">
                    <a:lumMod val="75000"/>
                  </a:schemeClr>
                </a:solidFill>
              </a:rPr>
              <a:t>Presentation is clearly structured and within the specified time limit. There is excellent and interactive use of presentational aids. The presentation achieves highly effective audience engagement throughout. </a:t>
            </a:r>
          </a:p>
          <a:p>
            <a:endParaRPr lang="en-GB" b="1" dirty="0" smtClean="0"/>
          </a:p>
          <a:p>
            <a:endParaRPr lang="en-GB" b="1" dirty="0"/>
          </a:p>
          <a:p>
            <a:r>
              <a:rPr lang="en-GB" b="1" dirty="0" smtClean="0"/>
              <a:t>Very </a:t>
            </a:r>
            <a:r>
              <a:rPr lang="en-GB" b="1" dirty="0"/>
              <a:t>Good (60-69%) </a:t>
            </a:r>
            <a:r>
              <a:rPr lang="en-GB" b="1" dirty="0">
                <a:solidFill>
                  <a:schemeClr val="accent4">
                    <a:lumMod val="75000"/>
                  </a:schemeClr>
                </a:solidFill>
              </a:rPr>
              <a:t>Clearly structured work displaying an ability to deal with the concepts, sources and arguments relevant to the topic under discussion and critical judgement in selecting, evaluating and organising material. In the 64-60 range the work will display some of the qualities of excellence outlined above, although some aspects will be less fully realised. The 69-65 range represents a degree of achievement in all or most respects. </a:t>
            </a:r>
            <a:r>
              <a:rPr lang="en-GB" b="1" dirty="0">
                <a:solidFill>
                  <a:schemeClr val="accent6">
                    <a:lumMod val="75000"/>
                  </a:schemeClr>
                </a:solidFill>
              </a:rPr>
              <a:t>Presentation is structured and within the specified time limit. There is good and interactive use of presentational aids. The presentation achieves effective audience engagement occasionally. </a:t>
            </a:r>
          </a:p>
          <a:p>
            <a:endParaRPr lang="en-GB"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 firsts</a:t>
            </a:r>
            <a:endParaRPr lang="en-GB" dirty="0"/>
          </a:p>
        </p:txBody>
      </p:sp>
      <p:sp>
        <p:nvSpPr>
          <p:cNvPr id="3" name="Content Placeholder 2"/>
          <p:cNvSpPr>
            <a:spLocks noGrp="1"/>
          </p:cNvSpPr>
          <p:nvPr>
            <p:ph idx="1"/>
          </p:nvPr>
        </p:nvSpPr>
        <p:spPr/>
        <p:txBody>
          <a:bodyPr>
            <a:normAutofit fontScale="55000" lnSpcReduction="20000"/>
          </a:bodyPr>
          <a:lstStyle/>
          <a:p>
            <a:r>
              <a:rPr lang="en-GB" b="1" dirty="0"/>
              <a:t>Exceptional (90-100%) </a:t>
            </a:r>
            <a:r>
              <a:rPr lang="en-GB" b="1" dirty="0">
                <a:solidFill>
                  <a:schemeClr val="accent4">
                    <a:lumMod val="75000"/>
                  </a:schemeClr>
                </a:solidFill>
              </a:rPr>
              <a:t>EXCEPTIONAL FIRST CLASS. An answer that fulfils all of the criteria for Outstanding and in addition shows an exceptional degree of insight and independent thought, together with flair in tackling issues. Work displaying the highest level of scholarship and originality attainable at level 6. </a:t>
            </a:r>
            <a:r>
              <a:rPr lang="en-GB" b="1" dirty="0">
                <a:solidFill>
                  <a:schemeClr val="accent6">
                    <a:lumMod val="75000"/>
                  </a:schemeClr>
                </a:solidFill>
              </a:rPr>
              <a:t>Presentation is clearly structured and within the specified time limit. There is excellent and interactive use of presentational aids. The presentation achieved highly effective audience engagement throughout. </a:t>
            </a:r>
          </a:p>
          <a:p>
            <a:endParaRPr lang="en-GB" b="1" dirty="0" smtClean="0"/>
          </a:p>
          <a:p>
            <a:r>
              <a:rPr lang="en-GB" b="1" dirty="0" smtClean="0"/>
              <a:t>Outstanding </a:t>
            </a:r>
            <a:r>
              <a:rPr lang="en-GB" b="1" dirty="0"/>
              <a:t>(80-89%) </a:t>
            </a:r>
            <a:r>
              <a:rPr lang="en-GB" b="1" dirty="0">
                <a:solidFill>
                  <a:schemeClr val="accent4">
                    <a:lumMod val="75000"/>
                  </a:schemeClr>
                </a:solidFill>
              </a:rPr>
              <a:t>CLEAR FIRST CLASS. An authoritative answer that provides a fully effective response to the question. It should show a firm command of the literature and an ability to integrate that literature and go beyond it. The analysis must achieve a high level of quality early on and sustain it through to the conclusion. Sources should be used accurately and concisely to inform the answer but not dominate it. There should be a sense of a critical and committed argument, mindful of other interpretations but not afraid to question them. </a:t>
            </a:r>
            <a:r>
              <a:rPr lang="en-GB" b="1" dirty="0">
                <a:solidFill>
                  <a:schemeClr val="accent6">
                    <a:lumMod val="75000"/>
                  </a:schemeClr>
                </a:solidFill>
              </a:rPr>
              <a:t>Presentation is clearly structured and within the specified time limit. There is excellent and interactive use of presentational aids. The presentation achieved highly effective audience engagement throughout. </a:t>
            </a:r>
          </a:p>
          <a:p>
            <a:endParaRPr lang="en-GB"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Don’t concentrate only on one aspect</a:t>
            </a:r>
            <a:endParaRPr lang="en-GB" dirty="0"/>
          </a:p>
        </p:txBody>
      </p:sp>
      <p:sp>
        <p:nvSpPr>
          <p:cNvPr id="3" name="Content Placeholder 2"/>
          <p:cNvSpPr>
            <a:spLocks noGrp="1"/>
          </p:cNvSpPr>
          <p:nvPr>
            <p:ph idx="1"/>
          </p:nvPr>
        </p:nvSpPr>
        <p:spPr/>
        <p:txBody>
          <a:bodyPr/>
          <a:lstStyle/>
          <a:p>
            <a:r>
              <a:rPr lang="en-GB" dirty="0" smtClean="0"/>
              <a:t>A perfect presentation with an incomplete argument will not achieve a good mark.</a:t>
            </a:r>
          </a:p>
          <a:p>
            <a:r>
              <a:rPr lang="en-GB" dirty="0" smtClean="0"/>
              <a:t>A perfect argument with bad presentation also will not achieve a good mark.</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Presentation marking criteria: Categories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Time management</a:t>
            </a:r>
          </a:p>
          <a:p>
            <a:pPr marL="514350" indent="-514350">
              <a:buFont typeface="+mj-lt"/>
              <a:buAutoNum type="arabicPeriod"/>
            </a:pPr>
            <a:r>
              <a:rPr lang="en-GB" dirty="0" smtClean="0"/>
              <a:t>Presentational aids</a:t>
            </a:r>
          </a:p>
          <a:p>
            <a:pPr marL="514350" indent="-514350">
              <a:buFont typeface="+mj-lt"/>
              <a:buAutoNum type="arabicPeriod"/>
            </a:pPr>
            <a:r>
              <a:rPr lang="en-GB" dirty="0" smtClean="0"/>
              <a:t>Audience engagement</a:t>
            </a:r>
          </a:p>
          <a:p>
            <a:pPr marL="514350" indent="-514350">
              <a:buFont typeface="+mj-lt"/>
              <a:buAutoNum type="arabicPeriod"/>
            </a:pPr>
            <a:r>
              <a:rPr lang="en-GB" dirty="0" smtClean="0"/>
              <a:t>Structure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Time-limit</a:t>
            </a:r>
            <a:endParaRPr lang="en-GB" dirty="0"/>
          </a:p>
        </p:txBody>
      </p:sp>
      <p:sp>
        <p:nvSpPr>
          <p:cNvPr id="3" name="Content Placeholder 2"/>
          <p:cNvSpPr>
            <a:spLocks noGrp="1"/>
          </p:cNvSpPr>
          <p:nvPr>
            <p:ph idx="1"/>
          </p:nvPr>
        </p:nvSpPr>
        <p:spPr/>
        <p:txBody>
          <a:bodyPr/>
          <a:lstStyle/>
          <a:p>
            <a:r>
              <a:rPr lang="en-GB" dirty="0" smtClean="0"/>
              <a:t>0-49: </a:t>
            </a:r>
            <a:r>
              <a:rPr lang="en-GB" b="1" dirty="0" smtClean="0">
                <a:solidFill>
                  <a:schemeClr val="accent6">
                    <a:lumMod val="75000"/>
                  </a:schemeClr>
                </a:solidFill>
              </a:rPr>
              <a:t>The presentation excessively deviates from the specified time limit, or is considerably too short. </a:t>
            </a:r>
          </a:p>
          <a:p>
            <a:r>
              <a:rPr lang="en-GB" b="1" dirty="0" smtClean="0"/>
              <a:t>50s: </a:t>
            </a:r>
            <a:r>
              <a:rPr lang="en-GB" b="1" dirty="0" smtClean="0">
                <a:solidFill>
                  <a:schemeClr val="accent6">
                    <a:lumMod val="75000"/>
                  </a:schemeClr>
                </a:solidFill>
              </a:rPr>
              <a:t>The presentation may deviate slightly from the specified time limit. </a:t>
            </a:r>
          </a:p>
          <a:p>
            <a:r>
              <a:rPr lang="en-GB" b="1" dirty="0" smtClean="0"/>
              <a:t>60-100: </a:t>
            </a:r>
            <a:r>
              <a:rPr lang="en-GB" b="1" dirty="0" smtClean="0">
                <a:solidFill>
                  <a:schemeClr val="accent6">
                    <a:lumMod val="75000"/>
                  </a:schemeClr>
                </a:solidFill>
              </a:rPr>
              <a:t>within the specified time limit.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long is the presentation?</a:t>
            </a:r>
            <a:endParaRPr lang="en-GB" dirty="0"/>
          </a:p>
        </p:txBody>
      </p:sp>
      <p:sp>
        <p:nvSpPr>
          <p:cNvPr id="3" name="Content Placeholder 2"/>
          <p:cNvSpPr>
            <a:spLocks noGrp="1"/>
          </p:cNvSpPr>
          <p:nvPr>
            <p:ph idx="1"/>
          </p:nvPr>
        </p:nvSpPr>
        <p:spPr/>
        <p:txBody>
          <a:bodyPr/>
          <a:lstStyle/>
          <a:p>
            <a:r>
              <a:rPr lang="en-GB" dirty="0" smtClean="0"/>
              <a:t>The presentation is </a:t>
            </a:r>
            <a:r>
              <a:rPr lang="en-GB" dirty="0" smtClean="0"/>
              <a:t>20 </a:t>
            </a:r>
            <a:r>
              <a:rPr lang="en-GB" dirty="0" smtClean="0"/>
              <a:t>minutes long</a:t>
            </a:r>
          </a:p>
          <a:p>
            <a:r>
              <a:rPr lang="en-GB" dirty="0" smtClean="0"/>
              <a:t>You must keep to the time. </a:t>
            </a:r>
          </a:p>
          <a:p>
            <a:r>
              <a:rPr lang="en-GB" dirty="0" smtClean="0"/>
              <a:t>This </a:t>
            </a:r>
            <a:r>
              <a:rPr lang="en-GB" dirty="0" smtClean="0"/>
              <a:t>means that it should be neither too long nor too </a:t>
            </a:r>
            <a:r>
              <a:rPr lang="en-GB" dirty="0" smtClean="0"/>
              <a:t>short</a:t>
            </a:r>
          </a:p>
          <a:p>
            <a:r>
              <a:rPr lang="en-GB" dirty="0" smtClean="0"/>
              <a:t>Too short is a recipe for failure. </a:t>
            </a:r>
          </a:p>
          <a:p>
            <a:r>
              <a:rPr lang="en-GB" dirty="0" smtClean="0"/>
              <a:t>Too long will also affect your mark negatively.</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simple calculation</a:t>
            </a:r>
            <a:endParaRPr lang="en-GB" dirty="0"/>
          </a:p>
        </p:txBody>
      </p:sp>
      <p:sp>
        <p:nvSpPr>
          <p:cNvPr id="3" name="Content Placeholder 2"/>
          <p:cNvSpPr>
            <a:spLocks noGrp="1"/>
          </p:cNvSpPr>
          <p:nvPr>
            <p:ph idx="1"/>
          </p:nvPr>
        </p:nvSpPr>
        <p:spPr/>
        <p:txBody>
          <a:bodyPr/>
          <a:lstStyle/>
          <a:p>
            <a:r>
              <a:rPr lang="en-GB" dirty="0" smtClean="0"/>
              <a:t>19-20 min: Excellent. Right on time!</a:t>
            </a:r>
          </a:p>
          <a:p>
            <a:r>
              <a:rPr lang="en-GB" dirty="0" smtClean="0"/>
              <a:t>18-21 min: </a:t>
            </a:r>
            <a:r>
              <a:rPr lang="en-GB" b="1" dirty="0" smtClean="0"/>
              <a:t>within the specified time limit</a:t>
            </a:r>
          </a:p>
          <a:p>
            <a:r>
              <a:rPr lang="en-GB" b="1" dirty="0" smtClean="0"/>
              <a:t>17-22 min: </a:t>
            </a:r>
            <a:r>
              <a:rPr lang="en-GB" b="1" dirty="0" smtClean="0"/>
              <a:t>deviates slightly from the specified time limit. </a:t>
            </a:r>
          </a:p>
          <a:p>
            <a:r>
              <a:rPr lang="en-GB" b="1" dirty="0" smtClean="0"/>
              <a:t>15-25: </a:t>
            </a:r>
            <a:r>
              <a:rPr lang="en-GB" b="1" dirty="0" smtClean="0"/>
              <a:t>excessively deviates from the specified time limit.</a:t>
            </a:r>
          </a:p>
          <a:p>
            <a:r>
              <a:rPr lang="en-GB" b="1" dirty="0" smtClean="0"/>
              <a:t>Under 15 min: is too short.</a:t>
            </a:r>
          </a:p>
          <a:p>
            <a:r>
              <a:rPr lang="en-GB" b="1" dirty="0" smtClean="0"/>
              <a:t>At 25 minutes, I will STOP you from going on!</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Presentational aids</a:t>
            </a:r>
            <a:endParaRPr lang="en-GB" dirty="0"/>
          </a:p>
        </p:txBody>
      </p:sp>
      <p:sp>
        <p:nvSpPr>
          <p:cNvPr id="3" name="Content Placeholder 2"/>
          <p:cNvSpPr>
            <a:spLocks noGrp="1"/>
          </p:cNvSpPr>
          <p:nvPr>
            <p:ph idx="1"/>
          </p:nvPr>
        </p:nvSpPr>
        <p:spPr/>
        <p:txBody>
          <a:bodyPr>
            <a:normAutofit fontScale="92500"/>
          </a:bodyPr>
          <a:lstStyle/>
          <a:p>
            <a:r>
              <a:rPr lang="en-GB" b="1" dirty="0" smtClean="0"/>
              <a:t>0-39: </a:t>
            </a:r>
            <a:r>
              <a:rPr lang="en-GB" b="1" dirty="0" smtClean="0">
                <a:solidFill>
                  <a:schemeClr val="accent6">
                    <a:lumMod val="75000"/>
                  </a:schemeClr>
                </a:solidFill>
              </a:rPr>
              <a:t>There is lack of use of presentational aids</a:t>
            </a:r>
          </a:p>
          <a:p>
            <a:r>
              <a:rPr lang="en-GB" b="1" dirty="0" smtClean="0"/>
              <a:t>40-49: </a:t>
            </a:r>
            <a:r>
              <a:rPr lang="en-GB" b="1" dirty="0" smtClean="0">
                <a:solidFill>
                  <a:schemeClr val="accent6">
                    <a:lumMod val="75000"/>
                  </a:schemeClr>
                </a:solidFill>
              </a:rPr>
              <a:t>There is poor use of presentational aids. </a:t>
            </a:r>
          </a:p>
          <a:p>
            <a:r>
              <a:rPr lang="en-GB" dirty="0" smtClean="0"/>
              <a:t>50-59: </a:t>
            </a:r>
            <a:r>
              <a:rPr lang="en-GB" b="1" dirty="0" smtClean="0">
                <a:solidFill>
                  <a:schemeClr val="accent6">
                    <a:lumMod val="75000"/>
                  </a:schemeClr>
                </a:solidFill>
              </a:rPr>
              <a:t>There is some use of presentational aids. </a:t>
            </a:r>
          </a:p>
          <a:p>
            <a:r>
              <a:rPr lang="en-GB" b="1" dirty="0" smtClean="0"/>
              <a:t>60-69: </a:t>
            </a:r>
            <a:r>
              <a:rPr lang="en-GB" b="1" dirty="0" smtClean="0">
                <a:solidFill>
                  <a:schemeClr val="accent6">
                    <a:lumMod val="75000"/>
                  </a:schemeClr>
                </a:solidFill>
              </a:rPr>
              <a:t>There is good and interactive use of presentational aids. </a:t>
            </a:r>
          </a:p>
          <a:p>
            <a:r>
              <a:rPr lang="en-GB" b="1" dirty="0" smtClean="0"/>
              <a:t>70-100: </a:t>
            </a:r>
            <a:r>
              <a:rPr lang="en-GB" b="1" dirty="0" smtClean="0">
                <a:solidFill>
                  <a:schemeClr val="accent6">
                    <a:lumMod val="75000"/>
                  </a:schemeClr>
                </a:solidFill>
              </a:rPr>
              <a:t>There is excellent and interactive use of presentational aids. </a:t>
            </a:r>
            <a:endParaRPr lang="en-GB" b="1"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presentational aids?</a:t>
            </a:r>
            <a:endParaRPr lang="en-GB" dirty="0"/>
          </a:p>
        </p:txBody>
      </p:sp>
      <p:sp>
        <p:nvSpPr>
          <p:cNvPr id="3" name="Content Placeholder 2"/>
          <p:cNvSpPr>
            <a:spLocks noGrp="1"/>
          </p:cNvSpPr>
          <p:nvPr>
            <p:ph idx="1"/>
          </p:nvPr>
        </p:nvSpPr>
        <p:spPr/>
        <p:txBody>
          <a:bodyPr/>
          <a:lstStyle/>
          <a:p>
            <a:r>
              <a:rPr lang="en-GB" dirty="0" smtClean="0"/>
              <a:t>Handout or PowerPoint.</a:t>
            </a:r>
          </a:p>
          <a:p>
            <a:r>
              <a:rPr lang="en-GB" dirty="0" smtClean="0"/>
              <a:t>There can be other presentational aids, such as cut outs, demonstrations, etc.</a:t>
            </a:r>
          </a:p>
          <a:p>
            <a:r>
              <a:rPr lang="en-GB" dirty="0" smtClean="0"/>
              <a:t>No aids = FAIL</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aids</a:t>
            </a:r>
            <a:endParaRPr lang="en-GB" dirty="0"/>
          </a:p>
        </p:txBody>
      </p:sp>
      <p:sp>
        <p:nvSpPr>
          <p:cNvPr id="3" name="Content Placeholder 2"/>
          <p:cNvSpPr>
            <a:spLocks noGrp="1"/>
          </p:cNvSpPr>
          <p:nvPr>
            <p:ph idx="1"/>
          </p:nvPr>
        </p:nvSpPr>
        <p:spPr/>
        <p:txBody>
          <a:bodyPr>
            <a:normAutofit fontScale="92500"/>
          </a:bodyPr>
          <a:lstStyle/>
          <a:p>
            <a:r>
              <a:rPr lang="en-GB" dirty="0" smtClean="0"/>
              <a:t>Poor use: Short or irrelevant material. Aids that are impossible to access (bad colours on the PowerPoint, too small fonts, maps without colour where there should be colour).</a:t>
            </a:r>
          </a:p>
          <a:p>
            <a:r>
              <a:rPr lang="en-GB" dirty="0" smtClean="0"/>
              <a:t>Some use: Hit and miss. The material is there but is not in the correct order. Not all is relevant. Not all aspects of the argument are covered. Aids that are difficult to access (small font – difficult to read, odd colours in the PowerPoint).</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aids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Good and interactive: The audience can interact with the material (connected with audience engagement). Everything is covered. No irrelevant or missing material. Aids are easy to see and understand.</a:t>
            </a:r>
          </a:p>
          <a:p>
            <a:r>
              <a:rPr lang="en-GB" dirty="0" smtClean="0"/>
              <a:t>Excellent and interactive: The audience can interact with the material (connected with audience engagement). Everything is covered. No irrelevant or missing material. Aids are easy to see and understand. User-Friendliness is excellent (connected with structure).</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Audience engagement</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0-39: </a:t>
            </a:r>
            <a:r>
              <a:rPr lang="en-GB" b="1" dirty="0" smtClean="0">
                <a:solidFill>
                  <a:schemeClr val="accent6">
                    <a:lumMod val="75000"/>
                  </a:schemeClr>
                </a:solidFill>
              </a:rPr>
              <a:t>lack of audience engagement</a:t>
            </a:r>
          </a:p>
          <a:p>
            <a:r>
              <a:rPr lang="en-GB" b="1" dirty="0" smtClean="0"/>
              <a:t>40-49: </a:t>
            </a:r>
            <a:r>
              <a:rPr lang="en-GB" b="1" dirty="0" smtClean="0">
                <a:solidFill>
                  <a:schemeClr val="accent6">
                    <a:lumMod val="75000"/>
                  </a:schemeClr>
                </a:solidFill>
              </a:rPr>
              <a:t>There is some effort to engage the audience. </a:t>
            </a:r>
          </a:p>
          <a:p>
            <a:r>
              <a:rPr lang="en-GB" b="1" dirty="0" smtClean="0"/>
              <a:t>50-59: </a:t>
            </a:r>
            <a:r>
              <a:rPr lang="en-GB" b="1" dirty="0" smtClean="0">
                <a:solidFill>
                  <a:schemeClr val="accent6">
                    <a:lumMod val="75000"/>
                  </a:schemeClr>
                </a:solidFill>
              </a:rPr>
              <a:t>The presentation achieves sporadic audience engagement.</a:t>
            </a:r>
          </a:p>
          <a:p>
            <a:r>
              <a:rPr lang="en-GB" b="1" dirty="0" smtClean="0"/>
              <a:t>60-69: </a:t>
            </a:r>
            <a:r>
              <a:rPr lang="en-GB" b="1" dirty="0" smtClean="0">
                <a:solidFill>
                  <a:schemeClr val="accent6">
                    <a:lumMod val="75000"/>
                  </a:schemeClr>
                </a:solidFill>
              </a:rPr>
              <a:t>The presentation achieves effective audience engagement occasionally. </a:t>
            </a:r>
          </a:p>
          <a:p>
            <a:r>
              <a:rPr lang="en-GB" b="1" dirty="0" smtClean="0"/>
              <a:t>70-100: </a:t>
            </a:r>
            <a:r>
              <a:rPr lang="en-GB" b="1" dirty="0" smtClean="0">
                <a:solidFill>
                  <a:schemeClr val="accent6">
                    <a:lumMod val="75000"/>
                  </a:schemeClr>
                </a:solidFill>
              </a:rPr>
              <a:t>The presentation achieves highly effective audience engagement throughout. </a:t>
            </a:r>
            <a:endParaRPr lang="en-GB" b="1" dirty="0" smtClean="0"/>
          </a:p>
          <a:p>
            <a:endParaRPr lang="en-GB" b="1"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audience engagement?</a:t>
            </a:r>
            <a:endParaRPr lang="en-GB" dirty="0"/>
          </a:p>
        </p:txBody>
      </p:sp>
      <p:sp>
        <p:nvSpPr>
          <p:cNvPr id="3" name="Content Placeholder 2"/>
          <p:cNvSpPr>
            <a:spLocks noGrp="1"/>
          </p:cNvSpPr>
          <p:nvPr>
            <p:ph idx="1"/>
          </p:nvPr>
        </p:nvSpPr>
        <p:spPr/>
        <p:txBody>
          <a:bodyPr/>
          <a:lstStyle/>
          <a:p>
            <a:r>
              <a:rPr lang="en-GB" dirty="0" smtClean="0"/>
              <a:t>The engagement of the speaker with the audience.</a:t>
            </a:r>
          </a:p>
          <a:p>
            <a:r>
              <a:rPr lang="en-GB" dirty="0" smtClean="0"/>
              <a:t>The audience should be concentrated on you and your argument. So your presentation needs to hold their attention.</a:t>
            </a:r>
          </a:p>
          <a:p>
            <a:r>
              <a:rPr lang="en-GB" dirty="0" smtClean="0"/>
              <a:t>EYES on the audience. Modulation of VOICE. BODY language (you are inviting the audience to share, not excluding them).</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0-59: No mention of PRESENTATION structure</a:t>
            </a:r>
          </a:p>
          <a:p>
            <a:r>
              <a:rPr lang="en-GB" dirty="0" smtClean="0"/>
              <a:t>60-69: </a:t>
            </a:r>
            <a:r>
              <a:rPr lang="en-GB" b="1" dirty="0" smtClean="0">
                <a:solidFill>
                  <a:schemeClr val="accent6">
                    <a:lumMod val="75000"/>
                  </a:schemeClr>
                </a:solidFill>
              </a:rPr>
              <a:t>Presentation is structured </a:t>
            </a:r>
          </a:p>
          <a:p>
            <a:r>
              <a:rPr lang="en-GB" b="1" dirty="0" smtClean="0"/>
              <a:t>70-100: </a:t>
            </a:r>
            <a:r>
              <a:rPr lang="en-GB" b="1" dirty="0" smtClean="0">
                <a:solidFill>
                  <a:schemeClr val="accent6">
                    <a:lumMod val="75000"/>
                  </a:schemeClr>
                </a:solidFill>
              </a:rPr>
              <a:t>Presentation is clearly structured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PRESENTATION structure is different from argument structure</a:t>
            </a:r>
            <a:endParaRPr lang="en-GB" dirty="0"/>
          </a:p>
        </p:txBody>
      </p:sp>
      <p:sp>
        <p:nvSpPr>
          <p:cNvPr id="3" name="Content Placeholder 2"/>
          <p:cNvSpPr>
            <a:spLocks noGrp="1"/>
          </p:cNvSpPr>
          <p:nvPr>
            <p:ph idx="1"/>
          </p:nvPr>
        </p:nvSpPr>
        <p:spPr/>
        <p:txBody>
          <a:bodyPr/>
          <a:lstStyle/>
          <a:p>
            <a:r>
              <a:rPr lang="en-GB" dirty="0" smtClean="0"/>
              <a:t>The structure of the presentation is a combination of:</a:t>
            </a:r>
          </a:p>
          <a:p>
            <a:pPr lvl="1"/>
            <a:r>
              <a:rPr lang="en-GB" dirty="0" smtClean="0"/>
              <a:t>The presentational aids</a:t>
            </a:r>
          </a:p>
          <a:p>
            <a:pPr lvl="1"/>
            <a:r>
              <a:rPr lang="en-GB" dirty="0" smtClean="0"/>
              <a:t>The linkages between what you say and the aids</a:t>
            </a:r>
          </a:p>
          <a:p>
            <a:pPr lvl="1"/>
            <a:r>
              <a:rPr lang="en-GB" dirty="0" smtClean="0"/>
              <a:t>Engaging the audience in conjunction with the aids.</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TotalTime>
  <Words>1538</Words>
  <Application>Microsoft Office PowerPoint</Application>
  <PresentationFormat>On-screen Show (4:3)</PresentationFormat>
  <Paragraphs>99</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CLAH6003 </vt:lpstr>
      <vt:lpstr>When is the presentation happening?</vt:lpstr>
      <vt:lpstr>Remember!!</vt:lpstr>
      <vt:lpstr>Marking criteria</vt:lpstr>
      <vt:lpstr>Oral presentations and essays</vt:lpstr>
      <vt:lpstr>Orange vs. Purple</vt:lpstr>
      <vt:lpstr>Fails</vt:lpstr>
      <vt:lpstr>40-59</vt:lpstr>
      <vt:lpstr>60-79</vt:lpstr>
      <vt:lpstr>High firsts</vt:lpstr>
      <vt:lpstr>Don’t concentrate only on one aspect</vt:lpstr>
      <vt:lpstr>Presentation marking criteria: Categories</vt:lpstr>
      <vt:lpstr>Time-limit</vt:lpstr>
      <vt:lpstr>How long is the presentation?</vt:lpstr>
      <vt:lpstr>A simple calculation</vt:lpstr>
      <vt:lpstr>Presentational aids</vt:lpstr>
      <vt:lpstr>What are presentational aids?</vt:lpstr>
      <vt:lpstr>Use of aids</vt:lpstr>
      <vt:lpstr>Use of aids</vt:lpstr>
      <vt:lpstr>Audience engagement </vt:lpstr>
      <vt:lpstr>What is audience engagement?</vt:lpstr>
      <vt:lpstr>Structure (of PRESENTATION)</vt:lpstr>
      <vt:lpstr>PRESENTATION structure is different from argument structure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CLAH6003 </dc:title>
  <dc:creator>Errietta Bissa</dc:creator>
  <cp:lastModifiedBy>Errietta Bissa</cp:lastModifiedBy>
  <cp:revision>50</cp:revision>
  <dcterms:created xsi:type="dcterms:W3CDTF">2012-11-27T08:57:49Z</dcterms:created>
  <dcterms:modified xsi:type="dcterms:W3CDTF">2012-11-27T09:58:09Z</dcterms:modified>
</cp:coreProperties>
</file>