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Lst>
  <p:notesMasterIdLst>
    <p:notesMasterId r:id="rId15"/>
  </p:notesMasterIdLst>
  <p:sldIdLst>
    <p:sldId id="256" r:id="rId5"/>
    <p:sldId id="257" r:id="rId6"/>
    <p:sldId id="258" r:id="rId7"/>
    <p:sldId id="259" r:id="rId8"/>
    <p:sldId id="260" r:id="rId9"/>
    <p:sldId id="261" r:id="rId10"/>
    <p:sldId id="262" r:id="rId11"/>
    <p:sldId id="263" r:id="rId12"/>
    <p:sldId id="265"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4" d="100"/>
          <a:sy n="64" d="100"/>
        </p:scale>
        <p:origin x="9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_rels/data3.xml.rels><?xml version="1.0" encoding="UTF-8" standalone="yes"?>
<Relationships xmlns="http://schemas.openxmlformats.org/package/2006/relationships"><Relationship Id="rId8" Type="http://schemas.openxmlformats.org/officeDocument/2006/relationships/hyperlink" Target="https://eur01.safelinks.protection.outlook.com/?url=https%3A%2F%2Fico.org.uk%2Ffor-organisations%2Fuk-gdpr-guidance-and-resources%2Flawful-basis%2Fspecial-category-data%2Fwhat-are-the-rules-on-special-category-data%2F&amp;data=05%7C02%7C2615559%40student.uwtsd.ac.uk%7C9411376d2886406588b208df2280b2b0%7C4e0f11f9046e45059cb8db2152311e21%7C0%7C0%7C639267608282363176%7CUnknown%7CTWFpbGZsb3d8eyJFbXB0eU1hcGkiOnRydWUsIlYiOiIwLjAuMDAwMCIsIlAiOiJXaW4zMiIsIkFOIjoiTWFpbCIsIldUIjoyfQ%3D%3D%7C0%7C%7C%7C&amp;sdata=yovIa6J%2F%2Fm4wZnoWGiIit7BbJ5NiyCea3bJxvljBTGA%3D&amp;reserved=0" TargetMode="External"/><Relationship Id="rId3" Type="http://schemas.openxmlformats.org/officeDocument/2006/relationships/hyperlink" Target="https://eur01.safelinks.protection.outlook.com/?url=https%3A%2F%2Flearn.microsoft.com%2Fen-us%2Ftraining%2Fmodules%2Fcreate-manage-teams-channels-microsoft-teams%2F&amp;data=05%7C02%7C2615559%40student.uwtsd.ac.uk%7C9411376d2886406588b208df2280b2b0%7C4e0f11f9046e45059cb8db2152311e21%7C0%7C0%7C639267608282304234%7CUnknown%7CTWFpbGZsb3d8eyJFbXB0eU1hcGkiOnRydWUsIlYiOiIwLjAuMDAwMCIsIlAiOiJXaW4zMiIsIkFOIjoiTWFpbCIsIldUIjoyfQ%3D%3D%7C0%7C%7C%7C&amp;sdata=kXRHhZ8cYNYDP%2Fq5ie3vcBHw9jsPLjMGThI1eQtokjI%3D&amp;reserved=0" TargetMode="External"/><Relationship Id="rId7" Type="http://schemas.openxmlformats.org/officeDocument/2006/relationships/hyperlink" Target="https://eur01.safelinks.protection.outlook.com/?url=https%3A%2F%2Flearn.microsoft.com%2Fen-us%2Fmicrosoftteams%2Fsecurity-compliance-overview&amp;data=05%7C02%7C2615559%40student.uwtsd.ac.uk%7C9411376d2886406588b208df2280b2b0%7C4e0f11f9046e45059cb8db2152311e21%7C0%7C0%7C639267608282352297%7CUnknown%7CTWFpbGZsb3d8eyJFbXB0eU1hcGkiOnRydWUsIlYiOiIwLjAuMDAwMCIsIlAiOiJXaW4zMiIsIkFOIjoiTWFpbCIsIldUIjoyfQ%3D%3D%7C0%7C%7C%7C&amp;sdata=mOcS%2BlwkZgzoxKuLgq0xZQTfBbc%2BZPZyc4www5mMtjw%3D&amp;reserved=0" TargetMode="External"/><Relationship Id="rId2" Type="http://schemas.openxmlformats.org/officeDocument/2006/relationships/hyperlink" Target="https://eur01.safelinks.protection.outlook.com/?url=https%3A%2F%2Flearn.microsoft.com%2Fen-us%2Fmicrosoftteams%2Fteams-adoption-get-started&amp;data=05%7C02%7C2615559%40student.uwtsd.ac.uk%7C9411376d2886406588b208df2280b2b0%7C4e0f11f9046e45059cb8db2152311e21%7C0%7C0%7C639267608282292677%7CUnknown%7CTWFpbGZsb3d8eyJFbXB0eU1hcGkiOnRydWUsIlYiOiIwLjAuMDAwMCIsIlAiOiJXaW4zMiIsIkFOIjoiTWFpbCIsIldUIjoyfQ%3D%3D%7C0%7C%7C%7C&amp;sdata=em0Bv7rh30aMP9AJF4Cg7LjHESDTG9HXimq4%2ByPf25c%3D&amp;reserved=0" TargetMode="External"/><Relationship Id="rId1" Type="http://schemas.openxmlformats.org/officeDocument/2006/relationships/hyperlink" Target="https://eur01.safelinks.protection.outlook.com/?url=https%3A%2F%2Fwww.microsoft.com%2Fen-gb%2Fmicrosoft-teams%2Ffile-sharing&amp;data=05%7C02%7C2615559%40student.uwtsd.ac.uk%7C9411376d2886406588b208df2280b2b0%7C4e0f11f9046e45059cb8db2152311e21%7C0%7C0%7C639267608282275247%7CUnknown%7CTWFpbGZsb3d8eyJFbXB0eU1hcGkiOnRydWUsIlYiOiIwLjAuMDAwMCIsIlAiOiJXaW4zMiIsIkFOIjoiTWFpbCIsIldUIjoyfQ%3D%3D%7C0%7C%7C%7C&amp;sdata=7BwPW6Y8c%2FnWhW4xxLbJOXgJAEyYH%2BpXLVc%2BwffYZO8%3D&amp;reserved=0" TargetMode="External"/><Relationship Id="rId6" Type="http://schemas.openxmlformats.org/officeDocument/2006/relationships/hyperlink" Target="https://eur01.safelinks.protection.outlook.com/?url=https%3A%2F%2Flearn.microsoft.com%2Fen-us%2Fmicrosoftteams%2Fteams-adoption-phase3-enable&amp;data=05%7C02%7C2615559%40student.uwtsd.ac.uk%7C9411376d2886406588b208df2280b2b0%7C4e0f11f9046e45059cb8db2152311e21%7C0%7C0%7C639267608282341590%7CUnknown%7CTWFpbGZsb3d8eyJFbXB0eU1hcGkiOnRydWUsIlYiOiIwLjAuMDAwMCIsIlAiOiJXaW4zMiIsIkFOIjoiTWFpbCIsIldUIjoyfQ%3D%3D%7C0%7C%7C%7C&amp;sdata=sbeWeT4IFXioF7lAJ5FHaWs74wvSYowby38eZx0ZfcY%3D&amp;reserved=0" TargetMode="External"/><Relationship Id="rId5" Type="http://schemas.openxmlformats.org/officeDocument/2006/relationships/hyperlink" Target="https://eur01.safelinks.protection.outlook.com/?url=https%3A%2F%2Flearn.microsoft.com%2Fen-us%2Fmicrosoftteams%2Fplatform%2Fpromote-app-adoption&amp;data=05%7C02%7C2615559%40student.uwtsd.ac.uk%7C9411376d2886406588b208df2280b2b0%7C4e0f11f9046e45059cb8db2152311e21%7C0%7C0%7C639267608282330695%7CUnknown%7CTWFpbGZsb3d8eyJFbXB0eU1hcGkiOnRydWUsIlYiOiIwLjAuMDAwMCIsIlAiOiJXaW4zMiIsIkFOIjoiTWFpbCIsIldUIjoyfQ%3D%3D%7C0%7C%7C%7C&amp;sdata=FUN65cuQAI6FWGuln%2BlDzWnM45To7AtkaN%2FZs%2FC57HM%3D&amp;reserved=0" TargetMode="External"/><Relationship Id="rId4" Type="http://schemas.openxmlformats.org/officeDocument/2006/relationships/hyperlink" Target="https://eur01.safelinks.protection.outlook.com/?url=https%3A%2F%2Flearn.microsoft.com%2Fen-us%2Fmicrosoftteams%2Ftraining-microsoft-teams-landing-page&amp;data=05%7C02%7C2615559%40student.uwtsd.ac.uk%7C9411376d2886406588b208df2280b2b0%7C4e0f11f9046e45059cb8db2152311e21%7C0%7C0%7C639267608282319585%7CUnknown%7CTWFpbGZsb3d8eyJFbXB0eU1hcGkiOnRydWUsIlYiOiIwLjAuMDAwMCIsIlAiOiJXaW4zMiIsIkFOIjoiTWFpbCIsIldUIjoyfQ%3D%3D%7C0%7C%7C%7C&amp;sdata=TGiOaIdCQa%2BIjgPywhOXUuzhYAxn7a%2FtAlS%2B1YnmSsM%3D&amp;reserved=0" TargetMode="External"/></Relationships>
</file>

<file path=ppt/diagrams/_rels/drawing3.xml.rels><?xml version="1.0" encoding="UTF-8" standalone="yes"?>
<Relationships xmlns="http://schemas.openxmlformats.org/package/2006/relationships"><Relationship Id="rId8" Type="http://schemas.openxmlformats.org/officeDocument/2006/relationships/hyperlink" Target="https://eur01.safelinks.protection.outlook.com/?url=https%3A%2F%2Fico.org.uk%2Ffor-organisations%2Fuk-gdpr-guidance-and-resources%2Flawful-basis%2Fspecial-category-data%2Fwhat-are-the-rules-on-special-category-data%2F&amp;data=05%7C02%7C2615559%40student.uwtsd.ac.uk%7C9411376d2886406588b208df2280b2b0%7C4e0f11f9046e45059cb8db2152311e21%7C0%7C0%7C639267608282363176%7CUnknown%7CTWFpbGZsb3d8eyJFbXB0eU1hcGkiOnRydWUsIlYiOiIwLjAuMDAwMCIsIlAiOiJXaW4zMiIsIkFOIjoiTWFpbCIsIldUIjoyfQ%3D%3D%7C0%7C%7C%7C&amp;sdata=yovIa6J%2F%2Fm4wZnoWGiIit7BbJ5NiyCea3bJxvljBTGA%3D&amp;reserved=0" TargetMode="External"/><Relationship Id="rId3" Type="http://schemas.openxmlformats.org/officeDocument/2006/relationships/hyperlink" Target="https://eur01.safelinks.protection.outlook.com/?url=https%3A%2F%2Flearn.microsoft.com%2Fen-us%2Ftraining%2Fmodules%2Fcreate-manage-teams-channels-microsoft-teams%2F&amp;data=05%7C02%7C2615559%40student.uwtsd.ac.uk%7C9411376d2886406588b208df2280b2b0%7C4e0f11f9046e45059cb8db2152311e21%7C0%7C0%7C639267608282304234%7CUnknown%7CTWFpbGZsb3d8eyJFbXB0eU1hcGkiOnRydWUsIlYiOiIwLjAuMDAwMCIsIlAiOiJXaW4zMiIsIkFOIjoiTWFpbCIsIldUIjoyfQ%3D%3D%7C0%7C%7C%7C&amp;sdata=kXRHhZ8cYNYDP%2Fq5ie3vcBHw9jsPLjMGThI1eQtokjI%3D&amp;reserved=0" TargetMode="External"/><Relationship Id="rId7" Type="http://schemas.openxmlformats.org/officeDocument/2006/relationships/hyperlink" Target="https://eur01.safelinks.protection.outlook.com/?url=https%3A%2F%2Flearn.microsoft.com%2Fen-us%2Fmicrosoftteams%2Fsecurity-compliance-overview&amp;data=05%7C02%7C2615559%40student.uwtsd.ac.uk%7C9411376d2886406588b208df2280b2b0%7C4e0f11f9046e45059cb8db2152311e21%7C0%7C0%7C639267608282352297%7CUnknown%7CTWFpbGZsb3d8eyJFbXB0eU1hcGkiOnRydWUsIlYiOiIwLjAuMDAwMCIsIlAiOiJXaW4zMiIsIkFOIjoiTWFpbCIsIldUIjoyfQ%3D%3D%7C0%7C%7C%7C&amp;sdata=mOcS%2BlwkZgzoxKuLgq0xZQTfBbc%2BZPZyc4www5mMtjw%3D&amp;reserved=0" TargetMode="External"/><Relationship Id="rId2" Type="http://schemas.openxmlformats.org/officeDocument/2006/relationships/hyperlink" Target="https://eur01.safelinks.protection.outlook.com/?url=https%3A%2F%2Flearn.microsoft.com%2Fen-us%2Fmicrosoftteams%2Fteams-adoption-get-started&amp;data=05%7C02%7C2615559%40student.uwtsd.ac.uk%7C9411376d2886406588b208df2280b2b0%7C4e0f11f9046e45059cb8db2152311e21%7C0%7C0%7C639267608282292677%7CUnknown%7CTWFpbGZsb3d8eyJFbXB0eU1hcGkiOnRydWUsIlYiOiIwLjAuMDAwMCIsIlAiOiJXaW4zMiIsIkFOIjoiTWFpbCIsIldUIjoyfQ%3D%3D%7C0%7C%7C%7C&amp;sdata=em0Bv7rh30aMP9AJF4Cg7LjHESDTG9HXimq4%2ByPf25c%3D&amp;reserved=0" TargetMode="External"/><Relationship Id="rId1" Type="http://schemas.openxmlformats.org/officeDocument/2006/relationships/hyperlink" Target="https://eur01.safelinks.protection.outlook.com/?url=https%3A%2F%2Fwww.microsoft.com%2Fen-gb%2Fmicrosoft-teams%2Ffile-sharing&amp;data=05%7C02%7C2615559%40student.uwtsd.ac.uk%7C9411376d2886406588b208df2280b2b0%7C4e0f11f9046e45059cb8db2152311e21%7C0%7C0%7C639267608282275247%7CUnknown%7CTWFpbGZsb3d8eyJFbXB0eU1hcGkiOnRydWUsIlYiOiIwLjAuMDAwMCIsIlAiOiJXaW4zMiIsIkFOIjoiTWFpbCIsIldUIjoyfQ%3D%3D%7C0%7C%7C%7C&amp;sdata=7BwPW6Y8c%2FnWhW4xxLbJOXgJAEyYH%2BpXLVc%2BwffYZO8%3D&amp;reserved=0" TargetMode="External"/><Relationship Id="rId6" Type="http://schemas.openxmlformats.org/officeDocument/2006/relationships/hyperlink" Target="https://eur01.safelinks.protection.outlook.com/?url=https%3A%2F%2Flearn.microsoft.com%2Fen-us%2Fmicrosoftteams%2Fteams-adoption-phase3-enable&amp;data=05%7C02%7C2615559%40student.uwtsd.ac.uk%7C9411376d2886406588b208df2280b2b0%7C4e0f11f9046e45059cb8db2152311e21%7C0%7C0%7C639267608282341590%7CUnknown%7CTWFpbGZsb3d8eyJFbXB0eU1hcGkiOnRydWUsIlYiOiIwLjAuMDAwMCIsIlAiOiJXaW4zMiIsIkFOIjoiTWFpbCIsIldUIjoyfQ%3D%3D%7C0%7C%7C%7C&amp;sdata=sbeWeT4IFXioF7lAJ5FHaWs74wvSYowby38eZx0ZfcY%3D&amp;reserved=0" TargetMode="External"/><Relationship Id="rId5" Type="http://schemas.openxmlformats.org/officeDocument/2006/relationships/hyperlink" Target="https://eur01.safelinks.protection.outlook.com/?url=https%3A%2F%2Flearn.microsoft.com%2Fen-us%2Fmicrosoftteams%2Fplatform%2Fpromote-app-adoption&amp;data=05%7C02%7C2615559%40student.uwtsd.ac.uk%7C9411376d2886406588b208df2280b2b0%7C4e0f11f9046e45059cb8db2152311e21%7C0%7C0%7C639267608282330695%7CUnknown%7CTWFpbGZsb3d8eyJFbXB0eU1hcGkiOnRydWUsIlYiOiIwLjAuMDAwMCIsIlAiOiJXaW4zMiIsIkFOIjoiTWFpbCIsIldUIjoyfQ%3D%3D%7C0%7C%7C%7C&amp;sdata=FUN65cuQAI6FWGuln%2BlDzWnM45To7AtkaN%2FZs%2FC57HM%3D&amp;reserved=0" TargetMode="External"/><Relationship Id="rId4" Type="http://schemas.openxmlformats.org/officeDocument/2006/relationships/hyperlink" Target="https://eur01.safelinks.protection.outlook.com/?url=https%3A%2F%2Flearn.microsoft.com%2Fen-us%2Fmicrosoftteams%2Ftraining-microsoft-teams-landing-page&amp;data=05%7C02%7C2615559%40student.uwtsd.ac.uk%7C9411376d2886406588b208df2280b2b0%7C4e0f11f9046e45059cb8db2152311e21%7C0%7C0%7C639267608282319585%7CUnknown%7CTWFpbGZsb3d8eyJFbXB0eU1hcGkiOnRydWUsIlYiOiIwLjAuMDAwMCIsIlAiOiJXaW4zMiIsIkFOIjoiTWFpbCIsIldUIjoyfQ%3D%3D%7C0%7C%7C%7C&amp;sdata=TGiOaIdCQa%2BIjgPywhOXUuzhYAxn7a%2FtAlS%2B1YnmSsM%3D&amp;reserved=0" TargetMode="Externa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C9D710-3734-40A4-85D6-CD5EA5D084AC}"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586832CD-BF78-4725-928A-0B42F9632414}">
      <dgm:prSet/>
      <dgm:spPr/>
      <dgm:t>
        <a:bodyPr/>
        <a:lstStyle/>
        <a:p>
          <a:r>
            <a:rPr lang="en-US" dirty="0">
              <a:latin typeface="Arial" panose="020B0604020202020204" pitchFamily="34" charset="0"/>
              <a:cs typeface="Arial" panose="020B0604020202020204" pitchFamily="34" charset="0"/>
            </a:rPr>
            <a:t>Ashford Community Care Service supports adults with disabilities that affect their physical ability and provides daily long-term care in a variety of locations including service users’ homes, supported living settings and the main office .</a:t>
          </a:r>
        </a:p>
      </dgm:t>
    </dgm:pt>
    <dgm:pt modelId="{D5ED6C28-927F-4061-9626-B9D92FD1E9F0}" type="parTrans" cxnId="{66974E2B-AC0C-432C-8062-A7DD501E48F6}">
      <dgm:prSet/>
      <dgm:spPr/>
      <dgm:t>
        <a:bodyPr/>
        <a:lstStyle/>
        <a:p>
          <a:endParaRPr lang="en-US"/>
        </a:p>
      </dgm:t>
    </dgm:pt>
    <dgm:pt modelId="{641AA724-1B8C-4B8F-9FF1-A0A61A98442D}" type="sibTrans" cxnId="{66974E2B-AC0C-432C-8062-A7DD501E48F6}">
      <dgm:prSet/>
      <dgm:spPr/>
      <dgm:t>
        <a:bodyPr/>
        <a:lstStyle/>
        <a:p>
          <a:endParaRPr lang="en-US"/>
        </a:p>
      </dgm:t>
    </dgm:pt>
    <dgm:pt modelId="{70CB2B0F-A627-41BD-B9A8-C902EF59B7C9}">
      <dgm:prSet/>
      <dgm:spPr/>
      <dgm:t>
        <a:bodyPr/>
        <a:lstStyle/>
        <a:p>
          <a:r>
            <a:rPr lang="en-US" dirty="0"/>
            <a:t>Staff's main tasks include:</a:t>
          </a:r>
        </a:p>
      </dgm:t>
    </dgm:pt>
    <dgm:pt modelId="{45F4BD40-F117-4EC3-BC44-2ECF7B8E084B}" type="parTrans" cxnId="{1B3CD92E-C5B0-4F62-B944-F094B74B2FFF}">
      <dgm:prSet/>
      <dgm:spPr/>
      <dgm:t>
        <a:bodyPr/>
        <a:lstStyle/>
        <a:p>
          <a:endParaRPr lang="en-US"/>
        </a:p>
      </dgm:t>
    </dgm:pt>
    <dgm:pt modelId="{96972D78-949D-41C3-A8FB-F6FD779E2AAA}" type="sibTrans" cxnId="{1B3CD92E-C5B0-4F62-B944-F094B74B2FFF}">
      <dgm:prSet/>
      <dgm:spPr/>
      <dgm:t>
        <a:bodyPr/>
        <a:lstStyle/>
        <a:p>
          <a:endParaRPr lang="en-US"/>
        </a:p>
      </dgm:t>
    </dgm:pt>
    <dgm:pt modelId="{F53FCCF8-7BFF-45D8-8F58-A87686CFDEAC}">
      <dgm:prSet custT="1"/>
      <dgm:spPr/>
      <dgm:t>
        <a:bodyPr/>
        <a:lstStyle/>
        <a:p>
          <a:r>
            <a:rPr lang="en-US" sz="1800" dirty="0">
              <a:latin typeface="Arial" panose="020B0604020202020204" pitchFamily="34" charset="0"/>
              <a:cs typeface="Arial" panose="020B0604020202020204" pitchFamily="34" charset="0"/>
            </a:rPr>
            <a:t>Daily Care</a:t>
          </a:r>
        </a:p>
      </dgm:t>
    </dgm:pt>
    <dgm:pt modelId="{C6802642-67BF-4E31-95FC-61A704B48CD2}" type="parTrans" cxnId="{DC63625E-B35E-4B4D-8304-1F2190C30321}">
      <dgm:prSet/>
      <dgm:spPr/>
      <dgm:t>
        <a:bodyPr/>
        <a:lstStyle/>
        <a:p>
          <a:endParaRPr lang="en-US"/>
        </a:p>
      </dgm:t>
    </dgm:pt>
    <dgm:pt modelId="{E7327920-AA46-458B-95CE-0B0E700E7D01}" type="sibTrans" cxnId="{DC63625E-B35E-4B4D-8304-1F2190C30321}">
      <dgm:prSet/>
      <dgm:spPr/>
      <dgm:t>
        <a:bodyPr/>
        <a:lstStyle/>
        <a:p>
          <a:endParaRPr lang="en-US"/>
        </a:p>
      </dgm:t>
    </dgm:pt>
    <dgm:pt modelId="{1CA12D83-AAE5-4999-807A-11C36C368A14}">
      <dgm:prSet custT="1"/>
      <dgm:spPr/>
      <dgm:t>
        <a:bodyPr/>
        <a:lstStyle/>
        <a:p>
          <a:r>
            <a:rPr lang="en-US" sz="1800" dirty="0">
              <a:latin typeface="Arial" panose="020B0604020202020204" pitchFamily="34" charset="0"/>
              <a:cs typeface="Arial" panose="020B0604020202020204" pitchFamily="34" charset="0"/>
            </a:rPr>
            <a:t>Medication Reminders</a:t>
          </a:r>
        </a:p>
      </dgm:t>
    </dgm:pt>
    <dgm:pt modelId="{C635DEB7-F01D-4FB6-86DC-6DB8FF3B7946}" type="parTrans" cxnId="{FE0ACF39-C221-4657-97D3-29B44ABD85E2}">
      <dgm:prSet/>
      <dgm:spPr/>
      <dgm:t>
        <a:bodyPr/>
        <a:lstStyle/>
        <a:p>
          <a:endParaRPr lang="en-US"/>
        </a:p>
      </dgm:t>
    </dgm:pt>
    <dgm:pt modelId="{5B1B03E9-FEEA-417D-9D2E-012554147253}" type="sibTrans" cxnId="{FE0ACF39-C221-4657-97D3-29B44ABD85E2}">
      <dgm:prSet/>
      <dgm:spPr/>
      <dgm:t>
        <a:bodyPr/>
        <a:lstStyle/>
        <a:p>
          <a:endParaRPr lang="en-US"/>
        </a:p>
      </dgm:t>
    </dgm:pt>
    <dgm:pt modelId="{C4CA8A51-F4BA-42B4-84B2-A506DCB9A1B1}">
      <dgm:prSet custT="1"/>
      <dgm:spPr/>
      <dgm:t>
        <a:bodyPr/>
        <a:lstStyle/>
        <a:p>
          <a:r>
            <a:rPr lang="en-US" sz="1800" dirty="0">
              <a:latin typeface="Arial" panose="020B0604020202020204" pitchFamily="34" charset="0"/>
              <a:cs typeface="Arial" panose="020B0604020202020204" pitchFamily="34" charset="0"/>
            </a:rPr>
            <a:t>Appointment Support</a:t>
          </a:r>
        </a:p>
      </dgm:t>
    </dgm:pt>
    <dgm:pt modelId="{DF78A1AA-7135-47F7-9077-E294B0DEA99B}" type="parTrans" cxnId="{136E9C31-6C1E-44A1-BB17-971397AA7EC9}">
      <dgm:prSet/>
      <dgm:spPr/>
      <dgm:t>
        <a:bodyPr/>
        <a:lstStyle/>
        <a:p>
          <a:endParaRPr lang="en-US"/>
        </a:p>
      </dgm:t>
    </dgm:pt>
    <dgm:pt modelId="{FB440042-F724-4968-A041-588FD8A8F40A}" type="sibTrans" cxnId="{136E9C31-6C1E-44A1-BB17-971397AA7EC9}">
      <dgm:prSet/>
      <dgm:spPr/>
      <dgm:t>
        <a:bodyPr/>
        <a:lstStyle/>
        <a:p>
          <a:endParaRPr lang="en-US"/>
        </a:p>
      </dgm:t>
    </dgm:pt>
    <dgm:pt modelId="{6ACA46C5-DBCC-466A-A59D-29E18207993E}">
      <dgm:prSet custT="1"/>
      <dgm:spPr/>
      <dgm:t>
        <a:bodyPr/>
        <a:lstStyle/>
        <a:p>
          <a:r>
            <a:rPr lang="en-US" sz="1800" dirty="0">
              <a:latin typeface="Arial" panose="020B0604020202020204" pitchFamily="34" charset="0"/>
              <a:cs typeface="Arial" panose="020B0604020202020204" pitchFamily="34" charset="0"/>
            </a:rPr>
            <a:t>Care Records</a:t>
          </a:r>
        </a:p>
      </dgm:t>
    </dgm:pt>
    <dgm:pt modelId="{51C80151-8C35-4FFC-8BF2-45F2B8566611}" type="parTrans" cxnId="{DA797705-A7B5-4003-A8B3-8B68B7D7A4CD}">
      <dgm:prSet/>
      <dgm:spPr/>
      <dgm:t>
        <a:bodyPr/>
        <a:lstStyle/>
        <a:p>
          <a:endParaRPr lang="en-US"/>
        </a:p>
      </dgm:t>
    </dgm:pt>
    <dgm:pt modelId="{379D6C35-487B-4F06-8EF3-4580D19320B2}" type="sibTrans" cxnId="{DA797705-A7B5-4003-A8B3-8B68B7D7A4CD}">
      <dgm:prSet/>
      <dgm:spPr/>
      <dgm:t>
        <a:bodyPr/>
        <a:lstStyle/>
        <a:p>
          <a:endParaRPr lang="en-US"/>
        </a:p>
      </dgm:t>
    </dgm:pt>
    <dgm:pt modelId="{057A0E78-BADE-4379-B909-1FAAC0F1B496}">
      <dgm:prSet custT="1"/>
      <dgm:spPr/>
      <dgm:t>
        <a:bodyPr/>
        <a:lstStyle/>
        <a:p>
          <a:r>
            <a:rPr lang="en-US" sz="1800" dirty="0">
              <a:latin typeface="Arial" panose="020B0604020202020204" pitchFamily="34" charset="0"/>
              <a:cs typeface="Arial" panose="020B0604020202020204" pitchFamily="34" charset="0"/>
            </a:rPr>
            <a:t>Wellbeing Checks</a:t>
          </a:r>
        </a:p>
      </dgm:t>
    </dgm:pt>
    <dgm:pt modelId="{7889B57B-1756-486F-97F3-E7EEDF0FF176}" type="parTrans" cxnId="{88DA9F7B-9ED8-4934-B83C-9839A6B9C80F}">
      <dgm:prSet/>
      <dgm:spPr/>
      <dgm:t>
        <a:bodyPr/>
        <a:lstStyle/>
        <a:p>
          <a:endParaRPr lang="en-US"/>
        </a:p>
      </dgm:t>
    </dgm:pt>
    <dgm:pt modelId="{14152172-60EE-4FDC-B6E7-7BCF4019769F}" type="sibTrans" cxnId="{88DA9F7B-9ED8-4934-B83C-9839A6B9C80F}">
      <dgm:prSet/>
      <dgm:spPr/>
      <dgm:t>
        <a:bodyPr/>
        <a:lstStyle/>
        <a:p>
          <a:endParaRPr lang="en-US"/>
        </a:p>
      </dgm:t>
    </dgm:pt>
    <dgm:pt modelId="{154345B5-7E34-4F7B-ABAC-0657B3BE43BD}">
      <dgm:prSet/>
      <dgm:spPr/>
      <dgm:t>
        <a:bodyPr/>
        <a:lstStyle/>
        <a:p>
          <a:r>
            <a:rPr lang="en-US" dirty="0">
              <a:latin typeface="Arial" panose="020B0604020202020204" pitchFamily="34" charset="0"/>
              <a:cs typeface="Arial" panose="020B0604020202020204" pitchFamily="34" charset="0"/>
            </a:rPr>
            <a:t>The staff are made up of Nurses, Support Workers, Senior Care Workers, Care Coordinators and Administrative staff</a:t>
          </a:r>
          <a:r>
            <a:rPr lang="en-US" dirty="0"/>
            <a:t>.</a:t>
          </a:r>
        </a:p>
      </dgm:t>
    </dgm:pt>
    <dgm:pt modelId="{1D1C4376-3A24-4AD3-A940-847AFC9B71B8}" type="parTrans" cxnId="{15378B06-C44F-4BD0-B897-42040CA06B97}">
      <dgm:prSet/>
      <dgm:spPr/>
      <dgm:t>
        <a:bodyPr/>
        <a:lstStyle/>
        <a:p>
          <a:endParaRPr lang="en-US"/>
        </a:p>
      </dgm:t>
    </dgm:pt>
    <dgm:pt modelId="{F0F68112-5A76-4363-ABC8-A77DFD91F2B1}" type="sibTrans" cxnId="{15378B06-C44F-4BD0-B897-42040CA06B97}">
      <dgm:prSet/>
      <dgm:spPr/>
      <dgm:t>
        <a:bodyPr/>
        <a:lstStyle/>
        <a:p>
          <a:endParaRPr lang="en-US"/>
        </a:p>
      </dgm:t>
    </dgm:pt>
    <dgm:pt modelId="{7D612834-DC9A-41BD-9455-0544694D068F}" type="pres">
      <dgm:prSet presAssocID="{58C9D710-3734-40A4-85D6-CD5EA5D084AC}" presName="linear" presStyleCnt="0">
        <dgm:presLayoutVars>
          <dgm:animLvl val="lvl"/>
          <dgm:resizeHandles val="exact"/>
        </dgm:presLayoutVars>
      </dgm:prSet>
      <dgm:spPr/>
    </dgm:pt>
    <dgm:pt modelId="{D807E8CB-813C-408E-B7C8-A9B99438AE21}" type="pres">
      <dgm:prSet presAssocID="{586832CD-BF78-4725-928A-0B42F9632414}" presName="parentText" presStyleLbl="node1" presStyleIdx="0" presStyleCnt="3" custLinFactY="-8545" custLinFactNeighborX="30" custLinFactNeighborY="-100000">
        <dgm:presLayoutVars>
          <dgm:chMax val="0"/>
          <dgm:bulletEnabled val="1"/>
        </dgm:presLayoutVars>
      </dgm:prSet>
      <dgm:spPr/>
    </dgm:pt>
    <dgm:pt modelId="{B85513A8-984A-4F73-91BD-DADD2CA1E1F4}" type="pres">
      <dgm:prSet presAssocID="{641AA724-1B8C-4B8F-9FF1-A0A61A98442D}" presName="spacer" presStyleCnt="0"/>
      <dgm:spPr/>
    </dgm:pt>
    <dgm:pt modelId="{731F7984-5101-4E91-A3DD-CC160F372385}" type="pres">
      <dgm:prSet presAssocID="{70CB2B0F-A627-41BD-B9A8-C902EF59B7C9}" presName="parentText" presStyleLbl="node1" presStyleIdx="1" presStyleCnt="3" custLinFactNeighborX="30" custLinFactNeighborY="-17247">
        <dgm:presLayoutVars>
          <dgm:chMax val="0"/>
          <dgm:bulletEnabled val="1"/>
        </dgm:presLayoutVars>
      </dgm:prSet>
      <dgm:spPr/>
    </dgm:pt>
    <dgm:pt modelId="{288190F6-9AD2-4AB9-B690-258B30A61747}" type="pres">
      <dgm:prSet presAssocID="{70CB2B0F-A627-41BD-B9A8-C902EF59B7C9}" presName="childText" presStyleLbl="revTx" presStyleIdx="0" presStyleCnt="1">
        <dgm:presLayoutVars>
          <dgm:bulletEnabled val="1"/>
        </dgm:presLayoutVars>
      </dgm:prSet>
      <dgm:spPr/>
    </dgm:pt>
    <dgm:pt modelId="{F0270AE1-9E20-4302-8523-999EF91BB695}" type="pres">
      <dgm:prSet presAssocID="{154345B5-7E34-4F7B-ABAC-0657B3BE43BD}" presName="parentText" presStyleLbl="node1" presStyleIdx="2" presStyleCnt="3" custLinFactNeighborX="30" custLinFactNeighborY="13524">
        <dgm:presLayoutVars>
          <dgm:chMax val="0"/>
          <dgm:bulletEnabled val="1"/>
        </dgm:presLayoutVars>
      </dgm:prSet>
      <dgm:spPr/>
    </dgm:pt>
  </dgm:ptLst>
  <dgm:cxnLst>
    <dgm:cxn modelId="{DA797705-A7B5-4003-A8B3-8B68B7D7A4CD}" srcId="{70CB2B0F-A627-41BD-B9A8-C902EF59B7C9}" destId="{6ACA46C5-DBCC-466A-A59D-29E18207993E}" srcOrd="3" destOrd="0" parTransId="{51C80151-8C35-4FFC-8BF2-45F2B8566611}" sibTransId="{379D6C35-487B-4F06-8EF3-4580D19320B2}"/>
    <dgm:cxn modelId="{15378B06-C44F-4BD0-B897-42040CA06B97}" srcId="{58C9D710-3734-40A4-85D6-CD5EA5D084AC}" destId="{154345B5-7E34-4F7B-ABAC-0657B3BE43BD}" srcOrd="2" destOrd="0" parTransId="{1D1C4376-3A24-4AD3-A940-847AFC9B71B8}" sibTransId="{F0F68112-5A76-4363-ABC8-A77DFD91F2B1}"/>
    <dgm:cxn modelId="{9C074513-901F-4564-99DE-E004539C2C98}" type="presOf" srcId="{58C9D710-3734-40A4-85D6-CD5EA5D084AC}" destId="{7D612834-DC9A-41BD-9455-0544694D068F}" srcOrd="0" destOrd="0" presId="urn:microsoft.com/office/officeart/2005/8/layout/vList2"/>
    <dgm:cxn modelId="{D9A0261F-2D1F-4BC6-A541-C5A51C636539}" type="presOf" srcId="{6ACA46C5-DBCC-466A-A59D-29E18207993E}" destId="{288190F6-9AD2-4AB9-B690-258B30A61747}" srcOrd="0" destOrd="3" presId="urn:microsoft.com/office/officeart/2005/8/layout/vList2"/>
    <dgm:cxn modelId="{66974E2B-AC0C-432C-8062-A7DD501E48F6}" srcId="{58C9D710-3734-40A4-85D6-CD5EA5D084AC}" destId="{586832CD-BF78-4725-928A-0B42F9632414}" srcOrd="0" destOrd="0" parTransId="{D5ED6C28-927F-4061-9626-B9D92FD1E9F0}" sibTransId="{641AA724-1B8C-4B8F-9FF1-A0A61A98442D}"/>
    <dgm:cxn modelId="{1B3CD92E-C5B0-4F62-B944-F094B74B2FFF}" srcId="{58C9D710-3734-40A4-85D6-CD5EA5D084AC}" destId="{70CB2B0F-A627-41BD-B9A8-C902EF59B7C9}" srcOrd="1" destOrd="0" parTransId="{45F4BD40-F117-4EC3-BC44-2ECF7B8E084B}" sibTransId="{96972D78-949D-41C3-A8FB-F6FD779E2AAA}"/>
    <dgm:cxn modelId="{136E9C31-6C1E-44A1-BB17-971397AA7EC9}" srcId="{70CB2B0F-A627-41BD-B9A8-C902EF59B7C9}" destId="{C4CA8A51-F4BA-42B4-84B2-A506DCB9A1B1}" srcOrd="2" destOrd="0" parTransId="{DF78A1AA-7135-47F7-9077-E294B0DEA99B}" sibTransId="{FB440042-F724-4968-A041-588FD8A8F40A}"/>
    <dgm:cxn modelId="{FE0ACF39-C221-4657-97D3-29B44ABD85E2}" srcId="{70CB2B0F-A627-41BD-B9A8-C902EF59B7C9}" destId="{1CA12D83-AAE5-4999-807A-11C36C368A14}" srcOrd="1" destOrd="0" parTransId="{C635DEB7-F01D-4FB6-86DC-6DB8FF3B7946}" sibTransId="{5B1B03E9-FEEA-417D-9D2E-012554147253}"/>
    <dgm:cxn modelId="{A6CD3D5B-F6F4-4BC4-BDE5-913F9C186249}" type="presOf" srcId="{154345B5-7E34-4F7B-ABAC-0657B3BE43BD}" destId="{F0270AE1-9E20-4302-8523-999EF91BB695}" srcOrd="0" destOrd="0" presId="urn:microsoft.com/office/officeart/2005/8/layout/vList2"/>
    <dgm:cxn modelId="{DC63625E-B35E-4B4D-8304-1F2190C30321}" srcId="{70CB2B0F-A627-41BD-B9A8-C902EF59B7C9}" destId="{F53FCCF8-7BFF-45D8-8F58-A87686CFDEAC}" srcOrd="0" destOrd="0" parTransId="{C6802642-67BF-4E31-95FC-61A704B48CD2}" sibTransId="{E7327920-AA46-458B-95CE-0B0E700E7D01}"/>
    <dgm:cxn modelId="{B790764F-72BF-4776-A05D-BC705CEA41C1}" type="presOf" srcId="{1CA12D83-AAE5-4999-807A-11C36C368A14}" destId="{288190F6-9AD2-4AB9-B690-258B30A61747}" srcOrd="0" destOrd="1" presId="urn:microsoft.com/office/officeart/2005/8/layout/vList2"/>
    <dgm:cxn modelId="{88DA9F7B-9ED8-4934-B83C-9839A6B9C80F}" srcId="{70CB2B0F-A627-41BD-B9A8-C902EF59B7C9}" destId="{057A0E78-BADE-4379-B909-1FAAC0F1B496}" srcOrd="4" destOrd="0" parTransId="{7889B57B-1756-486F-97F3-E7EEDF0FF176}" sibTransId="{14152172-60EE-4FDC-B6E7-7BCF4019769F}"/>
    <dgm:cxn modelId="{9A4B97B2-DF47-46C5-A79C-08BB932DC45E}" type="presOf" srcId="{F53FCCF8-7BFF-45D8-8F58-A87686CFDEAC}" destId="{288190F6-9AD2-4AB9-B690-258B30A61747}" srcOrd="0" destOrd="0" presId="urn:microsoft.com/office/officeart/2005/8/layout/vList2"/>
    <dgm:cxn modelId="{6418DFBE-5131-404F-8F7F-38A712A972CC}" type="presOf" srcId="{70CB2B0F-A627-41BD-B9A8-C902EF59B7C9}" destId="{731F7984-5101-4E91-A3DD-CC160F372385}" srcOrd="0" destOrd="0" presId="urn:microsoft.com/office/officeart/2005/8/layout/vList2"/>
    <dgm:cxn modelId="{6316F4D3-515D-4480-B01D-E71610EEE49E}" type="presOf" srcId="{586832CD-BF78-4725-928A-0B42F9632414}" destId="{D807E8CB-813C-408E-B7C8-A9B99438AE21}" srcOrd="0" destOrd="0" presId="urn:microsoft.com/office/officeart/2005/8/layout/vList2"/>
    <dgm:cxn modelId="{06D6AAE2-E184-4449-A015-1C967AE06447}" type="presOf" srcId="{C4CA8A51-F4BA-42B4-84B2-A506DCB9A1B1}" destId="{288190F6-9AD2-4AB9-B690-258B30A61747}" srcOrd="0" destOrd="2" presId="urn:microsoft.com/office/officeart/2005/8/layout/vList2"/>
    <dgm:cxn modelId="{29B65CE3-C78E-4A9E-81E8-088687DE4F3D}" type="presOf" srcId="{057A0E78-BADE-4379-B909-1FAAC0F1B496}" destId="{288190F6-9AD2-4AB9-B690-258B30A61747}" srcOrd="0" destOrd="4" presId="urn:microsoft.com/office/officeart/2005/8/layout/vList2"/>
    <dgm:cxn modelId="{3120B174-5605-4251-8220-5A29FC3F3149}" type="presParOf" srcId="{7D612834-DC9A-41BD-9455-0544694D068F}" destId="{D807E8CB-813C-408E-B7C8-A9B99438AE21}" srcOrd="0" destOrd="0" presId="urn:microsoft.com/office/officeart/2005/8/layout/vList2"/>
    <dgm:cxn modelId="{D0A6B987-1F8A-4148-A787-346C019380F7}" type="presParOf" srcId="{7D612834-DC9A-41BD-9455-0544694D068F}" destId="{B85513A8-984A-4F73-91BD-DADD2CA1E1F4}" srcOrd="1" destOrd="0" presId="urn:microsoft.com/office/officeart/2005/8/layout/vList2"/>
    <dgm:cxn modelId="{0532DD68-5746-416B-BB00-DD12C71155B5}" type="presParOf" srcId="{7D612834-DC9A-41BD-9455-0544694D068F}" destId="{731F7984-5101-4E91-A3DD-CC160F372385}" srcOrd="2" destOrd="0" presId="urn:microsoft.com/office/officeart/2005/8/layout/vList2"/>
    <dgm:cxn modelId="{379D925A-152B-46D0-82E8-C11AFA9E8CF6}" type="presParOf" srcId="{7D612834-DC9A-41BD-9455-0544694D068F}" destId="{288190F6-9AD2-4AB9-B690-258B30A61747}" srcOrd="3" destOrd="0" presId="urn:microsoft.com/office/officeart/2005/8/layout/vList2"/>
    <dgm:cxn modelId="{12BFDEF3-4491-4EE9-B3B8-124CBF394D7C}" type="presParOf" srcId="{7D612834-DC9A-41BD-9455-0544694D068F}" destId="{F0270AE1-9E20-4302-8523-999EF91BB69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8A1772-F037-4753-8914-AD03C8DC6141}"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6A328232-DA87-45AB-9F57-9AC6866A4353}">
      <dgm:prSet/>
      <dgm:spPr/>
      <dgm:t>
        <a:bodyPr/>
        <a:lstStyle/>
        <a:p>
          <a:r>
            <a:rPr lang="en-US" dirty="0"/>
            <a:t>Microsoft Teams is the perfect suited for Ashford’s communication task for several key reasons:</a:t>
          </a:r>
        </a:p>
      </dgm:t>
    </dgm:pt>
    <dgm:pt modelId="{2C252143-68B1-4B3C-8547-DEFEA3EF1075}" type="parTrans" cxnId="{D764504E-3EED-4B32-8CC7-8F6B803B876F}">
      <dgm:prSet/>
      <dgm:spPr/>
      <dgm:t>
        <a:bodyPr/>
        <a:lstStyle/>
        <a:p>
          <a:endParaRPr lang="en-US"/>
        </a:p>
      </dgm:t>
    </dgm:pt>
    <dgm:pt modelId="{7A7BDFBD-E9BE-451F-BB79-B113BB923A24}" type="sibTrans" cxnId="{D764504E-3EED-4B32-8CC7-8F6B803B876F}">
      <dgm:prSet/>
      <dgm:spPr/>
      <dgm:t>
        <a:bodyPr/>
        <a:lstStyle/>
        <a:p>
          <a:endParaRPr lang="en-US"/>
        </a:p>
      </dgm:t>
    </dgm:pt>
    <dgm:pt modelId="{4A0B4D34-C61E-4669-BEA0-8BF45618D9E5}">
      <dgm:prSet/>
      <dgm:spPr/>
      <dgm:t>
        <a:bodyPr/>
        <a:lstStyle/>
        <a:p>
          <a:r>
            <a:rPr lang="en-US" b="1" dirty="0"/>
            <a:t>Already part of their existing system </a:t>
          </a:r>
          <a:r>
            <a:rPr lang="en-US" dirty="0"/>
            <a:t>– Ashford uses Microsoft 365, so Teams comes included at no extra cost. There is no need to pay for new subscriptions or learn unfamiliar tools.</a:t>
          </a:r>
        </a:p>
      </dgm:t>
    </dgm:pt>
    <dgm:pt modelId="{91AE1A72-DC38-42D0-B6B1-EFCF211D6576}" type="parTrans" cxnId="{84CAA411-CEA7-44F0-A2C9-F25B021781F7}">
      <dgm:prSet/>
      <dgm:spPr/>
      <dgm:t>
        <a:bodyPr/>
        <a:lstStyle/>
        <a:p>
          <a:endParaRPr lang="en-US"/>
        </a:p>
      </dgm:t>
    </dgm:pt>
    <dgm:pt modelId="{B5F9F087-3203-4729-9116-3E4A2085FD94}" type="sibTrans" cxnId="{84CAA411-CEA7-44F0-A2C9-F25B021781F7}">
      <dgm:prSet/>
      <dgm:spPr/>
      <dgm:t>
        <a:bodyPr/>
        <a:lstStyle/>
        <a:p>
          <a:endParaRPr lang="en-US"/>
        </a:p>
      </dgm:t>
    </dgm:pt>
    <dgm:pt modelId="{6DD59615-8BF5-4FA4-AD8B-CAF12AF6621D}">
      <dgm:prSet/>
      <dgm:spPr/>
      <dgm:t>
        <a:bodyPr/>
        <a:lstStyle/>
        <a:p>
          <a:r>
            <a:rPr lang="en-US" b="1" dirty="0"/>
            <a:t>Designed for how their staff work </a:t>
          </a:r>
          <a:r>
            <a:rPr lang="en-US" dirty="0"/>
            <a:t>– Teams works on phones, tablets and laptops. Since most Ashford staff are out visiting clients rather than sitting at a desk, they can check and post updates wherever they are.</a:t>
          </a:r>
        </a:p>
      </dgm:t>
    </dgm:pt>
    <dgm:pt modelId="{D0DEC948-5018-446D-8355-5160ADED8642}" type="parTrans" cxnId="{7697AA36-7AAD-4FDE-9551-F096D9B0B4E2}">
      <dgm:prSet/>
      <dgm:spPr/>
      <dgm:t>
        <a:bodyPr/>
        <a:lstStyle/>
        <a:p>
          <a:endParaRPr lang="en-US"/>
        </a:p>
      </dgm:t>
    </dgm:pt>
    <dgm:pt modelId="{2C4275C8-65BA-44B7-8D26-729208B94D38}" type="sibTrans" cxnId="{7697AA36-7AAD-4FDE-9551-F096D9B0B4E2}">
      <dgm:prSet/>
      <dgm:spPr/>
      <dgm:t>
        <a:bodyPr/>
        <a:lstStyle/>
        <a:p>
          <a:endParaRPr lang="en-US"/>
        </a:p>
      </dgm:t>
    </dgm:pt>
    <dgm:pt modelId="{958F4798-42B1-4B84-9546-524A6A39693A}">
      <dgm:prSet/>
      <dgm:spPr/>
      <dgm:t>
        <a:bodyPr/>
        <a:lstStyle/>
        <a:p>
          <a:r>
            <a:rPr lang="en-US" b="1" dirty="0"/>
            <a:t>Keeps everything organized </a:t>
          </a:r>
          <a:r>
            <a:rPr lang="en-US" dirty="0"/>
            <a:t>– instead of messages getting lost in texts or scattered emails, Teams lets you create dedicated channels. This means daily updates handover notes and announcements each have their own clear space that everyone can find easily.</a:t>
          </a:r>
        </a:p>
      </dgm:t>
    </dgm:pt>
    <dgm:pt modelId="{C55BDABB-B4F4-4A42-895C-220B85F87C5B}" type="parTrans" cxnId="{C6A4B1E5-F904-4387-9A20-A2E68EEE9393}">
      <dgm:prSet/>
      <dgm:spPr/>
      <dgm:t>
        <a:bodyPr/>
        <a:lstStyle/>
        <a:p>
          <a:endParaRPr lang="en-US"/>
        </a:p>
      </dgm:t>
    </dgm:pt>
    <dgm:pt modelId="{0E7105B3-1A25-406D-ACFC-24E50F898BFE}" type="sibTrans" cxnId="{C6A4B1E5-F904-4387-9A20-A2E68EEE9393}">
      <dgm:prSet/>
      <dgm:spPr/>
      <dgm:t>
        <a:bodyPr/>
        <a:lstStyle/>
        <a:p>
          <a:endParaRPr lang="en-US"/>
        </a:p>
      </dgm:t>
    </dgm:pt>
    <dgm:pt modelId="{DB8E680C-43E1-4C99-9554-2C9589F5BDF5}">
      <dgm:prSet/>
      <dgm:spPr/>
      <dgm:t>
        <a:bodyPr/>
        <a:lstStyle/>
        <a:p>
          <a:r>
            <a:rPr lang="en-US" b="1" dirty="0"/>
            <a:t>Simple enough for everyone to use – </a:t>
          </a:r>
          <a:r>
            <a:rPr lang="en-US" dirty="0"/>
            <a:t>it has a straightforward layout that feels familiar to many people. It doesn’t require advanced digital skills, so less confident staff won’t feel left behind.</a:t>
          </a:r>
        </a:p>
      </dgm:t>
    </dgm:pt>
    <dgm:pt modelId="{A034AF31-1A99-4635-96D9-762EEF801103}" type="parTrans" cxnId="{1EDE4537-028B-40F9-8062-A38FB4C40A8D}">
      <dgm:prSet/>
      <dgm:spPr/>
      <dgm:t>
        <a:bodyPr/>
        <a:lstStyle/>
        <a:p>
          <a:endParaRPr lang="en-US"/>
        </a:p>
      </dgm:t>
    </dgm:pt>
    <dgm:pt modelId="{29CACE2D-B469-4BAA-BCDB-8175EAB1447B}" type="sibTrans" cxnId="{1EDE4537-028B-40F9-8062-A38FB4C40A8D}">
      <dgm:prSet/>
      <dgm:spPr/>
      <dgm:t>
        <a:bodyPr/>
        <a:lstStyle/>
        <a:p>
          <a:endParaRPr lang="en-US"/>
        </a:p>
      </dgm:t>
    </dgm:pt>
    <dgm:pt modelId="{0540048B-6154-4C68-BAC0-B5E47A58DCC7}">
      <dgm:prSet/>
      <dgm:spPr/>
      <dgm:t>
        <a:bodyPr/>
        <a:lstStyle/>
        <a:p>
          <a:r>
            <a:rPr lang="en-US" b="1" dirty="0"/>
            <a:t>All in one place – </a:t>
          </a:r>
          <a:r>
            <a:rPr lang="en-US" dirty="0"/>
            <a:t>Chat, meetings and sharing documents work together. Someone can post an updates and attach a care note or </a:t>
          </a:r>
          <a:r>
            <a:rPr lang="en-US" dirty="0" err="1"/>
            <a:t>rota</a:t>
          </a:r>
          <a:r>
            <a:rPr lang="en-US" dirty="0"/>
            <a:t> straight into the same space without switching between different apps (Microsoft, 2026).</a:t>
          </a:r>
        </a:p>
      </dgm:t>
    </dgm:pt>
    <dgm:pt modelId="{81258D6D-2A43-4A09-9E93-093AD1FA1057}" type="parTrans" cxnId="{20DF6EF4-C1CE-489D-BB92-0E2CC324D406}">
      <dgm:prSet/>
      <dgm:spPr/>
    </dgm:pt>
    <dgm:pt modelId="{415E657A-A7CE-4355-B745-B644A0EA01CC}" type="sibTrans" cxnId="{20DF6EF4-C1CE-489D-BB92-0E2CC324D406}">
      <dgm:prSet/>
      <dgm:spPr/>
    </dgm:pt>
    <dgm:pt modelId="{81C505E2-75E9-4CB5-9613-E4D8A169D28C}" type="pres">
      <dgm:prSet presAssocID="{5C8A1772-F037-4753-8914-AD03C8DC6141}" presName="linear" presStyleCnt="0">
        <dgm:presLayoutVars>
          <dgm:animLvl val="lvl"/>
          <dgm:resizeHandles val="exact"/>
        </dgm:presLayoutVars>
      </dgm:prSet>
      <dgm:spPr/>
    </dgm:pt>
    <dgm:pt modelId="{D9E53DA3-12C9-4FC3-85F9-45FFC91350C3}" type="pres">
      <dgm:prSet presAssocID="{6A328232-DA87-45AB-9F57-9AC6866A4353}" presName="parentText" presStyleLbl="node1" presStyleIdx="0" presStyleCnt="1">
        <dgm:presLayoutVars>
          <dgm:chMax val="0"/>
          <dgm:bulletEnabled val="1"/>
        </dgm:presLayoutVars>
      </dgm:prSet>
      <dgm:spPr/>
    </dgm:pt>
    <dgm:pt modelId="{498BAC98-9D43-4F08-88E6-422286EA2016}" type="pres">
      <dgm:prSet presAssocID="{6A328232-DA87-45AB-9F57-9AC6866A4353}" presName="childText" presStyleLbl="revTx" presStyleIdx="0" presStyleCnt="1">
        <dgm:presLayoutVars>
          <dgm:bulletEnabled val="1"/>
        </dgm:presLayoutVars>
      </dgm:prSet>
      <dgm:spPr/>
    </dgm:pt>
  </dgm:ptLst>
  <dgm:cxnLst>
    <dgm:cxn modelId="{2E427001-DE94-4894-8E9B-D47C3D008744}" type="presOf" srcId="{958F4798-42B1-4B84-9546-524A6A39693A}" destId="{498BAC98-9D43-4F08-88E6-422286EA2016}" srcOrd="0" destOrd="2" presId="urn:microsoft.com/office/officeart/2005/8/layout/vList2"/>
    <dgm:cxn modelId="{8ACB0008-944E-468F-81E5-1A364990F66C}" type="presOf" srcId="{DB8E680C-43E1-4C99-9554-2C9589F5BDF5}" destId="{498BAC98-9D43-4F08-88E6-422286EA2016}" srcOrd="0" destOrd="3" presId="urn:microsoft.com/office/officeart/2005/8/layout/vList2"/>
    <dgm:cxn modelId="{DAB1850F-858E-46A4-86B6-780ACD187A05}" type="presOf" srcId="{4A0B4D34-C61E-4669-BEA0-8BF45618D9E5}" destId="{498BAC98-9D43-4F08-88E6-422286EA2016}" srcOrd="0" destOrd="0" presId="urn:microsoft.com/office/officeart/2005/8/layout/vList2"/>
    <dgm:cxn modelId="{84CAA411-CEA7-44F0-A2C9-F25B021781F7}" srcId="{6A328232-DA87-45AB-9F57-9AC6866A4353}" destId="{4A0B4D34-C61E-4669-BEA0-8BF45618D9E5}" srcOrd="0" destOrd="0" parTransId="{91AE1A72-DC38-42D0-B6B1-EFCF211D6576}" sibTransId="{B5F9F087-3203-4729-9116-3E4A2085FD94}"/>
    <dgm:cxn modelId="{7697AA36-7AAD-4FDE-9551-F096D9B0B4E2}" srcId="{6A328232-DA87-45AB-9F57-9AC6866A4353}" destId="{6DD59615-8BF5-4FA4-AD8B-CAF12AF6621D}" srcOrd="1" destOrd="0" parTransId="{D0DEC948-5018-446D-8355-5160ADED8642}" sibTransId="{2C4275C8-65BA-44B7-8D26-729208B94D38}"/>
    <dgm:cxn modelId="{1EDE4537-028B-40F9-8062-A38FB4C40A8D}" srcId="{6A328232-DA87-45AB-9F57-9AC6866A4353}" destId="{DB8E680C-43E1-4C99-9554-2C9589F5BDF5}" srcOrd="3" destOrd="0" parTransId="{A034AF31-1A99-4635-96D9-762EEF801103}" sibTransId="{29CACE2D-B469-4BAA-BCDB-8175EAB1447B}"/>
    <dgm:cxn modelId="{D764504E-3EED-4B32-8CC7-8F6B803B876F}" srcId="{5C8A1772-F037-4753-8914-AD03C8DC6141}" destId="{6A328232-DA87-45AB-9F57-9AC6866A4353}" srcOrd="0" destOrd="0" parTransId="{2C252143-68B1-4B3C-8547-DEFEA3EF1075}" sibTransId="{7A7BDFBD-E9BE-451F-BB79-B113BB923A24}"/>
    <dgm:cxn modelId="{DB6B8A52-7060-49CC-8912-1F9369D5EACF}" type="presOf" srcId="{6DD59615-8BF5-4FA4-AD8B-CAF12AF6621D}" destId="{498BAC98-9D43-4F08-88E6-422286EA2016}" srcOrd="0" destOrd="1" presId="urn:microsoft.com/office/officeart/2005/8/layout/vList2"/>
    <dgm:cxn modelId="{AF7F5483-3300-4D29-84F0-1C068458F17A}" type="presOf" srcId="{0540048B-6154-4C68-BAC0-B5E47A58DCC7}" destId="{498BAC98-9D43-4F08-88E6-422286EA2016}" srcOrd="0" destOrd="4" presId="urn:microsoft.com/office/officeart/2005/8/layout/vList2"/>
    <dgm:cxn modelId="{AA43B4A8-74AD-4121-8470-206B0A4B1B6C}" type="presOf" srcId="{5C8A1772-F037-4753-8914-AD03C8DC6141}" destId="{81C505E2-75E9-4CB5-9613-E4D8A169D28C}" srcOrd="0" destOrd="0" presId="urn:microsoft.com/office/officeart/2005/8/layout/vList2"/>
    <dgm:cxn modelId="{0DBFF8DC-9797-4AD0-8FB2-A42CEA8C0EFF}" type="presOf" srcId="{6A328232-DA87-45AB-9F57-9AC6866A4353}" destId="{D9E53DA3-12C9-4FC3-85F9-45FFC91350C3}" srcOrd="0" destOrd="0" presId="urn:microsoft.com/office/officeart/2005/8/layout/vList2"/>
    <dgm:cxn modelId="{C6A4B1E5-F904-4387-9A20-A2E68EEE9393}" srcId="{6A328232-DA87-45AB-9F57-9AC6866A4353}" destId="{958F4798-42B1-4B84-9546-524A6A39693A}" srcOrd="2" destOrd="0" parTransId="{C55BDABB-B4F4-4A42-895C-220B85F87C5B}" sibTransId="{0E7105B3-1A25-406D-ACFC-24E50F898BFE}"/>
    <dgm:cxn modelId="{20DF6EF4-C1CE-489D-BB92-0E2CC324D406}" srcId="{6A328232-DA87-45AB-9F57-9AC6866A4353}" destId="{0540048B-6154-4C68-BAC0-B5E47A58DCC7}" srcOrd="4" destOrd="0" parTransId="{81258D6D-2A43-4A09-9E93-093AD1FA1057}" sibTransId="{415E657A-A7CE-4355-B745-B644A0EA01CC}"/>
    <dgm:cxn modelId="{AA4DD98C-AC8D-42BE-8911-371343F7EBBF}" type="presParOf" srcId="{81C505E2-75E9-4CB5-9613-E4D8A169D28C}" destId="{D9E53DA3-12C9-4FC3-85F9-45FFC91350C3}" srcOrd="0" destOrd="0" presId="urn:microsoft.com/office/officeart/2005/8/layout/vList2"/>
    <dgm:cxn modelId="{E8EB2631-3B1E-451E-89F4-83361584EB9E}" type="presParOf" srcId="{81C505E2-75E9-4CB5-9613-E4D8A169D28C}" destId="{498BAC98-9D43-4F08-88E6-422286EA2016}"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E55B3C2-AA0F-478B-B45D-B4AB355BAEA2}"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D5A65ED0-A13D-4EA5-A6AE-1B3BA3EE99F3}">
      <dgm:prSet/>
      <dgm:spPr/>
      <dgm:t>
        <a:bodyPr/>
        <a:lstStyle/>
        <a:p>
          <a:r>
            <a:rPr lang="en-GB"/>
            <a:t>University of Wales Trinity Saint David (2026) </a:t>
          </a:r>
          <a:r>
            <a:rPr lang="en-GB" i="1"/>
            <a:t>Level 4 Assessment Specification: Digital Skills and Research Methods (LCHS4007).</a:t>
          </a:r>
          <a:r>
            <a:rPr lang="en-GB"/>
            <a:t> [Assessment specification].</a:t>
          </a:r>
          <a:endParaRPr lang="en-US"/>
        </a:p>
      </dgm:t>
    </dgm:pt>
    <dgm:pt modelId="{5A0ECDE2-FEF0-446B-9B4B-4475BD02A9A6}" type="parTrans" cxnId="{85D1ED18-31F7-4515-9555-AB23D6209699}">
      <dgm:prSet/>
      <dgm:spPr/>
      <dgm:t>
        <a:bodyPr/>
        <a:lstStyle/>
        <a:p>
          <a:endParaRPr lang="en-US"/>
        </a:p>
      </dgm:t>
    </dgm:pt>
    <dgm:pt modelId="{2965DE20-2916-4AA6-AD01-4DD9AEF6775F}" type="sibTrans" cxnId="{85D1ED18-31F7-4515-9555-AB23D6209699}">
      <dgm:prSet/>
      <dgm:spPr/>
      <dgm:t>
        <a:bodyPr/>
        <a:lstStyle/>
        <a:p>
          <a:endParaRPr lang="en-US"/>
        </a:p>
      </dgm:t>
    </dgm:pt>
    <dgm:pt modelId="{FBBA193B-D3BC-4B0B-9604-6F0B1AC34AC4}">
      <dgm:prSet/>
      <dgm:spPr/>
      <dgm:t>
        <a:bodyPr/>
        <a:lstStyle/>
        <a:p>
          <a:r>
            <a:rPr lang="en-GB" dirty="0"/>
            <a:t>Microsoft (2026) </a:t>
          </a:r>
          <a:r>
            <a:rPr lang="en-GB" i="1" dirty="0"/>
            <a:t>File sharing and collaboration online | Microsoft Teams.</a:t>
          </a:r>
          <a:r>
            <a:rPr lang="en-GB" dirty="0"/>
            <a:t> Available at: </a:t>
          </a:r>
          <a:r>
            <a:rPr lang="en-GB" u="sng" dirty="0">
              <a:hlinkClick xmlns:r="http://schemas.openxmlformats.org/officeDocument/2006/relationships" r:id="rId1"/>
            </a:rPr>
            <a:t>Microsoft Teams – File Sharing</a:t>
          </a:r>
          <a:r>
            <a:rPr lang="en-GB" dirty="0"/>
            <a:t>⁠ (Accessed: 5 October 2026).</a:t>
          </a:r>
          <a:endParaRPr lang="en-US" dirty="0"/>
        </a:p>
      </dgm:t>
    </dgm:pt>
    <dgm:pt modelId="{671BA1B0-87EA-4338-AC10-674BD2C35106}" type="parTrans" cxnId="{72D566CF-CEB5-4A12-80D4-428160DE643F}">
      <dgm:prSet/>
      <dgm:spPr/>
      <dgm:t>
        <a:bodyPr/>
        <a:lstStyle/>
        <a:p>
          <a:endParaRPr lang="en-US"/>
        </a:p>
      </dgm:t>
    </dgm:pt>
    <dgm:pt modelId="{2AAB03F2-905A-4AF7-B7B2-19D0977DA380}" type="sibTrans" cxnId="{72D566CF-CEB5-4A12-80D4-428160DE643F}">
      <dgm:prSet/>
      <dgm:spPr/>
      <dgm:t>
        <a:bodyPr/>
        <a:lstStyle/>
        <a:p>
          <a:endParaRPr lang="en-US"/>
        </a:p>
      </dgm:t>
    </dgm:pt>
    <dgm:pt modelId="{33C5002C-FCB5-4BC9-A347-7F0884B04669}">
      <dgm:prSet/>
      <dgm:spPr/>
      <dgm:t>
        <a:bodyPr/>
        <a:lstStyle/>
        <a:p>
          <a:r>
            <a:rPr lang="en-GB"/>
            <a:t>Microsoft (2026) </a:t>
          </a:r>
          <a:r>
            <a:rPr lang="en-GB" i="1"/>
            <a:t>Get started driving adoption of Microsoft Teams.</a:t>
          </a:r>
          <a:r>
            <a:rPr lang="en-GB"/>
            <a:t> Available at: </a:t>
          </a:r>
          <a:r>
            <a:rPr lang="en-GB" u="sng">
              <a:hlinkClick xmlns:r="http://schemas.openxmlformats.org/officeDocument/2006/relationships" r:id="rId2"/>
            </a:rPr>
            <a:t>Microsoft Learn – Teams adoption</a:t>
          </a:r>
          <a:r>
            <a:rPr lang="en-GB"/>
            <a:t>⁠ (Accessed: 5 October 2026).</a:t>
          </a:r>
          <a:endParaRPr lang="en-US"/>
        </a:p>
      </dgm:t>
    </dgm:pt>
    <dgm:pt modelId="{97084BC2-72DE-4D9B-8D35-B809A71D5754}" type="parTrans" cxnId="{A10ECED3-4B04-4B08-92D0-C062CA250809}">
      <dgm:prSet/>
      <dgm:spPr/>
      <dgm:t>
        <a:bodyPr/>
        <a:lstStyle/>
        <a:p>
          <a:endParaRPr lang="en-US"/>
        </a:p>
      </dgm:t>
    </dgm:pt>
    <dgm:pt modelId="{3912DD1A-7A1C-433E-8C5F-11C5249198A5}" type="sibTrans" cxnId="{A10ECED3-4B04-4B08-92D0-C062CA250809}">
      <dgm:prSet/>
      <dgm:spPr/>
      <dgm:t>
        <a:bodyPr/>
        <a:lstStyle/>
        <a:p>
          <a:endParaRPr lang="en-US"/>
        </a:p>
      </dgm:t>
    </dgm:pt>
    <dgm:pt modelId="{1DD99C07-7C5E-436B-8C9E-E7BD1F9E6672}">
      <dgm:prSet/>
      <dgm:spPr/>
      <dgm:t>
        <a:bodyPr/>
        <a:lstStyle/>
        <a:p>
          <a:r>
            <a:rPr lang="en-GB"/>
            <a:t>Microsoft (2026) </a:t>
          </a:r>
          <a:r>
            <a:rPr lang="en-GB" i="1"/>
            <a:t>Create and manage teams and channels with Microsoft Teams.</a:t>
          </a:r>
          <a:r>
            <a:rPr lang="en-GB"/>
            <a:t> Available at: </a:t>
          </a:r>
          <a:r>
            <a:rPr lang="en-GB" u="sng">
              <a:hlinkClick xmlns:r="http://schemas.openxmlformats.org/officeDocument/2006/relationships" r:id="rId3"/>
            </a:rPr>
            <a:t>Microsoft Learn – Teams and channels</a:t>
          </a:r>
          <a:r>
            <a:rPr lang="en-GB"/>
            <a:t>⁠ (Accessed: 5 October 2026).</a:t>
          </a:r>
          <a:endParaRPr lang="en-US"/>
        </a:p>
      </dgm:t>
    </dgm:pt>
    <dgm:pt modelId="{513A5103-981C-4B0C-B2A4-47E5A2CFABE6}" type="parTrans" cxnId="{B1E07BE5-5392-477E-A7E6-E0CAFC9DE33D}">
      <dgm:prSet/>
      <dgm:spPr/>
      <dgm:t>
        <a:bodyPr/>
        <a:lstStyle/>
        <a:p>
          <a:endParaRPr lang="en-US"/>
        </a:p>
      </dgm:t>
    </dgm:pt>
    <dgm:pt modelId="{303C78D2-CAD9-428B-AB82-77EFD05C09C4}" type="sibTrans" cxnId="{B1E07BE5-5392-477E-A7E6-E0CAFC9DE33D}">
      <dgm:prSet/>
      <dgm:spPr/>
      <dgm:t>
        <a:bodyPr/>
        <a:lstStyle/>
        <a:p>
          <a:endParaRPr lang="en-US"/>
        </a:p>
      </dgm:t>
    </dgm:pt>
    <dgm:pt modelId="{840B1444-00EA-426B-85B2-DD44A06756F3}">
      <dgm:prSet/>
      <dgm:spPr/>
      <dgm:t>
        <a:bodyPr/>
        <a:lstStyle/>
        <a:p>
          <a:r>
            <a:rPr lang="en-GB"/>
            <a:t>Microsoft (2026) </a:t>
          </a:r>
          <a:r>
            <a:rPr lang="en-GB" i="1"/>
            <a:t>Microsoft Teams training.</a:t>
          </a:r>
          <a:r>
            <a:rPr lang="en-GB"/>
            <a:t> Available at: </a:t>
          </a:r>
          <a:r>
            <a:rPr lang="en-GB" u="sng">
              <a:hlinkClick xmlns:r="http://schemas.openxmlformats.org/officeDocument/2006/relationships" r:id="rId4"/>
            </a:rPr>
            <a:t>Microsoft Learn – Teams training</a:t>
          </a:r>
          <a:r>
            <a:rPr lang="en-GB"/>
            <a:t>⁠ (Accessed: 5 October 2026).</a:t>
          </a:r>
          <a:endParaRPr lang="en-US"/>
        </a:p>
      </dgm:t>
    </dgm:pt>
    <dgm:pt modelId="{F232E84C-1678-408A-9857-AA6CA62327E8}" type="parTrans" cxnId="{CADA2582-B163-4849-A2D2-688F4430634E}">
      <dgm:prSet/>
      <dgm:spPr/>
      <dgm:t>
        <a:bodyPr/>
        <a:lstStyle/>
        <a:p>
          <a:endParaRPr lang="en-US"/>
        </a:p>
      </dgm:t>
    </dgm:pt>
    <dgm:pt modelId="{D7DF5A94-256A-4716-82A1-AC183B9F0CA5}" type="sibTrans" cxnId="{CADA2582-B163-4849-A2D2-688F4430634E}">
      <dgm:prSet/>
      <dgm:spPr/>
      <dgm:t>
        <a:bodyPr/>
        <a:lstStyle/>
        <a:p>
          <a:endParaRPr lang="en-US"/>
        </a:p>
      </dgm:t>
    </dgm:pt>
    <dgm:pt modelId="{70AEF71E-D3E8-4EAF-8DD5-1AD50DE0E0B7}">
      <dgm:prSet/>
      <dgm:spPr/>
      <dgm:t>
        <a:bodyPr/>
        <a:lstStyle/>
        <a:p>
          <a:r>
            <a:rPr lang="en-GB"/>
            <a:t>Microsoft (2026) </a:t>
          </a:r>
          <a:r>
            <a:rPr lang="en-GB" i="1"/>
            <a:t>Facilitate app adoption – Teams.</a:t>
          </a:r>
          <a:r>
            <a:rPr lang="en-GB"/>
            <a:t> Available at: </a:t>
          </a:r>
          <a:r>
            <a:rPr lang="en-GB" u="sng">
              <a:hlinkClick xmlns:r="http://schemas.openxmlformats.org/officeDocument/2006/relationships" r:id="rId5"/>
            </a:rPr>
            <a:t>Microsoft Learn – Teams adoption and champions</a:t>
          </a:r>
          <a:r>
            <a:rPr lang="en-GB"/>
            <a:t>⁠ (Accessed: 5 October 2026).</a:t>
          </a:r>
          <a:endParaRPr lang="en-US"/>
        </a:p>
      </dgm:t>
    </dgm:pt>
    <dgm:pt modelId="{EF77A74A-76B8-451E-B2FD-EBCC731A87B6}" type="parTrans" cxnId="{EF51DF2A-3AA6-4061-B6F1-A889CF79BB5C}">
      <dgm:prSet/>
      <dgm:spPr/>
      <dgm:t>
        <a:bodyPr/>
        <a:lstStyle/>
        <a:p>
          <a:endParaRPr lang="en-US"/>
        </a:p>
      </dgm:t>
    </dgm:pt>
    <dgm:pt modelId="{3122E14C-BE91-45AC-8973-F32D332DB0F6}" type="sibTrans" cxnId="{EF51DF2A-3AA6-4061-B6F1-A889CF79BB5C}">
      <dgm:prSet/>
      <dgm:spPr/>
      <dgm:t>
        <a:bodyPr/>
        <a:lstStyle/>
        <a:p>
          <a:endParaRPr lang="en-US"/>
        </a:p>
      </dgm:t>
    </dgm:pt>
    <dgm:pt modelId="{CC31BA03-834F-468A-8F4C-A6DCA2C469D3}">
      <dgm:prSet/>
      <dgm:spPr/>
      <dgm:t>
        <a:bodyPr/>
        <a:lstStyle/>
        <a:p>
          <a:r>
            <a:rPr lang="en-GB"/>
            <a:t>Microsoft (2026) </a:t>
          </a:r>
          <a:r>
            <a:rPr lang="en-GB" i="1"/>
            <a:t>Microsoft Teams adoption phase 3 – Scale.</a:t>
          </a:r>
          <a:r>
            <a:rPr lang="en-GB"/>
            <a:t> Available at: </a:t>
          </a:r>
          <a:r>
            <a:rPr lang="en-GB" u="sng">
              <a:hlinkClick xmlns:r="http://schemas.openxmlformats.org/officeDocument/2006/relationships" r:id="rId6"/>
            </a:rPr>
            <a:t>Microsoft Learn – Teams adoption: Scale</a:t>
          </a:r>
          <a:r>
            <a:rPr lang="en-GB"/>
            <a:t>⁠ (Accessed: 5 October 2026).</a:t>
          </a:r>
          <a:endParaRPr lang="en-US"/>
        </a:p>
      </dgm:t>
    </dgm:pt>
    <dgm:pt modelId="{9AE10512-609F-41FB-93D7-635989DA7C80}" type="parTrans" cxnId="{07B70CE9-A28A-445D-86A4-32DA254BE68E}">
      <dgm:prSet/>
      <dgm:spPr/>
      <dgm:t>
        <a:bodyPr/>
        <a:lstStyle/>
        <a:p>
          <a:endParaRPr lang="en-US"/>
        </a:p>
      </dgm:t>
    </dgm:pt>
    <dgm:pt modelId="{65EBE260-97D8-4D16-B54B-CBB789A9E42B}" type="sibTrans" cxnId="{07B70CE9-A28A-445D-86A4-32DA254BE68E}">
      <dgm:prSet/>
      <dgm:spPr/>
      <dgm:t>
        <a:bodyPr/>
        <a:lstStyle/>
        <a:p>
          <a:endParaRPr lang="en-US"/>
        </a:p>
      </dgm:t>
    </dgm:pt>
    <dgm:pt modelId="{03424FB0-35BC-4406-908D-BC0C5CA02B60}">
      <dgm:prSet/>
      <dgm:spPr/>
      <dgm:t>
        <a:bodyPr/>
        <a:lstStyle/>
        <a:p>
          <a:r>
            <a:rPr lang="en-GB"/>
            <a:t>Microsoft (2026) </a:t>
          </a:r>
          <a:r>
            <a:rPr lang="en-GB" i="1"/>
            <a:t>Security and compliance in Microsoft Teams.</a:t>
          </a:r>
          <a:r>
            <a:rPr lang="en-GB"/>
            <a:t> Available at: </a:t>
          </a:r>
          <a:r>
            <a:rPr lang="en-GB" u="sng">
              <a:hlinkClick xmlns:r="http://schemas.openxmlformats.org/officeDocument/2006/relationships" r:id="rId7"/>
            </a:rPr>
            <a:t>Microsoft Learn – Teams security and compliance</a:t>
          </a:r>
          <a:r>
            <a:rPr lang="en-GB"/>
            <a:t>⁠ (Accessed: 5 October 2026).</a:t>
          </a:r>
          <a:endParaRPr lang="en-US"/>
        </a:p>
      </dgm:t>
    </dgm:pt>
    <dgm:pt modelId="{DA04FEA5-0782-47DE-82B3-14D1E21634C9}" type="parTrans" cxnId="{FFDAA73B-E7C1-40AB-BA7A-DAAAFF0332EF}">
      <dgm:prSet/>
      <dgm:spPr/>
      <dgm:t>
        <a:bodyPr/>
        <a:lstStyle/>
        <a:p>
          <a:endParaRPr lang="en-US"/>
        </a:p>
      </dgm:t>
    </dgm:pt>
    <dgm:pt modelId="{A6C54E0F-B57F-493B-8B64-0094FE44A532}" type="sibTrans" cxnId="{FFDAA73B-E7C1-40AB-BA7A-DAAAFF0332EF}">
      <dgm:prSet/>
      <dgm:spPr/>
      <dgm:t>
        <a:bodyPr/>
        <a:lstStyle/>
        <a:p>
          <a:endParaRPr lang="en-US"/>
        </a:p>
      </dgm:t>
    </dgm:pt>
    <dgm:pt modelId="{C446FCF2-D89F-41CA-A7CD-EE824AB688AA}">
      <dgm:prSet/>
      <dgm:spPr/>
      <dgm:t>
        <a:bodyPr/>
        <a:lstStyle/>
        <a:p>
          <a:r>
            <a:rPr lang="en-GB"/>
            <a:t>Information Commissioner’s Office (2026) </a:t>
          </a:r>
          <a:r>
            <a:rPr lang="en-GB" i="1"/>
            <a:t>What are the rules on special category data?</a:t>
          </a:r>
          <a:r>
            <a:rPr lang="en-GB"/>
            <a:t> Available at: </a:t>
          </a:r>
          <a:r>
            <a:rPr lang="en-GB" u="sng">
              <a:hlinkClick xmlns:r="http://schemas.openxmlformats.org/officeDocument/2006/relationships" r:id="rId8"/>
            </a:rPr>
            <a:t>ICO – Special category data</a:t>
          </a:r>
          <a:r>
            <a:rPr lang="en-GB"/>
            <a:t>⁠ (Accessed: 5 October 2026).</a:t>
          </a:r>
          <a:endParaRPr lang="en-US"/>
        </a:p>
      </dgm:t>
    </dgm:pt>
    <dgm:pt modelId="{B1A86066-DE94-4824-B828-5DB8D9C80E82}" type="parTrans" cxnId="{13C63A45-074A-478F-82A7-66A3705EF1A9}">
      <dgm:prSet/>
      <dgm:spPr/>
      <dgm:t>
        <a:bodyPr/>
        <a:lstStyle/>
        <a:p>
          <a:endParaRPr lang="en-US"/>
        </a:p>
      </dgm:t>
    </dgm:pt>
    <dgm:pt modelId="{0FFD07E3-AD59-4785-A459-84CC799C6BB0}" type="sibTrans" cxnId="{13C63A45-074A-478F-82A7-66A3705EF1A9}">
      <dgm:prSet/>
      <dgm:spPr/>
      <dgm:t>
        <a:bodyPr/>
        <a:lstStyle/>
        <a:p>
          <a:endParaRPr lang="en-US"/>
        </a:p>
      </dgm:t>
    </dgm:pt>
    <dgm:pt modelId="{6A23FBEF-96D9-4912-839E-7898127AE9FB}" type="pres">
      <dgm:prSet presAssocID="{6E55B3C2-AA0F-478B-B45D-B4AB355BAEA2}" presName="diagram" presStyleCnt="0">
        <dgm:presLayoutVars>
          <dgm:dir/>
          <dgm:resizeHandles val="exact"/>
        </dgm:presLayoutVars>
      </dgm:prSet>
      <dgm:spPr/>
    </dgm:pt>
    <dgm:pt modelId="{2B526EFB-D9AE-423B-8ECF-1C712D76C43C}" type="pres">
      <dgm:prSet presAssocID="{D5A65ED0-A13D-4EA5-A6AE-1B3BA3EE99F3}" presName="node" presStyleLbl="node1" presStyleIdx="0" presStyleCnt="9">
        <dgm:presLayoutVars>
          <dgm:bulletEnabled val="1"/>
        </dgm:presLayoutVars>
      </dgm:prSet>
      <dgm:spPr/>
    </dgm:pt>
    <dgm:pt modelId="{491E6649-7343-40AD-AD22-044B07543A69}" type="pres">
      <dgm:prSet presAssocID="{2965DE20-2916-4AA6-AD01-4DD9AEF6775F}" presName="sibTrans" presStyleCnt="0"/>
      <dgm:spPr/>
    </dgm:pt>
    <dgm:pt modelId="{1483E6BC-25AE-44FE-8232-5B3199A0EC09}" type="pres">
      <dgm:prSet presAssocID="{FBBA193B-D3BC-4B0B-9604-6F0B1AC34AC4}" presName="node" presStyleLbl="node1" presStyleIdx="1" presStyleCnt="9">
        <dgm:presLayoutVars>
          <dgm:bulletEnabled val="1"/>
        </dgm:presLayoutVars>
      </dgm:prSet>
      <dgm:spPr/>
    </dgm:pt>
    <dgm:pt modelId="{11C37B65-D05C-4922-81C0-E7FE6DD60E0A}" type="pres">
      <dgm:prSet presAssocID="{2AAB03F2-905A-4AF7-B7B2-19D0977DA380}" presName="sibTrans" presStyleCnt="0"/>
      <dgm:spPr/>
    </dgm:pt>
    <dgm:pt modelId="{4FC2C1BD-749B-4CB6-A711-8A1216BF84E1}" type="pres">
      <dgm:prSet presAssocID="{33C5002C-FCB5-4BC9-A347-7F0884B04669}" presName="node" presStyleLbl="node1" presStyleIdx="2" presStyleCnt="9">
        <dgm:presLayoutVars>
          <dgm:bulletEnabled val="1"/>
        </dgm:presLayoutVars>
      </dgm:prSet>
      <dgm:spPr/>
    </dgm:pt>
    <dgm:pt modelId="{E9580720-0928-4C20-96D3-462743CFBBBC}" type="pres">
      <dgm:prSet presAssocID="{3912DD1A-7A1C-433E-8C5F-11C5249198A5}" presName="sibTrans" presStyleCnt="0"/>
      <dgm:spPr/>
    </dgm:pt>
    <dgm:pt modelId="{328B4487-85AA-4D98-90A2-10FEBED64466}" type="pres">
      <dgm:prSet presAssocID="{1DD99C07-7C5E-436B-8C9E-E7BD1F9E6672}" presName="node" presStyleLbl="node1" presStyleIdx="3" presStyleCnt="9">
        <dgm:presLayoutVars>
          <dgm:bulletEnabled val="1"/>
        </dgm:presLayoutVars>
      </dgm:prSet>
      <dgm:spPr/>
    </dgm:pt>
    <dgm:pt modelId="{61880E76-B9DE-489F-B9E5-4BDC2F487AE0}" type="pres">
      <dgm:prSet presAssocID="{303C78D2-CAD9-428B-AB82-77EFD05C09C4}" presName="sibTrans" presStyleCnt="0"/>
      <dgm:spPr/>
    </dgm:pt>
    <dgm:pt modelId="{87CDD152-14F3-4E5F-AD59-6D7B26B72E05}" type="pres">
      <dgm:prSet presAssocID="{840B1444-00EA-426B-85B2-DD44A06756F3}" presName="node" presStyleLbl="node1" presStyleIdx="4" presStyleCnt="9">
        <dgm:presLayoutVars>
          <dgm:bulletEnabled val="1"/>
        </dgm:presLayoutVars>
      </dgm:prSet>
      <dgm:spPr/>
    </dgm:pt>
    <dgm:pt modelId="{BCCBBCC9-0DDD-4210-B335-647206319435}" type="pres">
      <dgm:prSet presAssocID="{D7DF5A94-256A-4716-82A1-AC183B9F0CA5}" presName="sibTrans" presStyleCnt="0"/>
      <dgm:spPr/>
    </dgm:pt>
    <dgm:pt modelId="{168CBFA9-B95E-4C2B-A81B-705FF4EBAAE1}" type="pres">
      <dgm:prSet presAssocID="{70AEF71E-D3E8-4EAF-8DD5-1AD50DE0E0B7}" presName="node" presStyleLbl="node1" presStyleIdx="5" presStyleCnt="9">
        <dgm:presLayoutVars>
          <dgm:bulletEnabled val="1"/>
        </dgm:presLayoutVars>
      </dgm:prSet>
      <dgm:spPr/>
    </dgm:pt>
    <dgm:pt modelId="{9DCC42AF-E825-4E7F-87FD-50AF4D2A852C}" type="pres">
      <dgm:prSet presAssocID="{3122E14C-BE91-45AC-8973-F32D332DB0F6}" presName="sibTrans" presStyleCnt="0"/>
      <dgm:spPr/>
    </dgm:pt>
    <dgm:pt modelId="{64D8A602-D9F7-413D-A911-1A51C1D69803}" type="pres">
      <dgm:prSet presAssocID="{CC31BA03-834F-468A-8F4C-A6DCA2C469D3}" presName="node" presStyleLbl="node1" presStyleIdx="6" presStyleCnt="9">
        <dgm:presLayoutVars>
          <dgm:bulletEnabled val="1"/>
        </dgm:presLayoutVars>
      </dgm:prSet>
      <dgm:spPr/>
    </dgm:pt>
    <dgm:pt modelId="{C2701CC1-98AF-4F56-BD4E-58806771C267}" type="pres">
      <dgm:prSet presAssocID="{65EBE260-97D8-4D16-B54B-CBB789A9E42B}" presName="sibTrans" presStyleCnt="0"/>
      <dgm:spPr/>
    </dgm:pt>
    <dgm:pt modelId="{7F4527DE-2A8F-449D-B020-9B9CF22F9563}" type="pres">
      <dgm:prSet presAssocID="{03424FB0-35BC-4406-908D-BC0C5CA02B60}" presName="node" presStyleLbl="node1" presStyleIdx="7" presStyleCnt="9">
        <dgm:presLayoutVars>
          <dgm:bulletEnabled val="1"/>
        </dgm:presLayoutVars>
      </dgm:prSet>
      <dgm:spPr/>
    </dgm:pt>
    <dgm:pt modelId="{938950EB-BBC7-4021-A501-CA8063A5891E}" type="pres">
      <dgm:prSet presAssocID="{A6C54E0F-B57F-493B-8B64-0094FE44A532}" presName="sibTrans" presStyleCnt="0"/>
      <dgm:spPr/>
    </dgm:pt>
    <dgm:pt modelId="{9E0C8514-AF7A-4169-8330-332B218C19BA}" type="pres">
      <dgm:prSet presAssocID="{C446FCF2-D89F-41CA-A7CD-EE824AB688AA}" presName="node" presStyleLbl="node1" presStyleIdx="8" presStyleCnt="9">
        <dgm:presLayoutVars>
          <dgm:bulletEnabled val="1"/>
        </dgm:presLayoutVars>
      </dgm:prSet>
      <dgm:spPr/>
    </dgm:pt>
  </dgm:ptLst>
  <dgm:cxnLst>
    <dgm:cxn modelId="{B00E0411-0C09-4C5F-94AF-D2B3A88D25C6}" type="presOf" srcId="{33C5002C-FCB5-4BC9-A347-7F0884B04669}" destId="{4FC2C1BD-749B-4CB6-A711-8A1216BF84E1}" srcOrd="0" destOrd="0" presId="urn:microsoft.com/office/officeart/2005/8/layout/default"/>
    <dgm:cxn modelId="{85D1ED18-31F7-4515-9555-AB23D6209699}" srcId="{6E55B3C2-AA0F-478B-B45D-B4AB355BAEA2}" destId="{D5A65ED0-A13D-4EA5-A6AE-1B3BA3EE99F3}" srcOrd="0" destOrd="0" parTransId="{5A0ECDE2-FEF0-446B-9B4B-4475BD02A9A6}" sibTransId="{2965DE20-2916-4AA6-AD01-4DD9AEF6775F}"/>
    <dgm:cxn modelId="{F1DAAB23-B6E7-4C9E-9E19-C8D741F6C867}" type="presOf" srcId="{03424FB0-35BC-4406-908D-BC0C5CA02B60}" destId="{7F4527DE-2A8F-449D-B020-9B9CF22F9563}" srcOrd="0" destOrd="0" presId="urn:microsoft.com/office/officeart/2005/8/layout/default"/>
    <dgm:cxn modelId="{EF51DF2A-3AA6-4061-B6F1-A889CF79BB5C}" srcId="{6E55B3C2-AA0F-478B-B45D-B4AB355BAEA2}" destId="{70AEF71E-D3E8-4EAF-8DD5-1AD50DE0E0B7}" srcOrd="5" destOrd="0" parTransId="{EF77A74A-76B8-451E-B2FD-EBCC731A87B6}" sibTransId="{3122E14C-BE91-45AC-8973-F32D332DB0F6}"/>
    <dgm:cxn modelId="{FFDAA73B-E7C1-40AB-BA7A-DAAAFF0332EF}" srcId="{6E55B3C2-AA0F-478B-B45D-B4AB355BAEA2}" destId="{03424FB0-35BC-4406-908D-BC0C5CA02B60}" srcOrd="7" destOrd="0" parTransId="{DA04FEA5-0782-47DE-82B3-14D1E21634C9}" sibTransId="{A6C54E0F-B57F-493B-8B64-0094FE44A532}"/>
    <dgm:cxn modelId="{27549A3F-3C80-42AF-BB16-11F9DBD21EA7}" type="presOf" srcId="{FBBA193B-D3BC-4B0B-9604-6F0B1AC34AC4}" destId="{1483E6BC-25AE-44FE-8232-5B3199A0EC09}" srcOrd="0" destOrd="0" presId="urn:microsoft.com/office/officeart/2005/8/layout/default"/>
    <dgm:cxn modelId="{13C63A45-074A-478F-82A7-66A3705EF1A9}" srcId="{6E55B3C2-AA0F-478B-B45D-B4AB355BAEA2}" destId="{C446FCF2-D89F-41CA-A7CD-EE824AB688AA}" srcOrd="8" destOrd="0" parTransId="{B1A86066-DE94-4824-B828-5DB8D9C80E82}" sibTransId="{0FFD07E3-AD59-4785-A459-84CC799C6BB0}"/>
    <dgm:cxn modelId="{CADA2582-B163-4849-A2D2-688F4430634E}" srcId="{6E55B3C2-AA0F-478B-B45D-B4AB355BAEA2}" destId="{840B1444-00EA-426B-85B2-DD44A06756F3}" srcOrd="4" destOrd="0" parTransId="{F232E84C-1678-408A-9857-AA6CA62327E8}" sibTransId="{D7DF5A94-256A-4716-82A1-AC183B9F0CA5}"/>
    <dgm:cxn modelId="{775ED086-CB76-4B01-9930-71FF885A4F1C}" type="presOf" srcId="{1DD99C07-7C5E-436B-8C9E-E7BD1F9E6672}" destId="{328B4487-85AA-4D98-90A2-10FEBED64466}" srcOrd="0" destOrd="0" presId="urn:microsoft.com/office/officeart/2005/8/layout/default"/>
    <dgm:cxn modelId="{2897238F-EA03-4063-BF2A-E06703FFC678}" type="presOf" srcId="{70AEF71E-D3E8-4EAF-8DD5-1AD50DE0E0B7}" destId="{168CBFA9-B95E-4C2B-A81B-705FF4EBAAE1}" srcOrd="0" destOrd="0" presId="urn:microsoft.com/office/officeart/2005/8/layout/default"/>
    <dgm:cxn modelId="{C5AA57AA-7296-4904-A4AE-3AEF48956E02}" type="presOf" srcId="{CC31BA03-834F-468A-8F4C-A6DCA2C469D3}" destId="{64D8A602-D9F7-413D-A911-1A51C1D69803}" srcOrd="0" destOrd="0" presId="urn:microsoft.com/office/officeart/2005/8/layout/default"/>
    <dgm:cxn modelId="{3230C2AE-AF33-4F1B-8C7F-437E0B107FDF}" type="presOf" srcId="{840B1444-00EA-426B-85B2-DD44A06756F3}" destId="{87CDD152-14F3-4E5F-AD59-6D7B26B72E05}" srcOrd="0" destOrd="0" presId="urn:microsoft.com/office/officeart/2005/8/layout/default"/>
    <dgm:cxn modelId="{783207B2-1360-4F94-8B71-F4A81D08DBF6}" type="presOf" srcId="{6E55B3C2-AA0F-478B-B45D-B4AB355BAEA2}" destId="{6A23FBEF-96D9-4912-839E-7898127AE9FB}" srcOrd="0" destOrd="0" presId="urn:microsoft.com/office/officeart/2005/8/layout/default"/>
    <dgm:cxn modelId="{809DF3BD-3477-458A-B8B3-23DF210D96EA}" type="presOf" srcId="{D5A65ED0-A13D-4EA5-A6AE-1B3BA3EE99F3}" destId="{2B526EFB-D9AE-423B-8ECF-1C712D76C43C}" srcOrd="0" destOrd="0" presId="urn:microsoft.com/office/officeart/2005/8/layout/default"/>
    <dgm:cxn modelId="{51FB22CC-DCD6-480B-B2EB-90CB4807B396}" type="presOf" srcId="{C446FCF2-D89F-41CA-A7CD-EE824AB688AA}" destId="{9E0C8514-AF7A-4169-8330-332B218C19BA}" srcOrd="0" destOrd="0" presId="urn:microsoft.com/office/officeart/2005/8/layout/default"/>
    <dgm:cxn modelId="{72D566CF-CEB5-4A12-80D4-428160DE643F}" srcId="{6E55B3C2-AA0F-478B-B45D-B4AB355BAEA2}" destId="{FBBA193B-D3BC-4B0B-9604-6F0B1AC34AC4}" srcOrd="1" destOrd="0" parTransId="{671BA1B0-87EA-4338-AC10-674BD2C35106}" sibTransId="{2AAB03F2-905A-4AF7-B7B2-19D0977DA380}"/>
    <dgm:cxn modelId="{A10ECED3-4B04-4B08-92D0-C062CA250809}" srcId="{6E55B3C2-AA0F-478B-B45D-B4AB355BAEA2}" destId="{33C5002C-FCB5-4BC9-A347-7F0884B04669}" srcOrd="2" destOrd="0" parTransId="{97084BC2-72DE-4D9B-8D35-B809A71D5754}" sibTransId="{3912DD1A-7A1C-433E-8C5F-11C5249198A5}"/>
    <dgm:cxn modelId="{B1E07BE5-5392-477E-A7E6-E0CAFC9DE33D}" srcId="{6E55B3C2-AA0F-478B-B45D-B4AB355BAEA2}" destId="{1DD99C07-7C5E-436B-8C9E-E7BD1F9E6672}" srcOrd="3" destOrd="0" parTransId="{513A5103-981C-4B0C-B2A4-47E5A2CFABE6}" sibTransId="{303C78D2-CAD9-428B-AB82-77EFD05C09C4}"/>
    <dgm:cxn modelId="{07B70CE9-A28A-445D-86A4-32DA254BE68E}" srcId="{6E55B3C2-AA0F-478B-B45D-B4AB355BAEA2}" destId="{CC31BA03-834F-468A-8F4C-A6DCA2C469D3}" srcOrd="6" destOrd="0" parTransId="{9AE10512-609F-41FB-93D7-635989DA7C80}" sibTransId="{65EBE260-97D8-4D16-B54B-CBB789A9E42B}"/>
    <dgm:cxn modelId="{9BDC5783-7869-42D4-B7B0-67E786B50583}" type="presParOf" srcId="{6A23FBEF-96D9-4912-839E-7898127AE9FB}" destId="{2B526EFB-D9AE-423B-8ECF-1C712D76C43C}" srcOrd="0" destOrd="0" presId="urn:microsoft.com/office/officeart/2005/8/layout/default"/>
    <dgm:cxn modelId="{43A7EB66-4DAD-40DA-8195-1854DD024E96}" type="presParOf" srcId="{6A23FBEF-96D9-4912-839E-7898127AE9FB}" destId="{491E6649-7343-40AD-AD22-044B07543A69}" srcOrd="1" destOrd="0" presId="urn:microsoft.com/office/officeart/2005/8/layout/default"/>
    <dgm:cxn modelId="{DFF2603E-3C9B-449C-97E7-4556A50E4B4E}" type="presParOf" srcId="{6A23FBEF-96D9-4912-839E-7898127AE9FB}" destId="{1483E6BC-25AE-44FE-8232-5B3199A0EC09}" srcOrd="2" destOrd="0" presId="urn:microsoft.com/office/officeart/2005/8/layout/default"/>
    <dgm:cxn modelId="{FDD01B48-92CC-4A21-B4A4-EE9962D83A99}" type="presParOf" srcId="{6A23FBEF-96D9-4912-839E-7898127AE9FB}" destId="{11C37B65-D05C-4922-81C0-E7FE6DD60E0A}" srcOrd="3" destOrd="0" presId="urn:microsoft.com/office/officeart/2005/8/layout/default"/>
    <dgm:cxn modelId="{0907B376-5D9E-4E9D-BF3C-DB6E74E1F18D}" type="presParOf" srcId="{6A23FBEF-96D9-4912-839E-7898127AE9FB}" destId="{4FC2C1BD-749B-4CB6-A711-8A1216BF84E1}" srcOrd="4" destOrd="0" presId="urn:microsoft.com/office/officeart/2005/8/layout/default"/>
    <dgm:cxn modelId="{1F69410E-6578-4E98-855F-4295584EF3BF}" type="presParOf" srcId="{6A23FBEF-96D9-4912-839E-7898127AE9FB}" destId="{E9580720-0928-4C20-96D3-462743CFBBBC}" srcOrd="5" destOrd="0" presId="urn:microsoft.com/office/officeart/2005/8/layout/default"/>
    <dgm:cxn modelId="{CEC51573-1C27-4003-9DC5-85D5F54D88E9}" type="presParOf" srcId="{6A23FBEF-96D9-4912-839E-7898127AE9FB}" destId="{328B4487-85AA-4D98-90A2-10FEBED64466}" srcOrd="6" destOrd="0" presId="urn:microsoft.com/office/officeart/2005/8/layout/default"/>
    <dgm:cxn modelId="{9A3A319B-E7FE-4BE0-9EBA-D036D30CB577}" type="presParOf" srcId="{6A23FBEF-96D9-4912-839E-7898127AE9FB}" destId="{61880E76-B9DE-489F-B9E5-4BDC2F487AE0}" srcOrd="7" destOrd="0" presId="urn:microsoft.com/office/officeart/2005/8/layout/default"/>
    <dgm:cxn modelId="{F8E6EC7B-EC8A-4DCE-A97C-EB5E0ACAFC9B}" type="presParOf" srcId="{6A23FBEF-96D9-4912-839E-7898127AE9FB}" destId="{87CDD152-14F3-4E5F-AD59-6D7B26B72E05}" srcOrd="8" destOrd="0" presId="urn:microsoft.com/office/officeart/2005/8/layout/default"/>
    <dgm:cxn modelId="{224907C3-B9CA-4CFE-8D08-6D826CA26641}" type="presParOf" srcId="{6A23FBEF-96D9-4912-839E-7898127AE9FB}" destId="{BCCBBCC9-0DDD-4210-B335-647206319435}" srcOrd="9" destOrd="0" presId="urn:microsoft.com/office/officeart/2005/8/layout/default"/>
    <dgm:cxn modelId="{84AEC81F-C009-4F2F-BE0C-2BA5B4960D0E}" type="presParOf" srcId="{6A23FBEF-96D9-4912-839E-7898127AE9FB}" destId="{168CBFA9-B95E-4C2B-A81B-705FF4EBAAE1}" srcOrd="10" destOrd="0" presId="urn:microsoft.com/office/officeart/2005/8/layout/default"/>
    <dgm:cxn modelId="{E19098DC-6C87-42D8-B4A5-934B9F62E305}" type="presParOf" srcId="{6A23FBEF-96D9-4912-839E-7898127AE9FB}" destId="{9DCC42AF-E825-4E7F-87FD-50AF4D2A852C}" srcOrd="11" destOrd="0" presId="urn:microsoft.com/office/officeart/2005/8/layout/default"/>
    <dgm:cxn modelId="{7B97290C-AAB9-4EE7-8AF0-4125E1BAF741}" type="presParOf" srcId="{6A23FBEF-96D9-4912-839E-7898127AE9FB}" destId="{64D8A602-D9F7-413D-A911-1A51C1D69803}" srcOrd="12" destOrd="0" presId="urn:microsoft.com/office/officeart/2005/8/layout/default"/>
    <dgm:cxn modelId="{EC9EF99D-0B6C-408C-8EBC-796B9BE46603}" type="presParOf" srcId="{6A23FBEF-96D9-4912-839E-7898127AE9FB}" destId="{C2701CC1-98AF-4F56-BD4E-58806771C267}" srcOrd="13" destOrd="0" presId="urn:microsoft.com/office/officeart/2005/8/layout/default"/>
    <dgm:cxn modelId="{74B2AD3B-0A12-4A29-BE6C-7EE88AB703BC}" type="presParOf" srcId="{6A23FBEF-96D9-4912-839E-7898127AE9FB}" destId="{7F4527DE-2A8F-449D-B020-9B9CF22F9563}" srcOrd="14" destOrd="0" presId="urn:microsoft.com/office/officeart/2005/8/layout/default"/>
    <dgm:cxn modelId="{AE20CAED-3372-463F-B15C-1A2CF0984368}" type="presParOf" srcId="{6A23FBEF-96D9-4912-839E-7898127AE9FB}" destId="{938950EB-BBC7-4021-A501-CA8063A5891E}" srcOrd="15" destOrd="0" presId="urn:microsoft.com/office/officeart/2005/8/layout/default"/>
    <dgm:cxn modelId="{46120344-5A58-4809-ADD7-44FF99439AC8}" type="presParOf" srcId="{6A23FBEF-96D9-4912-839E-7898127AE9FB}" destId="{9E0C8514-AF7A-4169-8330-332B218C19BA}"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07E8CB-813C-408E-B7C8-A9B99438AE21}">
      <dsp:nvSpPr>
        <dsp:cNvPr id="0" name=""/>
        <dsp:cNvSpPr/>
      </dsp:nvSpPr>
      <dsp:spPr>
        <a:xfrm>
          <a:off x="0" y="39449"/>
          <a:ext cx="6949440" cy="12893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Ashford Community Care Service supports adults with disabilities that affect their physical ability and provides daily long-term care in a variety of locations including service users’ homes, supported living settings and the main office .</a:t>
          </a:r>
        </a:p>
      </dsp:txBody>
      <dsp:txXfrm>
        <a:off x="62940" y="102389"/>
        <a:ext cx="6823560" cy="1163460"/>
      </dsp:txXfrm>
    </dsp:sp>
    <dsp:sp modelId="{731F7984-5101-4E91-A3DD-CC160F372385}">
      <dsp:nvSpPr>
        <dsp:cNvPr id="0" name=""/>
        <dsp:cNvSpPr/>
      </dsp:nvSpPr>
      <dsp:spPr>
        <a:xfrm>
          <a:off x="0" y="1297423"/>
          <a:ext cx="6949440" cy="1289340"/>
        </a:xfrm>
        <a:prstGeom prst="roundRect">
          <a:avLst/>
        </a:prstGeom>
        <a:solidFill>
          <a:schemeClr val="accent5">
            <a:hueOff val="4557164"/>
            <a:satOff val="-2052"/>
            <a:lumOff val="-254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Staff's main tasks include:</a:t>
          </a:r>
        </a:p>
      </dsp:txBody>
      <dsp:txXfrm>
        <a:off x="62940" y="1360363"/>
        <a:ext cx="6823560" cy="1163460"/>
      </dsp:txXfrm>
    </dsp:sp>
    <dsp:sp modelId="{288190F6-9AD2-4AB9-B690-258B30A61747}">
      <dsp:nvSpPr>
        <dsp:cNvPr id="0" name=""/>
        <dsp:cNvSpPr/>
      </dsp:nvSpPr>
      <dsp:spPr>
        <a:xfrm>
          <a:off x="0" y="2837743"/>
          <a:ext cx="6949440" cy="14552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0645" tIns="22860" rIns="128016" bIns="22860" numCol="1" spcCol="1270" anchor="t" anchorCtr="0">
          <a:noAutofit/>
        </a:bodyPr>
        <a:lstStyle/>
        <a:p>
          <a:pPr marL="171450" lvl="1" indent="-171450" algn="l" defTabSz="800100">
            <a:lnSpc>
              <a:spcPct val="90000"/>
            </a:lnSpc>
            <a:spcBef>
              <a:spcPct val="0"/>
            </a:spcBef>
            <a:spcAft>
              <a:spcPct val="20000"/>
            </a:spcAft>
            <a:buChar char="•"/>
          </a:pPr>
          <a:r>
            <a:rPr lang="en-US" sz="1800" kern="1200" dirty="0">
              <a:latin typeface="Arial" panose="020B0604020202020204" pitchFamily="34" charset="0"/>
              <a:cs typeface="Arial" panose="020B0604020202020204" pitchFamily="34" charset="0"/>
            </a:rPr>
            <a:t>Daily Care</a:t>
          </a:r>
        </a:p>
        <a:p>
          <a:pPr marL="171450" lvl="1" indent="-171450" algn="l" defTabSz="800100">
            <a:lnSpc>
              <a:spcPct val="90000"/>
            </a:lnSpc>
            <a:spcBef>
              <a:spcPct val="0"/>
            </a:spcBef>
            <a:spcAft>
              <a:spcPct val="20000"/>
            </a:spcAft>
            <a:buChar char="•"/>
          </a:pPr>
          <a:r>
            <a:rPr lang="en-US" sz="1800" kern="1200" dirty="0">
              <a:latin typeface="Arial" panose="020B0604020202020204" pitchFamily="34" charset="0"/>
              <a:cs typeface="Arial" panose="020B0604020202020204" pitchFamily="34" charset="0"/>
            </a:rPr>
            <a:t>Medication Reminders</a:t>
          </a:r>
        </a:p>
        <a:p>
          <a:pPr marL="171450" lvl="1" indent="-171450" algn="l" defTabSz="800100">
            <a:lnSpc>
              <a:spcPct val="90000"/>
            </a:lnSpc>
            <a:spcBef>
              <a:spcPct val="0"/>
            </a:spcBef>
            <a:spcAft>
              <a:spcPct val="20000"/>
            </a:spcAft>
            <a:buChar char="•"/>
          </a:pPr>
          <a:r>
            <a:rPr lang="en-US" sz="1800" kern="1200" dirty="0">
              <a:latin typeface="Arial" panose="020B0604020202020204" pitchFamily="34" charset="0"/>
              <a:cs typeface="Arial" panose="020B0604020202020204" pitchFamily="34" charset="0"/>
            </a:rPr>
            <a:t>Appointment Support</a:t>
          </a:r>
        </a:p>
        <a:p>
          <a:pPr marL="171450" lvl="1" indent="-171450" algn="l" defTabSz="800100">
            <a:lnSpc>
              <a:spcPct val="90000"/>
            </a:lnSpc>
            <a:spcBef>
              <a:spcPct val="0"/>
            </a:spcBef>
            <a:spcAft>
              <a:spcPct val="20000"/>
            </a:spcAft>
            <a:buChar char="•"/>
          </a:pPr>
          <a:r>
            <a:rPr lang="en-US" sz="1800" kern="1200" dirty="0">
              <a:latin typeface="Arial" panose="020B0604020202020204" pitchFamily="34" charset="0"/>
              <a:cs typeface="Arial" panose="020B0604020202020204" pitchFamily="34" charset="0"/>
            </a:rPr>
            <a:t>Care Records</a:t>
          </a:r>
        </a:p>
        <a:p>
          <a:pPr marL="171450" lvl="1" indent="-171450" algn="l" defTabSz="800100">
            <a:lnSpc>
              <a:spcPct val="90000"/>
            </a:lnSpc>
            <a:spcBef>
              <a:spcPct val="0"/>
            </a:spcBef>
            <a:spcAft>
              <a:spcPct val="20000"/>
            </a:spcAft>
            <a:buChar char="•"/>
          </a:pPr>
          <a:r>
            <a:rPr lang="en-US" sz="1800" kern="1200" dirty="0">
              <a:latin typeface="Arial" panose="020B0604020202020204" pitchFamily="34" charset="0"/>
              <a:cs typeface="Arial" panose="020B0604020202020204" pitchFamily="34" charset="0"/>
            </a:rPr>
            <a:t>Wellbeing Checks</a:t>
          </a:r>
        </a:p>
      </dsp:txBody>
      <dsp:txXfrm>
        <a:off x="0" y="2837743"/>
        <a:ext cx="6949440" cy="1455210"/>
      </dsp:txXfrm>
    </dsp:sp>
    <dsp:sp modelId="{F0270AE1-9E20-4302-8523-999EF91BB695}">
      <dsp:nvSpPr>
        <dsp:cNvPr id="0" name=""/>
        <dsp:cNvSpPr/>
      </dsp:nvSpPr>
      <dsp:spPr>
        <a:xfrm>
          <a:off x="0" y="4489756"/>
          <a:ext cx="6949440" cy="1289340"/>
        </a:xfrm>
        <a:prstGeom prst="roundRect">
          <a:avLst/>
        </a:prstGeom>
        <a:solidFill>
          <a:schemeClr val="accent5">
            <a:hueOff val="9114327"/>
            <a:satOff val="-4104"/>
            <a:lumOff val="-509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latin typeface="Arial" panose="020B0604020202020204" pitchFamily="34" charset="0"/>
              <a:cs typeface="Arial" panose="020B0604020202020204" pitchFamily="34" charset="0"/>
            </a:rPr>
            <a:t>The staff are made up of Nurses, Support Workers, Senior Care Workers, Care Coordinators and Administrative staff</a:t>
          </a:r>
          <a:r>
            <a:rPr lang="en-US" sz="1900" kern="1200" dirty="0"/>
            <a:t>.</a:t>
          </a:r>
        </a:p>
      </dsp:txBody>
      <dsp:txXfrm>
        <a:off x="62940" y="4552696"/>
        <a:ext cx="6823560" cy="11634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E53DA3-12C9-4FC3-85F9-45FFC91350C3}">
      <dsp:nvSpPr>
        <dsp:cNvPr id="0" name=""/>
        <dsp:cNvSpPr/>
      </dsp:nvSpPr>
      <dsp:spPr>
        <a:xfrm>
          <a:off x="0" y="115963"/>
          <a:ext cx="6949440" cy="85995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Microsoft Teams is the perfect suited for Ashford’s communication task for several key reasons:</a:t>
          </a:r>
        </a:p>
      </dsp:txBody>
      <dsp:txXfrm>
        <a:off x="41979" y="157942"/>
        <a:ext cx="6865482" cy="775992"/>
      </dsp:txXfrm>
    </dsp:sp>
    <dsp:sp modelId="{498BAC98-9D43-4F08-88E6-422286EA2016}">
      <dsp:nvSpPr>
        <dsp:cNvPr id="0" name=""/>
        <dsp:cNvSpPr/>
      </dsp:nvSpPr>
      <dsp:spPr>
        <a:xfrm>
          <a:off x="0" y="975913"/>
          <a:ext cx="6949440" cy="4694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0645"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b="1" kern="1200" dirty="0"/>
            <a:t>Already part of their existing system </a:t>
          </a:r>
          <a:r>
            <a:rPr lang="en-US" sz="1600" kern="1200" dirty="0"/>
            <a:t>– Ashford uses Microsoft 365, so Teams comes included at no extra cost. There is no need to pay for new subscriptions or learn unfamiliar tools.</a:t>
          </a:r>
        </a:p>
        <a:p>
          <a:pPr marL="171450" lvl="1" indent="-171450" algn="l" defTabSz="711200">
            <a:lnSpc>
              <a:spcPct val="90000"/>
            </a:lnSpc>
            <a:spcBef>
              <a:spcPct val="0"/>
            </a:spcBef>
            <a:spcAft>
              <a:spcPct val="20000"/>
            </a:spcAft>
            <a:buChar char="•"/>
          </a:pPr>
          <a:r>
            <a:rPr lang="en-US" sz="1600" b="1" kern="1200" dirty="0"/>
            <a:t>Designed for how their staff work </a:t>
          </a:r>
          <a:r>
            <a:rPr lang="en-US" sz="1600" kern="1200" dirty="0"/>
            <a:t>– Teams works on phones, tablets and laptops. Since most Ashford staff are out visiting clients rather than sitting at a desk, they can check and post updates wherever they are.</a:t>
          </a:r>
        </a:p>
        <a:p>
          <a:pPr marL="171450" lvl="1" indent="-171450" algn="l" defTabSz="711200">
            <a:lnSpc>
              <a:spcPct val="90000"/>
            </a:lnSpc>
            <a:spcBef>
              <a:spcPct val="0"/>
            </a:spcBef>
            <a:spcAft>
              <a:spcPct val="20000"/>
            </a:spcAft>
            <a:buChar char="•"/>
          </a:pPr>
          <a:r>
            <a:rPr lang="en-US" sz="1600" b="1" kern="1200" dirty="0"/>
            <a:t>Keeps everything organized </a:t>
          </a:r>
          <a:r>
            <a:rPr lang="en-US" sz="1600" kern="1200" dirty="0"/>
            <a:t>– instead of messages getting lost in texts or scattered emails, Teams lets you create dedicated channels. This means daily updates handover notes and announcements each have their own clear space that everyone can find easily.</a:t>
          </a:r>
        </a:p>
        <a:p>
          <a:pPr marL="171450" lvl="1" indent="-171450" algn="l" defTabSz="711200">
            <a:lnSpc>
              <a:spcPct val="90000"/>
            </a:lnSpc>
            <a:spcBef>
              <a:spcPct val="0"/>
            </a:spcBef>
            <a:spcAft>
              <a:spcPct val="20000"/>
            </a:spcAft>
            <a:buChar char="•"/>
          </a:pPr>
          <a:r>
            <a:rPr lang="en-US" sz="1600" b="1" kern="1200" dirty="0"/>
            <a:t>Simple enough for everyone to use – </a:t>
          </a:r>
          <a:r>
            <a:rPr lang="en-US" sz="1600" kern="1200" dirty="0"/>
            <a:t>it has a straightforward layout that feels familiar to many people. It doesn’t require advanced digital skills, so less confident staff won’t feel left behind.</a:t>
          </a:r>
        </a:p>
        <a:p>
          <a:pPr marL="171450" lvl="1" indent="-171450" algn="l" defTabSz="711200">
            <a:lnSpc>
              <a:spcPct val="90000"/>
            </a:lnSpc>
            <a:spcBef>
              <a:spcPct val="0"/>
            </a:spcBef>
            <a:spcAft>
              <a:spcPct val="20000"/>
            </a:spcAft>
            <a:buChar char="•"/>
          </a:pPr>
          <a:r>
            <a:rPr lang="en-US" sz="1600" b="1" kern="1200" dirty="0"/>
            <a:t>All in one place – </a:t>
          </a:r>
          <a:r>
            <a:rPr lang="en-US" sz="1600" kern="1200" dirty="0"/>
            <a:t>Chat, meetings and sharing documents work together. Someone can post an updates and attach a care note or </a:t>
          </a:r>
          <a:r>
            <a:rPr lang="en-US" sz="1600" kern="1200" dirty="0" err="1"/>
            <a:t>rota</a:t>
          </a:r>
          <a:r>
            <a:rPr lang="en-US" sz="1600" kern="1200" dirty="0"/>
            <a:t> straight into the same space without switching between different apps (Microsoft, 2026).</a:t>
          </a:r>
        </a:p>
      </dsp:txBody>
      <dsp:txXfrm>
        <a:off x="0" y="975913"/>
        <a:ext cx="6949440" cy="46947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526EFB-D9AE-423B-8ECF-1C712D76C43C}">
      <dsp:nvSpPr>
        <dsp:cNvPr id="0" name=""/>
        <dsp:cNvSpPr/>
      </dsp:nvSpPr>
      <dsp:spPr>
        <a:xfrm>
          <a:off x="0" y="721618"/>
          <a:ext cx="2171700" cy="130302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University of Wales Trinity Saint David (2026) </a:t>
          </a:r>
          <a:r>
            <a:rPr lang="en-GB" sz="1200" i="1" kern="1200"/>
            <a:t>Level 4 Assessment Specification: Digital Skills and Research Methods (LCHS4007).</a:t>
          </a:r>
          <a:r>
            <a:rPr lang="en-GB" sz="1200" kern="1200"/>
            <a:t> [Assessment specification].</a:t>
          </a:r>
          <a:endParaRPr lang="en-US" sz="1200" kern="1200"/>
        </a:p>
      </dsp:txBody>
      <dsp:txXfrm>
        <a:off x="0" y="721618"/>
        <a:ext cx="2171700" cy="1303020"/>
      </dsp:txXfrm>
    </dsp:sp>
    <dsp:sp modelId="{1483E6BC-25AE-44FE-8232-5B3199A0EC09}">
      <dsp:nvSpPr>
        <dsp:cNvPr id="0" name=""/>
        <dsp:cNvSpPr/>
      </dsp:nvSpPr>
      <dsp:spPr>
        <a:xfrm>
          <a:off x="2388870" y="721618"/>
          <a:ext cx="2171700" cy="130302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Microsoft (2026) </a:t>
          </a:r>
          <a:r>
            <a:rPr lang="en-GB" sz="1200" i="1" kern="1200" dirty="0"/>
            <a:t>File sharing and collaboration online | Microsoft Teams.</a:t>
          </a:r>
          <a:r>
            <a:rPr lang="en-GB" sz="1200" kern="1200" dirty="0"/>
            <a:t> Available at: </a:t>
          </a:r>
          <a:r>
            <a:rPr lang="en-GB" sz="1200" u="sng" kern="1200" dirty="0">
              <a:hlinkClick xmlns:r="http://schemas.openxmlformats.org/officeDocument/2006/relationships" r:id="rId1"/>
            </a:rPr>
            <a:t>Microsoft Teams – File Sharing</a:t>
          </a:r>
          <a:r>
            <a:rPr lang="en-GB" sz="1200" kern="1200" dirty="0"/>
            <a:t>⁠ (Accessed: 5 October 2026).</a:t>
          </a:r>
          <a:endParaRPr lang="en-US" sz="1200" kern="1200" dirty="0"/>
        </a:p>
      </dsp:txBody>
      <dsp:txXfrm>
        <a:off x="2388870" y="721618"/>
        <a:ext cx="2171700" cy="1303020"/>
      </dsp:txXfrm>
    </dsp:sp>
    <dsp:sp modelId="{4FC2C1BD-749B-4CB6-A711-8A1216BF84E1}">
      <dsp:nvSpPr>
        <dsp:cNvPr id="0" name=""/>
        <dsp:cNvSpPr/>
      </dsp:nvSpPr>
      <dsp:spPr>
        <a:xfrm>
          <a:off x="4777739" y="721618"/>
          <a:ext cx="2171700" cy="1303020"/>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Microsoft (2026) </a:t>
          </a:r>
          <a:r>
            <a:rPr lang="en-GB" sz="1200" i="1" kern="1200"/>
            <a:t>Get started driving adoption of Microsoft Teams.</a:t>
          </a:r>
          <a:r>
            <a:rPr lang="en-GB" sz="1200" kern="1200"/>
            <a:t> Available at: </a:t>
          </a:r>
          <a:r>
            <a:rPr lang="en-GB" sz="1200" u="sng" kern="1200">
              <a:hlinkClick xmlns:r="http://schemas.openxmlformats.org/officeDocument/2006/relationships" r:id="rId2"/>
            </a:rPr>
            <a:t>Microsoft Learn – Teams adoption</a:t>
          </a:r>
          <a:r>
            <a:rPr lang="en-GB" sz="1200" kern="1200"/>
            <a:t>⁠ (Accessed: 5 October 2026).</a:t>
          </a:r>
          <a:endParaRPr lang="en-US" sz="1200" kern="1200"/>
        </a:p>
      </dsp:txBody>
      <dsp:txXfrm>
        <a:off x="4777739" y="721618"/>
        <a:ext cx="2171700" cy="1303020"/>
      </dsp:txXfrm>
    </dsp:sp>
    <dsp:sp modelId="{328B4487-85AA-4D98-90A2-10FEBED64466}">
      <dsp:nvSpPr>
        <dsp:cNvPr id="0" name=""/>
        <dsp:cNvSpPr/>
      </dsp:nvSpPr>
      <dsp:spPr>
        <a:xfrm>
          <a:off x="0" y="2241808"/>
          <a:ext cx="2171700" cy="130302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Microsoft (2026) </a:t>
          </a:r>
          <a:r>
            <a:rPr lang="en-GB" sz="1200" i="1" kern="1200"/>
            <a:t>Create and manage teams and channels with Microsoft Teams.</a:t>
          </a:r>
          <a:r>
            <a:rPr lang="en-GB" sz="1200" kern="1200"/>
            <a:t> Available at: </a:t>
          </a:r>
          <a:r>
            <a:rPr lang="en-GB" sz="1200" u="sng" kern="1200">
              <a:hlinkClick xmlns:r="http://schemas.openxmlformats.org/officeDocument/2006/relationships" r:id="rId3"/>
            </a:rPr>
            <a:t>Microsoft Learn – Teams and channels</a:t>
          </a:r>
          <a:r>
            <a:rPr lang="en-GB" sz="1200" kern="1200"/>
            <a:t>⁠ (Accessed: 5 October 2026).</a:t>
          </a:r>
          <a:endParaRPr lang="en-US" sz="1200" kern="1200"/>
        </a:p>
      </dsp:txBody>
      <dsp:txXfrm>
        <a:off x="0" y="2241808"/>
        <a:ext cx="2171700" cy="1303020"/>
      </dsp:txXfrm>
    </dsp:sp>
    <dsp:sp modelId="{87CDD152-14F3-4E5F-AD59-6D7B26B72E05}">
      <dsp:nvSpPr>
        <dsp:cNvPr id="0" name=""/>
        <dsp:cNvSpPr/>
      </dsp:nvSpPr>
      <dsp:spPr>
        <a:xfrm>
          <a:off x="2388870" y="2241808"/>
          <a:ext cx="2171700" cy="1303020"/>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Microsoft (2026) </a:t>
          </a:r>
          <a:r>
            <a:rPr lang="en-GB" sz="1200" i="1" kern="1200"/>
            <a:t>Microsoft Teams training.</a:t>
          </a:r>
          <a:r>
            <a:rPr lang="en-GB" sz="1200" kern="1200"/>
            <a:t> Available at: </a:t>
          </a:r>
          <a:r>
            <a:rPr lang="en-GB" sz="1200" u="sng" kern="1200">
              <a:hlinkClick xmlns:r="http://schemas.openxmlformats.org/officeDocument/2006/relationships" r:id="rId4"/>
            </a:rPr>
            <a:t>Microsoft Learn – Teams training</a:t>
          </a:r>
          <a:r>
            <a:rPr lang="en-GB" sz="1200" kern="1200"/>
            <a:t>⁠ (Accessed: 5 October 2026).</a:t>
          </a:r>
          <a:endParaRPr lang="en-US" sz="1200" kern="1200"/>
        </a:p>
      </dsp:txBody>
      <dsp:txXfrm>
        <a:off x="2388870" y="2241808"/>
        <a:ext cx="2171700" cy="1303020"/>
      </dsp:txXfrm>
    </dsp:sp>
    <dsp:sp modelId="{168CBFA9-B95E-4C2B-A81B-705FF4EBAAE1}">
      <dsp:nvSpPr>
        <dsp:cNvPr id="0" name=""/>
        <dsp:cNvSpPr/>
      </dsp:nvSpPr>
      <dsp:spPr>
        <a:xfrm>
          <a:off x="4777739" y="2241808"/>
          <a:ext cx="2171700" cy="130302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Microsoft (2026) </a:t>
          </a:r>
          <a:r>
            <a:rPr lang="en-GB" sz="1200" i="1" kern="1200"/>
            <a:t>Facilitate app adoption – Teams.</a:t>
          </a:r>
          <a:r>
            <a:rPr lang="en-GB" sz="1200" kern="1200"/>
            <a:t> Available at: </a:t>
          </a:r>
          <a:r>
            <a:rPr lang="en-GB" sz="1200" u="sng" kern="1200">
              <a:hlinkClick xmlns:r="http://schemas.openxmlformats.org/officeDocument/2006/relationships" r:id="rId5"/>
            </a:rPr>
            <a:t>Microsoft Learn – Teams adoption and champions</a:t>
          </a:r>
          <a:r>
            <a:rPr lang="en-GB" sz="1200" kern="1200"/>
            <a:t>⁠ (Accessed: 5 October 2026).</a:t>
          </a:r>
          <a:endParaRPr lang="en-US" sz="1200" kern="1200"/>
        </a:p>
      </dsp:txBody>
      <dsp:txXfrm>
        <a:off x="4777739" y="2241808"/>
        <a:ext cx="2171700" cy="1303020"/>
      </dsp:txXfrm>
    </dsp:sp>
    <dsp:sp modelId="{64D8A602-D9F7-413D-A911-1A51C1D69803}">
      <dsp:nvSpPr>
        <dsp:cNvPr id="0" name=""/>
        <dsp:cNvSpPr/>
      </dsp:nvSpPr>
      <dsp:spPr>
        <a:xfrm>
          <a:off x="0" y="3761998"/>
          <a:ext cx="2171700" cy="130302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Microsoft (2026) </a:t>
          </a:r>
          <a:r>
            <a:rPr lang="en-GB" sz="1200" i="1" kern="1200"/>
            <a:t>Microsoft Teams adoption phase 3 – Scale.</a:t>
          </a:r>
          <a:r>
            <a:rPr lang="en-GB" sz="1200" kern="1200"/>
            <a:t> Available at: </a:t>
          </a:r>
          <a:r>
            <a:rPr lang="en-GB" sz="1200" u="sng" kern="1200">
              <a:hlinkClick xmlns:r="http://schemas.openxmlformats.org/officeDocument/2006/relationships" r:id="rId6"/>
            </a:rPr>
            <a:t>Microsoft Learn – Teams adoption: Scale</a:t>
          </a:r>
          <a:r>
            <a:rPr lang="en-GB" sz="1200" kern="1200"/>
            <a:t>⁠ (Accessed: 5 October 2026).</a:t>
          </a:r>
          <a:endParaRPr lang="en-US" sz="1200" kern="1200"/>
        </a:p>
      </dsp:txBody>
      <dsp:txXfrm>
        <a:off x="0" y="3761998"/>
        <a:ext cx="2171700" cy="1303020"/>
      </dsp:txXfrm>
    </dsp:sp>
    <dsp:sp modelId="{7F4527DE-2A8F-449D-B020-9B9CF22F9563}">
      <dsp:nvSpPr>
        <dsp:cNvPr id="0" name=""/>
        <dsp:cNvSpPr/>
      </dsp:nvSpPr>
      <dsp:spPr>
        <a:xfrm>
          <a:off x="2388870" y="3761998"/>
          <a:ext cx="2171700" cy="1303020"/>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Microsoft (2026) </a:t>
          </a:r>
          <a:r>
            <a:rPr lang="en-GB" sz="1200" i="1" kern="1200"/>
            <a:t>Security and compliance in Microsoft Teams.</a:t>
          </a:r>
          <a:r>
            <a:rPr lang="en-GB" sz="1200" kern="1200"/>
            <a:t> Available at: </a:t>
          </a:r>
          <a:r>
            <a:rPr lang="en-GB" sz="1200" u="sng" kern="1200">
              <a:hlinkClick xmlns:r="http://schemas.openxmlformats.org/officeDocument/2006/relationships" r:id="rId7"/>
            </a:rPr>
            <a:t>Microsoft Learn – Teams security and compliance</a:t>
          </a:r>
          <a:r>
            <a:rPr lang="en-GB" sz="1200" kern="1200"/>
            <a:t>⁠ (Accessed: 5 October 2026).</a:t>
          </a:r>
          <a:endParaRPr lang="en-US" sz="1200" kern="1200"/>
        </a:p>
      </dsp:txBody>
      <dsp:txXfrm>
        <a:off x="2388870" y="3761998"/>
        <a:ext cx="2171700" cy="1303020"/>
      </dsp:txXfrm>
    </dsp:sp>
    <dsp:sp modelId="{9E0C8514-AF7A-4169-8330-332B218C19BA}">
      <dsp:nvSpPr>
        <dsp:cNvPr id="0" name=""/>
        <dsp:cNvSpPr/>
      </dsp:nvSpPr>
      <dsp:spPr>
        <a:xfrm>
          <a:off x="4777739" y="3761998"/>
          <a:ext cx="2171700" cy="130302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Information Commissioner’s Office (2026) </a:t>
          </a:r>
          <a:r>
            <a:rPr lang="en-GB" sz="1200" i="1" kern="1200"/>
            <a:t>What are the rules on special category data?</a:t>
          </a:r>
          <a:r>
            <a:rPr lang="en-GB" sz="1200" kern="1200"/>
            <a:t> Available at: </a:t>
          </a:r>
          <a:r>
            <a:rPr lang="en-GB" sz="1200" u="sng" kern="1200">
              <a:hlinkClick xmlns:r="http://schemas.openxmlformats.org/officeDocument/2006/relationships" r:id="rId8"/>
            </a:rPr>
            <a:t>ICO – Special category data</a:t>
          </a:r>
          <a:r>
            <a:rPr lang="en-GB" sz="1200" kern="1200"/>
            <a:t>⁠ (Accessed: 5 October 2026).</a:t>
          </a:r>
          <a:endParaRPr lang="en-US" sz="1200" kern="1200"/>
        </a:p>
      </dsp:txBody>
      <dsp:txXfrm>
        <a:off x="4777739" y="3761998"/>
        <a:ext cx="2171700" cy="130302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C15F2C-37D9-4D13-9B9E-9CC1FE2D13DC}" type="datetimeFigureOut">
              <a:rPr lang="en-GB" smtClean="0"/>
              <a:t>04/10/2026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C3DD25-59F1-4770-89E0-2B8D43080E06}" type="slidenum">
              <a:rPr lang="en-GB" smtClean="0"/>
              <a:t>‹#›</a:t>
            </a:fld>
            <a:endParaRPr lang="en-GB"/>
          </a:p>
        </p:txBody>
      </p:sp>
    </p:spTree>
    <p:extLst>
      <p:ext uri="{BB962C8B-B14F-4D97-AF65-F5344CB8AC3E}">
        <p14:creationId xmlns:p14="http://schemas.microsoft.com/office/powerpoint/2010/main" val="694375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10/3/2026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687963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10/3/2026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236367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10/3/2026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39770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10/3/2026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80793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10/3/2026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42558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10/3/2026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673062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10/3/2026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088978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10/3/2026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83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10/3/2026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9471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10/3/2026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81275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10/3/2026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5669865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10/3/2026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217983495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A32057F-F015-B1B2-4E3E-2307F8EFC9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DA818C-8E47-11B4-09EE-0619CDD28070}"/>
              </a:ext>
            </a:extLst>
          </p:cNvPr>
          <p:cNvSpPr>
            <a:spLocks noGrp="1"/>
          </p:cNvSpPr>
          <p:nvPr>
            <p:ph type="ctrTitle"/>
          </p:nvPr>
        </p:nvSpPr>
        <p:spPr>
          <a:xfrm>
            <a:off x="7168896" y="371711"/>
            <a:ext cx="4361688" cy="2679492"/>
          </a:xfrm>
        </p:spPr>
        <p:txBody>
          <a:bodyPr>
            <a:normAutofit/>
          </a:bodyPr>
          <a:lstStyle/>
          <a:p>
            <a:pPr algn="l"/>
            <a:r>
              <a:rPr lang="en-GB" sz="3600" dirty="0">
                <a:latin typeface="Arial" panose="020B0604020202020204" pitchFamily="34" charset="0"/>
                <a:cs typeface="Arial" panose="020B0604020202020204" pitchFamily="34" charset="0"/>
              </a:rPr>
              <a:t>Ashford Community Care Service</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Microsoft 365 Recommendation</a:t>
            </a:r>
          </a:p>
        </p:txBody>
      </p:sp>
      <p:sp>
        <p:nvSpPr>
          <p:cNvPr id="3" name="Subtitle 2">
            <a:extLst>
              <a:ext uri="{FF2B5EF4-FFF2-40B4-BE49-F238E27FC236}">
                <a16:creationId xmlns:a16="http://schemas.microsoft.com/office/drawing/2014/main" id="{9C6000F9-C979-557B-958F-E91B83DD7311}"/>
              </a:ext>
            </a:extLst>
          </p:cNvPr>
          <p:cNvSpPr>
            <a:spLocks noGrp="1"/>
          </p:cNvSpPr>
          <p:nvPr>
            <p:ph type="subTitle" idx="1"/>
          </p:nvPr>
        </p:nvSpPr>
        <p:spPr>
          <a:xfrm>
            <a:off x="7168896" y="3182899"/>
            <a:ext cx="4206240" cy="680112"/>
          </a:xfrm>
        </p:spPr>
        <p:txBody>
          <a:bodyPr>
            <a:noAutofit/>
          </a:bodyPr>
          <a:lstStyle/>
          <a:p>
            <a:pPr algn="l"/>
            <a:r>
              <a:rPr lang="en-GB" b="1" dirty="0">
                <a:latin typeface="Arial" panose="020B0604020202020204" pitchFamily="34" charset="0"/>
                <a:cs typeface="Arial" panose="020B0604020202020204" pitchFamily="34" charset="0"/>
              </a:rPr>
              <a:t>Microsoft Teams - Improving Staff Communication &amp; Daily Updates Using Microsoft Teams</a:t>
            </a:r>
          </a:p>
        </p:txBody>
      </p:sp>
      <p:pic>
        <p:nvPicPr>
          <p:cNvPr id="5" name="Picture 4">
            <a:extLst>
              <a:ext uri="{FF2B5EF4-FFF2-40B4-BE49-F238E27FC236}">
                <a16:creationId xmlns:a16="http://schemas.microsoft.com/office/drawing/2014/main" id="{179C4D4A-86DF-0449-03E4-DB5E530E435F}"/>
              </a:ext>
            </a:extLst>
          </p:cNvPr>
          <p:cNvPicPr>
            <a:picLocks noChangeAspect="1"/>
          </p:cNvPicPr>
          <p:nvPr/>
        </p:nvPicPr>
        <p:blipFill>
          <a:blip r:embed="rId2"/>
          <a:srcRect r="4118"/>
          <a:stretch>
            <a:fillRect/>
          </a:stretch>
        </p:blipFill>
        <p:spPr>
          <a:xfrm>
            <a:off x="20" y="1"/>
            <a:ext cx="6575591" cy="6858000"/>
          </a:xfrm>
          <a:prstGeom prst="rect">
            <a:avLst/>
          </a:prstGeom>
        </p:spPr>
      </p:pic>
      <p:sp>
        <p:nvSpPr>
          <p:cNvPr id="6" name="TextBox 5">
            <a:extLst>
              <a:ext uri="{FF2B5EF4-FFF2-40B4-BE49-F238E27FC236}">
                <a16:creationId xmlns:a16="http://schemas.microsoft.com/office/drawing/2014/main" id="{517DE775-C85D-166C-A534-D6871AB711EA}"/>
              </a:ext>
            </a:extLst>
          </p:cNvPr>
          <p:cNvSpPr txBox="1"/>
          <p:nvPr/>
        </p:nvSpPr>
        <p:spPr>
          <a:xfrm>
            <a:off x="7168896" y="4267898"/>
            <a:ext cx="5023104" cy="270843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Module: Digital Skills and Research Methods</a:t>
            </a:r>
          </a:p>
          <a:p>
            <a:r>
              <a:rPr lang="en-GB" dirty="0">
                <a:latin typeface="Arial" panose="020B0604020202020204" pitchFamily="34" charset="0"/>
                <a:cs typeface="Arial" panose="020B0604020202020204" pitchFamily="34" charset="0"/>
              </a:rPr>
              <a:t>Lecture Code:LCHS4007_BIRM</a:t>
            </a:r>
          </a:p>
          <a:p>
            <a:r>
              <a:rPr lang="en-GB" dirty="0">
                <a:latin typeface="Arial" panose="020B0604020202020204" pitchFamily="34" charset="0"/>
                <a:cs typeface="Arial" panose="020B0604020202020204" pitchFamily="34" charset="0"/>
              </a:rPr>
              <a:t>Lecturer: Masud Siddiqui</a:t>
            </a:r>
          </a:p>
          <a:p>
            <a:r>
              <a:rPr lang="en-GB" dirty="0">
                <a:latin typeface="Arial" panose="020B0604020202020204" pitchFamily="34" charset="0"/>
                <a:cs typeface="Arial" panose="020B0604020202020204" pitchFamily="34" charset="0"/>
              </a:rPr>
              <a:t>                   Student Name:            Student ID:</a:t>
            </a:r>
          </a:p>
          <a:p>
            <a:r>
              <a:rPr lang="en-GB" sz="1600" dirty="0">
                <a:latin typeface="Arial" panose="020B0604020202020204" pitchFamily="34" charset="0"/>
                <a:cs typeface="Arial" panose="020B0604020202020204" pitchFamily="34" charset="0"/>
              </a:rPr>
              <a:t>                        Aimee Oneill                   261559 </a:t>
            </a:r>
          </a:p>
          <a:p>
            <a:r>
              <a:rPr lang="en-GB" sz="1600" dirty="0">
                <a:latin typeface="Arial" panose="020B0604020202020204" pitchFamily="34" charset="0"/>
                <a:cs typeface="Arial" panose="020B0604020202020204" pitchFamily="34" charset="0"/>
              </a:rPr>
              <a:t>                        Laura Epstein                 2606115</a:t>
            </a:r>
          </a:p>
          <a:p>
            <a:r>
              <a:rPr lang="en-GB" sz="1600" dirty="0">
                <a:latin typeface="Arial" panose="020B0604020202020204" pitchFamily="34" charset="0"/>
                <a:cs typeface="Arial" panose="020B0604020202020204" pitchFamily="34" charset="0"/>
              </a:rPr>
              <a:t>                        Shamaila Akhtar             2605076</a:t>
            </a:r>
          </a:p>
          <a:p>
            <a:r>
              <a:rPr lang="en-GB" sz="1600" dirty="0">
                <a:latin typeface="Arial" panose="020B0604020202020204" pitchFamily="34" charset="0"/>
                <a:cs typeface="Arial" panose="020B0604020202020204" pitchFamily="34" charset="0"/>
              </a:rPr>
              <a:t>                        Jasvinder </a:t>
            </a:r>
            <a:r>
              <a:rPr lang="en-GB" sz="1600" dirty="0" err="1">
                <a:latin typeface="Arial" panose="020B0604020202020204" pitchFamily="34" charset="0"/>
                <a:cs typeface="Arial" panose="020B0604020202020204" pitchFamily="34" charset="0"/>
              </a:rPr>
              <a:t>Duhela</a:t>
            </a:r>
            <a:r>
              <a:rPr lang="en-GB" sz="1600" dirty="0">
                <a:latin typeface="Arial" panose="020B0604020202020204" pitchFamily="34" charset="0"/>
                <a:cs typeface="Arial" panose="020B0604020202020204" pitchFamily="34" charset="0"/>
              </a:rPr>
              <a:t>            2614384</a:t>
            </a:r>
          </a:p>
          <a:p>
            <a:r>
              <a:rPr lang="en-GB" sz="1600" dirty="0">
                <a:latin typeface="Arial" panose="020B0604020202020204" pitchFamily="34" charset="0"/>
                <a:cs typeface="Arial" panose="020B0604020202020204" pitchFamily="34" charset="0"/>
              </a:rPr>
              <a:t>                        Kulsuma Begum             2606801</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851826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51922D2-D397-9EA4-A66D-55B0884D1A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93C4BE-FE0E-7EE4-115E-0A856374988D}"/>
              </a:ext>
            </a:extLst>
          </p:cNvPr>
          <p:cNvSpPr txBox="1"/>
          <p:nvPr/>
        </p:nvSpPr>
        <p:spPr>
          <a:xfrm>
            <a:off x="612649" y="548639"/>
            <a:ext cx="3494314" cy="5786638"/>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600" b="1" kern="1200" dirty="0">
                <a:solidFill>
                  <a:schemeClr val="tx1"/>
                </a:solidFill>
                <a:latin typeface="+mj-lt"/>
                <a:ea typeface="+mj-ea"/>
                <a:cs typeface="+mj-cs"/>
              </a:rPr>
              <a:t>Introduction to case study at Ashford Community Care Service </a:t>
            </a:r>
          </a:p>
        </p:txBody>
      </p:sp>
      <p:graphicFrame>
        <p:nvGraphicFramePr>
          <p:cNvPr id="14" name="TextBox 2">
            <a:extLst>
              <a:ext uri="{FF2B5EF4-FFF2-40B4-BE49-F238E27FC236}">
                <a16:creationId xmlns:a16="http://schemas.microsoft.com/office/drawing/2014/main" id="{7A8938CA-9974-2D7C-FAD5-46C03F1782B0}"/>
              </a:ext>
            </a:extLst>
          </p:cNvPr>
          <p:cNvGraphicFramePr/>
          <p:nvPr>
            <p:extLst>
              <p:ext uri="{D42A27DB-BD31-4B8C-83A1-F6EECF244321}">
                <p14:modId xmlns:p14="http://schemas.microsoft.com/office/powerpoint/2010/main" val="3675233119"/>
              </p:ext>
            </p:extLst>
          </p:nvPr>
        </p:nvGraphicFramePr>
        <p:xfrm>
          <a:off x="4608246" y="548640"/>
          <a:ext cx="6949440" cy="57866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5324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F456DBD1-1048-5A22-C973-3E5FA83F57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6184D4B-2379-4AF8-5FBA-86D4F5C2DC2C}"/>
              </a:ext>
            </a:extLst>
          </p:cNvPr>
          <p:cNvSpPr txBox="1"/>
          <p:nvPr/>
        </p:nvSpPr>
        <p:spPr>
          <a:xfrm>
            <a:off x="300734" y="390288"/>
            <a:ext cx="7538405" cy="1569469"/>
          </a:xfrm>
          <a:prstGeom prst="rect">
            <a:avLst/>
          </a:prstGeom>
        </p:spPr>
        <p:txBody>
          <a:bodyPr vert="horz" lIns="91440" tIns="45720" rIns="91440" bIns="45720" rtlCol="0" anchor="b">
            <a:normAutofit fontScale="77500" lnSpcReduction="20000"/>
          </a:bodyPr>
          <a:lstStyle/>
          <a:p>
            <a:pPr>
              <a:lnSpc>
                <a:spcPct val="90000"/>
              </a:lnSpc>
              <a:spcBef>
                <a:spcPct val="0"/>
              </a:spcBef>
              <a:spcAft>
                <a:spcPts val="600"/>
              </a:spcAft>
            </a:pPr>
            <a:r>
              <a:rPr lang="en-US" sz="5400" b="1" dirty="0">
                <a:latin typeface="Arial" panose="020B0604020202020204" pitchFamily="34" charset="0"/>
                <a:ea typeface="+mj-ea"/>
                <a:cs typeface="Arial" panose="020B0604020202020204" pitchFamily="34" charset="0"/>
              </a:rPr>
              <a:t>Staff Communication &amp; Daily Updates – </a:t>
            </a:r>
          </a:p>
          <a:p>
            <a:pPr>
              <a:lnSpc>
                <a:spcPct val="90000"/>
              </a:lnSpc>
              <a:spcBef>
                <a:spcPct val="0"/>
              </a:spcBef>
              <a:spcAft>
                <a:spcPts val="600"/>
              </a:spcAft>
            </a:pPr>
            <a:r>
              <a:rPr lang="en-US" sz="5400" b="1" dirty="0">
                <a:latin typeface="Arial" panose="020B0604020202020204" pitchFamily="34" charset="0"/>
                <a:ea typeface="+mj-ea"/>
                <a:cs typeface="Arial" panose="020B0604020202020204" pitchFamily="34" charset="0"/>
              </a:rPr>
              <a:t>What this involves.</a:t>
            </a:r>
          </a:p>
        </p:txBody>
      </p:sp>
      <p:sp>
        <p:nvSpPr>
          <p:cNvPr id="3" name="TextBox 2">
            <a:extLst>
              <a:ext uri="{FF2B5EF4-FFF2-40B4-BE49-F238E27FC236}">
                <a16:creationId xmlns:a16="http://schemas.microsoft.com/office/drawing/2014/main" id="{7F5E9D0B-1D31-EF42-D4E9-720875C57081}"/>
              </a:ext>
            </a:extLst>
          </p:cNvPr>
          <p:cNvSpPr txBox="1"/>
          <p:nvPr/>
        </p:nvSpPr>
        <p:spPr>
          <a:xfrm>
            <a:off x="429717" y="2350045"/>
            <a:ext cx="11332566" cy="3724096"/>
          </a:xfrm>
          <a:prstGeom prst="rect">
            <a:avLst/>
          </a:prstGeom>
          <a:solidFill>
            <a:schemeClr val="accent6"/>
          </a:solidFill>
        </p:spPr>
        <p:txBody>
          <a:bodyPr wrap="square" rtlCol="0">
            <a:spAutoFit/>
          </a:bodyPr>
          <a:lstStyle/>
          <a:p>
            <a:r>
              <a:rPr lang="en-GB" sz="2000" b="1" dirty="0">
                <a:solidFill>
                  <a:schemeClr val="bg1"/>
                </a:solidFill>
                <a:latin typeface="Arial" panose="020B0604020202020204" pitchFamily="34" charset="0"/>
                <a:cs typeface="Arial" panose="020B0604020202020204" pitchFamily="34" charset="0"/>
              </a:rPr>
              <a:t>What this task covers,</a:t>
            </a:r>
          </a:p>
          <a:p>
            <a:r>
              <a:rPr lang="en-GB" dirty="0">
                <a:solidFill>
                  <a:schemeClr val="bg1"/>
                </a:solidFill>
                <a:latin typeface="Arial" panose="020B0604020202020204" pitchFamily="34" charset="0"/>
                <a:cs typeface="Arial" panose="020B0604020202020204" pitchFamily="34" charset="0"/>
              </a:rPr>
              <a:t>For Ashford Community Care Service, staff communication and daily updates are the main way the whole team stays aligned across all their different locations. Support Workers, Nurses, Care Coordinators, Senior Care Workers and admin staff work across people’s homes, supported living settings and the main office - so sharing information reliably every single day is essential. </a:t>
            </a:r>
          </a:p>
          <a:p>
            <a:endParaRPr lang="en-GB" dirty="0">
              <a:solidFill>
                <a:schemeClr val="bg1"/>
              </a:solidFill>
              <a:latin typeface="Arial" panose="020B0604020202020204" pitchFamily="34" charset="0"/>
              <a:cs typeface="Arial" panose="020B0604020202020204" pitchFamily="34" charset="0"/>
            </a:endParaRPr>
          </a:p>
          <a:p>
            <a:r>
              <a:rPr lang="en-GB" dirty="0">
                <a:solidFill>
                  <a:schemeClr val="bg1"/>
                </a:solidFill>
                <a:latin typeface="Arial" panose="020B0604020202020204" pitchFamily="34" charset="0"/>
                <a:cs typeface="Arial" panose="020B0604020202020204" pitchFamily="34" charset="0"/>
              </a:rPr>
              <a:t>This includes passing on changes to care plans, confirming medication has been given and noting when it was administered, letting others know about any appointment changes, delays or adjustments, reporting wellbeing checks and flagging urgent matters.</a:t>
            </a:r>
          </a:p>
          <a:p>
            <a:endParaRPr lang="en-GB" dirty="0">
              <a:solidFill>
                <a:schemeClr val="bg1"/>
              </a:solidFill>
              <a:latin typeface="Arial" panose="020B0604020202020204" pitchFamily="34" charset="0"/>
              <a:cs typeface="Arial" panose="020B0604020202020204" pitchFamily="34" charset="0"/>
            </a:endParaRPr>
          </a:p>
          <a:p>
            <a:r>
              <a:rPr lang="en-GB" dirty="0">
                <a:solidFill>
                  <a:schemeClr val="bg1"/>
                </a:solidFill>
                <a:latin typeface="Arial" panose="020B0604020202020204" pitchFamily="34" charset="0"/>
                <a:cs typeface="Arial" panose="020B0604020202020204" pitchFamily="34" charset="0"/>
              </a:rPr>
              <a:t>Right now, unclear and inconsistent ways of sharing information means updates get missed, work gets duplicated, and no one is sure where to find the latest details. This affects how smoothly care is delivered and how well the team works together (University Wales Trinity Saint David, 2026).</a:t>
            </a:r>
          </a:p>
        </p:txBody>
      </p:sp>
    </p:spTree>
    <p:extLst>
      <p:ext uri="{BB962C8B-B14F-4D97-AF65-F5344CB8AC3E}">
        <p14:creationId xmlns:p14="http://schemas.microsoft.com/office/powerpoint/2010/main" val="1713183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893A68B-C95D-5942-E5A6-1C0C5FBEC781}"/>
              </a:ext>
            </a:extLst>
          </p:cNvPr>
          <p:cNvSpPr txBox="1"/>
          <p:nvPr/>
        </p:nvSpPr>
        <p:spPr>
          <a:xfrm>
            <a:off x="612649" y="548638"/>
            <a:ext cx="3493008" cy="5788152"/>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kern="1200" dirty="0">
                <a:solidFill>
                  <a:schemeClr val="tx1"/>
                </a:solidFill>
                <a:latin typeface="Arial" panose="020B0604020202020204" pitchFamily="34" charset="0"/>
                <a:ea typeface="+mj-ea"/>
                <a:cs typeface="Arial" panose="020B0604020202020204" pitchFamily="34" charset="0"/>
              </a:rPr>
              <a:t>Microsoft</a:t>
            </a:r>
          </a:p>
          <a:p>
            <a:pPr>
              <a:lnSpc>
                <a:spcPct val="90000"/>
              </a:lnSpc>
              <a:spcBef>
                <a:spcPct val="0"/>
              </a:spcBef>
              <a:spcAft>
                <a:spcPts val="600"/>
              </a:spcAft>
            </a:pPr>
            <a:r>
              <a:rPr lang="en-US" sz="4000" b="1" kern="1200" dirty="0">
                <a:solidFill>
                  <a:schemeClr val="tx1"/>
                </a:solidFill>
                <a:latin typeface="Arial" panose="020B0604020202020204" pitchFamily="34" charset="0"/>
                <a:ea typeface="+mj-ea"/>
                <a:cs typeface="Arial" panose="020B0604020202020204" pitchFamily="34" charset="0"/>
              </a:rPr>
              <a:t>Teams </a:t>
            </a:r>
          </a:p>
        </p:txBody>
      </p:sp>
      <p:grpSp>
        <p:nvGrpSpPr>
          <p:cNvPr id="2" name="Group 1">
            <a:extLst>
              <a:ext uri="{FF2B5EF4-FFF2-40B4-BE49-F238E27FC236}">
                <a16:creationId xmlns:a16="http://schemas.microsoft.com/office/drawing/2014/main" id="{7ED77FD4-48E4-2E39-59B6-ECA51AB57444}"/>
              </a:ext>
            </a:extLst>
          </p:cNvPr>
          <p:cNvGrpSpPr/>
          <p:nvPr/>
        </p:nvGrpSpPr>
        <p:grpSpPr>
          <a:xfrm>
            <a:off x="4394320" y="1402082"/>
            <a:ext cx="7413866" cy="4803846"/>
            <a:chOff x="25197" y="106885"/>
            <a:chExt cx="4906589" cy="3652857"/>
          </a:xfrm>
        </p:grpSpPr>
        <p:sp>
          <p:nvSpPr>
            <p:cNvPr id="3" name="Rectangle 2">
              <a:extLst>
                <a:ext uri="{FF2B5EF4-FFF2-40B4-BE49-F238E27FC236}">
                  <a16:creationId xmlns:a16="http://schemas.microsoft.com/office/drawing/2014/main" id="{E655062C-D300-27EC-CFE3-CE3889D36EE3}"/>
                </a:ext>
              </a:extLst>
            </p:cNvPr>
            <p:cNvSpPr/>
            <p:nvPr/>
          </p:nvSpPr>
          <p:spPr>
            <a:xfrm>
              <a:off x="27696" y="110633"/>
              <a:ext cx="4904090" cy="364910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4" name="TextBox 3">
              <a:extLst>
                <a:ext uri="{FF2B5EF4-FFF2-40B4-BE49-F238E27FC236}">
                  <a16:creationId xmlns:a16="http://schemas.microsoft.com/office/drawing/2014/main" id="{12CF2CF3-BB29-C9E0-1683-A01568914CE3}"/>
                </a:ext>
              </a:extLst>
            </p:cNvPr>
            <p:cNvSpPr txBox="1"/>
            <p:nvPr/>
          </p:nvSpPr>
          <p:spPr>
            <a:xfrm>
              <a:off x="25197" y="106885"/>
              <a:ext cx="4810106" cy="364910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t" anchorCtr="0">
              <a:noAutofit/>
            </a:bodyPr>
            <a:lstStyle/>
            <a:p>
              <a:pPr defTabSz="744093">
                <a:lnSpc>
                  <a:spcPct val="90000"/>
                </a:lnSpc>
                <a:spcBef>
                  <a:spcPct val="0"/>
                </a:spcBef>
                <a:spcAft>
                  <a:spcPct val="35000"/>
                </a:spcAft>
              </a:pPr>
              <a:r>
                <a:rPr lang="en-US" sz="2000" dirty="0">
                  <a:solidFill>
                    <a:schemeClr val="bg1"/>
                  </a:solidFill>
                  <a:latin typeface="Arial" panose="020B0604020202020204" pitchFamily="34" charset="0"/>
                  <a:cs typeface="Arial" panose="020B0604020202020204" pitchFamily="34" charset="0"/>
                </a:rPr>
                <a:t>The Microsoft 365 Tool we have chosen is Microsoft Teams.</a:t>
              </a:r>
            </a:p>
            <a:p>
              <a:pPr defTabSz="744093">
                <a:lnSpc>
                  <a:spcPct val="90000"/>
                </a:lnSpc>
                <a:spcBef>
                  <a:spcPct val="0"/>
                </a:spcBef>
                <a:spcAft>
                  <a:spcPct val="35000"/>
                </a:spcAft>
              </a:pPr>
              <a:endParaRPr lang="en-GB" kern="1200" dirty="0">
                <a:solidFill>
                  <a:schemeClr val="bg1"/>
                </a:solidFill>
                <a:latin typeface="Arial" panose="020B0604020202020204" pitchFamily="34" charset="0"/>
                <a:ea typeface="+mn-ea"/>
                <a:cs typeface="Arial" panose="020B0604020202020204" pitchFamily="34" charset="0"/>
              </a:endParaRPr>
            </a:p>
            <a:p>
              <a:pPr defTabSz="744093">
                <a:lnSpc>
                  <a:spcPct val="90000"/>
                </a:lnSpc>
                <a:spcBef>
                  <a:spcPct val="0"/>
                </a:spcBef>
                <a:spcAft>
                  <a:spcPct val="35000"/>
                </a:spcAft>
              </a:pPr>
              <a:r>
                <a:rPr lang="en-GB" kern="1200" dirty="0">
                  <a:solidFill>
                    <a:schemeClr val="bg1"/>
                  </a:solidFill>
                  <a:latin typeface="Arial" panose="020B0604020202020204" pitchFamily="34" charset="0"/>
                  <a:ea typeface="+mn-ea"/>
                  <a:cs typeface="Arial" panose="020B0604020202020204" pitchFamily="34" charset="0"/>
                </a:rPr>
                <a:t>Microsoft Teams helps </a:t>
              </a:r>
              <a:r>
                <a:rPr lang="en-GB" dirty="0">
                  <a:solidFill>
                    <a:schemeClr val="bg1"/>
                  </a:solidFill>
                  <a:latin typeface="Arial" panose="020B0604020202020204" pitchFamily="34" charset="0"/>
                  <a:cs typeface="Arial" panose="020B0604020202020204" pitchFamily="34" charset="0"/>
                </a:rPr>
                <a:t>the whole team </a:t>
              </a:r>
              <a:r>
                <a:rPr lang="en-GB" kern="1200" dirty="0">
                  <a:solidFill>
                    <a:schemeClr val="bg1"/>
                  </a:solidFill>
                  <a:latin typeface="Arial" panose="020B0604020202020204" pitchFamily="34" charset="0"/>
                  <a:ea typeface="+mn-ea"/>
                  <a:cs typeface="Arial" panose="020B0604020202020204" pitchFamily="34" charset="0"/>
                </a:rPr>
                <a:t>work in a more organised, connected and efficient way. </a:t>
              </a:r>
              <a:endParaRPr lang="en-GB" dirty="0">
                <a:solidFill>
                  <a:schemeClr val="bg1"/>
                </a:solidFill>
                <a:latin typeface="Arial" panose="020B0604020202020204" pitchFamily="34" charset="0"/>
                <a:cs typeface="Arial" panose="020B0604020202020204" pitchFamily="34" charset="0"/>
              </a:endParaRPr>
            </a:p>
            <a:p>
              <a:pPr defTabSz="744093">
                <a:lnSpc>
                  <a:spcPct val="90000"/>
                </a:lnSpc>
                <a:spcBef>
                  <a:spcPct val="0"/>
                </a:spcBef>
                <a:spcAft>
                  <a:spcPct val="35000"/>
                </a:spcAft>
              </a:pPr>
              <a:endParaRPr lang="en-GB" kern="1200" dirty="0">
                <a:solidFill>
                  <a:schemeClr val="bg1"/>
                </a:solidFill>
                <a:latin typeface="Arial" panose="020B0604020202020204" pitchFamily="34" charset="0"/>
                <a:ea typeface="+mn-ea"/>
                <a:cs typeface="Arial" panose="020B0604020202020204" pitchFamily="34" charset="0"/>
              </a:endParaRPr>
            </a:p>
            <a:p>
              <a:pPr marL="159449" lvl="1" indent="-159449" defTabSz="744093">
                <a:lnSpc>
                  <a:spcPct val="90000"/>
                </a:lnSpc>
                <a:spcBef>
                  <a:spcPct val="0"/>
                </a:spcBef>
                <a:spcAft>
                  <a:spcPct val="15000"/>
                </a:spcAft>
                <a:buChar char="•"/>
              </a:pPr>
              <a:r>
                <a:rPr lang="en-GB" kern="1200" dirty="0">
                  <a:solidFill>
                    <a:schemeClr val="bg1"/>
                  </a:solidFill>
                  <a:latin typeface="Arial" panose="020B0604020202020204" pitchFamily="34" charset="0"/>
                  <a:ea typeface="+mn-ea"/>
                  <a:cs typeface="Arial" panose="020B0604020202020204" pitchFamily="34" charset="0"/>
                </a:rPr>
                <a:t>One central place for all staff </a:t>
              </a:r>
              <a:r>
                <a:rPr lang="en-GB" dirty="0">
                  <a:solidFill>
                    <a:schemeClr val="bg1"/>
                  </a:solidFill>
                  <a:latin typeface="Arial" panose="020B0604020202020204" pitchFamily="34" charset="0"/>
                  <a:cs typeface="Arial" panose="020B0604020202020204" pitchFamily="34" charset="0"/>
                </a:rPr>
                <a:t>to share </a:t>
              </a:r>
              <a:r>
                <a:rPr lang="en-GB" kern="1200" dirty="0">
                  <a:solidFill>
                    <a:schemeClr val="bg1"/>
                  </a:solidFill>
                  <a:latin typeface="Arial" panose="020B0604020202020204" pitchFamily="34" charset="0"/>
                  <a:ea typeface="+mn-ea"/>
                  <a:cs typeface="Arial" panose="020B0604020202020204" pitchFamily="34" charset="0"/>
                </a:rPr>
                <a:t>daily updates, handovers and announcements (Microsoft, 2026).</a:t>
              </a:r>
              <a:endParaRPr lang="en-US" kern="1200" dirty="0">
                <a:solidFill>
                  <a:schemeClr val="bg1"/>
                </a:solidFill>
                <a:latin typeface="Arial" panose="020B0604020202020204" pitchFamily="34" charset="0"/>
                <a:ea typeface="+mn-ea"/>
                <a:cs typeface="Arial" panose="020B0604020202020204" pitchFamily="34" charset="0"/>
              </a:endParaRPr>
            </a:p>
            <a:p>
              <a:pPr marL="159449" lvl="1" indent="-159449" defTabSz="744093">
                <a:lnSpc>
                  <a:spcPct val="90000"/>
                </a:lnSpc>
                <a:spcBef>
                  <a:spcPct val="0"/>
                </a:spcBef>
                <a:spcAft>
                  <a:spcPct val="15000"/>
                </a:spcAft>
                <a:buChar char="•"/>
              </a:pPr>
              <a:r>
                <a:rPr lang="en-GB" kern="1200" dirty="0">
                  <a:solidFill>
                    <a:schemeClr val="bg1"/>
                  </a:solidFill>
                  <a:latin typeface="Arial" panose="020B0604020202020204" pitchFamily="34" charset="0"/>
                  <a:ea typeface="+mn-ea"/>
                  <a:cs typeface="Arial" panose="020B0604020202020204" pitchFamily="34" charset="0"/>
                </a:rPr>
                <a:t>Everyone sees the same information at the same time, avoiding mixed messages and miscommunications.</a:t>
              </a:r>
              <a:endParaRPr lang="en-US" kern="1200" dirty="0">
                <a:solidFill>
                  <a:schemeClr val="bg1"/>
                </a:solidFill>
                <a:latin typeface="Arial" panose="020B0604020202020204" pitchFamily="34" charset="0"/>
                <a:ea typeface="+mn-ea"/>
                <a:cs typeface="Arial" panose="020B0604020202020204" pitchFamily="34" charset="0"/>
              </a:endParaRPr>
            </a:p>
            <a:p>
              <a:pPr marL="159449" lvl="1" indent="-159449" defTabSz="744093">
                <a:lnSpc>
                  <a:spcPct val="90000"/>
                </a:lnSpc>
                <a:spcBef>
                  <a:spcPct val="0"/>
                </a:spcBef>
                <a:spcAft>
                  <a:spcPct val="15000"/>
                </a:spcAft>
                <a:buChar char="•"/>
              </a:pPr>
              <a:r>
                <a:rPr lang="en-GB" kern="1200" dirty="0">
                  <a:solidFill>
                    <a:schemeClr val="bg1"/>
                  </a:solidFill>
                  <a:latin typeface="Arial" panose="020B0604020202020204" pitchFamily="34" charset="0"/>
                  <a:ea typeface="+mn-ea"/>
                  <a:cs typeface="Arial" panose="020B0604020202020204" pitchFamily="34" charset="0"/>
                </a:rPr>
                <a:t>Dedicated channels keep conversations grouped and easy to find.</a:t>
              </a:r>
              <a:endParaRPr lang="en-US" kern="1200" dirty="0">
                <a:solidFill>
                  <a:schemeClr val="bg1"/>
                </a:solidFill>
                <a:latin typeface="Arial" panose="020B0604020202020204" pitchFamily="34" charset="0"/>
                <a:ea typeface="+mn-ea"/>
                <a:cs typeface="Arial" panose="020B0604020202020204" pitchFamily="34" charset="0"/>
              </a:endParaRPr>
            </a:p>
            <a:p>
              <a:pPr marL="159449" lvl="1" indent="-159449" defTabSz="744093">
                <a:lnSpc>
                  <a:spcPct val="90000"/>
                </a:lnSpc>
                <a:spcBef>
                  <a:spcPct val="0"/>
                </a:spcBef>
                <a:spcAft>
                  <a:spcPct val="15000"/>
                </a:spcAft>
                <a:buChar char="•"/>
              </a:pPr>
              <a:r>
                <a:rPr lang="en-GB" kern="1200" dirty="0">
                  <a:solidFill>
                    <a:schemeClr val="bg1"/>
                  </a:solidFill>
                  <a:latin typeface="Arial" panose="020B0604020202020204" pitchFamily="34" charset="0"/>
                  <a:ea typeface="+mn-ea"/>
                  <a:cs typeface="Arial" panose="020B0604020202020204" pitchFamily="34" charset="0"/>
                </a:rPr>
                <a:t>Accessible on phones, tablets and laptops </a:t>
              </a:r>
              <a:r>
                <a:rPr lang="en-GB" dirty="0">
                  <a:solidFill>
                    <a:schemeClr val="bg1"/>
                  </a:solidFill>
                  <a:latin typeface="Arial" panose="020B0604020202020204" pitchFamily="34" charset="0"/>
                  <a:cs typeface="Arial" panose="020B0604020202020204" pitchFamily="34" charset="0"/>
                </a:rPr>
                <a:t>– accessible whether staff</a:t>
              </a:r>
              <a:r>
                <a:rPr lang="en-GB" kern="1200" dirty="0">
                  <a:solidFill>
                    <a:schemeClr val="bg1"/>
                  </a:solidFill>
                  <a:latin typeface="Arial" panose="020B0604020202020204" pitchFamily="34" charset="0"/>
                  <a:ea typeface="+mn-ea"/>
                  <a:cs typeface="Arial" panose="020B0604020202020204" pitchFamily="34" charset="0"/>
                </a:rPr>
                <a:t> are </a:t>
              </a:r>
              <a:r>
                <a:rPr lang="en-GB" dirty="0">
                  <a:solidFill>
                    <a:schemeClr val="bg1"/>
                  </a:solidFill>
                  <a:latin typeface="Arial" panose="020B0604020202020204" pitchFamily="34" charset="0"/>
                  <a:cs typeface="Arial" panose="020B0604020202020204" pitchFamily="34" charset="0"/>
                </a:rPr>
                <a:t>in the </a:t>
              </a:r>
              <a:r>
                <a:rPr lang="en-GB" kern="1200" dirty="0">
                  <a:solidFill>
                    <a:schemeClr val="bg1"/>
                  </a:solidFill>
                  <a:latin typeface="Arial" panose="020B0604020202020204" pitchFamily="34" charset="0"/>
                  <a:ea typeface="+mn-ea"/>
                  <a:cs typeface="Arial" panose="020B0604020202020204" pitchFamily="34" charset="0"/>
                </a:rPr>
                <a:t>office or when out visiting service users.</a:t>
              </a:r>
            </a:p>
            <a:p>
              <a:pPr marL="159449" lvl="1" indent="-159449" defTabSz="744093">
                <a:lnSpc>
                  <a:spcPct val="90000"/>
                </a:lnSpc>
                <a:spcBef>
                  <a:spcPct val="0"/>
                </a:spcBef>
                <a:spcAft>
                  <a:spcPct val="15000"/>
                </a:spcAft>
                <a:buChar char="•"/>
              </a:pPr>
              <a:r>
                <a:rPr lang="en-GB" kern="1200" dirty="0">
                  <a:solidFill>
                    <a:schemeClr val="bg1"/>
                  </a:solidFill>
                  <a:latin typeface="Arial" panose="020B0604020202020204" pitchFamily="34" charset="0"/>
                  <a:ea typeface="+mn-ea"/>
                  <a:cs typeface="Arial" panose="020B0604020202020204" pitchFamily="34" charset="0"/>
                </a:rPr>
                <a:t>Saves time – Less chasing messages, more time to deliver care.</a:t>
              </a:r>
            </a:p>
            <a:p>
              <a:pPr marL="159449" lvl="1" indent="-159449" defTabSz="744093">
                <a:lnSpc>
                  <a:spcPct val="90000"/>
                </a:lnSpc>
                <a:spcBef>
                  <a:spcPct val="0"/>
                </a:spcBef>
                <a:spcAft>
                  <a:spcPct val="15000"/>
                </a:spcAft>
                <a:buFontTx/>
                <a:buChar char="•"/>
              </a:pPr>
              <a:r>
                <a:rPr lang="en-GB" kern="1200" dirty="0">
                  <a:solidFill>
                    <a:schemeClr val="bg1"/>
                  </a:solidFill>
                  <a:latin typeface="Arial" panose="020B0604020202020204" pitchFamily="34" charset="0"/>
                  <a:ea typeface="+mn-ea"/>
                  <a:cs typeface="Arial" panose="020B0604020202020204" pitchFamily="34" charset="0"/>
                </a:rPr>
                <a:t>All conversations are saved and searchable – handovers </a:t>
              </a:r>
              <a:r>
                <a:rPr lang="en-GB" dirty="0">
                  <a:solidFill>
                    <a:schemeClr val="bg1"/>
                  </a:solidFill>
                  <a:latin typeface="Arial" panose="020B0604020202020204" pitchFamily="34" charset="0"/>
                  <a:cs typeface="Arial" panose="020B0604020202020204" pitchFamily="34" charset="0"/>
                </a:rPr>
                <a:t>are</a:t>
              </a:r>
              <a:r>
                <a:rPr lang="en-GB" kern="1200" dirty="0">
                  <a:solidFill>
                    <a:schemeClr val="bg1"/>
                  </a:solidFill>
                  <a:latin typeface="Arial" panose="020B0604020202020204" pitchFamily="34" charset="0"/>
                  <a:ea typeface="+mn-ea"/>
                  <a:cs typeface="Arial" panose="020B0604020202020204" pitchFamily="34" charset="0"/>
                </a:rPr>
                <a:t> clear, consistent and easy to refer back to.</a:t>
              </a:r>
              <a:endParaRPr lang="en-GB" sz="1674" kern="1200" dirty="0">
                <a:solidFill>
                  <a:srgbClr val="555555"/>
                </a:solidFill>
                <a:latin typeface="Arial" panose="020B0604020202020204" pitchFamily="34" charset="0"/>
                <a:ea typeface="+mn-ea"/>
                <a:cs typeface="Arial" panose="020B0604020202020204" pitchFamily="34" charset="0"/>
              </a:endParaRPr>
            </a:p>
            <a:p>
              <a:pPr marL="159449" lvl="1" indent="-159449" defTabSz="744093">
                <a:lnSpc>
                  <a:spcPct val="90000"/>
                </a:lnSpc>
                <a:spcBef>
                  <a:spcPct val="0"/>
                </a:spcBef>
                <a:spcAft>
                  <a:spcPct val="15000"/>
                </a:spcAft>
                <a:buChar char="•"/>
              </a:pPr>
              <a:endParaRPr lang="en-GB" sz="1674" kern="1200" dirty="0">
                <a:solidFill>
                  <a:srgbClr val="555555"/>
                </a:solidFill>
                <a:latin typeface="Arial" panose="020B0604020202020204" pitchFamily="34" charset="0"/>
                <a:ea typeface="+mn-ea"/>
                <a:cs typeface="Arial" panose="020B0604020202020204" pitchFamily="34" charset="0"/>
              </a:endParaRPr>
            </a:p>
            <a:p>
              <a:pPr marL="0" lvl="1" defTabSz="744093">
                <a:lnSpc>
                  <a:spcPct val="90000"/>
                </a:lnSpc>
                <a:spcBef>
                  <a:spcPct val="0"/>
                </a:spcBef>
                <a:spcAft>
                  <a:spcPct val="15000"/>
                </a:spcAft>
              </a:pPr>
              <a:endParaRPr lang="en-GB" sz="1674" kern="1200" dirty="0">
                <a:solidFill>
                  <a:srgbClr val="555555"/>
                </a:solidFill>
                <a:latin typeface="Arial" panose="020B0604020202020204" pitchFamily="34" charset="0"/>
                <a:ea typeface="+mn-ea"/>
                <a:cs typeface="Arial" panose="020B0604020202020204" pitchFamily="34" charset="0"/>
              </a:endParaRPr>
            </a:p>
            <a:p>
              <a:pPr marL="0" lvl="1" algn="l" defTabSz="800100">
                <a:lnSpc>
                  <a:spcPct val="90000"/>
                </a:lnSpc>
                <a:spcBef>
                  <a:spcPct val="0"/>
                </a:spcBef>
                <a:spcAft>
                  <a:spcPct val="15000"/>
                </a:spcAft>
              </a:pPr>
              <a:endParaRPr lang="en-US" sz="1800" kern="12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41007421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51922D2-D397-9EA4-A66D-55B0884D1A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56ABB6D-D014-4A72-5E9E-37F62E3B342A}"/>
              </a:ext>
            </a:extLst>
          </p:cNvPr>
          <p:cNvSpPr txBox="1"/>
          <p:nvPr/>
        </p:nvSpPr>
        <p:spPr>
          <a:xfrm>
            <a:off x="614678" y="1543849"/>
            <a:ext cx="4145582" cy="4638825"/>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600" b="1" kern="1200">
                <a:solidFill>
                  <a:schemeClr val="tx1"/>
                </a:solidFill>
                <a:latin typeface="+mj-lt"/>
                <a:ea typeface="+mj-ea"/>
                <a:cs typeface="+mj-cs"/>
              </a:rPr>
              <a:t>Why is Microsoft Teams suitable for Staff Communication and updates?</a:t>
            </a:r>
          </a:p>
        </p:txBody>
      </p:sp>
      <p:graphicFrame>
        <p:nvGraphicFramePr>
          <p:cNvPr id="14" name="TextBox 2">
            <a:extLst>
              <a:ext uri="{FF2B5EF4-FFF2-40B4-BE49-F238E27FC236}">
                <a16:creationId xmlns:a16="http://schemas.microsoft.com/office/drawing/2014/main" id="{390788D5-022B-0AA5-EDF7-2570F2089FCE}"/>
              </a:ext>
            </a:extLst>
          </p:cNvPr>
          <p:cNvGraphicFramePr/>
          <p:nvPr>
            <p:extLst>
              <p:ext uri="{D42A27DB-BD31-4B8C-83A1-F6EECF244321}">
                <p14:modId xmlns:p14="http://schemas.microsoft.com/office/powerpoint/2010/main" val="2667473718"/>
              </p:ext>
            </p:extLst>
          </p:nvPr>
        </p:nvGraphicFramePr>
        <p:xfrm>
          <a:off x="4608246" y="548640"/>
          <a:ext cx="6949440" cy="57866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493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3E8498D-DA8F-EF6C-5420-F153D4979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BDA18921-E9F7-0F72-A514-82DC9FAAE1AC}"/>
              </a:ext>
            </a:extLst>
          </p:cNvPr>
          <p:cNvSpPr txBox="1"/>
          <p:nvPr/>
        </p:nvSpPr>
        <p:spPr>
          <a:xfrm>
            <a:off x="618007" y="548643"/>
            <a:ext cx="6424690" cy="3635797"/>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5600" b="1">
                <a:latin typeface="+mj-lt"/>
                <a:ea typeface="+mj-ea"/>
                <a:cs typeface="+mj-cs"/>
              </a:rPr>
              <a:t>How Microsoft Teams Improves Efficiency &amp; Communication?</a:t>
            </a:r>
          </a:p>
        </p:txBody>
      </p:sp>
      <p:sp>
        <p:nvSpPr>
          <p:cNvPr id="3" name="TextBox 2">
            <a:extLst>
              <a:ext uri="{FF2B5EF4-FFF2-40B4-BE49-F238E27FC236}">
                <a16:creationId xmlns:a16="http://schemas.microsoft.com/office/drawing/2014/main" id="{4B0B867D-2C38-221C-3696-3786BECB598F}"/>
              </a:ext>
            </a:extLst>
          </p:cNvPr>
          <p:cNvSpPr txBox="1"/>
          <p:nvPr/>
        </p:nvSpPr>
        <p:spPr>
          <a:xfrm>
            <a:off x="6874283" y="381382"/>
            <a:ext cx="5002923" cy="6001643"/>
          </a:xfrm>
          <a:prstGeom prst="rect">
            <a:avLst/>
          </a:prstGeom>
          <a:solidFill>
            <a:schemeClr val="accent1">
              <a:lumMod val="75000"/>
            </a:schemeClr>
          </a:solidFill>
        </p:spPr>
        <p:txBody>
          <a:bodyPr wrap="square" rtlCol="0">
            <a:spAutoFit/>
          </a:bodyPr>
          <a:lstStyle/>
          <a:p>
            <a:r>
              <a:rPr lang="en-GB" sz="1600" b="1" dirty="0">
                <a:solidFill>
                  <a:schemeClr val="bg1"/>
                </a:solidFill>
                <a:latin typeface="Arial" panose="020B0604020202020204" pitchFamily="34" charset="0"/>
                <a:cs typeface="Arial" panose="020B0604020202020204" pitchFamily="34" charset="0"/>
              </a:rPr>
              <a:t>Better Communication across all locations</a:t>
            </a:r>
          </a:p>
          <a:p>
            <a:r>
              <a:rPr lang="en-GB" sz="1600" dirty="0">
                <a:solidFill>
                  <a:schemeClr val="bg1"/>
                </a:solidFill>
                <a:latin typeface="Arial" panose="020B0604020202020204" pitchFamily="34" charset="0"/>
                <a:cs typeface="Arial" panose="020B0604020202020204" pitchFamily="34" charset="0"/>
              </a:rPr>
              <a:t>Microsoft Teams brings all conversations into one shared space instead of people using different apps, texts or emails that don’t connect. Staff working out in the community can send quick messages or photos from a mobile, whilst office-based teams see the same information straight away this way nothing gets lost or only seen by one staff member. It creates dedicated channels for different topics such as daily handovers, rota changes or urgent updates, this way everyone can find what they need to without asking around and wasting time.</a:t>
            </a:r>
          </a:p>
          <a:p>
            <a:endParaRPr lang="en-GB" sz="1600" dirty="0">
              <a:solidFill>
                <a:schemeClr val="bg1"/>
              </a:solidFill>
              <a:latin typeface="Arial" panose="020B0604020202020204" pitchFamily="34" charset="0"/>
              <a:cs typeface="Arial" panose="020B0604020202020204" pitchFamily="34" charset="0"/>
            </a:endParaRPr>
          </a:p>
          <a:p>
            <a:r>
              <a:rPr lang="en-GB" sz="1600" b="1" dirty="0">
                <a:solidFill>
                  <a:schemeClr val="bg1"/>
                </a:solidFill>
                <a:latin typeface="Arial" panose="020B0604020202020204" pitchFamily="34" charset="0"/>
                <a:cs typeface="Arial" panose="020B0604020202020204" pitchFamily="34" charset="0"/>
              </a:rPr>
              <a:t>Faster, more consistent working</a:t>
            </a:r>
          </a:p>
          <a:p>
            <a:r>
              <a:rPr lang="en-GB" sz="1600" dirty="0">
                <a:solidFill>
                  <a:schemeClr val="bg1"/>
                </a:solidFill>
                <a:latin typeface="Arial" panose="020B0604020202020204" pitchFamily="34" charset="0"/>
                <a:cs typeface="Arial" panose="020B0604020202020204" pitchFamily="34" charset="0"/>
              </a:rPr>
              <a:t>Instead of repeating updates to different people or writing things down multiple times, the whole team views the same information at the same time. This cuts down duplicated work and chasing people for details. Teams also lets people have quick calls or hold short meetings without needing separate systems, so decisions get made faster. Everyone works from the same up-to-date information, which  means fewer mistakes and clearer, more reliable communication across the service (Microsoft, 2026).</a:t>
            </a:r>
          </a:p>
        </p:txBody>
      </p:sp>
    </p:spTree>
    <p:extLst>
      <p:ext uri="{BB962C8B-B14F-4D97-AF65-F5344CB8AC3E}">
        <p14:creationId xmlns:p14="http://schemas.microsoft.com/office/powerpoint/2010/main" val="24902883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3FDCEE7B-F7A8-F54D-FA28-F9B7106B1601}"/>
              </a:ext>
            </a:extLst>
          </p:cNvPr>
          <p:cNvSpPr>
            <a:spLocks noGrp="1"/>
          </p:cNvSpPr>
          <p:nvPr>
            <p:ph type="title"/>
          </p:nvPr>
        </p:nvSpPr>
        <p:spPr/>
        <p:txBody>
          <a:bodyPr/>
          <a:lstStyle/>
          <a:p>
            <a:r>
              <a:rPr lang="en-US" dirty="0"/>
              <a:t>Advantages &amp; Limitations of using Microsoft Teams</a:t>
            </a:r>
            <a:endParaRPr lang="en-GB" dirty="0"/>
          </a:p>
        </p:txBody>
      </p:sp>
      <p:sp>
        <p:nvSpPr>
          <p:cNvPr id="9" name="Content Placeholder 8">
            <a:extLst>
              <a:ext uri="{FF2B5EF4-FFF2-40B4-BE49-F238E27FC236}">
                <a16:creationId xmlns:a16="http://schemas.microsoft.com/office/drawing/2014/main" id="{132F666F-E43A-8921-A02A-D0DE14C69F4F}"/>
              </a:ext>
            </a:extLst>
          </p:cNvPr>
          <p:cNvSpPr>
            <a:spLocks noGrp="1"/>
          </p:cNvSpPr>
          <p:nvPr>
            <p:ph sz="half" idx="1"/>
          </p:nvPr>
        </p:nvSpPr>
        <p:spPr>
          <a:xfrm>
            <a:off x="612648" y="1970617"/>
            <a:ext cx="5181600" cy="4685015"/>
          </a:xfrm>
          <a:solidFill>
            <a:schemeClr val="accent1"/>
          </a:solidFill>
        </p:spPr>
        <p:txBody>
          <a:bodyPr>
            <a:noAutofit/>
          </a:bodyPr>
          <a:lstStyle/>
          <a:p>
            <a:pPr marL="0" indent="0">
              <a:buNone/>
            </a:pPr>
            <a:r>
              <a:rPr lang="en-GB" sz="1800" b="1" dirty="0">
                <a:solidFill>
                  <a:schemeClr val="bg1"/>
                </a:solidFill>
                <a:latin typeface="Arial" panose="020B0604020202020204" pitchFamily="34" charset="0"/>
                <a:cs typeface="Arial" panose="020B0604020202020204" pitchFamily="34" charset="0"/>
              </a:rPr>
              <a:t>Advantages</a:t>
            </a:r>
            <a:r>
              <a:rPr lang="en-GB" sz="1800" dirty="0">
                <a:solidFill>
                  <a:schemeClr val="bg1"/>
                </a:solidFill>
                <a:latin typeface="Arial" panose="020B0604020202020204" pitchFamily="34" charset="0"/>
                <a:cs typeface="Arial" panose="020B0604020202020204" pitchFamily="34" charset="0"/>
              </a:rPr>
              <a:t> </a:t>
            </a:r>
          </a:p>
          <a:p>
            <a:r>
              <a:rPr lang="en-GB" sz="1400" b="1" dirty="0">
                <a:solidFill>
                  <a:schemeClr val="bg1"/>
                </a:solidFill>
                <a:latin typeface="Arial" panose="020B0604020202020204" pitchFamily="34" charset="0"/>
                <a:cs typeface="Arial" panose="020B0604020202020204" pitchFamily="34" charset="0"/>
              </a:rPr>
              <a:t>Works with existing Microsoft 365</a:t>
            </a:r>
            <a:r>
              <a:rPr lang="en-GB" sz="1400" dirty="0">
                <a:solidFill>
                  <a:schemeClr val="bg1"/>
                </a:solidFill>
                <a:latin typeface="Arial" panose="020B0604020202020204" pitchFamily="34" charset="0"/>
                <a:cs typeface="Arial" panose="020B0604020202020204" pitchFamily="34" charset="0"/>
              </a:rPr>
              <a:t>– Included in Ashford’s existing Microsoft 365 licence, so there’s no additional expense for the service.</a:t>
            </a:r>
          </a:p>
          <a:p>
            <a:r>
              <a:rPr lang="en-GB" sz="1400" b="1" dirty="0">
                <a:solidFill>
                  <a:schemeClr val="bg1"/>
                </a:solidFill>
                <a:latin typeface="Arial" panose="020B0604020202020204" pitchFamily="34" charset="0"/>
                <a:cs typeface="Arial" panose="020B0604020202020204" pitchFamily="34" charset="0"/>
              </a:rPr>
              <a:t>Accessible anywhere </a:t>
            </a:r>
            <a:r>
              <a:rPr lang="en-GB" sz="1400" dirty="0">
                <a:solidFill>
                  <a:schemeClr val="bg1"/>
                </a:solidFill>
                <a:latin typeface="Arial" panose="020B0604020202020204" pitchFamily="34" charset="0"/>
                <a:cs typeface="Arial" panose="020B0604020202020204" pitchFamily="34" charset="0"/>
              </a:rPr>
              <a:t>– Works on phones, tablets and laptops, so staff can stay connected whether in or out of the office visiting clients,</a:t>
            </a:r>
          </a:p>
          <a:p>
            <a:r>
              <a:rPr lang="en-GB" sz="1400" b="1" dirty="0">
                <a:solidFill>
                  <a:schemeClr val="bg1"/>
                </a:solidFill>
                <a:latin typeface="Arial" panose="020B0604020202020204" pitchFamily="34" charset="0"/>
                <a:cs typeface="Arial" panose="020B0604020202020204" pitchFamily="34" charset="0"/>
              </a:rPr>
              <a:t>Clear, searchable records </a:t>
            </a:r>
            <a:r>
              <a:rPr lang="en-GB" sz="1400" dirty="0">
                <a:solidFill>
                  <a:schemeClr val="bg1"/>
                </a:solidFill>
                <a:latin typeface="Arial" panose="020B0604020202020204" pitchFamily="34" charset="0"/>
                <a:cs typeface="Arial" panose="020B0604020202020204" pitchFamily="34" charset="0"/>
              </a:rPr>
              <a:t>– Updates and conversations are saved and easy to find later, creating a reliable communication history.</a:t>
            </a:r>
          </a:p>
          <a:p>
            <a:r>
              <a:rPr lang="en-GB" sz="1400" b="1" dirty="0">
                <a:solidFill>
                  <a:schemeClr val="bg1"/>
                </a:solidFill>
                <a:latin typeface="Arial" panose="020B0604020202020204" pitchFamily="34" charset="0"/>
                <a:cs typeface="Arial" panose="020B0604020202020204" pitchFamily="34" charset="0"/>
              </a:rPr>
              <a:t>Familiar tools together </a:t>
            </a:r>
            <a:r>
              <a:rPr lang="en-GB" sz="1400" dirty="0">
                <a:solidFill>
                  <a:schemeClr val="bg1"/>
                </a:solidFill>
                <a:latin typeface="Arial" panose="020B0604020202020204" pitchFamily="34" charset="0"/>
                <a:cs typeface="Arial" panose="020B0604020202020204" pitchFamily="34" charset="0"/>
              </a:rPr>
              <a:t>– Works well with outlook, Word and OneDrive, so staff use tools they already know.</a:t>
            </a:r>
          </a:p>
          <a:p>
            <a:r>
              <a:rPr lang="en-GB" sz="1400" b="1" dirty="0">
                <a:solidFill>
                  <a:schemeClr val="bg1"/>
                </a:solidFill>
                <a:latin typeface="Arial" panose="020B0604020202020204" pitchFamily="34" charset="0"/>
                <a:cs typeface="Arial" panose="020B0604020202020204" pitchFamily="34" charset="0"/>
              </a:rPr>
              <a:t>Flexible Communication </a:t>
            </a:r>
            <a:r>
              <a:rPr lang="en-GB" sz="1400" dirty="0">
                <a:solidFill>
                  <a:schemeClr val="bg1"/>
                </a:solidFill>
                <a:latin typeface="Arial" panose="020B0604020202020204" pitchFamily="34" charset="0"/>
                <a:cs typeface="Arial" panose="020B0604020202020204" pitchFamily="34" charset="0"/>
              </a:rPr>
              <a:t>– Staff can use text, voice or video call depending on what each situation needs (Microsoft, 2026).</a:t>
            </a:r>
          </a:p>
        </p:txBody>
      </p:sp>
      <p:sp>
        <p:nvSpPr>
          <p:cNvPr id="10" name="Content Placeholder 9">
            <a:extLst>
              <a:ext uri="{FF2B5EF4-FFF2-40B4-BE49-F238E27FC236}">
                <a16:creationId xmlns:a16="http://schemas.microsoft.com/office/drawing/2014/main" id="{ED4B4B9B-4895-0499-302C-AEE4ED367888}"/>
              </a:ext>
            </a:extLst>
          </p:cNvPr>
          <p:cNvSpPr>
            <a:spLocks noGrp="1"/>
          </p:cNvSpPr>
          <p:nvPr>
            <p:ph sz="half" idx="2"/>
          </p:nvPr>
        </p:nvSpPr>
        <p:spPr>
          <a:xfrm>
            <a:off x="6172200" y="1970618"/>
            <a:ext cx="5181600" cy="4685014"/>
          </a:xfrm>
          <a:solidFill>
            <a:schemeClr val="accent6"/>
          </a:solidFill>
        </p:spPr>
        <p:txBody>
          <a:bodyPr>
            <a:noAutofit/>
          </a:bodyPr>
          <a:lstStyle/>
          <a:p>
            <a:pPr marL="0" indent="0">
              <a:buNone/>
            </a:pPr>
            <a:r>
              <a:rPr lang="en-GB" sz="1800" b="1" dirty="0">
                <a:solidFill>
                  <a:schemeClr val="bg1"/>
                </a:solidFill>
                <a:latin typeface="Arial" panose="020B0604020202020204" pitchFamily="34" charset="0"/>
                <a:cs typeface="Arial" panose="020B0604020202020204" pitchFamily="34" charset="0"/>
              </a:rPr>
              <a:t>Limitations</a:t>
            </a:r>
          </a:p>
          <a:p>
            <a:r>
              <a:rPr lang="en-GB" sz="1400" dirty="0">
                <a:solidFill>
                  <a:schemeClr val="bg1"/>
                </a:solidFill>
                <a:latin typeface="Arial" panose="020B0604020202020204" pitchFamily="34" charset="0"/>
                <a:cs typeface="Arial" panose="020B0604020202020204" pitchFamily="34" charset="0"/>
              </a:rPr>
              <a:t>Relies on internet/data – Staff working in areas with poor signal may struggle to access updates or send messages.</a:t>
            </a:r>
          </a:p>
          <a:p>
            <a:r>
              <a:rPr lang="en-GB" sz="1400" dirty="0">
                <a:solidFill>
                  <a:schemeClr val="bg1"/>
                </a:solidFill>
                <a:latin typeface="Arial" panose="020B0604020202020204" pitchFamily="34" charset="0"/>
                <a:cs typeface="Arial" panose="020B0604020202020204" pitchFamily="34" charset="0"/>
              </a:rPr>
              <a:t>Needs training &amp; confidence – Some team members will need extra support and practice to use it fully, which can take time.</a:t>
            </a:r>
          </a:p>
          <a:p>
            <a:r>
              <a:rPr lang="en-GB" sz="1400" dirty="0">
                <a:solidFill>
                  <a:schemeClr val="bg1"/>
                </a:solidFill>
                <a:latin typeface="Arial" panose="020B0604020202020204" pitchFamily="34" charset="0"/>
                <a:cs typeface="Arial" panose="020B0604020202020204" pitchFamily="34" charset="0"/>
              </a:rPr>
              <a:t>Can become cluttered – Without clear rules about what goes where, channels can fill up and important posts may get missed.</a:t>
            </a:r>
          </a:p>
          <a:p>
            <a:r>
              <a:rPr lang="en-GB" sz="1400" dirty="0">
                <a:solidFill>
                  <a:schemeClr val="bg1"/>
                </a:solidFill>
                <a:latin typeface="Arial" panose="020B0604020202020204" pitchFamily="34" charset="0"/>
                <a:cs typeface="Arial" panose="020B0604020202020204" pitchFamily="34" charset="0"/>
              </a:rPr>
              <a:t>Not a formal care record – Teams is for communication, not storing sensitive clinical or personal information.</a:t>
            </a:r>
          </a:p>
          <a:p>
            <a:r>
              <a:rPr lang="en-GB" sz="1400" dirty="0">
                <a:solidFill>
                  <a:schemeClr val="bg1"/>
                </a:solidFill>
                <a:latin typeface="Arial" panose="020B0604020202020204" pitchFamily="34" charset="0"/>
                <a:cs typeface="Arial" panose="020B0604020202020204" pitchFamily="34" charset="0"/>
              </a:rPr>
              <a:t>Digital divide risk – A small number of staff may feel overwhelmed by new technology if not supported well (Microsoft, 2026).</a:t>
            </a:r>
          </a:p>
        </p:txBody>
      </p:sp>
    </p:spTree>
    <p:extLst>
      <p:ext uri="{BB962C8B-B14F-4D97-AF65-F5344CB8AC3E}">
        <p14:creationId xmlns:p14="http://schemas.microsoft.com/office/powerpoint/2010/main" val="3915832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47329988-FFDF-454D-3162-2E365D8048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43CDE76-3665-A785-B6F1-BF087BAA3178}"/>
              </a:ext>
            </a:extLst>
          </p:cNvPr>
          <p:cNvSpPr txBox="1"/>
          <p:nvPr/>
        </p:nvSpPr>
        <p:spPr>
          <a:xfrm>
            <a:off x="196701" y="100842"/>
            <a:ext cx="7437008" cy="3635797"/>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400" b="1" dirty="0">
                <a:latin typeface="+mj-lt"/>
                <a:ea typeface="+mj-ea"/>
                <a:cs typeface="+mj-cs"/>
              </a:rPr>
              <a:t>Recommendation to how Ashford can implement these changes. Part 2.</a:t>
            </a:r>
          </a:p>
        </p:txBody>
      </p:sp>
      <p:sp>
        <p:nvSpPr>
          <p:cNvPr id="3" name="TextBox 2">
            <a:extLst>
              <a:ext uri="{FF2B5EF4-FFF2-40B4-BE49-F238E27FC236}">
                <a16:creationId xmlns:a16="http://schemas.microsoft.com/office/drawing/2014/main" id="{54B79541-14ED-0FAB-2A64-1022E0A7DA12}"/>
              </a:ext>
            </a:extLst>
          </p:cNvPr>
          <p:cNvSpPr txBox="1"/>
          <p:nvPr/>
        </p:nvSpPr>
        <p:spPr>
          <a:xfrm>
            <a:off x="196701" y="1918741"/>
            <a:ext cx="11798598" cy="4800519"/>
          </a:xfrm>
          <a:prstGeom prst="rect">
            <a:avLst/>
          </a:prstGeom>
          <a:solidFill>
            <a:schemeClr val="accent4">
              <a:lumMod val="75000"/>
            </a:schemeClr>
          </a:solidFill>
        </p:spPr>
        <p:txBody>
          <a:bodyPr wrap="square" rtlCol="0">
            <a:spAutoFit/>
          </a:bodyPr>
          <a:lstStyle/>
          <a:p>
            <a:r>
              <a:rPr lang="en-GB" sz="2000" b="1" dirty="0"/>
              <a:t>Introducing Microsoft Teams at Ashford should be done step-by-step, keeping things simple to help everyone feel confident:</a:t>
            </a:r>
          </a:p>
          <a:p>
            <a:endParaRPr lang="en-GB" sz="2000" dirty="0"/>
          </a:p>
          <a:p>
            <a:pPr marL="342900" indent="-342900">
              <a:buFont typeface="+mj-lt"/>
              <a:buAutoNum type="arabicPeriod"/>
            </a:pPr>
            <a:r>
              <a:rPr lang="en-GB" sz="2000" b="1" dirty="0"/>
              <a:t>Set it up clearly first </a:t>
            </a:r>
          </a:p>
          <a:p>
            <a:r>
              <a:rPr lang="en-GB" sz="2000" dirty="0"/>
              <a:t>Create dedicated channels right away – such as Daily Updates, Handover and announcements – so staff know exactly where to find what they need.</a:t>
            </a:r>
          </a:p>
          <a:p>
            <a:endParaRPr lang="en-GB" sz="2000" dirty="0"/>
          </a:p>
          <a:p>
            <a:r>
              <a:rPr lang="en-GB" sz="2000" b="1" dirty="0"/>
              <a:t>2. Train at a pace that works for everyone</a:t>
            </a:r>
          </a:p>
          <a:p>
            <a:r>
              <a:rPr lang="en-GB" sz="2000" dirty="0"/>
              <a:t>Run short, practical sessions plus one-to-one help for anyone who feels less sure. Don’t rush and give people the time to get used to it before adding more features.</a:t>
            </a:r>
          </a:p>
          <a:p>
            <a:endParaRPr lang="en-GB" sz="2000" dirty="0"/>
          </a:p>
          <a:p>
            <a:r>
              <a:rPr lang="en-GB" sz="2000" b="1" dirty="0"/>
              <a:t>3. Agree simple rules together </a:t>
            </a:r>
          </a:p>
          <a:p>
            <a:r>
              <a:rPr lang="en-GB" sz="2000" dirty="0"/>
              <a:t>Decide as a team what information goes where, how to mark something as urgent, and when messages should be sent. This stops channels getting messy and important posts being missed (Microsoft, 2026; University Wales Trinity Saint David, 2026). </a:t>
            </a:r>
          </a:p>
        </p:txBody>
      </p:sp>
    </p:spTree>
    <p:extLst>
      <p:ext uri="{BB962C8B-B14F-4D97-AF65-F5344CB8AC3E}">
        <p14:creationId xmlns:p14="http://schemas.microsoft.com/office/powerpoint/2010/main" val="1021289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8545847-A289-C9E8-83D9-B63AFF335F29}"/>
              </a:ext>
            </a:extLst>
          </p:cNvPr>
          <p:cNvSpPr txBox="1"/>
          <p:nvPr/>
        </p:nvSpPr>
        <p:spPr>
          <a:xfrm>
            <a:off x="384747" y="2643590"/>
            <a:ext cx="11422505" cy="3785652"/>
          </a:xfrm>
          <a:prstGeom prst="rect">
            <a:avLst/>
          </a:prstGeom>
          <a:solidFill>
            <a:schemeClr val="bg2">
              <a:lumMod val="50000"/>
            </a:schemeClr>
          </a:solidFill>
        </p:spPr>
        <p:txBody>
          <a:bodyPr wrap="square">
            <a:spAutoFit/>
          </a:bodyPr>
          <a:lstStyle/>
          <a:p>
            <a:r>
              <a:rPr lang="en-GB" sz="2000" b="1" dirty="0"/>
              <a:t>4. Start small,  build up gradually</a:t>
            </a:r>
          </a:p>
          <a:p>
            <a:r>
              <a:rPr lang="en-GB" sz="2000" dirty="0"/>
              <a:t>Begin with just daily updates to get everyone comfortable. Once Teams feels normal, slowly add things like shared rotas or quick team meetings</a:t>
            </a:r>
          </a:p>
          <a:p>
            <a:endParaRPr lang="en-GB" sz="2000" dirty="0"/>
          </a:p>
          <a:p>
            <a:r>
              <a:rPr lang="en-GB" sz="2000" b="1" dirty="0"/>
              <a:t>5. Have someone to turn to</a:t>
            </a:r>
          </a:p>
          <a:p>
            <a:r>
              <a:rPr lang="en-GB" sz="2000" dirty="0"/>
              <a:t>Choose one or two confident staff members as the go-to people for questions. This means people don’t feel stuck or unsure who to ask when things go wrong or they are having difficulties. </a:t>
            </a:r>
          </a:p>
          <a:p>
            <a:endParaRPr lang="en-GB" sz="2000" b="1" dirty="0"/>
          </a:p>
          <a:p>
            <a:r>
              <a:rPr lang="en-GB" sz="2000" b="1" dirty="0"/>
              <a:t>6. Check in and adjust</a:t>
            </a:r>
          </a:p>
          <a:p>
            <a:r>
              <a:rPr lang="en-GB" sz="2000" dirty="0"/>
              <a:t>Review how its going after about four weeks. Ask what’s working and what isn’t – change things if something isn’t helping the staff (Microsoft, 2026; University Wales Trinity Saint David, 2026).</a:t>
            </a:r>
          </a:p>
        </p:txBody>
      </p:sp>
      <p:sp>
        <p:nvSpPr>
          <p:cNvPr id="4" name="TextBox 3">
            <a:extLst>
              <a:ext uri="{FF2B5EF4-FFF2-40B4-BE49-F238E27FC236}">
                <a16:creationId xmlns:a16="http://schemas.microsoft.com/office/drawing/2014/main" id="{169147B5-031B-7C45-C2E4-BEF7F882221F}"/>
              </a:ext>
            </a:extLst>
          </p:cNvPr>
          <p:cNvSpPr txBox="1"/>
          <p:nvPr/>
        </p:nvSpPr>
        <p:spPr>
          <a:xfrm>
            <a:off x="384747" y="314793"/>
            <a:ext cx="7182701" cy="1920526"/>
          </a:xfrm>
          <a:prstGeom prst="rect">
            <a:avLst/>
          </a:prstGeom>
          <a:noFill/>
        </p:spPr>
        <p:txBody>
          <a:bodyPr wrap="square" rtlCol="0">
            <a:spAutoFit/>
          </a:bodyPr>
          <a:lstStyle/>
          <a:p>
            <a:pPr>
              <a:lnSpc>
                <a:spcPct val="90000"/>
              </a:lnSpc>
              <a:spcBef>
                <a:spcPct val="0"/>
              </a:spcBef>
              <a:spcAft>
                <a:spcPts val="600"/>
              </a:spcAft>
            </a:pPr>
            <a:r>
              <a:rPr lang="en-US" sz="4400" b="1" dirty="0"/>
              <a:t>Recommendation to how Ashford can implement these changes.</a:t>
            </a:r>
          </a:p>
        </p:txBody>
      </p:sp>
    </p:spTree>
    <p:extLst>
      <p:ext uri="{BB962C8B-B14F-4D97-AF65-F5344CB8AC3E}">
        <p14:creationId xmlns:p14="http://schemas.microsoft.com/office/powerpoint/2010/main" val="2697853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51922D2-D397-9EA4-A66D-55B0884D1A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6E65AF9-DC6B-85FC-63F1-2D428A12A0AF}"/>
              </a:ext>
            </a:extLst>
          </p:cNvPr>
          <p:cNvSpPr txBox="1"/>
          <p:nvPr/>
        </p:nvSpPr>
        <p:spPr>
          <a:xfrm>
            <a:off x="507717" y="2938821"/>
            <a:ext cx="3995597" cy="980358"/>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800" b="1" kern="1200" dirty="0">
                <a:solidFill>
                  <a:schemeClr val="tx1"/>
                </a:solidFill>
                <a:latin typeface="+mj-lt"/>
                <a:ea typeface="+mj-ea"/>
                <a:cs typeface="+mj-cs"/>
              </a:rPr>
              <a:t>References</a:t>
            </a:r>
            <a:r>
              <a:rPr lang="en-US" sz="3600" b="1" kern="1200" dirty="0">
                <a:solidFill>
                  <a:schemeClr val="tx1"/>
                </a:solidFill>
                <a:latin typeface="+mj-lt"/>
                <a:ea typeface="+mj-ea"/>
                <a:cs typeface="+mj-cs"/>
              </a:rPr>
              <a:t> </a:t>
            </a:r>
          </a:p>
        </p:txBody>
      </p:sp>
      <p:graphicFrame>
        <p:nvGraphicFramePr>
          <p:cNvPr id="9" name="TextBox 3">
            <a:extLst>
              <a:ext uri="{FF2B5EF4-FFF2-40B4-BE49-F238E27FC236}">
                <a16:creationId xmlns:a16="http://schemas.microsoft.com/office/drawing/2014/main" id="{35DE491F-DD64-9B04-6FC4-81027BFD7D3E}"/>
              </a:ext>
            </a:extLst>
          </p:cNvPr>
          <p:cNvGraphicFramePr/>
          <p:nvPr>
            <p:extLst>
              <p:ext uri="{D42A27DB-BD31-4B8C-83A1-F6EECF244321}">
                <p14:modId xmlns:p14="http://schemas.microsoft.com/office/powerpoint/2010/main" val="651200776"/>
              </p:ext>
            </p:extLst>
          </p:nvPr>
        </p:nvGraphicFramePr>
        <p:xfrm>
          <a:off x="4608246" y="548640"/>
          <a:ext cx="6949440" cy="57866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16571678"/>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4EB4A572E33BD41B9E3BB45B6C4FE48" ma:contentTypeVersion="5" ma:contentTypeDescription="Create a new document." ma:contentTypeScope="" ma:versionID="a6568afad6ef1bb0ba87d662197f1d7b">
  <xsd:schema xmlns:xsd="http://www.w3.org/2001/XMLSchema" xmlns:xs="http://www.w3.org/2001/XMLSchema" xmlns:p="http://schemas.microsoft.com/office/2006/metadata/properties" xmlns:ns3="577751d0-6084-4994-a202-0c32fc3287d3" targetNamespace="http://schemas.microsoft.com/office/2006/metadata/properties" ma:root="true" ma:fieldsID="f8d498eda5eb15d3b77bbd76e8864a53" ns3:_="">
    <xsd:import namespace="577751d0-6084-4994-a202-0c32fc3287d3"/>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7751d0-6084-4994-a202-0c32fc3287d3"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577751d0-6084-4994-a202-0c32fc3287d3" xsi:nil="true"/>
  </documentManagement>
</p:properties>
</file>

<file path=customXml/itemProps1.xml><?xml version="1.0" encoding="utf-8"?>
<ds:datastoreItem xmlns:ds="http://schemas.openxmlformats.org/officeDocument/2006/customXml" ds:itemID="{D47AC20D-8B3D-48CF-90FC-BC50FA812C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7751d0-6084-4994-a202-0c32fc3287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A167A57-BC44-4992-A29E-77A0A8F7D45D}">
  <ds:schemaRefs>
    <ds:schemaRef ds:uri="http://schemas.microsoft.com/sharepoint/v3/contenttype/forms"/>
  </ds:schemaRefs>
</ds:datastoreItem>
</file>

<file path=customXml/itemProps3.xml><?xml version="1.0" encoding="utf-8"?>
<ds:datastoreItem xmlns:ds="http://schemas.openxmlformats.org/officeDocument/2006/customXml" ds:itemID="{53CFE106-5748-4B51-87A9-D5FAF47CDF9A}">
  <ds:schemaRefs>
    <ds:schemaRef ds:uri="http://schemas.microsoft.com/office/2006/documentManagement/types"/>
    <ds:schemaRef ds:uri="http://www.w3.org/XML/1998/namespace"/>
    <ds:schemaRef ds:uri="http://purl.org/dc/terms/"/>
    <ds:schemaRef ds:uri="http://purl.org/dc/dcmitype/"/>
    <ds:schemaRef ds:uri="577751d0-6084-4994-a202-0c32fc3287d3"/>
    <ds:schemaRef ds:uri="http://purl.org/dc/elements/1.1/"/>
    <ds:schemaRef ds:uri="http://schemas.microsoft.com/office/infopath/2007/PartnerControls"/>
    <ds:schemaRef ds:uri="http://schemas.microsoft.com/office/2006/metadata/propertie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2083</TotalTime>
  <Words>1642</Words>
  <Application>Microsoft Office PowerPoint</Application>
  <PresentationFormat>Widescreen</PresentationFormat>
  <Paragraphs>97</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Aptos</vt:lpstr>
      <vt:lpstr>Arial</vt:lpstr>
      <vt:lpstr>Neue Haas Grotesk Text Pro</vt:lpstr>
      <vt:lpstr>VanillaVTI</vt:lpstr>
      <vt:lpstr>Ashford Community Care Service Microsoft 365 Recommendation</vt:lpstr>
      <vt:lpstr>PowerPoint Presentation</vt:lpstr>
      <vt:lpstr>PowerPoint Presentation</vt:lpstr>
      <vt:lpstr>PowerPoint Presentation</vt:lpstr>
      <vt:lpstr>PowerPoint Presentation</vt:lpstr>
      <vt:lpstr>PowerPoint Presentation</vt:lpstr>
      <vt:lpstr>Advantages &amp; Limitations of using Microsoft Teams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Aimee O'Neill (2615559)</dc:creator>
  <cp:lastModifiedBy>Aimee O'Neill (2615559)</cp:lastModifiedBy>
  <cp:revision>1</cp:revision>
  <dcterms:created xsi:type="dcterms:W3CDTF">2026-10-03T15:02:49Z</dcterms:created>
  <dcterms:modified xsi:type="dcterms:W3CDTF">2026-10-05T01:45:57Z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0x01010044EB4A572E33BD41B9E3BB45B6C4FE48</vt:lpwstr>
  </property>
</Properties>
</file>