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1" r:id="rId5"/>
    <p:sldId id="257" r:id="rId6"/>
    <p:sldId id="262" r:id="rId7"/>
    <p:sldId id="263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0BC39-C692-4580-B82D-EAE429CF03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A2715A-A850-4638-91F6-5A465F7AA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C0B50-2712-4EC8-ADF8-B09D510F1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2001A-91EF-4FEA-A8AC-4490AC754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1E9CF-AC19-46C1-A4CC-14A78D4B3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43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FD920-013C-4667-A7DA-4FBB219BC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0B266-CCBF-4057-B3E4-EC42CF3AA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24EE9-018D-434D-AE38-DCB48917B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4454B2-D590-4C33-9C43-7A1CAF580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AD761-69B9-48EF-ABC4-DED2695A2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18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7B009-02D6-45D6-88AA-47E9AEE44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B5B53-B322-4F8A-BF4A-8E50D2575E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3CB538-A5EE-4766-ADF2-53E0D6561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24A64-2418-4CD1-8D05-1CEE546F2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816D1-CB1C-44EE-8822-B3A525B65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135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F9946-3A3D-427A-BB0F-E60043F6D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EED21-1F22-467F-9479-5E79B2A0EA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100C3-1864-44C8-9701-AAE00D8570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347E0-E4DF-4EE9-9E4C-7B5ED2E4E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F0DDCD-8E17-4936-9174-02BBF81F0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A3CD8D-88F1-4779-876D-881426B22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99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D24F1-2DA4-4B99-8544-3EE79E18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6C62F-39A7-4ACE-9B38-B2D868A1E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E7C283-C2BB-424D-A944-88E1BC310E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63C92A-837D-462E-8C23-DB35E4739B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FD99D8-98CA-468E-8DD6-79F220BC67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6CB5B3-CBC6-4379-AC69-73AF9A1BE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F2832-CE37-406C-B3C6-604D0A1DC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E68A3B-9855-455C-951A-58C3699CF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41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A72E3-128A-4E90-A0BA-BA349336D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AAEF7-E574-416C-B130-01BF4E3A3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54ABAA-3C50-4966-BEE0-BA0CE945C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7B1280-3B17-442F-8FBB-A70D992BA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258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DE5078-C5A5-4071-A43F-1AA79A532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C35393-197F-41D5-BC21-03DE88343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719CC0-E794-4371-8F42-895717BD6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719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3644D-5C1A-4082-9C04-4E5B23DD0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38ECC-1E74-42E2-935C-7F0DCA6D3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66F39-FFC7-4238-9E7C-27E3F3FABD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F816BA-16C6-45E4-8FB3-ABF6ABF1E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4D8FAE-3678-44F5-95B4-DD17DB60C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52E43E-74CE-437F-8B19-E0296D2B4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254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5FE27-18C0-4118-90D2-CEEB8976F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73D5B3-BC00-4285-B75A-3587EC7F9F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A92BA8-63E2-4498-97E0-D80D4DEC2F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BCE7FC-ED9C-4217-ACAA-CA5BDC69B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57C76-DE60-4048-B6D0-1109F5ECB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D46A9A-1DDA-4344-A3AE-37D1B405F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692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07093-F8EF-4154-B375-5CB0A950A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700A69-0688-4824-81EC-C004A5AC04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FB568-7348-4767-ADF5-A2EC30C2E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5B8B0-F800-4C39-AE24-DA518D325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A0809-5F1C-4984-8305-16746C8D2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7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163813-2662-4A50-AD57-2FD2961243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FB79E1-4E42-4A4A-917F-4824AD1FDB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20F5E-E424-4D13-84E8-D689EECBA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42783-59EA-44C9-AD55-9DFADA2B4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20DF5C-5814-4197-85C9-043C18D13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994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94A981-5D87-41AE-BFCD-25C243DE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622EA-4604-406A-AFB8-B9CFC8786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4F047-FCE8-4DC0-A365-16A5186DD0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70C2C-ABE7-4279-89EA-9DE11CBCD8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1AF6D-B2DA-4E58-84E3-25BA3DCD2D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43CF1-6A8D-47E8-913E-D69FE3179A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0BDC1-2892-478D-8BBA-F147304DA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600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9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1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49C09-514A-459A-94AF-63CE395520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6073" y="489439"/>
            <a:ext cx="11139854" cy="930447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A British Institution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AAF458-4E3D-4BEF-8CE5-3F1E665972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48499"/>
            <a:ext cx="9144000" cy="4200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Founded 1884 in Leeds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352BE29-3750-4342-A8D6-B6672FCBB0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2989257"/>
            <a:ext cx="11496821" cy="2874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74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275355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498B5A-E37D-4467-8BED-22049FDA0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87479"/>
            <a:ext cx="3869492" cy="1710488"/>
          </a:xfrm>
        </p:spPr>
        <p:txBody>
          <a:bodyPr anchor="b">
            <a:normAutofit/>
          </a:bodyPr>
          <a:lstStyle/>
          <a:p>
            <a:r>
              <a:rPr lang="en-GB" sz="3400" dirty="0"/>
              <a:t>A Jewish immigrant with poor English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41D73DD-160B-4885-A9CF-94EADD70D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4360" y="73152"/>
            <a:ext cx="1178966" cy="232963"/>
            <a:chOff x="7763256" y="73152"/>
            <a:chExt cx="1178966" cy="232963"/>
          </a:xfrm>
        </p:grpSpPr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163DBB78-4E4E-4B2A-B257-CD3C2408A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DD0F509B-05E7-42D0-9A4A-9BBA9ABA4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FF4A0A03-6FCB-47AB-A889-ABEAF35DE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8A6A27D1-12E0-4FAD-8C16-8A32A4EF2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90BF3193-B4B0-4FDB-9734-8C9FABA53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AB0CFE0F-0383-4629-9009-F66B040A1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5C7EB065-8792-4BDB-9863-6F1BAA3C4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45ACE59D-97B6-4DD1-BB37-12C292F183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5F2AAD78-5862-44FE-AB92-AF713D5F1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C9BF96B3-92E5-4693-B918-69EDD8FD7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5B9B69C3-A82A-4F4F-A3C4-9D2B5AFAD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ED3C38D4-9B11-4F5F-A279-1A30E0CFB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3100DDA4-8F42-4CB2-8921-3894F7BA0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A5936488-9C8D-40DA-BB04-6850F2235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1B9028EA-A394-4A9A-865A-E02D2D9AF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3E802313-55B4-481A-BFD3-000851BC8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708829DB-C817-49E6-9A68-CA180E94FB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F6D48ED4-3DDF-47BF-87FA-07B83FD95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4796464F-801F-4ACF-8CA7-B166D8E42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EFBA0710-DB96-4132-8292-1ECBDADD7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D13CC-B4ED-4908-8A30-B1F410792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3155626"/>
            <a:ext cx="3444240" cy="2935176"/>
          </a:xfrm>
        </p:spPr>
        <p:txBody>
          <a:bodyPr anchor="ctr">
            <a:normAutofit/>
          </a:bodyPr>
          <a:lstStyle/>
          <a:p>
            <a:r>
              <a:rPr lang="en-GB" sz="3200" dirty="0"/>
              <a:t>Michael Marks</a:t>
            </a:r>
          </a:p>
          <a:p>
            <a:r>
              <a:rPr lang="en-GB" sz="3200" dirty="0"/>
              <a:t>Tom Spencer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2C455D-9380-4B4A-98CD-FC54853B24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58" r="23360" b="2"/>
          <a:stretch/>
        </p:blipFill>
        <p:spPr>
          <a:xfrm>
            <a:off x="4466900" y="531074"/>
            <a:ext cx="3566160" cy="55771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601B6B9-C03A-40A5-9738-6BFF56602A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240" r="13494" b="1"/>
          <a:stretch/>
        </p:blipFill>
        <p:spPr>
          <a:xfrm>
            <a:off x="8321044" y="531074"/>
            <a:ext cx="3566160" cy="5577118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48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0A7A2-B4AF-4419-87EE-55A0C5BDA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Quality: especially in ladies’ underwear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D1B2A07-2A64-4D81-8C2C-07C182EF86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3170" y="2426818"/>
            <a:ext cx="5012711" cy="399763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1F2EE86-B573-44A7-A781-E4B9B203E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325" y="2426818"/>
            <a:ext cx="5073413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073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9B8ABD6-3CFB-49A5-A842-DA3DE0781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571500"/>
            <a:ext cx="11430000" cy="5715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6C1656-F6D2-4282-A8E2-C61766927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  <a:solidFill>
            <a:schemeClr val="bg2"/>
          </a:solidFill>
        </p:spPr>
        <p:txBody>
          <a:bodyPr/>
          <a:lstStyle/>
          <a:p>
            <a:r>
              <a:rPr lang="en-GB" dirty="0"/>
              <a:t>Quality, Customers and British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253A9-11D5-4B7D-BD49-8592363A0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797174" cy="4351338"/>
          </a:xfrm>
          <a:solidFill>
            <a:schemeClr val="bg2"/>
          </a:solidFill>
        </p:spPr>
        <p:txBody>
          <a:bodyPr/>
          <a:lstStyle/>
          <a:p>
            <a:r>
              <a:rPr lang="en-GB" dirty="0"/>
              <a:t>Shop assistants trained to speak very well</a:t>
            </a:r>
          </a:p>
          <a:p>
            <a:r>
              <a:rPr lang="en-GB" dirty="0"/>
              <a:t>To sound like Dukes and Duchesses</a:t>
            </a:r>
          </a:p>
          <a:p>
            <a:r>
              <a:rPr lang="en-GB" dirty="0"/>
              <a:t>Only British brands</a:t>
            </a:r>
          </a:p>
          <a:p>
            <a:r>
              <a:rPr lang="en-GB" dirty="0"/>
              <a:t>St Michael branding</a:t>
            </a:r>
          </a:p>
          <a:p>
            <a:r>
              <a:rPr lang="en-GB" dirty="0"/>
              <a:t>Returns accepted with receipt – no matter when purchased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1E59F-6F73-4902-8A3A-48A8079A7E99}"/>
              </a:ext>
            </a:extLst>
          </p:cNvPr>
          <p:cNvSpPr txBox="1"/>
          <p:nvPr/>
        </p:nvSpPr>
        <p:spPr>
          <a:xfrm>
            <a:off x="5393603" y="2212239"/>
            <a:ext cx="6097508" cy="3170099"/>
          </a:xfrm>
          <a:prstGeom prst="rect">
            <a:avLst/>
          </a:prstGeom>
          <a:solidFill>
            <a:srgbClr val="FFC0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4000" dirty="0"/>
              <a:t>1953 slogan:</a:t>
            </a:r>
          </a:p>
          <a:p>
            <a:pPr algn="ctr"/>
            <a:endParaRPr lang="en-US" sz="4000" dirty="0"/>
          </a:p>
          <a:p>
            <a:pPr algn="ctr"/>
            <a:r>
              <a:rPr lang="en-US" sz="4000" dirty="0"/>
              <a:t> "The customer is always and completely right!“</a:t>
            </a:r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3929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CA3A3C-BCF1-4159-8A4B-44BBA04952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1" r="22630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CF73E-C50F-44E7-9900-4744D9C81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5544514" cy="1124712"/>
          </a:xfrm>
        </p:spPr>
        <p:txBody>
          <a:bodyPr anchor="b">
            <a:noAutofit/>
          </a:bodyPr>
          <a:lstStyle/>
          <a:p>
            <a:r>
              <a:rPr lang="en-GB" sz="6000" dirty="0"/>
              <a:t>Sir Stuart Rose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CDC0F-9B5C-48CA-90E9-8B4AE1055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18054"/>
            <a:ext cx="6505568" cy="3645796"/>
          </a:xfrm>
        </p:spPr>
        <p:txBody>
          <a:bodyPr anchor="t">
            <a:noAutofit/>
          </a:bodyPr>
          <a:lstStyle/>
          <a:p>
            <a:r>
              <a:rPr lang="en-GB" sz="2400" dirty="0"/>
              <a:t>1972: M&amp;S Trainee</a:t>
            </a:r>
          </a:p>
          <a:p>
            <a:r>
              <a:rPr lang="en-GB" sz="2400" dirty="0"/>
              <a:t>1994: Burton’s menswear CEO</a:t>
            </a:r>
          </a:p>
          <a:p>
            <a:r>
              <a:rPr lang="en-GB" sz="2400" dirty="0"/>
              <a:t>1997: Argos CEO</a:t>
            </a:r>
          </a:p>
          <a:p>
            <a:r>
              <a:rPr lang="en-GB" sz="2400" dirty="0"/>
              <a:t>2004: M&amp;S CEO</a:t>
            </a:r>
          </a:p>
          <a:p>
            <a:r>
              <a:rPr lang="en-GB" sz="2400" dirty="0"/>
              <a:t>2006: World Business Forum ‘Business Leader of the Year’</a:t>
            </a:r>
          </a:p>
          <a:p>
            <a:r>
              <a:rPr lang="en-GB" sz="2400" dirty="0"/>
              <a:t>2015 Britain Stronger in Europe Chairperson</a:t>
            </a:r>
          </a:p>
          <a:p>
            <a:r>
              <a:rPr lang="en-GB" sz="2400" dirty="0"/>
              <a:t>2021: Asda Chairperson</a:t>
            </a:r>
          </a:p>
        </p:txBody>
      </p:sp>
    </p:spTree>
    <p:extLst>
      <p:ext uri="{BB962C8B-B14F-4D97-AF65-F5344CB8AC3E}">
        <p14:creationId xmlns:p14="http://schemas.microsoft.com/office/powerpoint/2010/main" val="2184835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0E8E8-A3C5-43E5-84F7-1C50396CC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Mary Gober International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52EE3-E6A4-4920-BE46-C86648289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2419"/>
            <a:ext cx="5725562" cy="3904543"/>
          </a:xfrm>
        </p:spPr>
        <p:txBody>
          <a:bodyPr/>
          <a:lstStyle/>
          <a:p>
            <a:r>
              <a:rPr lang="en-GB" dirty="0"/>
              <a:t>Mindset, language and actions</a:t>
            </a:r>
          </a:p>
          <a:p>
            <a:r>
              <a:rPr lang="en-GB" dirty="0"/>
              <a:t>Inspiring the highest levels of customer care</a:t>
            </a:r>
          </a:p>
          <a:p>
            <a:r>
              <a:rPr lang="en-GB" dirty="0"/>
              <a:t>Staff urgency and customer focus</a:t>
            </a:r>
          </a:p>
          <a:p>
            <a:r>
              <a:rPr lang="en-GB" dirty="0"/>
              <a:t>Customer satisfaction</a:t>
            </a:r>
          </a:p>
          <a:p>
            <a:r>
              <a:rPr lang="en-GB" dirty="0"/>
              <a:t>Improved sales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02CB2-EE5B-47CF-A143-EFD7F7897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2424" y="365125"/>
            <a:ext cx="2009775" cy="8858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60A41E-C3AB-490A-AA9C-5295643E28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01" y="2001831"/>
            <a:ext cx="1633684" cy="35133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76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4BF14FF4-B144-430F-81EA-AF3064EC0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Mary Gober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37C1776D-770A-455B-BAA3-9CBB0A789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078" y="2741135"/>
            <a:ext cx="1633684" cy="35133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1E9A5FB8-C93B-4640-A8CD-EEF1F6593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073" y="3041198"/>
            <a:ext cx="5455917" cy="276887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03528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32D4D-F29D-4972-86F3-C92BD439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M&amp;S Saviour Joins Asda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14808A-CC60-4C8C-826B-64F1456F42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1" r="-4" b="-4"/>
          <a:stretch/>
        </p:blipFill>
        <p:spPr>
          <a:xfrm>
            <a:off x="5153822" y="1001611"/>
            <a:ext cx="6553545" cy="486272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33675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149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 British Institution</vt:lpstr>
      <vt:lpstr>A Jewish immigrant with poor English</vt:lpstr>
      <vt:lpstr>Quality: especially in ladies’ underwear</vt:lpstr>
      <vt:lpstr>Quality, Customers and British Values</vt:lpstr>
      <vt:lpstr>Sir Stuart Rose</vt:lpstr>
      <vt:lpstr>Mary Gober International</vt:lpstr>
      <vt:lpstr>Mary Gober</vt:lpstr>
      <vt:lpstr>M&amp;S Saviour Joins Asda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British Institution</dc:title>
  <dc:creator>Mike Durke</dc:creator>
  <cp:lastModifiedBy>Mike Durke</cp:lastModifiedBy>
  <cp:revision>1</cp:revision>
  <dcterms:created xsi:type="dcterms:W3CDTF">2022-02-23T10:10:12Z</dcterms:created>
  <dcterms:modified xsi:type="dcterms:W3CDTF">2022-02-23T10:53:50Z</dcterms:modified>
</cp:coreProperties>
</file>