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59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B8C9E36-E59B-408C-B883-5E1B67369D90}" v="1" dt="2026-10-09T13:36:34.3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62" y="1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presProps" Target="presProps.xml" Id="rId8" /><Relationship Type="http://schemas.microsoft.com/office/2015/10/relationships/revisionInfo" Target="revisionInfo.xml" Id="rId13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tableStyles" Target="tableStyles.xml" Id="rId11" /><Relationship Type="http://schemas.openxmlformats.org/officeDocument/2006/relationships/slide" Target="slides/slide4.xml" Id="rId5" /><Relationship Type="http://schemas.openxmlformats.org/officeDocument/2006/relationships/theme" Target="theme/theme1.xml" Id="rId10" /><Relationship Type="http://schemas.openxmlformats.org/officeDocument/2006/relationships/slide" Target="slides/slide3.xml" Id="rId4" /><Relationship Type="http://schemas.openxmlformats.org/officeDocument/2006/relationships/viewProps" Target="viewProps.xml" Id="rId9" 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642" y="97104"/>
            <a:ext cx="4134357" cy="3331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4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4492488"/>
            <a:ext cx="3349751" cy="1411356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373880" y="0"/>
            <a:ext cx="781812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56644" y="6338703"/>
            <a:ext cx="219669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2383669" y="6338703"/>
            <a:ext cx="1392578" cy="365125"/>
          </a:xfrm>
        </p:spPr>
        <p:txBody>
          <a:bodyPr/>
          <a:lstStyle/>
          <a:p>
            <a:fld id="{E1A505B5-7954-4F80-8C72-B154116737D0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3776247" y="6342301"/>
            <a:ext cx="429207" cy="365125"/>
          </a:xfrm>
        </p:spPr>
        <p:txBody>
          <a:bodyPr/>
          <a:lstStyle/>
          <a:p>
            <a:fld id="{34EE77C9-A802-452C-92E5-EDCC33EB4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87177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709862"/>
            <a:ext cx="10963656" cy="45137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505B5-7954-4F80-8C72-B154116737D0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E77C9-A802-452C-92E5-EDCC33EB4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79061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6390" y="1411358"/>
            <a:ext cx="3888410" cy="2845567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4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6388" y="4403039"/>
            <a:ext cx="3888410" cy="112312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51A639AF-317A-79DF-3175-64C726EA318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" y="0"/>
            <a:ext cx="7424272" cy="6858000"/>
          </a:xfrm>
          <a:custGeom>
            <a:avLst/>
            <a:gdLst>
              <a:gd name="connsiteX0" fmla="*/ 0 w 7195675"/>
              <a:gd name="connsiteY0" fmla="*/ 0 h 6858000"/>
              <a:gd name="connsiteX1" fmla="*/ 7195675 w 7195675"/>
              <a:gd name="connsiteY1" fmla="*/ 0 h 6858000"/>
              <a:gd name="connsiteX2" fmla="*/ 7195675 w 7195675"/>
              <a:gd name="connsiteY2" fmla="*/ 6858000 h 6858000"/>
              <a:gd name="connsiteX3" fmla="*/ 0 w 719567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846388" y="6343955"/>
            <a:ext cx="210048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67853" y="6343955"/>
            <a:ext cx="1475163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E1A505B5-7954-4F80-8C72-B154116737D0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6066" y="6343955"/>
            <a:ext cx="429207" cy="365125"/>
          </a:xfrm>
        </p:spPr>
        <p:txBody>
          <a:bodyPr/>
          <a:lstStyle/>
          <a:p>
            <a:fld id="{34EE77C9-A802-452C-92E5-EDCC33EB4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8966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7" y="1143000"/>
            <a:ext cx="8683753" cy="3095149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60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7" y="4498848"/>
            <a:ext cx="6881457" cy="1014984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8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7" y="6343955"/>
            <a:ext cx="28054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221509" y="6343955"/>
            <a:ext cx="2875064" cy="365125"/>
          </a:xfrm>
        </p:spPr>
        <p:txBody>
          <a:bodyPr/>
          <a:lstStyle/>
          <a:p>
            <a:fld id="{E1A505B5-7954-4F80-8C72-B154116737D0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E77C9-A802-452C-92E5-EDCC33EB4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660570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AC53C90-8C33-0C80-CBD4-B3BEE604E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58" y="1869103"/>
            <a:ext cx="9337042" cy="4906929"/>
          </a:xfrm>
        </p:spPr>
        <p:txBody>
          <a:bodyPr>
            <a:normAutofit/>
          </a:bodyPr>
          <a:lstStyle>
            <a:lvl1pPr>
              <a:defRPr sz="7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7" y="137388"/>
            <a:ext cx="28054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93929" y="137388"/>
            <a:ext cx="2202644" cy="365125"/>
          </a:xfrm>
        </p:spPr>
        <p:txBody>
          <a:bodyPr/>
          <a:lstStyle/>
          <a:p>
            <a:fld id="{E1A505B5-7954-4F80-8C72-B154116737D0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137388"/>
            <a:ext cx="429207" cy="365125"/>
          </a:xfrm>
        </p:spPr>
        <p:txBody>
          <a:bodyPr/>
          <a:lstStyle/>
          <a:p>
            <a:fld id="{34EE77C9-A802-452C-92E5-EDCC33EB4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4586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111" y="105196"/>
            <a:ext cx="9023561" cy="2113392"/>
          </a:xfrm>
        </p:spPr>
        <p:txBody>
          <a:bodyPr anchor="t">
            <a:normAutofit/>
          </a:bodyPr>
          <a:lstStyle>
            <a:lvl1pPr>
              <a:defRPr sz="720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647" y="2484255"/>
            <a:ext cx="8467558" cy="3539514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1800"/>
            </a:lvl1pPr>
            <a:lvl2pPr marL="685800" indent="-457200">
              <a:buFont typeface="+mj-lt"/>
              <a:buAutoNum type="arabicPeriod"/>
              <a:defRPr sz="16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505B5-7954-4F80-8C72-B154116737D0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E77C9-A802-452C-92E5-EDCC33EB4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226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41011" y="73742"/>
            <a:ext cx="6863496" cy="2220726"/>
          </a:xfrm>
        </p:spPr>
        <p:txBody>
          <a:bodyPr anchor="t">
            <a:normAutofit/>
          </a:bodyPr>
          <a:lstStyle>
            <a:lvl1pPr>
              <a:defRPr sz="720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DD26684C-23E4-F6A1-5A03-70AE7BEA72C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" y="0"/>
            <a:ext cx="4565591" cy="6858000"/>
          </a:xfrm>
          <a:custGeom>
            <a:avLst/>
            <a:gdLst>
              <a:gd name="connsiteX0" fmla="*/ 0 w 4565591"/>
              <a:gd name="connsiteY0" fmla="*/ 0 h 6858000"/>
              <a:gd name="connsiteX1" fmla="*/ 4565591 w 4565591"/>
              <a:gd name="connsiteY1" fmla="*/ 0 h 6858000"/>
              <a:gd name="connsiteX2" fmla="*/ 4565591 w 4565591"/>
              <a:gd name="connsiteY2" fmla="*/ 6858000 h 6858000"/>
              <a:gd name="connsiteX3" fmla="*/ 0 w 456559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5591" h="6858000">
                <a:moveTo>
                  <a:pt x="0" y="0"/>
                </a:moveTo>
                <a:lnTo>
                  <a:pt x="4565591" y="0"/>
                </a:lnTo>
                <a:lnTo>
                  <a:pt x="4565591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88000" y="2726267"/>
            <a:ext cx="5916507" cy="3436789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571500" indent="-342900">
              <a:buFont typeface="+mj-lt"/>
              <a:buAutoNum type="arabicPeriod"/>
              <a:defRPr sz="1800"/>
            </a:lvl2pPr>
            <a:lvl3pPr marL="800100" indent="-342900">
              <a:buFont typeface="+mj-lt"/>
              <a:buAutoNum type="arabicPeriod"/>
              <a:defRPr sz="1600"/>
            </a:lvl3pPr>
            <a:lvl4pPr marL="1028700" indent="-342900"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88000" y="6343955"/>
            <a:ext cx="29854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535886" y="6343955"/>
            <a:ext cx="1553108" cy="365125"/>
          </a:xfrm>
        </p:spPr>
        <p:txBody>
          <a:bodyPr/>
          <a:lstStyle/>
          <a:p>
            <a:fld id="{E1A505B5-7954-4F80-8C72-B154116737D0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</p:spPr>
        <p:txBody>
          <a:bodyPr/>
          <a:lstStyle/>
          <a:p>
            <a:fld id="{34EE77C9-A802-452C-92E5-EDCC33EB4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21787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1388700"/>
            <a:ext cx="3923455" cy="408358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56011" y="1389134"/>
            <a:ext cx="6045390" cy="40835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505B5-7954-4F80-8C72-B154116737D0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E77C9-A802-452C-92E5-EDCC33EB4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1519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707549"/>
            <a:ext cx="3349754" cy="2721451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5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48200" y="708184"/>
            <a:ext cx="6928103" cy="55148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505B5-7954-4F80-8C72-B154116737D0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E77C9-A802-452C-92E5-EDCC33EB4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63997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6011" y="612648"/>
            <a:ext cx="6426389" cy="1143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0F6718FE-EF5C-5023-A98D-91BFEF2C033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560454" cy="6858000"/>
          </a:xfrm>
          <a:custGeom>
            <a:avLst/>
            <a:gdLst>
              <a:gd name="connsiteX0" fmla="*/ 0 w 4560454"/>
              <a:gd name="connsiteY0" fmla="*/ 0 h 6858000"/>
              <a:gd name="connsiteX1" fmla="*/ 4560454 w 4560454"/>
              <a:gd name="connsiteY1" fmla="*/ 0 h 6858000"/>
              <a:gd name="connsiteX2" fmla="*/ 4560454 w 4560454"/>
              <a:gd name="connsiteY2" fmla="*/ 6858000 h 6858000"/>
              <a:gd name="connsiteX3" fmla="*/ 0 w 45604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0454" h="6858000">
                <a:moveTo>
                  <a:pt x="0" y="0"/>
                </a:moveTo>
                <a:lnTo>
                  <a:pt x="4560454" y="0"/>
                </a:lnTo>
                <a:lnTo>
                  <a:pt x="4560454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57368" y="1978488"/>
            <a:ext cx="6418935" cy="42855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56010" y="6343955"/>
            <a:ext cx="336490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030713" y="6343955"/>
            <a:ext cx="2060808" cy="365125"/>
          </a:xfrm>
        </p:spPr>
        <p:txBody>
          <a:bodyPr/>
          <a:lstStyle/>
          <a:p>
            <a:fld id="{E1A505B5-7954-4F80-8C72-B154116737D0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47096" y="6343955"/>
            <a:ext cx="429207" cy="365125"/>
          </a:xfrm>
        </p:spPr>
        <p:txBody>
          <a:bodyPr/>
          <a:lstStyle/>
          <a:p>
            <a:fld id="{34EE77C9-A802-452C-92E5-EDCC33EB4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7077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2168" y="474177"/>
            <a:ext cx="6950232" cy="93268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02336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32168" y="1627632"/>
            <a:ext cx="6950232" cy="468622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632168" y="6343955"/>
            <a:ext cx="342290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945699" y="6343955"/>
            <a:ext cx="2150873" cy="365125"/>
          </a:xfrm>
        </p:spPr>
        <p:txBody>
          <a:bodyPr/>
          <a:lstStyle/>
          <a:p>
            <a:fld id="{E1A505B5-7954-4F80-8C72-B154116737D0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47096" y="6343955"/>
            <a:ext cx="429207" cy="365125"/>
          </a:xfrm>
        </p:spPr>
        <p:txBody>
          <a:bodyPr/>
          <a:lstStyle/>
          <a:p>
            <a:fld id="{34EE77C9-A802-452C-92E5-EDCC33EB4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81010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475488"/>
            <a:ext cx="6858000" cy="93268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7" y="1627632"/>
            <a:ext cx="6858000" cy="45353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2647" y="6346870"/>
            <a:ext cx="28054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115853" y="6346870"/>
            <a:ext cx="2925587" cy="365125"/>
          </a:xfrm>
        </p:spPr>
        <p:txBody>
          <a:bodyPr/>
          <a:lstStyle/>
          <a:p>
            <a:fld id="{E1A505B5-7954-4F80-8C72-B154116737D0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041440" y="6346870"/>
            <a:ext cx="429207" cy="365125"/>
          </a:xfrm>
        </p:spPr>
        <p:txBody>
          <a:bodyPr/>
          <a:lstStyle/>
          <a:p>
            <a:fld id="{34EE77C9-A802-452C-92E5-EDCC33EB4BD6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396413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20623"/>
            <a:ext cx="4494189" cy="132588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1975104"/>
            <a:ext cx="4494063" cy="41569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776" y="6343955"/>
            <a:ext cx="2098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13651" y="6343955"/>
            <a:ext cx="1573037" cy="365125"/>
          </a:xfrm>
        </p:spPr>
        <p:txBody>
          <a:bodyPr/>
          <a:lstStyle/>
          <a:p>
            <a:fld id="{E1A505B5-7954-4F80-8C72-B154116737D0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796658" y="6343955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34EE77C9-A802-452C-92E5-EDCC33EB4BD6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58928" y="0"/>
            <a:ext cx="6533072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688366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697" y="429768"/>
            <a:ext cx="3657600" cy="166722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5823" y="2315569"/>
            <a:ext cx="3657600" cy="3814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5697" y="6343955"/>
            <a:ext cx="163733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2703447" y="6343955"/>
            <a:ext cx="949766" cy="365125"/>
          </a:xfrm>
        </p:spPr>
        <p:txBody>
          <a:bodyPr/>
          <a:lstStyle/>
          <a:p>
            <a:fld id="{E1A505B5-7954-4F80-8C72-B154116737D0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3653213" y="6343955"/>
            <a:ext cx="429207" cy="365125"/>
          </a:xfrm>
        </p:spPr>
        <p:txBody>
          <a:bodyPr/>
          <a:lstStyle/>
          <a:p>
            <a:fld id="{34EE77C9-A802-452C-92E5-EDCC33EB4BD6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895088" y="0"/>
            <a:ext cx="7296912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422288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8061" y="929554"/>
            <a:ext cx="2699254" cy="1858941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25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89055" y="3011335"/>
            <a:ext cx="2693346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88061" y="6343955"/>
            <a:ext cx="140446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92522" y="6343955"/>
            <a:ext cx="854573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E1A505B5-7954-4F80-8C72-B154116737D0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7096" y="6343955"/>
            <a:ext cx="429207" cy="365125"/>
          </a:xfrm>
        </p:spPr>
        <p:txBody>
          <a:bodyPr/>
          <a:lstStyle/>
          <a:p>
            <a:fld id="{34EE77C9-A802-452C-92E5-EDCC33EB4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5216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4162318"/>
            <a:ext cx="3044954" cy="189280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5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22370" y="4162318"/>
            <a:ext cx="7460029" cy="2091525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505B5-7954-4F80-8C72-B154116737D0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E77C9-A802-452C-92E5-EDCC33EB4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9987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559341"/>
            <a:ext cx="10969753" cy="93268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7" y="1912398"/>
            <a:ext cx="4637269" cy="42076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12647" y="6343955"/>
            <a:ext cx="264293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EC8422D5-19BC-1CA0-FD0B-D86260BAA322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737221" y="1912938"/>
            <a:ext cx="5741992" cy="4224337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686595" y="6343955"/>
            <a:ext cx="1449697" cy="365125"/>
          </a:xfrm>
        </p:spPr>
        <p:txBody>
          <a:bodyPr/>
          <a:lstStyle/>
          <a:p>
            <a:fld id="{E1A505B5-7954-4F80-8C72-B154116737D0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6293" y="6343955"/>
            <a:ext cx="443060" cy="365125"/>
          </a:xfrm>
        </p:spPr>
        <p:txBody>
          <a:bodyPr/>
          <a:lstStyle/>
          <a:p>
            <a:fld id="{34EE77C9-A802-452C-92E5-EDCC33EB4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10227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706802"/>
            <a:ext cx="4672584" cy="126948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20468" y="2173850"/>
            <a:ext cx="4564763" cy="3963682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905563" y="732155"/>
            <a:ext cx="5676838" cy="54053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505B5-7954-4F80-8C72-B154116737D0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E77C9-A802-452C-92E5-EDCC33EB4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11066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199" y="4893733"/>
            <a:ext cx="9762068" cy="1059806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defRPr sz="26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484094"/>
            <a:ext cx="10543032" cy="4536141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7000" b="1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1A505B5-7954-4F80-8C72-B154116737D0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4EE77C9-A802-452C-92E5-EDCC33EB4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44889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9264" y="42335"/>
            <a:ext cx="11517039" cy="6172200"/>
          </a:xfr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buNone/>
              <a:defRPr sz="8000" b="1"/>
            </a:lvl1pPr>
            <a:lvl2pPr marL="228600" indent="0">
              <a:lnSpc>
                <a:spcPct val="90000"/>
              </a:lnSpc>
              <a:buNone/>
              <a:defRPr sz="7200" b="1"/>
            </a:lvl2pPr>
            <a:lvl3pPr marL="457200" indent="0">
              <a:lnSpc>
                <a:spcPct val="90000"/>
              </a:lnSpc>
              <a:buNone/>
              <a:defRPr sz="6600" b="1"/>
            </a:lvl3pPr>
            <a:lvl4pPr marL="685800" indent="0">
              <a:lnSpc>
                <a:spcPct val="90000"/>
              </a:lnSpc>
              <a:buNone/>
              <a:defRPr sz="6000" b="1"/>
            </a:lvl4pPr>
            <a:lvl5pPr marL="914400" indent="0">
              <a:lnSpc>
                <a:spcPct val="90000"/>
              </a:lnSpc>
              <a:buNone/>
              <a:defRPr sz="5400" b="1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505B5-7954-4F80-8C72-B154116737D0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E77C9-A802-452C-92E5-EDCC33EB4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12650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99616" y="5029200"/>
            <a:ext cx="9198864" cy="640080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spc="0">
                <a:solidFill>
                  <a:schemeClr val="accent1">
                    <a:lumMod val="7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188720"/>
            <a:ext cx="9198864" cy="333248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4800"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505B5-7954-4F80-8C72-B154116737D0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E77C9-A802-452C-92E5-EDCC33EB4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10341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12064"/>
            <a:ext cx="10741152" cy="96926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27D5A5-84C3-7EDE-A8EB-2DE057DE46A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12775" y="1825625"/>
            <a:ext cx="507492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54150AE-A7C6-D328-35D7-F5B840930E3B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78563" y="1825625"/>
            <a:ext cx="5075237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505B5-7954-4F80-8C72-B154116737D0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E77C9-A802-452C-92E5-EDCC33EB4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31959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12064"/>
            <a:ext cx="10745788" cy="96926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07492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76AAF7-C632-FCD0-6A60-E0EA4A52F22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09600" y="2387600"/>
            <a:ext cx="5075238" cy="37861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0468" y="1685735"/>
            <a:ext cx="507492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D998360-6973-27D8-8B08-ACAE10572B3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79832" y="2387600"/>
            <a:ext cx="5075556" cy="37861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505B5-7954-4F80-8C72-B154116737D0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E77C9-A802-452C-92E5-EDCC33EB4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588239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12064"/>
            <a:ext cx="10963656" cy="96926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505B5-7954-4F80-8C72-B154116737D0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E77C9-A802-452C-92E5-EDCC33EB4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81248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505B5-7954-4F80-8C72-B154116737D0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E77C9-A802-452C-92E5-EDCC33EB4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93876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299" y="89808"/>
            <a:ext cx="11462003" cy="2514600"/>
          </a:xfrm>
        </p:spPr>
        <p:txBody>
          <a:bodyPr anchor="t">
            <a:normAutofit/>
          </a:bodyPr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775" y="3118757"/>
            <a:ext cx="10963528" cy="26207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505B5-7954-4F80-8C72-B154116737D0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E77C9-A802-452C-92E5-EDCC33EB4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4914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1627318"/>
            <a:ext cx="8430767" cy="1842020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3622674"/>
            <a:ext cx="8430639" cy="160800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228600" indent="0">
              <a:buNone/>
              <a:defRPr sz="16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A505B5-7954-4F80-8C72-B154116737D0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EE77C9-A802-452C-92E5-EDCC33EB4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5169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14649"/>
            <a:ext cx="10963655" cy="97237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09862"/>
            <a:ext cx="10963656" cy="45137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7" y="6343955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343955"/>
            <a:ext cx="220264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E1A505B5-7954-4F80-8C72-B154116737D0}" type="datetimeFigureOut">
              <a:rPr lang="en-GB" smtClean="0"/>
              <a:t>09/10/2026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6" y="6343955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34EE77C9-A802-452C-92E5-EDCC33EB4B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11521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</p:sldLayoutIdLst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2800" b="1" kern="1200" spc="-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7" orient="horz" pos="2160">
          <p15:clr>
            <a:srgbClr val="F26B43"/>
          </p15:clr>
        </p15:guide>
        <p15:guide id="8" pos="3840">
          <p15:clr>
            <a:srgbClr val="F26B43"/>
          </p15:clr>
        </p15:guide>
        <p15:guide id="9" pos="7296">
          <p15:clr>
            <a:srgbClr val="F26B43"/>
          </p15:clr>
        </p15:guide>
        <p15:guide id="10" pos="38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92E5C2-4D68-4858-D513-D9F772D08B4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6390" y="1411358"/>
            <a:ext cx="3888410" cy="2845567"/>
          </a:xfrm>
        </p:spPr>
        <p:txBody>
          <a:bodyPr anchor="b">
            <a:normAutofit/>
          </a:bodyPr>
          <a:lstStyle/>
          <a:p>
            <a:r>
              <a:rPr lang="en-GB" dirty="0"/>
              <a:t>Alder ERG Theory Of Motivation.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E9E193-2F74-AED6-C9FE-2E77DF2427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6388" y="4403039"/>
            <a:ext cx="3888410" cy="1123122"/>
          </a:xfrm>
        </p:spPr>
        <p:txBody>
          <a:bodyPr>
            <a:normAutofit/>
          </a:bodyPr>
          <a:lstStyle/>
          <a:p>
            <a:r>
              <a:rPr lang="en-GB" dirty="0"/>
              <a:t>By Tempany Hartwell, Oana </a:t>
            </a:r>
            <a:r>
              <a:rPr lang="en-GB" dirty="0" err="1"/>
              <a:t>Gaicu</a:t>
            </a:r>
            <a:r>
              <a:rPr lang="en-GB" dirty="0"/>
              <a:t>, Oscar </a:t>
            </a:r>
            <a:r>
              <a:rPr lang="en-GB" dirty="0" err="1"/>
              <a:t>Laureaga</a:t>
            </a:r>
            <a:r>
              <a:rPr lang="en-GB" dirty="0"/>
              <a:t>.</a:t>
            </a:r>
          </a:p>
        </p:txBody>
      </p:sp>
      <p:sp>
        <p:nvSpPr>
          <p:cNvPr id="8" name="Picture Placeholder 3">
            <a:extLst>
              <a:ext uri="{FF2B5EF4-FFF2-40B4-BE49-F238E27FC236}">
                <a16:creationId xmlns:a16="http://schemas.microsoft.com/office/drawing/2014/main" id="{722B8162-E59B-D7A4-6507-16E4FB301D97}"/>
              </a:ext>
            </a:extLst>
          </p:cNvPr>
          <p:cNvSpPr>
            <a:spLocks noGrp="1" noChangeAspect="1"/>
          </p:cNvSpPr>
          <p:nvPr>
            <p:ph type="pic" sz="quarter" idx="14"/>
          </p:nvPr>
        </p:nvSpPr>
        <p:spPr>
          <a:xfrm>
            <a:off x="1" y="0"/>
            <a:ext cx="7424272" cy="685800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3881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ERG Theory of Motivation that humans have three core types of needs ...">
            <a:extLst>
              <a:ext uri="{FF2B5EF4-FFF2-40B4-BE49-F238E27FC236}">
                <a16:creationId xmlns:a16="http://schemas.microsoft.com/office/drawing/2014/main" id="{51861A45-1039-65BC-9672-D8914371E3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9658" y="399927"/>
            <a:ext cx="7572683" cy="6058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84151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4D0C4C-2624-3173-B799-44BE148E81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7" y="1143000"/>
            <a:ext cx="8683753" cy="3095149"/>
          </a:xfrm>
        </p:spPr>
        <p:txBody>
          <a:bodyPr anchor="b">
            <a:normAutofit/>
          </a:bodyPr>
          <a:lstStyle/>
          <a:p>
            <a:r>
              <a:rPr lang="en-GB"/>
              <a:t>Why we chose Alderfer's ERG Theory Of Motivation.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3BC848-03B8-34D5-376A-A727ED519D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7" y="4498848"/>
            <a:ext cx="6881457" cy="1014984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dirty="0"/>
              <a:t>We have chosen Alderfer's ERG Theory Of Motivation because it explains how peoples needs influence their motivation, behaviours and well being.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19878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F8D00917-FE8D-812F-C2E1-AE0EB48563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6011" y="612648"/>
            <a:ext cx="6426389" cy="1143000"/>
          </a:xfrm>
        </p:spPr>
        <p:txBody>
          <a:bodyPr/>
          <a:lstStyle/>
          <a:p>
            <a:r>
              <a:rPr lang="en-US" dirty="0"/>
              <a:t>Types of needs:</a:t>
            </a:r>
          </a:p>
        </p:txBody>
      </p:sp>
      <p:pic>
        <p:nvPicPr>
          <p:cNvPr id="12" name="Picture 11" descr="Abstract background of blue and water droplets">
            <a:extLst>
              <a:ext uri="{FF2B5EF4-FFF2-40B4-BE49-F238E27FC236}">
                <a16:creationId xmlns:a16="http://schemas.microsoft.com/office/drawing/2014/main" id="{B8F1DD7E-517B-A7F4-DAB2-8A40C2C5375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855" r="20432" b="-2"/>
          <a:stretch>
            <a:fillRect/>
          </a:stretch>
        </p:blipFill>
        <p:spPr>
          <a:xfrm>
            <a:off x="20" y="1"/>
            <a:ext cx="4560434" cy="6858000"/>
          </a:xfrm>
          <a:custGeom>
            <a:avLst/>
            <a:gdLst>
              <a:gd name="connsiteX0" fmla="*/ 0 w 4560454"/>
              <a:gd name="connsiteY0" fmla="*/ 0 h 6858000"/>
              <a:gd name="connsiteX1" fmla="*/ 4560454 w 4560454"/>
              <a:gd name="connsiteY1" fmla="*/ 0 h 6858000"/>
              <a:gd name="connsiteX2" fmla="*/ 4560454 w 4560454"/>
              <a:gd name="connsiteY2" fmla="*/ 6858000 h 6858000"/>
              <a:gd name="connsiteX3" fmla="*/ 0 w 45604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0454" h="6858000">
                <a:moveTo>
                  <a:pt x="0" y="0"/>
                </a:moveTo>
                <a:lnTo>
                  <a:pt x="4560454" y="0"/>
                </a:lnTo>
                <a:lnTo>
                  <a:pt x="4560454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F28D8C4-FAF4-3345-A681-469C923AAA29}"/>
              </a:ext>
            </a:extLst>
          </p:cNvPr>
          <p:cNvSpPr txBox="1"/>
          <p:nvPr/>
        </p:nvSpPr>
        <p:spPr>
          <a:xfrm>
            <a:off x="5157368" y="1978488"/>
            <a:ext cx="6418935" cy="42855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/>
              <a:t>According to Clayton Alderfer people have three types of needs: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/>
              <a:t>Existance Needs: These are basic needs such as food, water, shelter, safety and good health.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/>
              <a:t>Relatedness Needs: These involve relationships with family, friends and other people.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400"/>
              <a:t>Growth needs: These involve personal development, confidence, independence, and achieve goals.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16266116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B6FAD-E732-8064-5612-3950DA3812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1011" y="73742"/>
            <a:ext cx="6863496" cy="2220726"/>
          </a:xfrm>
        </p:spPr>
        <p:txBody>
          <a:bodyPr>
            <a:normAutofit/>
          </a:bodyPr>
          <a:lstStyle/>
          <a:p>
            <a:r>
              <a:rPr lang="en-GB" sz="4500"/>
              <a:t>Why is this theory relevant to Health and Social care?</a:t>
            </a:r>
          </a:p>
        </p:txBody>
      </p:sp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A04D3251-8121-50C7-C296-2D3B0F4CE7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727" r="30834" b="-1"/>
          <a:stretch>
            <a:fillRect/>
          </a:stretch>
        </p:blipFill>
        <p:spPr>
          <a:xfrm>
            <a:off x="1" y="10"/>
            <a:ext cx="4565591" cy="6857990"/>
          </a:xfrm>
          <a:custGeom>
            <a:avLst/>
            <a:gdLst>
              <a:gd name="connsiteX0" fmla="*/ 0 w 4565591"/>
              <a:gd name="connsiteY0" fmla="*/ 0 h 6858000"/>
              <a:gd name="connsiteX1" fmla="*/ 4565591 w 4565591"/>
              <a:gd name="connsiteY1" fmla="*/ 0 h 6858000"/>
              <a:gd name="connsiteX2" fmla="*/ 4565591 w 4565591"/>
              <a:gd name="connsiteY2" fmla="*/ 6858000 h 6858000"/>
              <a:gd name="connsiteX3" fmla="*/ 0 w 456559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5591" h="6858000">
                <a:moveTo>
                  <a:pt x="0" y="0"/>
                </a:moveTo>
                <a:lnTo>
                  <a:pt x="4565591" y="0"/>
                </a:lnTo>
                <a:lnTo>
                  <a:pt x="4565591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958C39-3885-4803-DD37-963E35F2780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47323" y="1892254"/>
            <a:ext cx="5916507" cy="3436789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dirty="0"/>
              <a:t>Alderfer’s theory important because it helps healthcare professionals understand what motivates individuals and how to </a:t>
            </a:r>
            <a:r>
              <a:rPr lang="en-GB" dirty="0" err="1"/>
              <a:t>to</a:t>
            </a:r>
            <a:r>
              <a:rPr lang="en-GB" dirty="0"/>
              <a:t> provide person-centred care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dirty="0"/>
              <a:t>For ex.an elderly patient recovering from surgery may need food, medication and safe environment, emotional support from family and nurse, and encouragement to walk again.</a:t>
            </a:r>
          </a:p>
        </p:txBody>
      </p:sp>
    </p:spTree>
    <p:extLst>
      <p:ext uri="{BB962C8B-B14F-4D97-AF65-F5344CB8AC3E}">
        <p14:creationId xmlns:p14="http://schemas.microsoft.com/office/powerpoint/2010/main" val="29251118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556B4E-B068-B7F5-6F5F-7693145B56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1011" y="73742"/>
            <a:ext cx="6863496" cy="2220726"/>
          </a:xfrm>
        </p:spPr>
        <p:txBody>
          <a:bodyPr>
            <a:normAutofit/>
          </a:bodyPr>
          <a:lstStyle/>
          <a:p>
            <a:r>
              <a:rPr lang="en-GB" dirty="0"/>
              <a:t>Conclusion.</a:t>
            </a:r>
          </a:p>
        </p:txBody>
      </p:sp>
      <p:sp>
        <p:nvSpPr>
          <p:cNvPr id="8" name="Picture Placeholder 2">
            <a:extLst>
              <a:ext uri="{FF2B5EF4-FFF2-40B4-BE49-F238E27FC236}">
                <a16:creationId xmlns:a16="http://schemas.microsoft.com/office/drawing/2014/main" id="{DEEAFA52-B620-B6D5-35EC-8C6B3A0B8540}"/>
              </a:ext>
            </a:extLst>
          </p:cNvPr>
          <p:cNvSpPr>
            <a:spLocks noGrp="1" noChangeAspect="1"/>
          </p:cNvSpPr>
          <p:nvPr>
            <p:ph type="pic" sz="quarter" idx="14"/>
          </p:nvPr>
        </p:nvSpPr>
        <p:spPr>
          <a:xfrm>
            <a:off x="1" y="0"/>
            <a:ext cx="4565591" cy="68580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DA5DB1-D9CD-5F71-D369-833ABB4D09A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88000" y="1801041"/>
            <a:ext cx="5916507" cy="34367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I believe Alderfer’s ERG theory is relevant to heath and social care because it helps professionals understand patients physical, emotional and professional development needs.</a:t>
            </a:r>
          </a:p>
        </p:txBody>
      </p:sp>
    </p:spTree>
    <p:extLst>
      <p:ext uri="{BB962C8B-B14F-4D97-AF65-F5344CB8AC3E}">
        <p14:creationId xmlns:p14="http://schemas.microsoft.com/office/powerpoint/2010/main" val="3109661829"/>
      </p:ext>
    </p:extLst>
  </p:cSld>
  <p:clrMapOvr>
    <a:masterClrMapping/>
  </p:clrMapOvr>
</p:sld>
</file>

<file path=ppt/theme/theme1.xml><?xml version="1.0" encoding="utf-8"?>
<a:theme xmlns:a="http://schemas.openxmlformats.org/drawingml/2006/main" name="Helena">
  <a:themeElements>
    <a:clrScheme name="Helen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lena" id="{83B93026-B8A4-4FE9-8E48-8009734911E7}" vid="{E43B60F7-EC4F-4A08-AFF5-BDC94162E53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Helena</Template>
  <TotalTime>18</TotalTime>
  <Words>202</Words>
  <Application>Microsoft Office PowerPoint</Application>
  <PresentationFormat>Widescreen</PresentationFormat>
  <Paragraphs>14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Helena</vt:lpstr>
      <vt:lpstr>Alder ERG Theory Of Motivation.</vt:lpstr>
      <vt:lpstr>PowerPoint Presentation</vt:lpstr>
      <vt:lpstr>Why we chose Alderfer's ERG Theory Of Motivation.</vt:lpstr>
      <vt:lpstr>Types of needs:</vt:lpstr>
      <vt:lpstr>Why is this theory relevant to Health and Social care?</vt:lpstr>
      <vt:lpstr>Conclusion.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Tempany Hartwell</dc:creator>
  <cp:lastModifiedBy>Tempany Hartwell</cp:lastModifiedBy>
  <cp:revision>2</cp:revision>
  <dcterms:created xsi:type="dcterms:W3CDTF">2026-10-09T13:22:06Z</dcterms:created>
  <dcterms:modified xsi:type="dcterms:W3CDTF">2026-10-09T13:43:39Z</dcterms:modified>
</cp:coreProperties>
</file>