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554" r:id="rId2"/>
    <p:sldId id="622" r:id="rId3"/>
    <p:sldId id="633" r:id="rId4"/>
    <p:sldId id="634" r:id="rId5"/>
    <p:sldId id="635" r:id="rId6"/>
    <p:sldId id="636" r:id="rId7"/>
    <p:sldId id="637" r:id="rId8"/>
    <p:sldId id="617" r:id="rId9"/>
    <p:sldId id="564" r:id="rId10"/>
    <p:sldId id="61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4D4CC2-5FA8-4F50-95D8-333D97FE2C74}" type="datetimeFigureOut">
              <a:rPr lang="en-GB" smtClean="0"/>
              <a:t>15/10/2022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810CC7-374E-4568-B2BD-06A61DEC4F5B}" type="slidenum">
              <a:rPr lang="en-GB" smtClean="0"/>
              <a:t>‹#›</a:t>
            </a:fld>
            <a:endParaRPr lang="en-GB"/>
          </a:p>
        </p:txBody>
      </p:sp>
    </p:spTree>
    <p:extLst>
      <p:ext uri="{BB962C8B-B14F-4D97-AF65-F5344CB8AC3E}">
        <p14:creationId xmlns:p14="http://schemas.microsoft.com/office/powerpoint/2010/main" val="1611857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5254A740-B7E7-4360-8446-C7389E4B1ACB}"/>
              </a:ext>
            </a:extLst>
          </p:cNvPr>
          <p:cNvSpPr>
            <a:spLocks noGrp="1" noRot="1" noChangeAspect="1" noChangeArrowheads="1" noTextEdit="1"/>
          </p:cNvSpPr>
          <p:nvPr>
            <p:ph type="sldImg"/>
          </p:nvPr>
        </p:nvSpPr>
        <p:spPr>
          <a:ln/>
        </p:spPr>
      </p:sp>
      <p:sp>
        <p:nvSpPr>
          <p:cNvPr id="86019" name="Notes Placeholder 2">
            <a:extLst>
              <a:ext uri="{FF2B5EF4-FFF2-40B4-BE49-F238E27FC236}">
                <a16:creationId xmlns:a16="http://schemas.microsoft.com/office/drawing/2014/main" id="{CECB2108-BAF3-4DC6-B4E2-DCBF30E6C22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b="1">
                <a:latin typeface="Arial" panose="020B0604020202020204" pitchFamily="34" charset="0"/>
              </a:rPr>
              <a:t>Figure 3.4  </a:t>
            </a:r>
            <a:r>
              <a:rPr lang="en-GB" altLang="en-US" b="1">
                <a:latin typeface="Arial" panose="020B0604020202020204" pitchFamily="34" charset="0"/>
              </a:rPr>
              <a:t>The industry life cycle</a:t>
            </a:r>
            <a:endParaRPr lang="en-IN" altLang="en-US" b="1">
              <a:latin typeface="Arial" panose="020B0604020202020204" pitchFamily="34" charset="0"/>
            </a:endParaRPr>
          </a:p>
        </p:txBody>
      </p:sp>
      <p:sp>
        <p:nvSpPr>
          <p:cNvPr id="86020" name="Slide Number Placeholder 3">
            <a:extLst>
              <a:ext uri="{FF2B5EF4-FFF2-40B4-BE49-F238E27FC236}">
                <a16:creationId xmlns:a16="http://schemas.microsoft.com/office/drawing/2014/main" id="{73D06CF8-52EC-4A21-AAFD-70521F530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6408764-6106-46A2-8D1B-2E556D41370B}"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6EEAB672-DBD2-4FBE-BE26-1E43358C0633}"/>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F307FB22-28D0-4BA4-9281-B0439DEFAE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328F8331-FEE9-4394-80EB-794B82E4C4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D9A89B7-E703-4E0A-B74E-648DAAC0F5B0}"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3A8DC6DE-4BA9-4CE8-814A-49B0FE595BC2}"/>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F5E76DD8-5B9D-4C22-9DF9-87100288D56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1140" name="Slide Number Placeholder 3">
            <a:extLst>
              <a:ext uri="{FF2B5EF4-FFF2-40B4-BE49-F238E27FC236}">
                <a16:creationId xmlns:a16="http://schemas.microsoft.com/office/drawing/2014/main" id="{A1FBE36F-4454-40B8-B2DB-9C7CEF65513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79ADB47-90F3-49FE-B057-E4D70520DB0D}"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1F6702E-AE5F-48E2-AE4B-7B7D46C795F5}"/>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CA63D78F-238F-42FC-907B-FE3F67F2DA4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3188" name="Slide Number Placeholder 3">
            <a:extLst>
              <a:ext uri="{FF2B5EF4-FFF2-40B4-BE49-F238E27FC236}">
                <a16:creationId xmlns:a16="http://schemas.microsoft.com/office/drawing/2014/main" id="{017D585E-EDC3-4A56-88CC-684750A21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3CD75AE-4A2B-4134-866B-A82405BC9111}"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19876A56-697B-46F1-8E79-442B3B033DA8}"/>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7ABBD5F3-5B36-42F9-8A1C-36E92A8AB9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5236" name="Slide Number Placeholder 3">
            <a:extLst>
              <a:ext uri="{FF2B5EF4-FFF2-40B4-BE49-F238E27FC236}">
                <a16:creationId xmlns:a16="http://schemas.microsoft.com/office/drawing/2014/main" id="{F5E1C5E0-4D98-4308-9B08-F458F2EFE3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E5C1E44-5029-4C78-BD88-270B9B80D885}"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56B46D12-52C5-4B86-8D54-BB5C854DCC2E}"/>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8C303F4B-3363-4531-B6E4-0CE47A1CBAF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7284" name="Slide Number Placeholder 3">
            <a:extLst>
              <a:ext uri="{FF2B5EF4-FFF2-40B4-BE49-F238E27FC236}">
                <a16:creationId xmlns:a16="http://schemas.microsoft.com/office/drawing/2014/main" id="{5E2D4E06-5041-42F4-B0EC-9687A28C40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F5C8502-C122-4EAB-9657-A154ED7648F6}"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D4594E91-1730-4855-A8AC-C3779D4BB1AE}"/>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2106CE36-02B7-40C3-8031-C0409905CF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9332" name="Slide Number Placeholder 3">
            <a:extLst>
              <a:ext uri="{FF2B5EF4-FFF2-40B4-BE49-F238E27FC236}">
                <a16:creationId xmlns:a16="http://schemas.microsoft.com/office/drawing/2014/main" id="{F1AB9BE2-9E92-42F5-8025-7B4C1E3282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5E6BBF1-7F78-4518-94DA-5EA9F13A99C5}"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1A612710-5B57-4C93-84D0-C018F958635B}"/>
              </a:ext>
            </a:extLst>
          </p:cNvPr>
          <p:cNvSpPr>
            <a:spLocks noGrp="1" noRot="1" noChangeAspect="1" noChangeArrowheads="1" noTextEdit="1"/>
          </p:cNvSpPr>
          <p:nvPr>
            <p:ph type="sldImg"/>
          </p:nvPr>
        </p:nvSpPr>
        <p:spPr>
          <a:ln/>
        </p:spPr>
      </p:sp>
      <p:sp>
        <p:nvSpPr>
          <p:cNvPr id="101379" name="Notes Placeholder 2">
            <a:extLst>
              <a:ext uri="{FF2B5EF4-FFF2-40B4-BE49-F238E27FC236}">
                <a16:creationId xmlns:a16="http://schemas.microsoft.com/office/drawing/2014/main" id="{5E27D45A-5BBD-4D7E-92FF-24D5380D9EF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101380" name="Slide Number Placeholder 3">
            <a:extLst>
              <a:ext uri="{FF2B5EF4-FFF2-40B4-BE49-F238E27FC236}">
                <a16:creationId xmlns:a16="http://schemas.microsoft.com/office/drawing/2014/main" id="{E249C9EB-093C-4E2D-8B2C-DD1AA07379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680CE3-7D9B-4C64-BA13-38BA8660CEE3}"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D548880B-23A8-4401-B248-834CC76D7016}"/>
              </a:ext>
            </a:extLst>
          </p:cNvPr>
          <p:cNvSpPr>
            <a:spLocks noGrp="1" noRot="1" noChangeAspect="1" noChangeArrowheads="1" noTextEdit="1"/>
          </p:cNvSpPr>
          <p:nvPr>
            <p:ph type="sldImg"/>
          </p:nvPr>
        </p:nvSpPr>
        <p:spPr>
          <a:ln/>
        </p:spPr>
      </p:sp>
      <p:sp>
        <p:nvSpPr>
          <p:cNvPr id="103427" name="Notes Placeholder 2">
            <a:extLst>
              <a:ext uri="{FF2B5EF4-FFF2-40B4-BE49-F238E27FC236}">
                <a16:creationId xmlns:a16="http://schemas.microsoft.com/office/drawing/2014/main" id="{C9557835-45D6-4FCB-8E45-F1CE337547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03428" name="Slide Number Placeholder 3">
            <a:extLst>
              <a:ext uri="{FF2B5EF4-FFF2-40B4-BE49-F238E27FC236}">
                <a16:creationId xmlns:a16="http://schemas.microsoft.com/office/drawing/2014/main" id="{B9199179-68CA-4D98-9AA3-FC7C772BAE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E42FFF8-2F50-45AD-AFC8-51FC233BC787}"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119164B0-1FE4-45E3-AF11-BF430726DE36}"/>
              </a:ext>
            </a:extLst>
          </p:cNvPr>
          <p:cNvSpPr>
            <a:spLocks noGrp="1" noChangeArrowheads="1"/>
          </p:cNvSpPr>
          <p:nvPr>
            <p:ph type="dt" sz="half" idx="10"/>
          </p:nvPr>
        </p:nvSpPr>
        <p:spPr>
          <a:ln/>
        </p:spPr>
        <p:txBody>
          <a:bodyPr/>
          <a:lstStyle>
            <a:lvl1pPr>
              <a:defRPr/>
            </a:lvl1pPr>
          </a:lstStyle>
          <a:p>
            <a:pPr>
              <a:defRPr/>
            </a:pPr>
            <a:fld id="{3B782C04-0799-455C-9E9F-85159B2E2FB1}" type="datetime1">
              <a:rPr lang="en-US"/>
              <a:pPr>
                <a:defRPr/>
              </a:pPr>
              <a:t>10/15/2022</a:t>
            </a:fld>
            <a:endParaRPr lang="en-GB"/>
          </a:p>
        </p:txBody>
      </p:sp>
      <p:sp>
        <p:nvSpPr>
          <p:cNvPr id="5" name="Rectangle 5">
            <a:extLst>
              <a:ext uri="{FF2B5EF4-FFF2-40B4-BE49-F238E27FC236}">
                <a16:creationId xmlns:a16="http://schemas.microsoft.com/office/drawing/2014/main" id="{4B6F28B4-1BFB-425E-B9B7-C7B43B5A1ECF}"/>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B37921A8-1E1C-4AA6-834E-C8043A97E878}"/>
              </a:ext>
            </a:extLst>
          </p:cNvPr>
          <p:cNvSpPr>
            <a:spLocks noGrp="1" noChangeArrowheads="1"/>
          </p:cNvSpPr>
          <p:nvPr>
            <p:ph type="sldNum" sz="quarter" idx="12"/>
          </p:nvPr>
        </p:nvSpPr>
        <p:spPr>
          <a:ln/>
        </p:spPr>
        <p:txBody>
          <a:bodyPr/>
          <a:lstStyle>
            <a:lvl1pPr>
              <a:defRPr/>
            </a:lvl1pPr>
          </a:lstStyle>
          <a:p>
            <a:pPr>
              <a:defRPr/>
            </a:pPr>
            <a:fld id="{B7F40CC1-BA13-4669-BF12-E2ED9CF96BE3}" type="slidenum">
              <a:rPr lang="en-GB" altLang="en-US"/>
              <a:pPr>
                <a:defRPr/>
              </a:pPr>
              <a:t>‹#›</a:t>
            </a:fld>
            <a:endParaRPr lang="en-GB" altLang="en-US"/>
          </a:p>
        </p:txBody>
      </p:sp>
    </p:spTree>
    <p:extLst>
      <p:ext uri="{BB962C8B-B14F-4D97-AF65-F5344CB8AC3E}">
        <p14:creationId xmlns:p14="http://schemas.microsoft.com/office/powerpoint/2010/main" val="2063901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F01F2BE5-E4AF-4E04-9ADA-105C28BB524C}"/>
              </a:ext>
            </a:extLst>
          </p:cNvPr>
          <p:cNvSpPr>
            <a:spLocks noGrp="1" noChangeArrowheads="1"/>
          </p:cNvSpPr>
          <p:nvPr>
            <p:ph type="dt" sz="half" idx="10"/>
          </p:nvPr>
        </p:nvSpPr>
        <p:spPr>
          <a:ln/>
        </p:spPr>
        <p:txBody>
          <a:bodyPr/>
          <a:lstStyle>
            <a:lvl1pPr>
              <a:defRPr/>
            </a:lvl1pPr>
          </a:lstStyle>
          <a:p>
            <a:pPr>
              <a:defRPr/>
            </a:pPr>
            <a:fld id="{4EE39163-5A55-474E-A97B-42084209171F}" type="datetime1">
              <a:rPr lang="en-US"/>
              <a:pPr>
                <a:defRPr/>
              </a:pPr>
              <a:t>10/15/2022</a:t>
            </a:fld>
            <a:endParaRPr lang="en-GB"/>
          </a:p>
        </p:txBody>
      </p:sp>
      <p:sp>
        <p:nvSpPr>
          <p:cNvPr id="5" name="Rectangle 5">
            <a:extLst>
              <a:ext uri="{FF2B5EF4-FFF2-40B4-BE49-F238E27FC236}">
                <a16:creationId xmlns:a16="http://schemas.microsoft.com/office/drawing/2014/main" id="{1BB3FEE6-B037-49AC-B9A6-7B93D3714543}"/>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E33DD3D4-6888-4BCE-8DDA-C2FBA26215CE}"/>
              </a:ext>
            </a:extLst>
          </p:cNvPr>
          <p:cNvSpPr>
            <a:spLocks noGrp="1" noChangeArrowheads="1"/>
          </p:cNvSpPr>
          <p:nvPr>
            <p:ph type="sldNum" sz="quarter" idx="12"/>
          </p:nvPr>
        </p:nvSpPr>
        <p:spPr>
          <a:ln/>
        </p:spPr>
        <p:txBody>
          <a:bodyPr/>
          <a:lstStyle>
            <a:lvl1pPr>
              <a:defRPr/>
            </a:lvl1pPr>
          </a:lstStyle>
          <a:p>
            <a:pPr>
              <a:defRPr/>
            </a:pPr>
            <a:fld id="{A1C12825-F24D-4C36-ACB9-5B08903013DF}" type="slidenum">
              <a:rPr lang="en-GB" altLang="en-US"/>
              <a:pPr>
                <a:defRPr/>
              </a:pPr>
              <a:t>‹#›</a:t>
            </a:fld>
            <a:endParaRPr lang="en-GB" altLang="en-US"/>
          </a:p>
        </p:txBody>
      </p:sp>
    </p:spTree>
    <p:extLst>
      <p:ext uri="{BB962C8B-B14F-4D97-AF65-F5344CB8AC3E}">
        <p14:creationId xmlns:p14="http://schemas.microsoft.com/office/powerpoint/2010/main" val="3740131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49686BD5-92D7-4404-9F5E-5DEEE4C9ABFA}"/>
              </a:ext>
            </a:extLst>
          </p:cNvPr>
          <p:cNvSpPr>
            <a:spLocks noGrp="1" noChangeArrowheads="1"/>
          </p:cNvSpPr>
          <p:nvPr>
            <p:ph type="dt" sz="half" idx="10"/>
          </p:nvPr>
        </p:nvSpPr>
        <p:spPr>
          <a:ln/>
        </p:spPr>
        <p:txBody>
          <a:bodyPr/>
          <a:lstStyle>
            <a:lvl1pPr>
              <a:defRPr/>
            </a:lvl1pPr>
          </a:lstStyle>
          <a:p>
            <a:pPr>
              <a:defRPr/>
            </a:pPr>
            <a:fld id="{3548DF95-C06F-40AA-90E7-9D756498F0DB}" type="datetime1">
              <a:rPr lang="en-US"/>
              <a:pPr>
                <a:defRPr/>
              </a:pPr>
              <a:t>10/15/2022</a:t>
            </a:fld>
            <a:endParaRPr lang="en-GB"/>
          </a:p>
        </p:txBody>
      </p:sp>
      <p:sp>
        <p:nvSpPr>
          <p:cNvPr id="5" name="Rectangle 5">
            <a:extLst>
              <a:ext uri="{FF2B5EF4-FFF2-40B4-BE49-F238E27FC236}">
                <a16:creationId xmlns:a16="http://schemas.microsoft.com/office/drawing/2014/main" id="{F71EFB8A-E1F7-4CDE-A00B-D1430BA888D4}"/>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2F8F895C-12D1-4A75-A3D6-6C5BE86C882C}"/>
              </a:ext>
            </a:extLst>
          </p:cNvPr>
          <p:cNvSpPr>
            <a:spLocks noGrp="1" noChangeArrowheads="1"/>
          </p:cNvSpPr>
          <p:nvPr>
            <p:ph type="sldNum" sz="quarter" idx="12"/>
          </p:nvPr>
        </p:nvSpPr>
        <p:spPr>
          <a:ln/>
        </p:spPr>
        <p:txBody>
          <a:bodyPr/>
          <a:lstStyle>
            <a:lvl1pPr>
              <a:defRPr/>
            </a:lvl1pPr>
          </a:lstStyle>
          <a:p>
            <a:pPr>
              <a:defRPr/>
            </a:pPr>
            <a:fld id="{75BCA909-388A-4605-89E4-12B5F70718B1}" type="slidenum">
              <a:rPr lang="en-GB" altLang="en-US"/>
              <a:pPr>
                <a:defRPr/>
              </a:pPr>
              <a:t>‹#›</a:t>
            </a:fld>
            <a:endParaRPr lang="en-GB" altLang="en-US"/>
          </a:p>
        </p:txBody>
      </p:sp>
    </p:spTree>
    <p:extLst>
      <p:ext uri="{BB962C8B-B14F-4D97-AF65-F5344CB8AC3E}">
        <p14:creationId xmlns:p14="http://schemas.microsoft.com/office/powerpoint/2010/main" val="1663510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842A8D5-8A6F-48D4-BBAE-6D1EFBE90FE7}"/>
              </a:ext>
            </a:extLst>
          </p:cNvPr>
          <p:cNvSpPr>
            <a:spLocks noGrp="1" noChangeArrowheads="1"/>
          </p:cNvSpPr>
          <p:nvPr>
            <p:ph type="dt" sz="half" idx="10"/>
          </p:nvPr>
        </p:nvSpPr>
        <p:spPr>
          <a:ln/>
        </p:spPr>
        <p:txBody>
          <a:bodyPr/>
          <a:lstStyle>
            <a:lvl1pPr>
              <a:defRPr/>
            </a:lvl1pPr>
          </a:lstStyle>
          <a:p>
            <a:pPr>
              <a:defRPr/>
            </a:pPr>
            <a:fld id="{D4C1CCA2-C168-43C8-B750-1605756C75DC}" type="datetime1">
              <a:rPr lang="en-US"/>
              <a:pPr>
                <a:defRPr/>
              </a:pPr>
              <a:t>10/15/2022</a:t>
            </a:fld>
            <a:endParaRPr lang="en-GB"/>
          </a:p>
        </p:txBody>
      </p:sp>
      <p:sp>
        <p:nvSpPr>
          <p:cNvPr id="6" name="Rectangle 5">
            <a:extLst>
              <a:ext uri="{FF2B5EF4-FFF2-40B4-BE49-F238E27FC236}">
                <a16:creationId xmlns:a16="http://schemas.microsoft.com/office/drawing/2014/main" id="{EACD7532-6F82-42F6-A080-8F3B5EA86AC0}"/>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7" name="Rectangle 6">
            <a:extLst>
              <a:ext uri="{FF2B5EF4-FFF2-40B4-BE49-F238E27FC236}">
                <a16:creationId xmlns:a16="http://schemas.microsoft.com/office/drawing/2014/main" id="{596A8AF7-5B0D-482F-8F1C-EAED0139F198}"/>
              </a:ext>
            </a:extLst>
          </p:cNvPr>
          <p:cNvSpPr>
            <a:spLocks noGrp="1" noChangeArrowheads="1"/>
          </p:cNvSpPr>
          <p:nvPr>
            <p:ph type="sldNum" sz="quarter" idx="12"/>
          </p:nvPr>
        </p:nvSpPr>
        <p:spPr>
          <a:ln/>
        </p:spPr>
        <p:txBody>
          <a:bodyPr/>
          <a:lstStyle>
            <a:lvl1pPr>
              <a:defRPr/>
            </a:lvl1pPr>
          </a:lstStyle>
          <a:p>
            <a:pPr>
              <a:defRPr/>
            </a:pPr>
            <a:fld id="{4F24B524-C20C-4A09-B2A1-284CE8A9BBEA}" type="slidenum">
              <a:rPr lang="en-GB" altLang="en-US"/>
              <a:pPr>
                <a:defRPr/>
              </a:pPr>
              <a:t>‹#›</a:t>
            </a:fld>
            <a:endParaRPr lang="en-GB" altLang="en-US"/>
          </a:p>
        </p:txBody>
      </p:sp>
    </p:spTree>
    <p:extLst>
      <p:ext uri="{BB962C8B-B14F-4D97-AF65-F5344CB8AC3E}">
        <p14:creationId xmlns:p14="http://schemas.microsoft.com/office/powerpoint/2010/main" val="1117398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BA7B7F8-6C3C-445D-A001-95465BCE5E8D}"/>
              </a:ext>
            </a:extLst>
          </p:cNvPr>
          <p:cNvSpPr>
            <a:spLocks noGrp="1" noChangeArrowheads="1"/>
          </p:cNvSpPr>
          <p:nvPr>
            <p:ph type="dt" sz="half" idx="10"/>
          </p:nvPr>
        </p:nvSpPr>
        <p:spPr>
          <a:ln/>
        </p:spPr>
        <p:txBody>
          <a:bodyPr/>
          <a:lstStyle>
            <a:lvl1pPr>
              <a:defRPr/>
            </a:lvl1pPr>
          </a:lstStyle>
          <a:p>
            <a:pPr>
              <a:defRPr/>
            </a:pPr>
            <a:fld id="{3D33776C-F8ED-420E-BEF1-55C52879A78E}" type="datetime1">
              <a:rPr lang="en-US"/>
              <a:pPr>
                <a:defRPr/>
              </a:pPr>
              <a:t>10/15/2022</a:t>
            </a:fld>
            <a:endParaRPr lang="en-GB"/>
          </a:p>
        </p:txBody>
      </p:sp>
      <p:sp>
        <p:nvSpPr>
          <p:cNvPr id="8" name="Rectangle 5">
            <a:extLst>
              <a:ext uri="{FF2B5EF4-FFF2-40B4-BE49-F238E27FC236}">
                <a16:creationId xmlns:a16="http://schemas.microsoft.com/office/drawing/2014/main" id="{FD6AE9B6-A5C7-4C20-9A15-4A27920C5973}"/>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9" name="Rectangle 6">
            <a:extLst>
              <a:ext uri="{FF2B5EF4-FFF2-40B4-BE49-F238E27FC236}">
                <a16:creationId xmlns:a16="http://schemas.microsoft.com/office/drawing/2014/main" id="{95A4B587-0250-4E96-93EC-5FE64EC82D92}"/>
              </a:ext>
            </a:extLst>
          </p:cNvPr>
          <p:cNvSpPr>
            <a:spLocks noGrp="1" noChangeArrowheads="1"/>
          </p:cNvSpPr>
          <p:nvPr>
            <p:ph type="sldNum" sz="quarter" idx="12"/>
          </p:nvPr>
        </p:nvSpPr>
        <p:spPr>
          <a:ln/>
        </p:spPr>
        <p:txBody>
          <a:bodyPr/>
          <a:lstStyle>
            <a:lvl1pPr>
              <a:defRPr/>
            </a:lvl1pPr>
          </a:lstStyle>
          <a:p>
            <a:pPr>
              <a:defRPr/>
            </a:pPr>
            <a:fld id="{C25C5C04-8772-4759-A859-49134ABD9CE0}" type="slidenum">
              <a:rPr lang="en-GB" altLang="en-US"/>
              <a:pPr>
                <a:defRPr/>
              </a:pPr>
              <a:t>‹#›</a:t>
            </a:fld>
            <a:endParaRPr lang="en-GB" altLang="en-US"/>
          </a:p>
        </p:txBody>
      </p:sp>
    </p:spTree>
    <p:extLst>
      <p:ext uri="{BB962C8B-B14F-4D97-AF65-F5344CB8AC3E}">
        <p14:creationId xmlns:p14="http://schemas.microsoft.com/office/powerpoint/2010/main" val="2952722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C00D518-F4A9-499B-B7A1-084C09E6D709}"/>
              </a:ext>
            </a:extLst>
          </p:cNvPr>
          <p:cNvSpPr>
            <a:spLocks noGrp="1" noChangeArrowheads="1"/>
          </p:cNvSpPr>
          <p:nvPr>
            <p:ph type="dt" sz="half" idx="10"/>
          </p:nvPr>
        </p:nvSpPr>
        <p:spPr>
          <a:ln/>
        </p:spPr>
        <p:txBody>
          <a:bodyPr/>
          <a:lstStyle>
            <a:lvl1pPr>
              <a:defRPr/>
            </a:lvl1pPr>
          </a:lstStyle>
          <a:p>
            <a:pPr>
              <a:defRPr/>
            </a:pPr>
            <a:fld id="{CBBB13A5-FB87-4631-8767-DF007619126C}" type="datetime1">
              <a:rPr lang="en-US"/>
              <a:pPr>
                <a:defRPr/>
              </a:pPr>
              <a:t>10/15/2022</a:t>
            </a:fld>
            <a:endParaRPr lang="en-GB"/>
          </a:p>
        </p:txBody>
      </p:sp>
      <p:sp>
        <p:nvSpPr>
          <p:cNvPr id="4" name="Rectangle 5">
            <a:extLst>
              <a:ext uri="{FF2B5EF4-FFF2-40B4-BE49-F238E27FC236}">
                <a16:creationId xmlns:a16="http://schemas.microsoft.com/office/drawing/2014/main" id="{8691F245-31CE-4695-A6E7-11F4E2E34DAE}"/>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5" name="Rectangle 6">
            <a:extLst>
              <a:ext uri="{FF2B5EF4-FFF2-40B4-BE49-F238E27FC236}">
                <a16:creationId xmlns:a16="http://schemas.microsoft.com/office/drawing/2014/main" id="{2C9BCE12-6FD2-4DFF-BAC0-FB8E2965FF00}"/>
              </a:ext>
            </a:extLst>
          </p:cNvPr>
          <p:cNvSpPr>
            <a:spLocks noGrp="1" noChangeArrowheads="1"/>
          </p:cNvSpPr>
          <p:nvPr>
            <p:ph type="sldNum" sz="quarter" idx="12"/>
          </p:nvPr>
        </p:nvSpPr>
        <p:spPr>
          <a:ln/>
        </p:spPr>
        <p:txBody>
          <a:bodyPr/>
          <a:lstStyle>
            <a:lvl1pPr>
              <a:defRPr/>
            </a:lvl1pPr>
          </a:lstStyle>
          <a:p>
            <a:pPr>
              <a:defRPr/>
            </a:pPr>
            <a:fld id="{4E884892-E310-4EC4-87CA-BFA89906FD08}" type="slidenum">
              <a:rPr lang="en-GB" altLang="en-US"/>
              <a:pPr>
                <a:defRPr/>
              </a:pPr>
              <a:t>‹#›</a:t>
            </a:fld>
            <a:endParaRPr lang="en-GB" altLang="en-US"/>
          </a:p>
        </p:txBody>
      </p:sp>
    </p:spTree>
    <p:extLst>
      <p:ext uri="{BB962C8B-B14F-4D97-AF65-F5344CB8AC3E}">
        <p14:creationId xmlns:p14="http://schemas.microsoft.com/office/powerpoint/2010/main" val="2821357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2103AEC-4E32-4C25-AA92-B7EA9A10479F}"/>
              </a:ext>
            </a:extLst>
          </p:cNvPr>
          <p:cNvSpPr>
            <a:spLocks noGrp="1" noChangeArrowheads="1"/>
          </p:cNvSpPr>
          <p:nvPr>
            <p:ph type="dt" sz="half" idx="10"/>
          </p:nvPr>
        </p:nvSpPr>
        <p:spPr>
          <a:ln/>
        </p:spPr>
        <p:txBody>
          <a:bodyPr/>
          <a:lstStyle>
            <a:lvl1pPr>
              <a:defRPr/>
            </a:lvl1pPr>
          </a:lstStyle>
          <a:p>
            <a:pPr>
              <a:defRPr/>
            </a:pPr>
            <a:fld id="{21D3C023-DCC9-4258-8FDC-F21ADAD8467D}" type="datetime1">
              <a:rPr lang="en-US"/>
              <a:pPr>
                <a:defRPr/>
              </a:pPr>
              <a:t>10/15/2022</a:t>
            </a:fld>
            <a:endParaRPr lang="en-GB"/>
          </a:p>
        </p:txBody>
      </p:sp>
      <p:sp>
        <p:nvSpPr>
          <p:cNvPr id="3" name="Rectangle 5">
            <a:extLst>
              <a:ext uri="{FF2B5EF4-FFF2-40B4-BE49-F238E27FC236}">
                <a16:creationId xmlns:a16="http://schemas.microsoft.com/office/drawing/2014/main" id="{C85297E1-84EF-4040-ACA8-E77C1C25DE2F}"/>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4" name="Rectangle 6">
            <a:extLst>
              <a:ext uri="{FF2B5EF4-FFF2-40B4-BE49-F238E27FC236}">
                <a16:creationId xmlns:a16="http://schemas.microsoft.com/office/drawing/2014/main" id="{88A5F81D-40B6-4C8A-A96F-38191BD5FD72}"/>
              </a:ext>
            </a:extLst>
          </p:cNvPr>
          <p:cNvSpPr>
            <a:spLocks noGrp="1" noChangeArrowheads="1"/>
          </p:cNvSpPr>
          <p:nvPr>
            <p:ph type="sldNum" sz="quarter" idx="12"/>
          </p:nvPr>
        </p:nvSpPr>
        <p:spPr>
          <a:ln/>
        </p:spPr>
        <p:txBody>
          <a:bodyPr/>
          <a:lstStyle>
            <a:lvl1pPr>
              <a:defRPr/>
            </a:lvl1pPr>
          </a:lstStyle>
          <a:p>
            <a:pPr>
              <a:defRPr/>
            </a:pPr>
            <a:fld id="{E981A8E5-DA7F-4E28-9E75-138C6F2C63C5}" type="slidenum">
              <a:rPr lang="en-GB" altLang="en-US"/>
              <a:pPr>
                <a:defRPr/>
              </a:pPr>
              <a:t>‹#›</a:t>
            </a:fld>
            <a:endParaRPr lang="en-GB" altLang="en-US"/>
          </a:p>
        </p:txBody>
      </p:sp>
    </p:spTree>
    <p:extLst>
      <p:ext uri="{BB962C8B-B14F-4D97-AF65-F5344CB8AC3E}">
        <p14:creationId xmlns:p14="http://schemas.microsoft.com/office/powerpoint/2010/main" val="662649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2741F4A-A44A-4F21-AE0B-EAD81F0DAFAD}"/>
              </a:ext>
            </a:extLst>
          </p:cNvPr>
          <p:cNvSpPr>
            <a:spLocks noGrp="1" noChangeArrowheads="1"/>
          </p:cNvSpPr>
          <p:nvPr>
            <p:ph type="dt" sz="half" idx="10"/>
          </p:nvPr>
        </p:nvSpPr>
        <p:spPr>
          <a:ln/>
        </p:spPr>
        <p:txBody>
          <a:bodyPr/>
          <a:lstStyle>
            <a:lvl1pPr>
              <a:defRPr/>
            </a:lvl1pPr>
          </a:lstStyle>
          <a:p>
            <a:pPr>
              <a:defRPr/>
            </a:pPr>
            <a:fld id="{C7E54ABE-8431-452E-9947-57BF36F78691}" type="datetime1">
              <a:rPr lang="en-US"/>
              <a:pPr>
                <a:defRPr/>
              </a:pPr>
              <a:t>10/15/2022</a:t>
            </a:fld>
            <a:endParaRPr lang="en-GB"/>
          </a:p>
        </p:txBody>
      </p:sp>
      <p:sp>
        <p:nvSpPr>
          <p:cNvPr id="6" name="Rectangle 5">
            <a:extLst>
              <a:ext uri="{FF2B5EF4-FFF2-40B4-BE49-F238E27FC236}">
                <a16:creationId xmlns:a16="http://schemas.microsoft.com/office/drawing/2014/main" id="{43B61E1A-52B8-4D3F-A330-6A934226F7C2}"/>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7" name="Rectangle 6">
            <a:extLst>
              <a:ext uri="{FF2B5EF4-FFF2-40B4-BE49-F238E27FC236}">
                <a16:creationId xmlns:a16="http://schemas.microsoft.com/office/drawing/2014/main" id="{7ACFB70A-E49A-459D-A355-F8D1C2DB8582}"/>
              </a:ext>
            </a:extLst>
          </p:cNvPr>
          <p:cNvSpPr>
            <a:spLocks noGrp="1" noChangeArrowheads="1"/>
          </p:cNvSpPr>
          <p:nvPr>
            <p:ph type="sldNum" sz="quarter" idx="12"/>
          </p:nvPr>
        </p:nvSpPr>
        <p:spPr>
          <a:ln/>
        </p:spPr>
        <p:txBody>
          <a:bodyPr/>
          <a:lstStyle>
            <a:lvl1pPr>
              <a:defRPr/>
            </a:lvl1pPr>
          </a:lstStyle>
          <a:p>
            <a:pPr>
              <a:defRPr/>
            </a:pPr>
            <a:fld id="{C0B4BCAB-E426-4DA3-BD99-556B345E2BA6}" type="slidenum">
              <a:rPr lang="en-GB" altLang="en-US"/>
              <a:pPr>
                <a:defRPr/>
              </a:pPr>
              <a:t>‹#›</a:t>
            </a:fld>
            <a:endParaRPr lang="en-GB" altLang="en-US"/>
          </a:p>
        </p:txBody>
      </p:sp>
    </p:spTree>
    <p:extLst>
      <p:ext uri="{BB962C8B-B14F-4D97-AF65-F5344CB8AC3E}">
        <p14:creationId xmlns:p14="http://schemas.microsoft.com/office/powerpoint/2010/main" val="4056764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5DF2B2-DF96-469B-A6FE-3E362673E984}"/>
              </a:ext>
            </a:extLst>
          </p:cNvPr>
          <p:cNvSpPr>
            <a:spLocks noGrp="1" noChangeArrowheads="1"/>
          </p:cNvSpPr>
          <p:nvPr>
            <p:ph type="dt" sz="half" idx="10"/>
          </p:nvPr>
        </p:nvSpPr>
        <p:spPr>
          <a:ln/>
        </p:spPr>
        <p:txBody>
          <a:bodyPr/>
          <a:lstStyle>
            <a:lvl1pPr>
              <a:defRPr/>
            </a:lvl1pPr>
          </a:lstStyle>
          <a:p>
            <a:pPr>
              <a:defRPr/>
            </a:pPr>
            <a:fld id="{372A009A-61FE-4CE3-AE71-2B2C2167278D}" type="datetime1">
              <a:rPr lang="en-US"/>
              <a:pPr>
                <a:defRPr/>
              </a:pPr>
              <a:t>10/15/2022</a:t>
            </a:fld>
            <a:endParaRPr lang="en-GB"/>
          </a:p>
        </p:txBody>
      </p:sp>
      <p:sp>
        <p:nvSpPr>
          <p:cNvPr id="6" name="Rectangle 5">
            <a:extLst>
              <a:ext uri="{FF2B5EF4-FFF2-40B4-BE49-F238E27FC236}">
                <a16:creationId xmlns:a16="http://schemas.microsoft.com/office/drawing/2014/main" id="{55DC324B-D80E-4A1B-ABDF-04328D9E165A}"/>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7" name="Rectangle 6">
            <a:extLst>
              <a:ext uri="{FF2B5EF4-FFF2-40B4-BE49-F238E27FC236}">
                <a16:creationId xmlns:a16="http://schemas.microsoft.com/office/drawing/2014/main" id="{2D12C5A7-A159-4598-8482-35F09A2B05A4}"/>
              </a:ext>
            </a:extLst>
          </p:cNvPr>
          <p:cNvSpPr>
            <a:spLocks noGrp="1" noChangeArrowheads="1"/>
          </p:cNvSpPr>
          <p:nvPr>
            <p:ph type="sldNum" sz="quarter" idx="12"/>
          </p:nvPr>
        </p:nvSpPr>
        <p:spPr>
          <a:ln/>
        </p:spPr>
        <p:txBody>
          <a:bodyPr/>
          <a:lstStyle>
            <a:lvl1pPr>
              <a:defRPr/>
            </a:lvl1pPr>
          </a:lstStyle>
          <a:p>
            <a:pPr>
              <a:defRPr/>
            </a:pPr>
            <a:fld id="{BCABC732-A874-4065-8789-84B7DA308CF1}" type="slidenum">
              <a:rPr lang="en-GB" altLang="en-US"/>
              <a:pPr>
                <a:defRPr/>
              </a:pPr>
              <a:t>‹#›</a:t>
            </a:fld>
            <a:endParaRPr lang="en-GB" altLang="en-US"/>
          </a:p>
        </p:txBody>
      </p:sp>
    </p:spTree>
    <p:extLst>
      <p:ext uri="{BB962C8B-B14F-4D97-AF65-F5344CB8AC3E}">
        <p14:creationId xmlns:p14="http://schemas.microsoft.com/office/powerpoint/2010/main" val="958166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225FB2A-78F3-46E1-BD8B-98534A111359}"/>
              </a:ext>
            </a:extLst>
          </p:cNvPr>
          <p:cNvSpPr>
            <a:spLocks noGrp="1" noChangeArrowheads="1"/>
          </p:cNvSpPr>
          <p:nvPr>
            <p:ph type="dt" sz="half" idx="10"/>
          </p:nvPr>
        </p:nvSpPr>
        <p:spPr>
          <a:ln/>
        </p:spPr>
        <p:txBody>
          <a:bodyPr/>
          <a:lstStyle>
            <a:lvl1pPr>
              <a:defRPr/>
            </a:lvl1pPr>
          </a:lstStyle>
          <a:p>
            <a:pPr>
              <a:defRPr/>
            </a:pPr>
            <a:fld id="{CAD50016-5F7A-40CF-A9FD-7A4AE4DC4738}" type="datetime1">
              <a:rPr lang="en-US"/>
              <a:pPr>
                <a:defRPr/>
              </a:pPr>
              <a:t>10/15/2022</a:t>
            </a:fld>
            <a:endParaRPr lang="en-GB"/>
          </a:p>
        </p:txBody>
      </p:sp>
      <p:sp>
        <p:nvSpPr>
          <p:cNvPr id="5" name="Rectangle 5">
            <a:extLst>
              <a:ext uri="{FF2B5EF4-FFF2-40B4-BE49-F238E27FC236}">
                <a16:creationId xmlns:a16="http://schemas.microsoft.com/office/drawing/2014/main" id="{19CE1669-F096-483B-97A4-3B87FABBDACF}"/>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5A73E6B1-5045-4C41-8B69-567F114C6269}"/>
              </a:ext>
            </a:extLst>
          </p:cNvPr>
          <p:cNvSpPr>
            <a:spLocks noGrp="1" noChangeArrowheads="1"/>
          </p:cNvSpPr>
          <p:nvPr>
            <p:ph type="sldNum" sz="quarter" idx="12"/>
          </p:nvPr>
        </p:nvSpPr>
        <p:spPr>
          <a:ln/>
        </p:spPr>
        <p:txBody>
          <a:bodyPr/>
          <a:lstStyle>
            <a:lvl1pPr>
              <a:defRPr/>
            </a:lvl1pPr>
          </a:lstStyle>
          <a:p>
            <a:pPr>
              <a:defRPr/>
            </a:pPr>
            <a:fld id="{347C6E62-8E7F-4023-A1D6-DC976F23CBA4}" type="slidenum">
              <a:rPr lang="en-GB" altLang="en-US"/>
              <a:pPr>
                <a:defRPr/>
              </a:pPr>
              <a:t>‹#›</a:t>
            </a:fld>
            <a:endParaRPr lang="en-GB" altLang="en-US"/>
          </a:p>
        </p:txBody>
      </p:sp>
    </p:spTree>
    <p:extLst>
      <p:ext uri="{BB962C8B-B14F-4D97-AF65-F5344CB8AC3E}">
        <p14:creationId xmlns:p14="http://schemas.microsoft.com/office/powerpoint/2010/main" val="69807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91EE301B-7EE5-4333-B8BD-4B1867496FB6}"/>
              </a:ext>
            </a:extLst>
          </p:cNvPr>
          <p:cNvSpPr>
            <a:spLocks noGrp="1" noChangeArrowheads="1"/>
          </p:cNvSpPr>
          <p:nvPr>
            <p:ph type="dt" sz="half" idx="10"/>
          </p:nvPr>
        </p:nvSpPr>
        <p:spPr>
          <a:ln/>
        </p:spPr>
        <p:txBody>
          <a:bodyPr/>
          <a:lstStyle>
            <a:lvl1pPr>
              <a:defRPr/>
            </a:lvl1pPr>
          </a:lstStyle>
          <a:p>
            <a:pPr>
              <a:defRPr/>
            </a:pPr>
            <a:fld id="{044A2DA0-2927-411D-8659-16A97E3299B2}" type="datetime1">
              <a:rPr lang="en-US"/>
              <a:pPr>
                <a:defRPr/>
              </a:pPr>
              <a:t>10/15/2022</a:t>
            </a:fld>
            <a:endParaRPr lang="en-GB"/>
          </a:p>
        </p:txBody>
      </p:sp>
      <p:sp>
        <p:nvSpPr>
          <p:cNvPr id="5" name="Rectangle 5">
            <a:extLst>
              <a:ext uri="{FF2B5EF4-FFF2-40B4-BE49-F238E27FC236}">
                <a16:creationId xmlns:a16="http://schemas.microsoft.com/office/drawing/2014/main" id="{99A2163D-0AE1-4E11-8CC4-1693B288CE4B}"/>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5FE5CF38-AAA3-4886-BE65-3FE5F9FDC286}"/>
              </a:ext>
            </a:extLst>
          </p:cNvPr>
          <p:cNvSpPr>
            <a:spLocks noGrp="1" noChangeArrowheads="1"/>
          </p:cNvSpPr>
          <p:nvPr>
            <p:ph type="sldNum" sz="quarter" idx="12"/>
          </p:nvPr>
        </p:nvSpPr>
        <p:spPr>
          <a:ln/>
        </p:spPr>
        <p:txBody>
          <a:bodyPr/>
          <a:lstStyle>
            <a:lvl1pPr>
              <a:defRPr/>
            </a:lvl1pPr>
          </a:lstStyle>
          <a:p>
            <a:pPr>
              <a:defRPr/>
            </a:pPr>
            <a:fld id="{5D650172-D828-4523-A470-68B2858BC93B}" type="slidenum">
              <a:rPr lang="en-GB" altLang="en-US"/>
              <a:pPr>
                <a:defRPr/>
              </a:pPr>
              <a:t>‹#›</a:t>
            </a:fld>
            <a:endParaRPr lang="en-GB" altLang="en-US"/>
          </a:p>
        </p:txBody>
      </p:sp>
    </p:spTree>
    <p:extLst>
      <p:ext uri="{BB962C8B-B14F-4D97-AF65-F5344CB8AC3E}">
        <p14:creationId xmlns:p14="http://schemas.microsoft.com/office/powerpoint/2010/main" val="8453792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887C015C-282E-4246-BF86-265DA6DD4953}"/>
              </a:ext>
            </a:extLst>
          </p:cNvPr>
          <p:cNvSpPr>
            <a:spLocks noGrp="1" noChangeArrowheads="1"/>
          </p:cNvSpPr>
          <p:nvPr>
            <p:ph type="sldNum" sz="quarter" idx="10"/>
          </p:nvPr>
        </p:nvSpPr>
        <p:spPr/>
        <p:txBody>
          <a:bodyPr/>
          <a:lstStyle>
            <a:lvl1pPr>
              <a:defRPr smtClean="0"/>
            </a:lvl1pPr>
          </a:lstStyle>
          <a:p>
            <a:pPr>
              <a:defRPr/>
            </a:pPr>
            <a:fld id="{F7158B1B-0924-4692-A11B-EA10EF8CB642}" type="slidenum">
              <a:rPr lang="en-US" altLang="en-US"/>
              <a:pPr>
                <a:defRPr/>
              </a:pPr>
              <a:t>‹#›</a:t>
            </a:fld>
            <a:endParaRPr lang="en-US" altLang="en-US"/>
          </a:p>
        </p:txBody>
      </p:sp>
    </p:spTree>
    <p:extLst>
      <p:ext uri="{BB962C8B-B14F-4D97-AF65-F5344CB8AC3E}">
        <p14:creationId xmlns:p14="http://schemas.microsoft.com/office/powerpoint/2010/main" val="2704653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6" name="Picture 8" descr="Pearson Logo">
            <a:extLst>
              <a:ext uri="{FF2B5EF4-FFF2-40B4-BE49-F238E27FC236}">
                <a16:creationId xmlns:a16="http://schemas.microsoft.com/office/drawing/2014/main" id="{F03F0619-0C41-49C7-B1B2-FB08EEF2A64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09601" y="6376988"/>
            <a:ext cx="122343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609600" y="215372"/>
            <a:ext cx="10972800" cy="622828"/>
          </a:xfrm>
          <a:prstGeom prst="rect">
            <a:avLst/>
          </a:prstGeo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8" name="Footer Placeholder 2">
            <a:extLst>
              <a:ext uri="{FF2B5EF4-FFF2-40B4-BE49-F238E27FC236}">
                <a16:creationId xmlns:a16="http://schemas.microsoft.com/office/drawing/2014/main" id="{7150A285-516D-4E62-B379-2B3425E3FCE7}"/>
              </a:ext>
            </a:extLst>
          </p:cNvPr>
          <p:cNvSpPr>
            <a:spLocks noGrp="1"/>
          </p:cNvSpPr>
          <p:nvPr>
            <p:ph type="ftr" sz="quarter" idx="16"/>
          </p:nvPr>
        </p:nvSpPr>
        <p:spPr>
          <a:xfrm>
            <a:off x="124884" y="6165850"/>
            <a:ext cx="11461749" cy="234950"/>
          </a:xfrm>
        </p:spPr>
        <p:txBody>
          <a:bodyPr/>
          <a:lstStyle>
            <a:lvl1pPr>
              <a:defRPr/>
            </a:lvl1pPr>
          </a:lstStyle>
          <a:p>
            <a:pPr>
              <a:defRPr/>
            </a:pPr>
            <a:r>
              <a:rPr lang="en-GB"/>
              <a:t>Johnson, Whittington, Scholes, Angwin, Regner (2017)</a:t>
            </a:r>
            <a:endParaRPr lang="en-US"/>
          </a:p>
        </p:txBody>
      </p:sp>
      <p:sp>
        <p:nvSpPr>
          <p:cNvPr id="12" name="Date Placeholder 3">
            <a:extLst>
              <a:ext uri="{FF2B5EF4-FFF2-40B4-BE49-F238E27FC236}">
                <a16:creationId xmlns:a16="http://schemas.microsoft.com/office/drawing/2014/main" id="{8C327462-8E47-4F6B-8EE7-BE9A33BCFAE8}"/>
              </a:ext>
            </a:extLst>
          </p:cNvPr>
          <p:cNvSpPr>
            <a:spLocks noGrp="1"/>
          </p:cNvSpPr>
          <p:nvPr>
            <p:ph type="dt" sz="half" idx="17"/>
          </p:nvPr>
        </p:nvSpPr>
        <p:spPr>
          <a:xfrm>
            <a:off x="8447617" y="112713"/>
            <a:ext cx="2844800" cy="182562"/>
          </a:xfrm>
        </p:spPr>
        <p:txBody>
          <a:bodyPr/>
          <a:lstStyle>
            <a:lvl1pPr>
              <a:defRPr/>
            </a:lvl1pPr>
          </a:lstStyle>
          <a:p>
            <a:pPr>
              <a:defRPr/>
            </a:pPr>
            <a:fld id="{A7F04880-A164-47C1-A5B2-4DE1991311B0}" type="datetime1">
              <a:rPr lang="en-US"/>
              <a:pPr>
                <a:defRPr/>
              </a:pPr>
              <a:t>10/15/2022</a:t>
            </a:fld>
            <a:endParaRPr lang="en-US" dirty="0"/>
          </a:p>
        </p:txBody>
      </p:sp>
      <p:sp>
        <p:nvSpPr>
          <p:cNvPr id="13" name="Slide Number Placeholder 4">
            <a:extLst>
              <a:ext uri="{FF2B5EF4-FFF2-40B4-BE49-F238E27FC236}">
                <a16:creationId xmlns:a16="http://schemas.microsoft.com/office/drawing/2014/main" id="{D666AA8B-4FE8-47AF-9281-F76C51605954}"/>
              </a:ext>
            </a:extLst>
          </p:cNvPr>
          <p:cNvSpPr>
            <a:spLocks noGrp="1"/>
          </p:cNvSpPr>
          <p:nvPr>
            <p:ph type="sldNum" sz="quarter" idx="18"/>
          </p:nvPr>
        </p:nvSpPr>
        <p:spPr>
          <a:xfrm>
            <a:off x="11292417" y="112713"/>
            <a:ext cx="736600" cy="182562"/>
          </a:xfrm>
        </p:spPr>
        <p:txBody>
          <a:bodyPr/>
          <a:lstStyle>
            <a:lvl1pPr>
              <a:defRPr smtClean="0"/>
            </a:lvl1pPr>
          </a:lstStyle>
          <a:p>
            <a:pPr>
              <a:defRPr/>
            </a:pPr>
            <a:fld id="{61CB07AE-E428-4961-9510-0EEE62A6BC93}" type="slidenum">
              <a:rPr lang="en-US" altLang="en-US"/>
              <a:pPr>
                <a:defRPr/>
              </a:pPr>
              <a:t>‹#›</a:t>
            </a:fld>
            <a:endParaRPr lang="en-US" altLang="en-US"/>
          </a:p>
        </p:txBody>
      </p:sp>
    </p:spTree>
    <p:extLst>
      <p:ext uri="{BB962C8B-B14F-4D97-AF65-F5344CB8AC3E}">
        <p14:creationId xmlns:p14="http://schemas.microsoft.com/office/powerpoint/2010/main" val="3363161045"/>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02E5755-6FD4-4FF8-A980-E6B2CCF698FC}"/>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A0BC6000-DA00-4063-A026-4A490BDF7F83}"/>
              </a:ext>
            </a:extLst>
          </p:cNvPr>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36FEC0E3-193C-42EF-8117-D15DCA03692C}"/>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fld id="{AFDC0A07-4968-4C75-B73B-94C43DAB3B0A}" type="datetime1">
              <a:rPr lang="en-US"/>
              <a:pPr>
                <a:defRPr/>
              </a:pPr>
              <a:t>10/15/2022</a:t>
            </a:fld>
            <a:endParaRPr lang="en-GB"/>
          </a:p>
        </p:txBody>
      </p:sp>
      <p:sp>
        <p:nvSpPr>
          <p:cNvPr id="1029" name="Rectangle 5">
            <a:extLst>
              <a:ext uri="{FF2B5EF4-FFF2-40B4-BE49-F238E27FC236}">
                <a16:creationId xmlns:a16="http://schemas.microsoft.com/office/drawing/2014/main" id="{87C68914-2DCB-4F13-86EC-6DC1CB3DB85B}"/>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r>
              <a:rPr lang="en-GB"/>
              <a:t>Johnson, Whittington, Scholes, Angwin, Regner (2017)</a:t>
            </a:r>
          </a:p>
        </p:txBody>
      </p:sp>
      <p:sp>
        <p:nvSpPr>
          <p:cNvPr id="1030" name="Rectangle 6">
            <a:extLst>
              <a:ext uri="{FF2B5EF4-FFF2-40B4-BE49-F238E27FC236}">
                <a16:creationId xmlns:a16="http://schemas.microsoft.com/office/drawing/2014/main" id="{EE5B3C44-71B4-429A-8949-2C6BF4810BBC}"/>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9E165646-0EF6-4A1F-AF29-94AF69B3DDD5}" type="slidenum">
              <a:rPr lang="en-GB" altLang="en-US"/>
              <a:pPr>
                <a:defRPr/>
              </a:pPr>
              <a:t>‹#›</a:t>
            </a:fld>
            <a:endParaRPr lang="en-GB" altLang="en-US"/>
          </a:p>
        </p:txBody>
      </p:sp>
    </p:spTree>
    <p:extLst>
      <p:ext uri="{BB962C8B-B14F-4D97-AF65-F5344CB8AC3E}">
        <p14:creationId xmlns:p14="http://schemas.microsoft.com/office/powerpoint/2010/main" val="7212578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sldNum="0"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4">
            <a:extLst>
              <a:ext uri="{FF2B5EF4-FFF2-40B4-BE49-F238E27FC236}">
                <a16:creationId xmlns:a16="http://schemas.microsoft.com/office/drawing/2014/main" id="{5E06BE1E-38B2-4B90-B349-1E6C1E9BEA92}"/>
              </a:ext>
            </a:extLst>
          </p:cNvPr>
          <p:cNvSpPr>
            <a:spLocks noGrp="1" noChangeArrowheads="1"/>
          </p:cNvSpPr>
          <p:nvPr>
            <p:ph type="title"/>
          </p:nvPr>
        </p:nvSpPr>
        <p:spPr>
          <a:xfrm>
            <a:off x="2309813" y="-142875"/>
            <a:ext cx="7772400" cy="838200"/>
          </a:xfrm>
        </p:spPr>
        <p:txBody>
          <a:bodyPr/>
          <a:lstStyle/>
          <a:p>
            <a:r>
              <a:rPr lang="en-GB" altLang="en-US" sz="2800" b="1">
                <a:cs typeface="Arial" panose="020B0604020202020204" pitchFamily="34" charset="0"/>
              </a:rPr>
              <a:t>Industry Analysis: Porter’s Five Forces</a:t>
            </a:r>
          </a:p>
        </p:txBody>
      </p:sp>
      <p:pic>
        <p:nvPicPr>
          <p:cNvPr id="83971" name="Picture 5">
            <a:extLst>
              <a:ext uri="{FF2B5EF4-FFF2-40B4-BE49-F238E27FC236}">
                <a16:creationId xmlns:a16="http://schemas.microsoft.com/office/drawing/2014/main" id="{48AA3DD4-6A0B-4D9B-878D-7D20D5F252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25" y="1428750"/>
            <a:ext cx="6210300" cy="520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TextBox 3">
            <a:extLst>
              <a:ext uri="{FF2B5EF4-FFF2-40B4-BE49-F238E27FC236}">
                <a16:creationId xmlns:a16="http://schemas.microsoft.com/office/drawing/2014/main" id="{1789668C-290A-4769-BFAE-6E4C920A7F71}"/>
              </a:ext>
            </a:extLst>
          </p:cNvPr>
          <p:cNvSpPr txBox="1">
            <a:spLocks noChangeArrowheads="1"/>
          </p:cNvSpPr>
          <p:nvPr/>
        </p:nvSpPr>
        <p:spPr bwMode="auto">
          <a:xfrm>
            <a:off x="1635125" y="6550026"/>
            <a:ext cx="2459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cs typeface="Arial" panose="020B0604020202020204" pitchFamily="34" charset="0"/>
              </a:rPr>
              <a:t>(Source: Baines et al (2011))</a:t>
            </a:r>
          </a:p>
        </p:txBody>
      </p:sp>
      <p:sp>
        <p:nvSpPr>
          <p:cNvPr id="83973" name="TextBox 5">
            <a:extLst>
              <a:ext uri="{FF2B5EF4-FFF2-40B4-BE49-F238E27FC236}">
                <a16:creationId xmlns:a16="http://schemas.microsoft.com/office/drawing/2014/main" id="{5489EB78-1D06-4B70-980D-94383551E6B1}"/>
              </a:ext>
            </a:extLst>
          </p:cNvPr>
          <p:cNvSpPr txBox="1">
            <a:spLocks noChangeArrowheads="1"/>
          </p:cNvSpPr>
          <p:nvPr/>
        </p:nvSpPr>
        <p:spPr bwMode="auto">
          <a:xfrm>
            <a:off x="1952626" y="142875"/>
            <a:ext cx="84296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endParaRPr lang="en-GB" altLang="en-US" sz="2400">
              <a:solidFill>
                <a:srgbClr val="000000"/>
              </a:solidFill>
              <a:cs typeface="Arial" panose="020B0604020202020204" pitchFamily="34" charset="0"/>
            </a:endParaRPr>
          </a:p>
          <a:p>
            <a:pPr fontAlgn="base">
              <a:spcBef>
                <a:spcPct val="0"/>
              </a:spcBef>
              <a:spcAft>
                <a:spcPct val="0"/>
              </a:spcAft>
              <a:buNone/>
            </a:pPr>
            <a:r>
              <a:rPr lang="en-GB" altLang="en-US" sz="1800" i="1">
                <a:solidFill>
                  <a:srgbClr val="000000"/>
                </a:solidFill>
                <a:cs typeface="Arial" panose="020B0604020202020204" pitchFamily="34" charset="0"/>
              </a:rPr>
              <a:t>Porter suggests that there are five forces that determine industry attractiveness and long-run industry profitability. </a:t>
            </a:r>
          </a:p>
          <a:p>
            <a:pPr fontAlgn="base">
              <a:spcBef>
                <a:spcPct val="0"/>
              </a:spcBef>
              <a:spcAft>
                <a:spcPct val="0"/>
              </a:spcAft>
              <a:buNone/>
            </a:pPr>
            <a:r>
              <a:rPr lang="en-GB" altLang="en-US" sz="1800" i="1">
                <a:solidFill>
                  <a:srgbClr val="000000"/>
                </a:solidFill>
                <a:cs typeface="Arial" panose="020B0604020202020204" pitchFamily="34" charset="0"/>
              </a:rPr>
              <a:t>The five "competitive forces" that shape strategy are:</a:t>
            </a:r>
          </a:p>
          <a:p>
            <a:pPr fontAlgn="base">
              <a:spcBef>
                <a:spcPct val="0"/>
              </a:spcBef>
              <a:spcAft>
                <a:spcPct val="0"/>
              </a:spcAft>
              <a:buNone/>
            </a:pPr>
            <a:endParaRPr lang="en-GB" altLang="en-US" sz="1800">
              <a:solidFill>
                <a:srgbClr val="000000"/>
              </a:solidFill>
              <a:cs typeface="Arial" panose="020B0604020202020204" pitchFamily="34" charset="0"/>
            </a:endParaRPr>
          </a:p>
        </p:txBody>
      </p:sp>
      <p:sp>
        <p:nvSpPr>
          <p:cNvPr id="83974" name="TextBox 6">
            <a:extLst>
              <a:ext uri="{FF2B5EF4-FFF2-40B4-BE49-F238E27FC236}">
                <a16:creationId xmlns:a16="http://schemas.microsoft.com/office/drawing/2014/main" id="{02510972-997C-4295-BBEA-9A80394F2560}"/>
              </a:ext>
            </a:extLst>
          </p:cNvPr>
          <p:cNvSpPr txBox="1">
            <a:spLocks noChangeArrowheads="1"/>
          </p:cNvSpPr>
          <p:nvPr/>
        </p:nvSpPr>
        <p:spPr bwMode="auto">
          <a:xfrm>
            <a:off x="8024813" y="3571876"/>
            <a:ext cx="24638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600" i="1">
                <a:solidFill>
                  <a:srgbClr val="000000"/>
                </a:solidFill>
                <a:cs typeface="Arial" panose="020B0604020202020204" pitchFamily="34" charset="0"/>
              </a:rPr>
              <a:t>How much of sales go to</a:t>
            </a:r>
          </a:p>
          <a:p>
            <a:pPr fontAlgn="base">
              <a:spcBef>
                <a:spcPct val="0"/>
              </a:spcBef>
              <a:spcAft>
                <a:spcPct val="0"/>
              </a:spcAft>
              <a:buNone/>
            </a:pPr>
            <a:r>
              <a:rPr lang="en-GB" altLang="en-US" sz="1600" i="1">
                <a:solidFill>
                  <a:srgbClr val="000000"/>
                </a:solidFill>
                <a:cs typeface="Arial" panose="020B0604020202020204" pitchFamily="34" charset="0"/>
              </a:rPr>
              <a:t>one company? </a:t>
            </a:r>
          </a:p>
          <a:p>
            <a:pPr fontAlgn="base">
              <a:spcBef>
                <a:spcPct val="0"/>
              </a:spcBef>
              <a:spcAft>
                <a:spcPct val="0"/>
              </a:spcAft>
              <a:buNone/>
            </a:pPr>
            <a:r>
              <a:rPr lang="en-GB" altLang="en-US" sz="1600" i="1">
                <a:solidFill>
                  <a:srgbClr val="000000"/>
                </a:solidFill>
                <a:cs typeface="Arial" panose="020B0604020202020204" pitchFamily="34" charset="0"/>
              </a:rPr>
              <a:t>How much bargaining </a:t>
            </a:r>
          </a:p>
          <a:p>
            <a:pPr fontAlgn="base">
              <a:spcBef>
                <a:spcPct val="0"/>
              </a:spcBef>
              <a:spcAft>
                <a:spcPct val="0"/>
              </a:spcAft>
              <a:buNone/>
            </a:pPr>
            <a:r>
              <a:rPr lang="en-GB" altLang="en-US" sz="1600" i="1">
                <a:solidFill>
                  <a:srgbClr val="000000"/>
                </a:solidFill>
                <a:cs typeface="Arial" panose="020B0604020202020204" pitchFamily="34" charset="0"/>
              </a:rPr>
              <a:t>power do buyers have </a:t>
            </a:r>
          </a:p>
          <a:p>
            <a:pPr fontAlgn="base">
              <a:spcBef>
                <a:spcPct val="0"/>
              </a:spcBef>
              <a:spcAft>
                <a:spcPct val="0"/>
              </a:spcAft>
              <a:buNone/>
            </a:pPr>
            <a:r>
              <a:rPr lang="en-GB" altLang="en-US" sz="1600" i="1">
                <a:solidFill>
                  <a:srgbClr val="000000"/>
                </a:solidFill>
                <a:cs typeface="Arial" panose="020B0604020202020204" pitchFamily="34" charset="0"/>
              </a:rPr>
              <a:t>with suppliers?</a:t>
            </a:r>
          </a:p>
        </p:txBody>
      </p:sp>
      <p:sp>
        <p:nvSpPr>
          <p:cNvPr id="83975" name="TextBox 8">
            <a:extLst>
              <a:ext uri="{FF2B5EF4-FFF2-40B4-BE49-F238E27FC236}">
                <a16:creationId xmlns:a16="http://schemas.microsoft.com/office/drawing/2014/main" id="{EC7BE005-9604-4597-AA67-C8B4EAE61995}"/>
              </a:ext>
            </a:extLst>
          </p:cNvPr>
          <p:cNvSpPr txBox="1">
            <a:spLocks noChangeArrowheads="1"/>
          </p:cNvSpPr>
          <p:nvPr/>
        </p:nvSpPr>
        <p:spPr bwMode="auto">
          <a:xfrm>
            <a:off x="1524000" y="5143501"/>
            <a:ext cx="3149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600" i="1">
                <a:solidFill>
                  <a:srgbClr val="000000"/>
                </a:solidFill>
                <a:cs typeface="Arial" panose="020B0604020202020204" pitchFamily="34" charset="0"/>
              </a:rPr>
              <a:t>If a small number of suppliers</a:t>
            </a:r>
          </a:p>
          <a:p>
            <a:pPr fontAlgn="base">
              <a:spcBef>
                <a:spcPct val="0"/>
              </a:spcBef>
              <a:spcAft>
                <a:spcPct val="0"/>
              </a:spcAft>
              <a:buNone/>
            </a:pPr>
            <a:r>
              <a:rPr lang="en-GB" altLang="en-US" sz="1600" i="1">
                <a:solidFill>
                  <a:srgbClr val="000000"/>
                </a:solidFill>
                <a:cs typeface="Arial" panose="020B0604020202020204" pitchFamily="34" charset="0"/>
              </a:rPr>
              <a:t>operate within an industry with</a:t>
            </a:r>
          </a:p>
          <a:p>
            <a:pPr fontAlgn="base">
              <a:spcBef>
                <a:spcPct val="0"/>
              </a:spcBef>
              <a:spcAft>
                <a:spcPct val="0"/>
              </a:spcAft>
              <a:buNone/>
            </a:pPr>
            <a:r>
              <a:rPr lang="en-GB" altLang="en-US" sz="1600" i="1">
                <a:solidFill>
                  <a:srgbClr val="000000"/>
                </a:solidFill>
                <a:cs typeface="Arial" panose="020B0604020202020204" pitchFamily="34" charset="0"/>
              </a:rPr>
              <a:t>large no. competitors, suppliers</a:t>
            </a:r>
          </a:p>
          <a:p>
            <a:pPr fontAlgn="base">
              <a:spcBef>
                <a:spcPct val="0"/>
              </a:spcBef>
              <a:spcAft>
                <a:spcPct val="0"/>
              </a:spcAft>
              <a:buNone/>
            </a:pPr>
            <a:r>
              <a:rPr lang="en-GB" altLang="en-US" sz="1600" i="1">
                <a:solidFill>
                  <a:srgbClr val="000000"/>
                </a:solidFill>
                <a:cs typeface="Arial" panose="020B0604020202020204" pitchFamily="34" charset="0"/>
              </a:rPr>
              <a:t>have strong bargaining power.</a:t>
            </a:r>
          </a:p>
        </p:txBody>
      </p:sp>
      <p:pic>
        <p:nvPicPr>
          <p:cNvPr id="83976" name="Picture 5">
            <a:extLst>
              <a:ext uri="{FF2B5EF4-FFF2-40B4-BE49-F238E27FC236}">
                <a16:creationId xmlns:a16="http://schemas.microsoft.com/office/drawing/2014/main" id="{606B5720-394E-4AFC-8642-1A895A7BD5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5725" y="6226175"/>
            <a:ext cx="150495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4917CD43-B26A-4DA1-9E7A-9B7511EDBC8D}"/>
              </a:ext>
            </a:extLst>
          </p:cNvPr>
          <p:cNvSpPr>
            <a:spLocks noGrp="1" noChangeArrowheads="1"/>
          </p:cNvSpPr>
          <p:nvPr>
            <p:ph type="title"/>
          </p:nvPr>
        </p:nvSpPr>
        <p:spPr>
          <a:xfrm>
            <a:off x="1981200" y="287338"/>
            <a:ext cx="8229600" cy="595312"/>
          </a:xfrm>
        </p:spPr>
        <p:txBody>
          <a:bodyPr/>
          <a:lstStyle/>
          <a:p>
            <a:pPr eaLnBrk="1" hangingPunct="1"/>
            <a:r>
              <a:rPr lang="en-GB" altLang="en-US"/>
              <a:t>The industry life cycle</a:t>
            </a:r>
          </a:p>
        </p:txBody>
      </p:sp>
      <p:pic>
        <p:nvPicPr>
          <p:cNvPr id="84995" name="Picture 9">
            <a:extLst>
              <a:ext uri="{FF2B5EF4-FFF2-40B4-BE49-F238E27FC236}">
                <a16:creationId xmlns:a16="http://schemas.microsoft.com/office/drawing/2014/main" id="{5E74380F-19FC-46D0-B027-6348D6CF0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1298576"/>
            <a:ext cx="850265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6" name="Footer Placeholder 1">
            <a:extLst>
              <a:ext uri="{FF2B5EF4-FFF2-40B4-BE49-F238E27FC236}">
                <a16:creationId xmlns:a16="http://schemas.microsoft.com/office/drawing/2014/main" id="{DA046F6F-6E28-48AC-90CE-011738973C5E}"/>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CD0A86F4-1271-4E04-B930-761EE97A453B}"/>
              </a:ext>
            </a:extLst>
          </p:cNvPr>
          <p:cNvSpPr>
            <a:spLocks noGrp="1" noChangeArrowheads="1"/>
          </p:cNvSpPr>
          <p:nvPr>
            <p:ph type="title"/>
          </p:nvPr>
        </p:nvSpPr>
        <p:spPr>
          <a:xfrm>
            <a:off x="1992313" y="476251"/>
            <a:ext cx="8229600" cy="601663"/>
          </a:xfrm>
        </p:spPr>
        <p:txBody>
          <a:bodyPr/>
          <a:lstStyle/>
          <a:p>
            <a:pPr eaLnBrk="1" hangingPunct="1"/>
            <a:r>
              <a:rPr lang="en-GB" altLang="en-US"/>
              <a:t>The five forces framework</a:t>
            </a:r>
          </a:p>
        </p:txBody>
      </p:sp>
      <p:sp>
        <p:nvSpPr>
          <p:cNvPr id="31747" name="Content Placeholder 2">
            <a:extLst>
              <a:ext uri="{FF2B5EF4-FFF2-40B4-BE49-F238E27FC236}">
                <a16:creationId xmlns:a16="http://schemas.microsoft.com/office/drawing/2014/main" id="{2770AB4D-3DF9-4D60-82A6-6941BF7FFFA4}"/>
              </a:ext>
            </a:extLst>
          </p:cNvPr>
          <p:cNvSpPr>
            <a:spLocks noGrp="1"/>
          </p:cNvSpPr>
          <p:nvPr>
            <p:ph idx="1"/>
          </p:nvPr>
        </p:nvSpPr>
        <p:spPr>
          <a:xfrm>
            <a:off x="2043114" y="1365250"/>
            <a:ext cx="8516937" cy="5016500"/>
          </a:xfrm>
        </p:spPr>
        <p:txBody>
          <a:bodyPr rtlCol="0">
            <a:normAutofit fontScale="92500" lnSpcReduction="10000"/>
          </a:bodyPr>
          <a:lstStyle/>
          <a:p>
            <a:pPr eaLnBrk="1" fontAlgn="auto" hangingPunct="1">
              <a:spcAft>
                <a:spcPts val="0"/>
              </a:spcAft>
              <a:buNone/>
              <a:defRPr/>
            </a:pPr>
            <a:r>
              <a:rPr lang="en-GB" b="1" i="1" dirty="0">
                <a:latin typeface="Calibri" panose="020F0502020204030204" pitchFamily="34" charset="0"/>
              </a:rPr>
              <a:t>Rivalry between existing competitors</a:t>
            </a:r>
          </a:p>
          <a:p>
            <a:pPr eaLnBrk="1" fontAlgn="auto" hangingPunct="1">
              <a:spcAft>
                <a:spcPts val="0"/>
              </a:spcAft>
              <a:buNone/>
              <a:defRPr/>
            </a:pPr>
            <a:r>
              <a:rPr lang="en-GB" sz="2400" dirty="0">
                <a:latin typeface="Calibri" panose="020F0502020204030204" pitchFamily="34" charset="0"/>
              </a:rPr>
              <a:t>	</a:t>
            </a:r>
            <a:r>
              <a:rPr lang="en-GB" dirty="0">
                <a:latin typeface="Calibri" panose="020F0502020204030204" pitchFamily="34" charset="0"/>
              </a:rPr>
              <a:t>Competitive rivals are organisations with similar products and services aimed at the same customer group and are direct competitors in the same industry/market (distinct from substitutes).</a:t>
            </a:r>
          </a:p>
          <a:p>
            <a:pPr eaLnBrk="1" fontAlgn="auto" hangingPunct="1">
              <a:spcAft>
                <a:spcPts val="0"/>
              </a:spcAft>
              <a:buNone/>
              <a:defRPr/>
            </a:pPr>
            <a:r>
              <a:rPr lang="en-GB" dirty="0">
                <a:latin typeface="Calibri" panose="020F0502020204030204" pitchFamily="34" charset="0"/>
              </a:rPr>
              <a:t>	The degree of rivalry depends on:</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Competitor concentration and balance.</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Industry growth rate</a:t>
            </a:r>
            <a:r>
              <a:rPr lang="en-GB" b="1" dirty="0">
                <a:latin typeface="Calibri" panose="020F0502020204030204" pitchFamily="34" charset="0"/>
              </a:rPr>
              <a:t>. </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High fixed costs.</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High exit barriers.</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Low differentiation.</a:t>
            </a:r>
          </a:p>
        </p:txBody>
      </p:sp>
      <p:sp>
        <p:nvSpPr>
          <p:cNvPr id="88068" name="Footer Placeholder 1">
            <a:extLst>
              <a:ext uri="{FF2B5EF4-FFF2-40B4-BE49-F238E27FC236}">
                <a16:creationId xmlns:a16="http://schemas.microsoft.com/office/drawing/2014/main" id="{576EDBA1-8CB9-4BCC-B272-A1C647F821C2}"/>
              </a:ext>
            </a:extLst>
          </p:cNvPr>
          <p:cNvSpPr>
            <a:spLocks noGrp="1"/>
          </p:cNvSpPr>
          <p:nvPr>
            <p:ph type="ftr" sz="quarter" idx="11"/>
          </p:nvPr>
        </p:nvSpPr>
        <p:spPr>
          <a:xfrm>
            <a:off x="6167438" y="6359525"/>
            <a:ext cx="4500562"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941B51DC-D0A4-494A-95FC-6836B05805E1}"/>
              </a:ext>
            </a:extLst>
          </p:cNvPr>
          <p:cNvSpPr>
            <a:spLocks noGrp="1" noChangeArrowheads="1"/>
          </p:cNvSpPr>
          <p:nvPr>
            <p:ph type="title"/>
          </p:nvPr>
        </p:nvSpPr>
        <p:spPr>
          <a:xfrm>
            <a:off x="2027238" y="476251"/>
            <a:ext cx="8229600" cy="600075"/>
          </a:xfrm>
        </p:spPr>
        <p:txBody>
          <a:bodyPr/>
          <a:lstStyle/>
          <a:p>
            <a:pPr eaLnBrk="1" hangingPunct="1"/>
            <a:r>
              <a:rPr lang="en-GB" altLang="en-US"/>
              <a:t>The five forces framework</a:t>
            </a:r>
          </a:p>
        </p:txBody>
      </p:sp>
      <p:sp>
        <p:nvSpPr>
          <p:cNvPr id="32771" name="Content Placeholder 5">
            <a:extLst>
              <a:ext uri="{FF2B5EF4-FFF2-40B4-BE49-F238E27FC236}">
                <a16:creationId xmlns:a16="http://schemas.microsoft.com/office/drawing/2014/main" id="{5BA354A5-6129-4788-A151-5A01B68AD9A0}"/>
              </a:ext>
            </a:extLst>
          </p:cNvPr>
          <p:cNvSpPr>
            <a:spLocks noGrp="1"/>
          </p:cNvSpPr>
          <p:nvPr>
            <p:ph idx="1"/>
          </p:nvPr>
        </p:nvSpPr>
        <p:spPr>
          <a:xfrm>
            <a:off x="2027238" y="1196976"/>
            <a:ext cx="8229600" cy="5313363"/>
          </a:xfrm>
        </p:spPr>
        <p:txBody>
          <a:bodyPr rtlCol="0">
            <a:normAutofit fontScale="92500" lnSpcReduction="20000"/>
          </a:bodyPr>
          <a:lstStyle/>
          <a:p>
            <a:pPr marL="292100" indent="-292100" eaLnBrk="1" fontAlgn="auto" hangingPunct="1">
              <a:spcAft>
                <a:spcPts val="0"/>
              </a:spcAft>
              <a:buNone/>
              <a:defRPr/>
            </a:pPr>
            <a:r>
              <a:rPr lang="en-US" b="1" i="1" dirty="0">
                <a:latin typeface="Calibri" panose="020F0502020204030204" pitchFamily="34" charset="0"/>
              </a:rPr>
              <a:t>The threat of entry</a:t>
            </a:r>
            <a:endParaRPr lang="en-GB" b="1" i="1" dirty="0">
              <a:latin typeface="Calibri" panose="020F0502020204030204" pitchFamily="34" charset="0"/>
            </a:endParaRPr>
          </a:p>
          <a:p>
            <a:pPr marL="325438" indent="-325438" eaLnBrk="1" fontAlgn="auto" hangingPunct="1">
              <a:spcAft>
                <a:spcPts val="0"/>
              </a:spcAft>
              <a:buClr>
                <a:srgbClr val="0F6FC6"/>
              </a:buClr>
              <a:buNone/>
              <a:defRPr/>
            </a:pPr>
            <a:r>
              <a:rPr lang="en-GB"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eaLnBrk="1" fontAlgn="auto" hangingPunct="1">
              <a:spcAft>
                <a:spcPts val="0"/>
              </a:spcAft>
              <a:buClr>
                <a:srgbClr val="0F6FC6"/>
              </a:buClr>
              <a:buNone/>
              <a:defRPr/>
            </a:pPr>
            <a:r>
              <a:rPr lang="en-GB" dirty="0">
                <a:latin typeface="Calibri" panose="020F0502020204030204" pitchFamily="34" charset="0"/>
              </a:rPr>
              <a:t>The main barriers to entry are:</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Economies of scale/Experience/Network effects.</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Access to supply and distribution channels.</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Differentiation and market penetration costs.</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Legislation or government restrictions (e.g. licensing).</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Expected retaliation.</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Incumbency advantages.</a:t>
            </a:r>
          </a:p>
        </p:txBody>
      </p:sp>
      <p:sp>
        <p:nvSpPr>
          <p:cNvPr id="90116" name="Footer Placeholder 1">
            <a:extLst>
              <a:ext uri="{FF2B5EF4-FFF2-40B4-BE49-F238E27FC236}">
                <a16:creationId xmlns:a16="http://schemas.microsoft.com/office/drawing/2014/main" id="{D03E25E6-6763-4A19-A3A0-6D37433D6AD1}"/>
              </a:ext>
            </a:extLst>
          </p:cNvPr>
          <p:cNvSpPr>
            <a:spLocks noGrp="1"/>
          </p:cNvSpPr>
          <p:nvPr>
            <p:ph type="ftr" sz="quarter" idx="11"/>
          </p:nvPr>
        </p:nvSpPr>
        <p:spPr>
          <a:xfrm>
            <a:off x="5972176" y="6386513"/>
            <a:ext cx="4695825"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D661F5F0-7B03-4696-9E35-36AA64A30BAC}"/>
              </a:ext>
            </a:extLst>
          </p:cNvPr>
          <p:cNvSpPr>
            <a:spLocks noGrp="1" noChangeArrowheads="1"/>
          </p:cNvSpPr>
          <p:nvPr>
            <p:ph type="title"/>
          </p:nvPr>
        </p:nvSpPr>
        <p:spPr>
          <a:xfrm>
            <a:off x="1981200" y="277814"/>
            <a:ext cx="8229600" cy="600075"/>
          </a:xfrm>
        </p:spPr>
        <p:txBody>
          <a:bodyPr/>
          <a:lstStyle/>
          <a:p>
            <a:pPr eaLnBrk="1" hangingPunct="1"/>
            <a:r>
              <a:rPr lang="en-GB" altLang="en-US"/>
              <a:t>The five forces framework</a:t>
            </a:r>
          </a:p>
        </p:txBody>
      </p:sp>
      <p:sp>
        <p:nvSpPr>
          <p:cNvPr id="33795" name="Content Placeholder 2">
            <a:extLst>
              <a:ext uri="{FF2B5EF4-FFF2-40B4-BE49-F238E27FC236}">
                <a16:creationId xmlns:a16="http://schemas.microsoft.com/office/drawing/2014/main" id="{E141BC6C-68DD-4624-A857-D9DEF18F71DE}"/>
              </a:ext>
            </a:extLst>
          </p:cNvPr>
          <p:cNvSpPr>
            <a:spLocks noGrp="1"/>
          </p:cNvSpPr>
          <p:nvPr>
            <p:ph idx="1"/>
          </p:nvPr>
        </p:nvSpPr>
        <p:spPr>
          <a:xfrm>
            <a:off x="2027238" y="1366838"/>
            <a:ext cx="8229600" cy="4875212"/>
          </a:xfrm>
        </p:spPr>
        <p:txBody>
          <a:bodyPr rtlCol="0">
            <a:normAutofit fontScale="92500" lnSpcReduction="10000"/>
          </a:bodyPr>
          <a:lstStyle/>
          <a:p>
            <a:pPr marL="9525" indent="-9525" eaLnBrk="1" fontAlgn="auto" hangingPunct="1">
              <a:lnSpc>
                <a:spcPct val="95000"/>
              </a:lnSpc>
              <a:spcBef>
                <a:spcPct val="15000"/>
              </a:spcBef>
              <a:spcAft>
                <a:spcPts val="0"/>
              </a:spcAft>
              <a:buNone/>
              <a:tabLst>
                <a:tab pos="304800" algn="l"/>
              </a:tabLst>
              <a:defRPr/>
            </a:pPr>
            <a:r>
              <a:rPr lang="en-GB" sz="2800" b="1" i="1" dirty="0">
                <a:latin typeface="Calibri" panose="020F0502020204030204" pitchFamily="34" charset="0"/>
              </a:rPr>
              <a:t>The threat of substitutes</a:t>
            </a:r>
          </a:p>
          <a:p>
            <a:pPr marL="53975" indent="-53975" eaLnBrk="1" fontAlgn="auto" hangingPunct="1">
              <a:lnSpc>
                <a:spcPct val="95000"/>
              </a:lnSpc>
              <a:spcBef>
                <a:spcPct val="15000"/>
              </a:spcBef>
              <a:spcAft>
                <a:spcPts val="0"/>
              </a:spcAft>
              <a:buNone/>
              <a:tabLst>
                <a:tab pos="304800" algn="l"/>
              </a:tabLst>
              <a:defRPr/>
            </a:pPr>
            <a:r>
              <a:rPr lang="en-GB" sz="2400" dirty="0">
                <a:latin typeface="Calibri" panose="020F0502020204030204" pitchFamily="34" charset="0"/>
              </a:rPr>
              <a:t>	</a:t>
            </a:r>
            <a:r>
              <a:rPr lang="en-GB" sz="2400" b="1" i="1" dirty="0">
                <a:latin typeface="Calibri" panose="020F0502020204030204" pitchFamily="34" charset="0"/>
              </a:rPr>
              <a:t>Substitutes</a:t>
            </a:r>
            <a:r>
              <a:rPr lang="en-GB" sz="24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eaLnBrk="1" fontAlgn="auto" hangingPunct="1">
              <a:lnSpc>
                <a:spcPct val="95000"/>
              </a:lnSpc>
              <a:spcBef>
                <a:spcPct val="15000"/>
              </a:spcBef>
              <a:spcAft>
                <a:spcPts val="0"/>
              </a:spcAft>
              <a:buNone/>
              <a:tabLst>
                <a:tab pos="304800" algn="l"/>
              </a:tabLst>
              <a:defRPr/>
            </a:pPr>
            <a:r>
              <a:rPr lang="en-GB" sz="2400" dirty="0">
                <a:latin typeface="Calibri" panose="020F0502020204030204" pitchFamily="34" charset="0"/>
              </a:rPr>
              <a:t>	Customers will switch to alternatives (and thus the threat increases) if:</a:t>
            </a:r>
          </a:p>
          <a:p>
            <a:pPr marL="298450" indent="-298450" eaLnBrk="1" fontAlgn="auto" hangingPunct="1">
              <a:lnSpc>
                <a:spcPct val="95000"/>
              </a:lnSpc>
              <a:spcBef>
                <a:spcPct val="15000"/>
              </a:spcBef>
              <a:spcAft>
                <a:spcPts val="0"/>
              </a:spcAft>
              <a:buClr>
                <a:schemeClr val="tx1"/>
              </a:buClr>
              <a:defRPr/>
            </a:pPr>
            <a:r>
              <a:rPr lang="en-GB" sz="2400" b="1" i="1" dirty="0">
                <a:latin typeface="Calibri" panose="020F0502020204030204" pitchFamily="34" charset="0"/>
              </a:rPr>
              <a:t>The price/performance ratio </a:t>
            </a:r>
            <a:r>
              <a:rPr lang="en-GB" sz="2400" dirty="0">
                <a:latin typeface="Calibri" panose="020F0502020204030204" pitchFamily="34" charset="0"/>
              </a:rPr>
              <a:t>of the substitute is superior (e.g. aluminium is more expensive than steel but it is more cost efficient for car parts)</a:t>
            </a:r>
          </a:p>
          <a:p>
            <a:pPr marL="298450" indent="-298450" eaLnBrk="1" fontAlgn="auto" hangingPunct="1">
              <a:lnSpc>
                <a:spcPct val="95000"/>
              </a:lnSpc>
              <a:spcBef>
                <a:spcPct val="15000"/>
              </a:spcBef>
              <a:spcAft>
                <a:spcPts val="0"/>
              </a:spcAft>
              <a:buClr>
                <a:schemeClr val="tx1"/>
              </a:buClr>
              <a:defRPr/>
            </a:pPr>
            <a:r>
              <a:rPr lang="en-GB" sz="2400" dirty="0">
                <a:latin typeface="Calibri" panose="020F0502020204030204" pitchFamily="34" charset="0"/>
              </a:rPr>
              <a:t>The substitute </a:t>
            </a:r>
            <a:r>
              <a:rPr lang="en-GB" sz="2400" b="1" i="1" dirty="0">
                <a:latin typeface="Calibri" panose="020F0502020204030204" pitchFamily="34" charset="0"/>
              </a:rPr>
              <a:t>benefits from an innovation </a:t>
            </a:r>
            <a:r>
              <a:rPr lang="en-GB" sz="2400" dirty="0">
                <a:latin typeface="Calibri" panose="020F0502020204030204" pitchFamily="34" charset="0"/>
              </a:rPr>
              <a:t>that improves customer satisfaction (e.g. high speed trains can be quicker than airlines from city centre to city centre on short haul routes).</a:t>
            </a:r>
          </a:p>
          <a:p>
            <a:pPr marL="298450" indent="-298450" eaLnBrk="1" fontAlgn="auto" hangingPunct="1">
              <a:lnSpc>
                <a:spcPct val="95000"/>
              </a:lnSpc>
              <a:spcBef>
                <a:spcPct val="15000"/>
              </a:spcBef>
              <a:spcAft>
                <a:spcPts val="0"/>
              </a:spcAft>
              <a:buClr>
                <a:schemeClr val="tx1"/>
              </a:buClr>
              <a:defRPr/>
            </a:pPr>
            <a:r>
              <a:rPr lang="en-GB" sz="2400" b="1" i="1" dirty="0">
                <a:latin typeface="Calibri" panose="020F0502020204030204" pitchFamily="34" charset="0"/>
              </a:rPr>
              <a:t>Extra-industry effects</a:t>
            </a:r>
            <a:r>
              <a:rPr lang="en-GB" sz="2400" b="1" dirty="0">
                <a:latin typeface="Calibri" panose="020F0502020204030204" pitchFamily="34" charset="0"/>
              </a:rPr>
              <a:t>. </a:t>
            </a:r>
            <a:r>
              <a:rPr lang="en-GB" sz="2400" dirty="0">
                <a:latin typeface="Calibri" panose="020F0502020204030204" pitchFamily="34" charset="0"/>
              </a:rPr>
              <a:t>Substitutes come from outside the incumbents’ industry which forces managers to look outside their own industry to consider more distant threats and constraints.</a:t>
            </a:r>
            <a:endParaRPr lang="en-GB" sz="2400" b="1" dirty="0">
              <a:latin typeface="Calibri" panose="020F0502020204030204" pitchFamily="34" charset="0"/>
            </a:endParaRPr>
          </a:p>
        </p:txBody>
      </p:sp>
      <p:sp>
        <p:nvSpPr>
          <p:cNvPr id="92164" name="Footer Placeholder 1">
            <a:extLst>
              <a:ext uri="{FF2B5EF4-FFF2-40B4-BE49-F238E27FC236}">
                <a16:creationId xmlns:a16="http://schemas.microsoft.com/office/drawing/2014/main" id="{BE780E0D-5871-4477-A46C-D6D647889A0B}"/>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A3328F1F-11EF-43BF-9011-FF2FC2A8CBAA}"/>
              </a:ext>
            </a:extLst>
          </p:cNvPr>
          <p:cNvSpPr>
            <a:spLocks noGrp="1" noChangeArrowheads="1"/>
          </p:cNvSpPr>
          <p:nvPr>
            <p:ph type="title"/>
          </p:nvPr>
        </p:nvSpPr>
        <p:spPr>
          <a:xfrm>
            <a:off x="1997075" y="476251"/>
            <a:ext cx="8229600" cy="600075"/>
          </a:xfrm>
        </p:spPr>
        <p:txBody>
          <a:bodyPr/>
          <a:lstStyle/>
          <a:p>
            <a:pPr eaLnBrk="1" hangingPunct="1"/>
            <a:r>
              <a:rPr lang="en-GB" altLang="en-US"/>
              <a:t>The five forces framework</a:t>
            </a:r>
          </a:p>
        </p:txBody>
      </p:sp>
      <p:sp>
        <p:nvSpPr>
          <p:cNvPr id="2" name="Content Placeholder 2">
            <a:extLst>
              <a:ext uri="{FF2B5EF4-FFF2-40B4-BE49-F238E27FC236}">
                <a16:creationId xmlns:a16="http://schemas.microsoft.com/office/drawing/2014/main" id="{1C3A27B4-4FD8-4A75-B1C1-E1316376DC6D}"/>
              </a:ext>
            </a:extLst>
          </p:cNvPr>
          <p:cNvSpPr>
            <a:spLocks noGrp="1"/>
          </p:cNvSpPr>
          <p:nvPr>
            <p:ph idx="1"/>
          </p:nvPr>
        </p:nvSpPr>
        <p:spPr>
          <a:xfrm>
            <a:off x="2020889" y="1355726"/>
            <a:ext cx="8181975" cy="4594225"/>
          </a:xfrm>
        </p:spPr>
        <p:txBody>
          <a:bodyPr/>
          <a:lstStyle/>
          <a:p>
            <a:pPr eaLnBrk="1" hangingPunct="1">
              <a:buFont typeface="Wingdings 2" pitchFamily="18" charset="2"/>
              <a:buNone/>
              <a:defRPr/>
            </a:pPr>
            <a:r>
              <a:rPr lang="en-GB" sz="2400" b="1" i="1" dirty="0">
                <a:latin typeface="Calibri" panose="020F0502020204030204" pitchFamily="34" charset="0"/>
              </a:rPr>
              <a:t>The bargaining power of buyers</a:t>
            </a:r>
            <a:endParaRPr lang="en-GB" sz="2400" dirty="0">
              <a:latin typeface="Calibri" panose="020F0502020204030204" pitchFamily="34" charset="0"/>
            </a:endParaRPr>
          </a:p>
          <a:p>
            <a:pPr eaLnBrk="1" hangingPunct="1">
              <a:buFont typeface="Wingdings 2" pitchFamily="18" charset="2"/>
              <a:buNone/>
              <a:defRPr/>
            </a:pPr>
            <a:r>
              <a:rPr lang="en-GB" sz="24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24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2400" dirty="0">
                <a:latin typeface="Calibri" panose="020F0502020204030204" pitchFamily="34" charset="0"/>
              </a:rPr>
              <a:t>	Buyer power is likely to be high when:</a:t>
            </a:r>
          </a:p>
          <a:p>
            <a:pPr marL="333375" lvl="1" indent="-209550" eaLnBrk="1" hangingPunct="1">
              <a:buFont typeface="Arial" charset="0"/>
              <a:buChar char="•"/>
              <a:defRPr/>
            </a:pPr>
            <a:r>
              <a:rPr lang="en-GB" sz="2000" b="1" i="1" dirty="0">
                <a:latin typeface="Calibri" panose="020F0502020204030204" pitchFamily="34" charset="0"/>
              </a:rPr>
              <a:t>Buyers are concentrated.</a:t>
            </a:r>
          </a:p>
          <a:p>
            <a:pPr marL="323850" lvl="1" indent="-190500" eaLnBrk="1" hangingPunct="1">
              <a:buFont typeface="Arial" charset="0"/>
              <a:buChar char="•"/>
              <a:defRPr/>
            </a:pPr>
            <a:r>
              <a:rPr lang="en-GB" sz="2000" b="1" i="1" dirty="0">
                <a:latin typeface="Calibri" panose="020F0502020204030204" pitchFamily="34" charset="0"/>
              </a:rPr>
              <a:t>Buyers have low switching costs.</a:t>
            </a:r>
          </a:p>
          <a:p>
            <a:pPr marL="323850" lvl="1" indent="-190500" eaLnBrk="1" hangingPunct="1">
              <a:buFont typeface="Arial" charset="0"/>
              <a:buChar char="•"/>
              <a:defRPr/>
            </a:pPr>
            <a:r>
              <a:rPr lang="en-GB" sz="2000" b="1" i="1" dirty="0">
                <a:latin typeface="Calibri" panose="020F0502020204030204" pitchFamily="34" charset="0"/>
              </a:rPr>
              <a:t>Buyers can supply their own inputs (backward vertical integration).</a:t>
            </a:r>
          </a:p>
          <a:p>
            <a:pPr marL="323850" lvl="1" indent="-190500" eaLnBrk="1" hangingPunct="1">
              <a:buFont typeface="Arial" charset="0"/>
              <a:buChar char="•"/>
              <a:defRPr/>
            </a:pPr>
            <a:r>
              <a:rPr lang="en-GB" sz="2000" b="1" i="1" dirty="0">
                <a:latin typeface="Calibri" panose="020F0502020204030204" pitchFamily="34" charset="0"/>
              </a:rPr>
              <a:t>Low buyer profits </a:t>
            </a:r>
            <a:r>
              <a:rPr lang="en-GB" sz="2000" dirty="0">
                <a:latin typeface="Calibri" panose="020F0502020204030204" pitchFamily="34" charset="0"/>
              </a:rPr>
              <a:t>(under pressure to improve profits) and the purchased inputs have a </a:t>
            </a:r>
            <a:r>
              <a:rPr lang="en-GB" sz="2000" b="1" i="1" dirty="0">
                <a:latin typeface="Calibri" panose="020F0502020204030204" pitchFamily="34" charset="0"/>
              </a:rPr>
              <a:t>low impact on quality </a:t>
            </a:r>
            <a:r>
              <a:rPr lang="en-GB" sz="2000" dirty="0">
                <a:latin typeface="Calibri" panose="020F0502020204030204" pitchFamily="34" charset="0"/>
              </a:rPr>
              <a:t>(can cut costs without loss of quality).</a:t>
            </a:r>
          </a:p>
          <a:p>
            <a:pPr marL="569913" lvl="1" indent="-295275" eaLnBrk="1" hangingPunct="1">
              <a:buFont typeface="Arial" charset="0"/>
              <a:buChar char="•"/>
              <a:defRPr/>
            </a:pPr>
            <a:endParaRPr lang="en-GB" sz="2000" b="1" i="1" dirty="0">
              <a:latin typeface="Calibri" panose="020F0502020204030204" pitchFamily="34" charset="0"/>
            </a:endParaRPr>
          </a:p>
        </p:txBody>
      </p:sp>
      <p:sp>
        <p:nvSpPr>
          <p:cNvPr id="94212" name="Footer Placeholder 2">
            <a:extLst>
              <a:ext uri="{FF2B5EF4-FFF2-40B4-BE49-F238E27FC236}">
                <a16:creationId xmlns:a16="http://schemas.microsoft.com/office/drawing/2014/main" id="{6488CF0E-72B6-4911-908F-965EF5D3E5C7}"/>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732FDE48-F89B-4E0C-9FF5-594404D6F642}"/>
              </a:ext>
            </a:extLst>
          </p:cNvPr>
          <p:cNvSpPr>
            <a:spLocks noGrp="1" noChangeArrowheads="1"/>
          </p:cNvSpPr>
          <p:nvPr>
            <p:ph type="title"/>
          </p:nvPr>
        </p:nvSpPr>
        <p:spPr>
          <a:xfrm>
            <a:off x="1981200" y="277814"/>
            <a:ext cx="8229600" cy="600075"/>
          </a:xfrm>
        </p:spPr>
        <p:txBody>
          <a:bodyPr/>
          <a:lstStyle/>
          <a:p>
            <a:pPr eaLnBrk="1" hangingPunct="1"/>
            <a:r>
              <a:rPr lang="en-GB" altLang="en-US"/>
              <a:t>The five forces framework</a:t>
            </a:r>
          </a:p>
        </p:txBody>
      </p:sp>
      <p:sp>
        <p:nvSpPr>
          <p:cNvPr id="96259" name="Content Placeholder 2">
            <a:extLst>
              <a:ext uri="{FF2B5EF4-FFF2-40B4-BE49-F238E27FC236}">
                <a16:creationId xmlns:a16="http://schemas.microsoft.com/office/drawing/2014/main" id="{BA2FE544-6B56-43AC-A689-B8A2B9239A31}"/>
              </a:ext>
            </a:extLst>
          </p:cNvPr>
          <p:cNvSpPr>
            <a:spLocks noGrp="1" noChangeArrowheads="1"/>
          </p:cNvSpPr>
          <p:nvPr>
            <p:ph idx="1"/>
          </p:nvPr>
        </p:nvSpPr>
        <p:spPr>
          <a:xfrm>
            <a:off x="2025650" y="1333500"/>
            <a:ext cx="8229600" cy="4764088"/>
          </a:xfrm>
        </p:spPr>
        <p:txBody>
          <a:bodyPr/>
          <a:lstStyle/>
          <a:p>
            <a:pPr marL="263525" indent="-263525" eaLnBrk="1" hangingPunct="1">
              <a:buNone/>
            </a:pPr>
            <a:r>
              <a:rPr lang="en-GB" altLang="en-US" sz="2800" b="1" i="1">
                <a:latin typeface="Calibri" panose="020F0502020204030204" pitchFamily="34" charset="0"/>
              </a:rPr>
              <a:t>The bargaining power of suppliers</a:t>
            </a:r>
          </a:p>
          <a:p>
            <a:pPr marL="263525" indent="-263525" eaLnBrk="1" hangingPunct="1">
              <a:buNone/>
            </a:pPr>
            <a:r>
              <a:rPr lang="en-GB" altLang="en-US" sz="2800">
                <a:latin typeface="Calibri" panose="020F0502020204030204" pitchFamily="34" charset="0"/>
              </a:rPr>
              <a:t>	Suppliers are those who supply what organisations need to produce the product or service. Powerful suppliers can reduce an organisation’s profits. </a:t>
            </a:r>
          </a:p>
          <a:p>
            <a:pPr marL="263525" indent="-263525" eaLnBrk="1" hangingPunct="1">
              <a:buNone/>
            </a:pPr>
            <a:r>
              <a:rPr lang="en-GB" altLang="en-US" sz="2800">
                <a:latin typeface="Calibri" panose="020F0502020204030204" pitchFamily="34" charset="0"/>
              </a:rPr>
              <a:t>	Supplier power is likely to be high when:</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The suppliers are concentrated (few of them).</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Suppliers provide a specialist or rare input.</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Switching costs are high (it is disruptive or expensive to change suppliers).</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Suppliers can integrate forwards (e.g. low-cost airlines have cut out the use of travel agents).</a:t>
            </a:r>
          </a:p>
        </p:txBody>
      </p:sp>
      <p:sp>
        <p:nvSpPr>
          <p:cNvPr id="96260" name="Footer Placeholder 1">
            <a:extLst>
              <a:ext uri="{FF2B5EF4-FFF2-40B4-BE49-F238E27FC236}">
                <a16:creationId xmlns:a16="http://schemas.microsoft.com/office/drawing/2014/main" id="{AFEC0101-2C7F-4EA0-8A53-B3DDCAD8BF76}"/>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E9CEAFDB-1298-481D-9D07-1BD73083648D}"/>
              </a:ext>
            </a:extLst>
          </p:cNvPr>
          <p:cNvSpPr>
            <a:spLocks noGrp="1" noChangeArrowheads="1"/>
          </p:cNvSpPr>
          <p:nvPr>
            <p:ph type="title"/>
          </p:nvPr>
        </p:nvSpPr>
        <p:spPr>
          <a:xfrm>
            <a:off x="1981200" y="196850"/>
            <a:ext cx="8229600" cy="774700"/>
          </a:xfrm>
        </p:spPr>
        <p:txBody>
          <a:bodyPr/>
          <a:lstStyle/>
          <a:p>
            <a:pPr eaLnBrk="1" hangingPunct="1"/>
            <a:r>
              <a:rPr lang="en-GB" altLang="en-US"/>
              <a:t>Complementors</a:t>
            </a:r>
          </a:p>
        </p:txBody>
      </p:sp>
      <p:sp>
        <p:nvSpPr>
          <p:cNvPr id="3" name="Content Placeholder 2">
            <a:extLst>
              <a:ext uri="{FF2B5EF4-FFF2-40B4-BE49-F238E27FC236}">
                <a16:creationId xmlns:a16="http://schemas.microsoft.com/office/drawing/2014/main" id="{182FB90E-C80C-431C-9DF8-501068AB25A5}"/>
              </a:ext>
            </a:extLst>
          </p:cNvPr>
          <p:cNvSpPr>
            <a:spLocks noGrp="1"/>
          </p:cNvSpPr>
          <p:nvPr>
            <p:ph idx="1"/>
          </p:nvPr>
        </p:nvSpPr>
        <p:spPr>
          <a:xfrm>
            <a:off x="2046288" y="1423988"/>
            <a:ext cx="8229600" cy="4525962"/>
          </a:xfrm>
        </p:spPr>
        <p:txBody>
          <a:bodyPr rtlCol="0">
            <a:normAutofit fontScale="77500" lnSpcReduction="20000"/>
          </a:bodyPr>
          <a:lstStyle/>
          <a:p>
            <a:pPr eaLnBrk="1" fontAlgn="auto" hangingPunct="1">
              <a:spcAft>
                <a:spcPts val="0"/>
              </a:spcAft>
              <a:buNone/>
              <a:defRPr/>
            </a:pPr>
            <a:r>
              <a:rPr lang="en-GB" b="1" i="1" dirty="0">
                <a:latin typeface="Calibri" panose="020F0502020204030204" pitchFamily="34" charset="0"/>
              </a:rPr>
              <a:t>Demand </a:t>
            </a:r>
            <a:r>
              <a:rPr lang="en-GB" b="1" i="1" dirty="0" err="1">
                <a:latin typeface="Calibri" panose="020F0502020204030204" pitchFamily="34" charset="0"/>
              </a:rPr>
              <a:t>complementors</a:t>
            </a:r>
            <a:r>
              <a:rPr lang="en-GB" b="1" i="1" dirty="0">
                <a:latin typeface="Calibri" panose="020F0502020204030204" pitchFamily="34" charset="0"/>
              </a:rPr>
              <a:t>:</a:t>
            </a:r>
            <a:r>
              <a:rPr lang="en-GB" b="1" dirty="0">
                <a:latin typeface="Calibri" panose="020F0502020204030204" pitchFamily="34" charset="0"/>
              </a:rPr>
              <a:t>	</a:t>
            </a:r>
          </a:p>
          <a:p>
            <a:pPr marL="266700" indent="-266700" eaLnBrk="1" fontAlgn="auto" hangingPunct="1">
              <a:spcAft>
                <a:spcPts val="0"/>
              </a:spcAft>
              <a:buNone/>
              <a:defRPr/>
            </a:pPr>
            <a:r>
              <a:rPr lang="en-GB" dirty="0">
                <a:latin typeface="Calibri" panose="020F0502020204030204" pitchFamily="34" charset="0"/>
              </a:rPr>
              <a:t>	An organisation is your </a:t>
            </a:r>
            <a:r>
              <a:rPr lang="en-GB" dirty="0" err="1">
                <a:latin typeface="Calibri" panose="020F0502020204030204" pitchFamily="34" charset="0"/>
              </a:rPr>
              <a:t>complementor</a:t>
            </a:r>
            <a:r>
              <a:rPr lang="en-GB" i="1" dirty="0">
                <a:latin typeface="Calibri" panose="020F0502020204030204" pitchFamily="34" charset="0"/>
              </a:rPr>
              <a:t> </a:t>
            </a:r>
            <a:r>
              <a:rPr lang="en-GB" dirty="0">
                <a:latin typeface="Calibri" panose="020F0502020204030204" pitchFamily="34" charset="0"/>
              </a:rPr>
              <a:t>if it enhances your business attractiveness to customers. (E.g. app suppliers are </a:t>
            </a:r>
            <a:r>
              <a:rPr lang="en-GB" dirty="0" err="1">
                <a:latin typeface="Calibri" panose="020F0502020204030204" pitchFamily="34" charset="0"/>
              </a:rPr>
              <a:t>complementors</a:t>
            </a:r>
            <a:r>
              <a:rPr lang="en-GB" dirty="0">
                <a:latin typeface="Calibri" panose="020F0502020204030204" pitchFamily="34" charset="0"/>
              </a:rPr>
              <a:t> to smartphone producers).</a:t>
            </a:r>
          </a:p>
          <a:p>
            <a:pPr marL="266700" indent="-266700" eaLnBrk="1" fontAlgn="auto" hangingPunct="1">
              <a:spcAft>
                <a:spcPts val="0"/>
              </a:spcAft>
              <a:buNone/>
              <a:defRPr/>
            </a:pPr>
            <a:endParaRPr lang="en-GB" dirty="0">
              <a:latin typeface="Calibri" panose="020F0502020204030204" pitchFamily="34" charset="0"/>
            </a:endParaRPr>
          </a:p>
          <a:p>
            <a:pPr eaLnBrk="1" fontAlgn="auto" hangingPunct="1">
              <a:spcAft>
                <a:spcPts val="0"/>
              </a:spcAft>
              <a:buNone/>
              <a:defRPr/>
            </a:pPr>
            <a:r>
              <a:rPr lang="en-GB" b="1" i="1" dirty="0">
                <a:latin typeface="Calibri" panose="020F0502020204030204" pitchFamily="34" charset="0"/>
              </a:rPr>
              <a:t>Supply </a:t>
            </a:r>
            <a:r>
              <a:rPr lang="en-GB" b="1" i="1" dirty="0" err="1">
                <a:latin typeface="Calibri" panose="020F0502020204030204" pitchFamily="34" charset="0"/>
              </a:rPr>
              <a:t>complementors</a:t>
            </a:r>
            <a:r>
              <a:rPr lang="en-GB" b="1" i="1" dirty="0">
                <a:latin typeface="Calibri" panose="020F0502020204030204" pitchFamily="34" charset="0"/>
              </a:rPr>
              <a:t>:</a:t>
            </a:r>
          </a:p>
          <a:p>
            <a:pPr marL="266700" indent="-266700" eaLnBrk="1" fontAlgn="auto" hangingPunct="1">
              <a:spcAft>
                <a:spcPts val="0"/>
              </a:spcAft>
              <a:buNone/>
              <a:defRPr/>
            </a:pPr>
            <a:r>
              <a:rPr lang="en-GB" dirty="0">
                <a:latin typeface="Calibri" panose="020F0502020204030204" pitchFamily="34" charset="0"/>
              </a:rPr>
              <a:t>	 An organisation is a </a:t>
            </a:r>
            <a:r>
              <a:rPr lang="en-GB" dirty="0" err="1">
                <a:latin typeface="Calibri" panose="020F0502020204030204" pitchFamily="34" charset="0"/>
              </a:rPr>
              <a:t>complementor</a:t>
            </a:r>
            <a:r>
              <a:rPr lang="en-GB" dirty="0">
                <a:latin typeface="Calibri" panose="020F0502020204030204" pitchFamily="34" charset="0"/>
              </a:rPr>
              <a:t> with respect to suppliers if it is more attractive for a supplier to deliver when it also supplies the other organisation. (E.g. a competing airline can be a </a:t>
            </a:r>
            <a:r>
              <a:rPr lang="en-GB" dirty="0" err="1">
                <a:latin typeface="Calibri" panose="020F0502020204030204" pitchFamily="34" charset="0"/>
              </a:rPr>
              <a:t>complementor</a:t>
            </a:r>
            <a:r>
              <a:rPr lang="en-GB" dirty="0">
                <a:latin typeface="Calibri" panose="020F0502020204030204" pitchFamily="34" charset="0"/>
              </a:rPr>
              <a:t> with respect to a supplier like Boeing – as Boeing may invest more in improvements if they are supplying both airlines).</a:t>
            </a:r>
          </a:p>
        </p:txBody>
      </p:sp>
      <p:sp>
        <p:nvSpPr>
          <p:cNvPr id="98308" name="Footer Placeholder 1">
            <a:extLst>
              <a:ext uri="{FF2B5EF4-FFF2-40B4-BE49-F238E27FC236}">
                <a16:creationId xmlns:a16="http://schemas.microsoft.com/office/drawing/2014/main" id="{01B4DFC0-DE20-40EA-A50A-17EDD868847F}"/>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FF72A6A7-3C5E-4C56-8D11-5F3B6A5D9875}"/>
              </a:ext>
            </a:extLst>
          </p:cNvPr>
          <p:cNvSpPr>
            <a:spLocks noGrp="1" noChangeArrowheads="1"/>
          </p:cNvSpPr>
          <p:nvPr>
            <p:ph type="title"/>
          </p:nvPr>
        </p:nvSpPr>
        <p:spPr>
          <a:xfrm>
            <a:off x="1952625" y="0"/>
            <a:ext cx="8229600" cy="1143000"/>
          </a:xfrm>
        </p:spPr>
        <p:txBody>
          <a:bodyPr/>
          <a:lstStyle/>
          <a:p>
            <a:pPr eaLnBrk="1" hangingPunct="1"/>
            <a:r>
              <a:rPr lang="en-GB" altLang="en-US" sz="3200" b="1"/>
              <a:t>Implications of five forces analysis</a:t>
            </a:r>
          </a:p>
        </p:txBody>
      </p:sp>
      <p:sp>
        <p:nvSpPr>
          <p:cNvPr id="100355" name="Content Placeholder 2">
            <a:extLst>
              <a:ext uri="{FF2B5EF4-FFF2-40B4-BE49-F238E27FC236}">
                <a16:creationId xmlns:a16="http://schemas.microsoft.com/office/drawing/2014/main" id="{FF7A1F54-C0B0-4645-8CC5-3CD1D4F706C9}"/>
              </a:ext>
            </a:extLst>
          </p:cNvPr>
          <p:cNvSpPr>
            <a:spLocks noGrp="1" noChangeArrowheads="1"/>
          </p:cNvSpPr>
          <p:nvPr>
            <p:ph idx="1"/>
          </p:nvPr>
        </p:nvSpPr>
        <p:spPr>
          <a:xfrm>
            <a:off x="1835150" y="1498601"/>
            <a:ext cx="8521700" cy="4391025"/>
          </a:xfrm>
        </p:spPr>
        <p:txBody>
          <a:bodyPr/>
          <a:lstStyle/>
          <a:p>
            <a:pPr marL="292100" indent="-292100" eaLnBrk="1" hangingPunct="1">
              <a:buClr>
                <a:schemeClr val="tx1"/>
              </a:buClr>
            </a:pPr>
            <a:r>
              <a:rPr lang="en-GB" altLang="en-US" sz="3000">
                <a:latin typeface="Calibri" panose="020F0502020204030204" pitchFamily="34" charset="0"/>
              </a:rPr>
              <a:t>Identifies the </a:t>
            </a:r>
            <a:r>
              <a:rPr lang="en-GB" altLang="en-US" sz="3000" i="1">
                <a:solidFill>
                  <a:srgbClr val="0070C0"/>
                </a:solidFill>
                <a:latin typeface="Calibri" panose="020F0502020204030204" pitchFamily="34" charset="0"/>
              </a:rPr>
              <a:t>attractiveness</a:t>
            </a:r>
            <a:r>
              <a:rPr lang="en-GB" altLang="en-US" sz="3000">
                <a:latin typeface="Calibri" panose="020F0502020204030204" pitchFamily="34" charset="0"/>
              </a:rPr>
              <a:t> of industries – which industries/markets to enter or leave.</a:t>
            </a:r>
          </a:p>
          <a:p>
            <a:pPr marL="292100" indent="-292100" eaLnBrk="1" hangingPunct="1">
              <a:buClr>
                <a:schemeClr val="tx1"/>
              </a:buClr>
            </a:pPr>
            <a:r>
              <a:rPr lang="en-GB" altLang="en-US" sz="3000">
                <a:latin typeface="Calibri" panose="020F0502020204030204" pitchFamily="34" charset="0"/>
              </a:rPr>
              <a:t>Identifies </a:t>
            </a:r>
            <a:r>
              <a:rPr lang="en-GB" altLang="en-US" sz="3000" i="1">
                <a:solidFill>
                  <a:srgbClr val="0070C0"/>
                </a:solidFill>
                <a:latin typeface="Calibri" panose="020F0502020204030204" pitchFamily="34" charset="0"/>
              </a:rPr>
              <a:t>strategies to influence </a:t>
            </a:r>
            <a:r>
              <a:rPr lang="en-GB" altLang="en-US" sz="3000">
                <a:latin typeface="Calibri" panose="020F0502020204030204" pitchFamily="34" charset="0"/>
              </a:rPr>
              <a:t>the impact of the forces, for example, building barriers to entry by becoming more vertically integrated.</a:t>
            </a:r>
          </a:p>
          <a:p>
            <a:pPr marL="292100" indent="-292100" eaLnBrk="1" hangingPunct="1">
              <a:buClr>
                <a:schemeClr val="tx1"/>
              </a:buClr>
            </a:pPr>
            <a:r>
              <a:rPr lang="en-GB" altLang="en-US" sz="3000">
                <a:latin typeface="Calibri" panose="020F0502020204030204" pitchFamily="34" charset="0"/>
              </a:rPr>
              <a:t>The forces may have a </a:t>
            </a:r>
            <a:r>
              <a:rPr lang="en-GB" altLang="en-US" sz="3000" i="1">
                <a:solidFill>
                  <a:srgbClr val="0070C0"/>
                </a:solidFill>
                <a:latin typeface="Calibri" panose="020F0502020204030204" pitchFamily="34" charset="0"/>
              </a:rPr>
              <a:t>different impact on different organisations </a:t>
            </a:r>
            <a:r>
              <a:rPr lang="en-GB" altLang="en-US" sz="3000">
                <a:latin typeface="Calibri" panose="020F0502020204030204" pitchFamily="34" charset="0"/>
              </a:rPr>
              <a:t>e.g. large firms can deal with barriers to entry more easily than small firms. </a:t>
            </a:r>
          </a:p>
        </p:txBody>
      </p:sp>
      <p:pic>
        <p:nvPicPr>
          <p:cNvPr id="100356" name="Picture 5">
            <a:extLst>
              <a:ext uri="{FF2B5EF4-FFF2-40B4-BE49-F238E27FC236}">
                <a16:creationId xmlns:a16="http://schemas.microsoft.com/office/drawing/2014/main" id="{C70407EB-4E5A-43BA-9449-141F7BE707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9463" y="6011863"/>
            <a:ext cx="2081212" cy="77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7" name="Footer Placeholder 1">
            <a:extLst>
              <a:ext uri="{FF2B5EF4-FFF2-40B4-BE49-F238E27FC236}">
                <a16:creationId xmlns:a16="http://schemas.microsoft.com/office/drawing/2014/main" id="{7E17DE23-FAFD-43E3-A5A6-51D0EBB837EE}"/>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78CA003C-5882-4BCC-BBEE-49D0705AFE2A}"/>
              </a:ext>
            </a:extLst>
          </p:cNvPr>
          <p:cNvSpPr>
            <a:spLocks noGrp="1" noChangeArrowheads="1"/>
          </p:cNvSpPr>
          <p:nvPr>
            <p:ph type="title"/>
          </p:nvPr>
        </p:nvSpPr>
        <p:spPr>
          <a:xfrm>
            <a:off x="1981200" y="287338"/>
            <a:ext cx="8229600" cy="595312"/>
          </a:xfrm>
        </p:spPr>
        <p:txBody>
          <a:bodyPr/>
          <a:lstStyle/>
          <a:p>
            <a:pPr eaLnBrk="1" hangingPunct="1"/>
            <a:r>
              <a:rPr lang="en-GB" altLang="en-US"/>
              <a:t>Issues in five forces analysis</a:t>
            </a:r>
          </a:p>
        </p:txBody>
      </p:sp>
      <p:sp>
        <p:nvSpPr>
          <p:cNvPr id="102403" name="Content Placeholder 2">
            <a:extLst>
              <a:ext uri="{FF2B5EF4-FFF2-40B4-BE49-F238E27FC236}">
                <a16:creationId xmlns:a16="http://schemas.microsoft.com/office/drawing/2014/main" id="{22BC1CB5-0CDE-4EA5-B035-E270AD8B9686}"/>
              </a:ext>
            </a:extLst>
          </p:cNvPr>
          <p:cNvSpPr>
            <a:spLocks noGrp="1" noChangeArrowheads="1"/>
          </p:cNvSpPr>
          <p:nvPr>
            <p:ph idx="1"/>
          </p:nvPr>
        </p:nvSpPr>
        <p:spPr>
          <a:xfrm>
            <a:off x="1911351" y="1374776"/>
            <a:ext cx="8780463" cy="5013325"/>
          </a:xfrm>
        </p:spPr>
        <p:txBody>
          <a:bodyPr/>
          <a:lstStyle/>
          <a:p>
            <a:pPr marL="419100" indent="-314325" eaLnBrk="1" hangingPunct="1">
              <a:lnSpc>
                <a:spcPts val="3000"/>
              </a:lnSpc>
              <a:spcBef>
                <a:spcPts val="400"/>
              </a:spcBef>
            </a:pPr>
            <a:r>
              <a:rPr lang="en-GB" altLang="en-US" sz="2800" b="1" i="1">
                <a:latin typeface="Calibri" panose="020F0502020204030204" pitchFamily="34" charset="0"/>
              </a:rPr>
              <a:t>Defining the ‘right’ industry. </a:t>
            </a:r>
            <a:r>
              <a:rPr lang="en-GB" altLang="en-US" sz="2800">
                <a:latin typeface="Calibri" panose="020F0502020204030204" pitchFamily="34" charset="0"/>
              </a:rPr>
              <a:t>Applying the model at the most appropriate level – not necessarily the whole industry. E.g. the European low-cost airline industry rather than airlines globally.</a:t>
            </a:r>
          </a:p>
          <a:p>
            <a:pPr marL="419100" indent="-314325" eaLnBrk="1" hangingPunct="1">
              <a:lnSpc>
                <a:spcPts val="3000"/>
              </a:lnSpc>
              <a:spcBef>
                <a:spcPts val="400"/>
              </a:spcBef>
            </a:pPr>
            <a:r>
              <a:rPr lang="en-GB" altLang="en-US" sz="2800" b="1" i="1">
                <a:latin typeface="Calibri" panose="020F0502020204030204" pitchFamily="34" charset="0"/>
              </a:rPr>
              <a:t>Converging industries</a:t>
            </a:r>
            <a:r>
              <a:rPr lang="en-GB" altLang="en-US" sz="2800" b="1">
                <a:latin typeface="Calibri" panose="020F0502020204030204" pitchFamily="34" charset="0"/>
              </a:rPr>
              <a:t> </a:t>
            </a:r>
            <a:r>
              <a:rPr lang="en-GB" altLang="en-US" sz="2800">
                <a:latin typeface="Calibri" panose="020F0502020204030204" pitchFamily="34" charset="0"/>
              </a:rPr>
              <a:t>– particularly in the high tech arenas – where industries overlap (e.g. digital industries – mobile phones/cameras/mp3 players).</a:t>
            </a:r>
          </a:p>
          <a:p>
            <a:pPr marL="419100" indent="-314325" eaLnBrk="1" hangingPunct="1">
              <a:lnSpc>
                <a:spcPts val="3000"/>
              </a:lnSpc>
              <a:spcBef>
                <a:spcPts val="400"/>
              </a:spcBef>
            </a:pPr>
            <a:r>
              <a:rPr lang="en-GB" altLang="en-US" sz="2800" b="1" i="1">
                <a:latin typeface="Calibri" panose="020F0502020204030204" pitchFamily="34" charset="0"/>
              </a:rPr>
              <a:t>Complementary</a:t>
            </a:r>
            <a:r>
              <a:rPr lang="en-GB" altLang="en-US" sz="2800" b="1">
                <a:latin typeface="Calibri" panose="020F0502020204030204" pitchFamily="34" charset="0"/>
              </a:rPr>
              <a:t> </a:t>
            </a:r>
            <a:r>
              <a:rPr lang="en-GB" altLang="en-US" sz="2800" b="1" i="1">
                <a:latin typeface="Calibri" panose="020F0502020204030204" pitchFamily="34" charset="0"/>
              </a:rPr>
              <a:t>organisations</a:t>
            </a:r>
            <a:r>
              <a:rPr lang="en-GB" altLang="en-US" sz="2800" b="1">
                <a:latin typeface="Calibri" panose="020F0502020204030204" pitchFamily="34" charset="0"/>
              </a:rPr>
              <a:t> </a:t>
            </a:r>
            <a:r>
              <a:rPr lang="en-GB" altLang="en-US" sz="2800">
                <a:latin typeface="Calibri" panose="020F0502020204030204" pitchFamily="34" charset="0"/>
              </a:rPr>
              <a:t>– which enhance the attractiveness of a business to customers or suppliers. Microsoft Windows and McAfee computer security systems are complementors. This can almost be considered as a sixth force.</a:t>
            </a:r>
          </a:p>
        </p:txBody>
      </p:sp>
      <p:sp>
        <p:nvSpPr>
          <p:cNvPr id="102404" name="Footer Placeholder 1">
            <a:extLst>
              <a:ext uri="{FF2B5EF4-FFF2-40B4-BE49-F238E27FC236}">
                <a16:creationId xmlns:a16="http://schemas.microsoft.com/office/drawing/2014/main" id="{2AE24F7D-3291-45A4-8A1F-41685868BBD1}"/>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992</Words>
  <Application>Microsoft Office PowerPoint</Application>
  <PresentationFormat>Widescreen</PresentationFormat>
  <Paragraphs>91</Paragraphs>
  <Slides>10</Slides>
  <Notes>9</Notes>
  <HiddenSlides>8</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Wingdings 2</vt:lpstr>
      <vt:lpstr>Default Design</vt:lpstr>
      <vt:lpstr>Industry Analysis: Porter’s Five Forces</vt:lpstr>
      <vt:lpstr>The industry life cycle</vt:lpstr>
      <vt:lpstr>The five forces framework</vt:lpstr>
      <vt:lpstr>The five forces framework</vt:lpstr>
      <vt:lpstr>The five forces framework</vt:lpstr>
      <vt:lpstr>The five forces framework</vt:lpstr>
      <vt:lpstr>The five forces framework</vt:lpstr>
      <vt:lpstr>Complementors</vt:lpstr>
      <vt:lpstr>Implications of five forces analysis</vt:lpstr>
      <vt:lpstr>Issues in five forces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Industry Analysis: Porter’s Five Forces</dc:title>
  <dc:creator>Glenn Behenna</dc:creator>
  <cp:lastModifiedBy>Glenn Behenna</cp:lastModifiedBy>
  <cp:revision>2</cp:revision>
  <dcterms:created xsi:type="dcterms:W3CDTF">2021-10-17T10:39:34Z</dcterms:created>
  <dcterms:modified xsi:type="dcterms:W3CDTF">2022-10-15T13:31:03Z</dcterms:modified>
</cp:coreProperties>
</file>