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301" r:id="rId2"/>
    <p:sldId id="307" r:id="rId3"/>
    <p:sldId id="290" r:id="rId4"/>
    <p:sldId id="308" r:id="rId5"/>
    <p:sldId id="257" r:id="rId6"/>
    <p:sldId id="292" r:id="rId7"/>
    <p:sldId id="261" r:id="rId8"/>
    <p:sldId id="302" r:id="rId9"/>
    <p:sldId id="293" r:id="rId10"/>
    <p:sldId id="263" r:id="rId11"/>
    <p:sldId id="264" r:id="rId12"/>
    <p:sldId id="265" r:id="rId13"/>
    <p:sldId id="266" r:id="rId14"/>
    <p:sldId id="270" r:id="rId15"/>
    <p:sldId id="303" r:id="rId16"/>
    <p:sldId id="294" r:id="rId17"/>
    <p:sldId id="306" r:id="rId18"/>
    <p:sldId id="272" r:id="rId19"/>
    <p:sldId id="273" r:id="rId20"/>
    <p:sldId id="295" r:id="rId21"/>
    <p:sldId id="284" r:id="rId22"/>
    <p:sldId id="304" r:id="rId23"/>
    <p:sldId id="296" r:id="rId24"/>
    <p:sldId id="278" r:id="rId25"/>
    <p:sldId id="279" r:id="rId26"/>
    <p:sldId id="280" r:id="rId27"/>
    <p:sldId id="298" r:id="rId28"/>
    <p:sldId id="285" r:id="rId29"/>
    <p:sldId id="305" r:id="rId30"/>
    <p:sldId id="299" r:id="rId31"/>
    <p:sldId id="288" r:id="rId32"/>
    <p:sldId id="289" r:id="rId33"/>
    <p:sldId id="291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8C7A3E94-58AD-4938-985D-B3FAB2E3FF29}">
          <p14:sldIdLst>
            <p14:sldId id="301"/>
            <p14:sldId id="307"/>
            <p14:sldId id="290"/>
            <p14:sldId id="308"/>
            <p14:sldId id="257"/>
            <p14:sldId id="292"/>
            <p14:sldId id="261"/>
            <p14:sldId id="302"/>
            <p14:sldId id="293"/>
            <p14:sldId id="263"/>
            <p14:sldId id="264"/>
            <p14:sldId id="265"/>
            <p14:sldId id="266"/>
            <p14:sldId id="270"/>
            <p14:sldId id="303"/>
            <p14:sldId id="294"/>
            <p14:sldId id="306"/>
            <p14:sldId id="272"/>
            <p14:sldId id="273"/>
            <p14:sldId id="295"/>
            <p14:sldId id="284"/>
            <p14:sldId id="304"/>
            <p14:sldId id="296"/>
            <p14:sldId id="278"/>
            <p14:sldId id="279"/>
            <p14:sldId id="280"/>
            <p14:sldId id="298"/>
            <p14:sldId id="285"/>
            <p14:sldId id="305"/>
            <p14:sldId id="299"/>
            <p14:sldId id="288"/>
            <p14:sldId id="289"/>
            <p14:sldId id="291"/>
          </p14:sldIdLst>
        </p14:section>
        <p14:section name="Untitled Section" id="{49687046-5C96-48E7-B365-F2DEEB0C7BE9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16" autoAdjust="0"/>
    <p:restoredTop sz="94704" autoAdjust="0"/>
  </p:normalViewPr>
  <p:slideViewPr>
    <p:cSldViewPr snapToGrid="0">
      <p:cViewPr varScale="1">
        <p:scale>
          <a:sx n="82" d="100"/>
          <a:sy n="82" d="100"/>
        </p:scale>
        <p:origin x="749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6211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26" Type="http://schemas.openxmlformats.org/officeDocument/2006/relationships/slide" Target="slides/slide25.xml" /><Relationship Id="rId3" Type="http://schemas.openxmlformats.org/officeDocument/2006/relationships/slide" Target="slides/slide2.xml" /><Relationship Id="rId21" Type="http://schemas.openxmlformats.org/officeDocument/2006/relationships/slide" Target="slides/slide20.xml" /><Relationship Id="rId34" Type="http://schemas.openxmlformats.org/officeDocument/2006/relationships/slide" Target="slides/slide33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5" Type="http://schemas.openxmlformats.org/officeDocument/2006/relationships/slide" Target="slides/slide24.xml" /><Relationship Id="rId33" Type="http://schemas.openxmlformats.org/officeDocument/2006/relationships/slide" Target="slides/slide32.xml" /><Relationship Id="rId38" Type="http://schemas.openxmlformats.org/officeDocument/2006/relationships/tableStyles" Target="tableStyles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slide" Target="slides/slide19.xml" /><Relationship Id="rId29" Type="http://schemas.openxmlformats.org/officeDocument/2006/relationships/slide" Target="slides/slide28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slide" Target="slides/slide23.xml" /><Relationship Id="rId32" Type="http://schemas.openxmlformats.org/officeDocument/2006/relationships/slide" Target="slides/slide31.xml" /><Relationship Id="rId37" Type="http://schemas.openxmlformats.org/officeDocument/2006/relationships/theme" Target="theme/theme1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slide" Target="slides/slide22.xml" /><Relationship Id="rId28" Type="http://schemas.openxmlformats.org/officeDocument/2006/relationships/slide" Target="slides/slide27.xml" /><Relationship Id="rId36" Type="http://schemas.openxmlformats.org/officeDocument/2006/relationships/viewProps" Target="viewProps.xml" /><Relationship Id="rId10" Type="http://schemas.openxmlformats.org/officeDocument/2006/relationships/slide" Target="slides/slide9.xml" /><Relationship Id="rId19" Type="http://schemas.openxmlformats.org/officeDocument/2006/relationships/slide" Target="slides/slide18.xml" /><Relationship Id="rId31" Type="http://schemas.openxmlformats.org/officeDocument/2006/relationships/slide" Target="slides/slide30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slide" Target="slides/slide21.xml" /><Relationship Id="rId27" Type="http://schemas.openxmlformats.org/officeDocument/2006/relationships/slide" Target="slides/slide26.xml" /><Relationship Id="rId30" Type="http://schemas.openxmlformats.org/officeDocument/2006/relationships/slide" Target="slides/slide29.xml" /><Relationship Id="rId35" Type="http://schemas.openxmlformats.org/officeDocument/2006/relationships/presProps" Target="presProps.xml" 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 /><Relationship Id="rId3" Type="http://schemas.openxmlformats.org/officeDocument/2006/relationships/image" Target="../media/image4.png" /><Relationship Id="rId7" Type="http://schemas.openxmlformats.org/officeDocument/2006/relationships/image" Target="../media/image8.png" /><Relationship Id="rId2" Type="http://schemas.openxmlformats.org/officeDocument/2006/relationships/image" Target="../media/image3.svg" /><Relationship Id="rId1" Type="http://schemas.openxmlformats.org/officeDocument/2006/relationships/image" Target="../media/image2.png" /><Relationship Id="rId6" Type="http://schemas.openxmlformats.org/officeDocument/2006/relationships/image" Target="../media/image7.svg" /><Relationship Id="rId5" Type="http://schemas.openxmlformats.org/officeDocument/2006/relationships/image" Target="../media/image6.png" /><Relationship Id="rId4" Type="http://schemas.openxmlformats.org/officeDocument/2006/relationships/image" Target="../media/image5.svg" 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 /><Relationship Id="rId3" Type="http://schemas.openxmlformats.org/officeDocument/2006/relationships/image" Target="../media/image30.png" /><Relationship Id="rId7" Type="http://schemas.openxmlformats.org/officeDocument/2006/relationships/image" Target="../media/image34.png" /><Relationship Id="rId2" Type="http://schemas.openxmlformats.org/officeDocument/2006/relationships/image" Target="../media/image29.svg" /><Relationship Id="rId1" Type="http://schemas.openxmlformats.org/officeDocument/2006/relationships/image" Target="../media/image28.png" /><Relationship Id="rId6" Type="http://schemas.openxmlformats.org/officeDocument/2006/relationships/image" Target="../media/image33.svg" /><Relationship Id="rId5" Type="http://schemas.openxmlformats.org/officeDocument/2006/relationships/image" Target="../media/image32.png" /><Relationship Id="rId4" Type="http://schemas.openxmlformats.org/officeDocument/2006/relationships/image" Target="../media/image31.svg" 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 /><Relationship Id="rId3" Type="http://schemas.openxmlformats.org/officeDocument/2006/relationships/image" Target="../media/image4.png" /><Relationship Id="rId7" Type="http://schemas.openxmlformats.org/officeDocument/2006/relationships/image" Target="../media/image8.png" /><Relationship Id="rId2" Type="http://schemas.openxmlformats.org/officeDocument/2006/relationships/image" Target="../media/image3.svg" /><Relationship Id="rId1" Type="http://schemas.openxmlformats.org/officeDocument/2006/relationships/image" Target="../media/image2.png" /><Relationship Id="rId6" Type="http://schemas.openxmlformats.org/officeDocument/2006/relationships/image" Target="../media/image7.svg" /><Relationship Id="rId5" Type="http://schemas.openxmlformats.org/officeDocument/2006/relationships/image" Target="../media/image6.png" /><Relationship Id="rId4" Type="http://schemas.openxmlformats.org/officeDocument/2006/relationships/image" Target="../media/image5.svg" 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 /><Relationship Id="rId3" Type="http://schemas.openxmlformats.org/officeDocument/2006/relationships/image" Target="../media/image30.png" /><Relationship Id="rId7" Type="http://schemas.openxmlformats.org/officeDocument/2006/relationships/image" Target="../media/image34.png" /><Relationship Id="rId2" Type="http://schemas.openxmlformats.org/officeDocument/2006/relationships/image" Target="../media/image29.svg" /><Relationship Id="rId1" Type="http://schemas.openxmlformats.org/officeDocument/2006/relationships/image" Target="../media/image28.png" /><Relationship Id="rId6" Type="http://schemas.openxmlformats.org/officeDocument/2006/relationships/image" Target="../media/image33.svg" /><Relationship Id="rId5" Type="http://schemas.openxmlformats.org/officeDocument/2006/relationships/image" Target="../media/image32.png" /><Relationship Id="rId4" Type="http://schemas.openxmlformats.org/officeDocument/2006/relationships/image" Target="../media/image31.sv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#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728835-DBC1-4247-A288-48DA52778C83}" type="doc">
      <dgm:prSet loTypeId="urn:microsoft.com/office/officeart/2018/layout/CircleProcess" loCatId="simpleprocesssa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9B694F6-26DA-471E-8D41-B271B463274A}">
      <dgm:prSet/>
      <dgm:spPr/>
      <dgm:t>
        <a:bodyPr/>
        <a:lstStyle/>
        <a:p>
          <a:r>
            <a:rPr lang="en-US" b="1" dirty="0"/>
            <a:t>Student 1 : Viren </a:t>
          </a:r>
          <a:r>
            <a:rPr lang="en-US" b="1" dirty="0" err="1"/>
            <a:t>Kapadiya</a:t>
          </a:r>
          <a:endParaRPr lang="en-US" b="1" dirty="0"/>
        </a:p>
        <a:p>
          <a:r>
            <a:rPr lang="en-US" b="1" dirty="0"/>
            <a:t>ID: 2431957</a:t>
          </a:r>
        </a:p>
      </dgm:t>
    </dgm:pt>
    <dgm:pt modelId="{D81A8E18-2554-4668-B83E-64C8C2F59B51}" type="parTrans" cxnId="{704EEF7E-A016-497C-BB9E-F32686A3D824}">
      <dgm:prSet/>
      <dgm:spPr/>
      <dgm:t>
        <a:bodyPr/>
        <a:lstStyle/>
        <a:p>
          <a:endParaRPr lang="en-US"/>
        </a:p>
      </dgm:t>
    </dgm:pt>
    <dgm:pt modelId="{BD3DC92D-FB6B-40E9-8555-8B9ECEB1F94B}" type="sibTrans" cxnId="{704EEF7E-A016-497C-BB9E-F32686A3D824}">
      <dgm:prSet/>
      <dgm:spPr/>
      <dgm:t>
        <a:bodyPr/>
        <a:lstStyle/>
        <a:p>
          <a:endParaRPr lang="en-US"/>
        </a:p>
      </dgm:t>
    </dgm:pt>
    <dgm:pt modelId="{B49605BE-7879-45BD-9C92-1EC43BEFE2D7}">
      <dgm:prSet/>
      <dgm:spPr/>
      <dgm:t>
        <a:bodyPr/>
        <a:lstStyle/>
        <a:p>
          <a:r>
            <a:rPr lang="en-US" b="1" dirty="0"/>
            <a:t>Student 2 : </a:t>
          </a:r>
          <a:r>
            <a:rPr lang="en-US" b="1" dirty="0" err="1"/>
            <a:t>sheak</a:t>
          </a:r>
          <a:r>
            <a:rPr lang="en-US" b="1" dirty="0"/>
            <a:t> Raisha</a:t>
          </a:r>
        </a:p>
        <a:p>
          <a:r>
            <a:rPr lang="en-US" b="1" dirty="0"/>
            <a:t> ID: 2503888</a:t>
          </a:r>
        </a:p>
      </dgm:t>
    </dgm:pt>
    <dgm:pt modelId="{9D147382-F2B4-4D00-BD60-E5794348602C}" type="parTrans" cxnId="{9D491D4B-E37B-43E8-AFDB-F71C148422C4}">
      <dgm:prSet/>
      <dgm:spPr/>
      <dgm:t>
        <a:bodyPr/>
        <a:lstStyle/>
        <a:p>
          <a:endParaRPr lang="en-US"/>
        </a:p>
      </dgm:t>
    </dgm:pt>
    <dgm:pt modelId="{AE234761-746A-4723-82FF-0FB69831B82B}" type="sibTrans" cxnId="{9D491D4B-E37B-43E8-AFDB-F71C148422C4}">
      <dgm:prSet/>
      <dgm:spPr/>
      <dgm:t>
        <a:bodyPr/>
        <a:lstStyle/>
        <a:p>
          <a:endParaRPr lang="en-US"/>
        </a:p>
      </dgm:t>
    </dgm:pt>
    <dgm:pt modelId="{CC37EDF9-C82E-4ED6-82F1-1CC4F932487F}">
      <dgm:prSet/>
      <dgm:spPr/>
      <dgm:t>
        <a:bodyPr/>
        <a:lstStyle/>
        <a:p>
          <a:r>
            <a:rPr lang="fr-FR" b="1" dirty="0" err="1"/>
            <a:t>Student</a:t>
          </a:r>
          <a:r>
            <a:rPr lang="fr-FR" b="1" dirty="0"/>
            <a:t> 3 : </a:t>
          </a:r>
          <a:r>
            <a:rPr lang="fr-FR" b="1" dirty="0" err="1"/>
            <a:t>Tanvir</a:t>
          </a:r>
          <a:r>
            <a:rPr lang="fr-FR" b="1" dirty="0"/>
            <a:t> Ahmed</a:t>
          </a:r>
        </a:p>
        <a:p>
          <a:r>
            <a:rPr lang="fr-FR" b="1" dirty="0"/>
            <a:t> ID: 2510639</a:t>
          </a:r>
          <a:endParaRPr lang="en-US" b="1" dirty="0"/>
        </a:p>
      </dgm:t>
    </dgm:pt>
    <dgm:pt modelId="{F2AB4FC7-9579-42EF-A5B5-7A21C6249F27}" type="parTrans" cxnId="{F2920FCF-C39A-43AD-A6E4-C4F9125C174A}">
      <dgm:prSet/>
      <dgm:spPr/>
      <dgm:t>
        <a:bodyPr/>
        <a:lstStyle/>
        <a:p>
          <a:endParaRPr lang="en-US"/>
        </a:p>
      </dgm:t>
    </dgm:pt>
    <dgm:pt modelId="{2E2DC64B-4F6B-4920-A267-CB71338625F4}" type="sibTrans" cxnId="{F2920FCF-C39A-43AD-A6E4-C4F9125C174A}">
      <dgm:prSet/>
      <dgm:spPr/>
      <dgm:t>
        <a:bodyPr/>
        <a:lstStyle/>
        <a:p>
          <a:endParaRPr lang="en-US"/>
        </a:p>
      </dgm:t>
    </dgm:pt>
    <dgm:pt modelId="{35BDDE24-F6D7-4515-BAF9-BD536396B4FE}">
      <dgm:prSet/>
      <dgm:spPr/>
      <dgm:t>
        <a:bodyPr/>
        <a:lstStyle/>
        <a:p>
          <a:r>
            <a:rPr lang="en-US" b="1" dirty="0"/>
            <a:t>Student 4 : Monika Singh</a:t>
          </a:r>
        </a:p>
        <a:p>
          <a:r>
            <a:rPr lang="en-US" b="1" dirty="0"/>
            <a:t> ID: 2504364</a:t>
          </a:r>
        </a:p>
      </dgm:t>
    </dgm:pt>
    <dgm:pt modelId="{868A008B-E902-46EA-B457-ED1EB00D5FFA}" type="parTrans" cxnId="{D95FA3EE-C635-49FA-BCA7-AA3FC382744D}">
      <dgm:prSet/>
      <dgm:spPr/>
      <dgm:t>
        <a:bodyPr/>
        <a:lstStyle/>
        <a:p>
          <a:endParaRPr lang="en-US"/>
        </a:p>
      </dgm:t>
    </dgm:pt>
    <dgm:pt modelId="{EEFB86EC-1E6D-4D90-8139-4EE1098B30E4}" type="sibTrans" cxnId="{D95FA3EE-C635-49FA-BCA7-AA3FC382744D}">
      <dgm:prSet/>
      <dgm:spPr/>
      <dgm:t>
        <a:bodyPr/>
        <a:lstStyle/>
        <a:p>
          <a:endParaRPr lang="en-US"/>
        </a:p>
      </dgm:t>
    </dgm:pt>
    <dgm:pt modelId="{0A9AF3D7-90DC-406F-BA3C-D87C5AB5829D}" type="pres">
      <dgm:prSet presAssocID="{C5728835-DBC1-4247-A288-48DA52778C83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EEBE4530-7FAF-41EB-B302-5CCE53455AFB}" type="pres">
      <dgm:prSet presAssocID="{35BDDE24-F6D7-4515-BAF9-BD536396B4FE}" presName="Accent4" presStyleCnt="0"/>
      <dgm:spPr/>
    </dgm:pt>
    <dgm:pt modelId="{C77D8879-CB69-4FE0-9D4C-678AA805A8A3}" type="pres">
      <dgm:prSet presAssocID="{35BDDE24-F6D7-4515-BAF9-BD536396B4FE}" presName="Accent" presStyleLbl="node1" presStyleIdx="0" presStyleCnt="8"/>
      <dgm:spPr/>
    </dgm:pt>
    <dgm:pt modelId="{C6A33C1C-644F-420B-8199-276342960B20}" type="pres">
      <dgm:prSet presAssocID="{35BDDE24-F6D7-4515-BAF9-BD536396B4FE}" presName="ParentBackground4" presStyleCnt="0"/>
      <dgm:spPr/>
    </dgm:pt>
    <dgm:pt modelId="{490134A3-19D6-402E-A19D-AC6EC457F75C}" type="pres">
      <dgm:prSet presAssocID="{35BDDE24-F6D7-4515-BAF9-BD536396B4FE}" presName="ParentBackground" presStyleLbl="node1" presStyleIdx="1" presStyleCnt="8"/>
      <dgm:spPr/>
    </dgm:pt>
    <dgm:pt modelId="{0095E8F3-34E9-4C73-B911-C2F24A90D996}" type="pres">
      <dgm:prSet presAssocID="{35BDDE24-F6D7-4515-BAF9-BD536396B4FE}" presName="Parent4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C7BEDB66-B263-4101-BAC2-1FA7D4397681}" type="pres">
      <dgm:prSet presAssocID="{CC37EDF9-C82E-4ED6-82F1-1CC4F932487F}" presName="Accent3" presStyleCnt="0"/>
      <dgm:spPr/>
    </dgm:pt>
    <dgm:pt modelId="{D08AFC27-F304-4186-B0CD-DCBC4677E2A4}" type="pres">
      <dgm:prSet presAssocID="{CC37EDF9-C82E-4ED6-82F1-1CC4F932487F}" presName="Accent" presStyleLbl="node1" presStyleIdx="2" presStyleCnt="8"/>
      <dgm:spPr/>
    </dgm:pt>
    <dgm:pt modelId="{F4AF7E8E-BB82-450F-956F-A7AC3531FC5B}" type="pres">
      <dgm:prSet presAssocID="{CC37EDF9-C82E-4ED6-82F1-1CC4F932487F}" presName="ParentBackground3" presStyleCnt="0"/>
      <dgm:spPr/>
    </dgm:pt>
    <dgm:pt modelId="{ED3DD26B-4C4C-4A66-9B75-126E3FB43552}" type="pres">
      <dgm:prSet presAssocID="{CC37EDF9-C82E-4ED6-82F1-1CC4F932487F}" presName="ParentBackground" presStyleLbl="node1" presStyleIdx="3" presStyleCnt="8"/>
      <dgm:spPr/>
    </dgm:pt>
    <dgm:pt modelId="{B893BF3D-1933-4ECE-B4BA-25A0C8FEF52C}" type="pres">
      <dgm:prSet presAssocID="{CC37EDF9-C82E-4ED6-82F1-1CC4F932487F}" presName="Parent3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B1586AF3-D034-4A6F-8C03-2CEF08DD17BD}" type="pres">
      <dgm:prSet presAssocID="{B49605BE-7879-45BD-9C92-1EC43BEFE2D7}" presName="Accent2" presStyleCnt="0"/>
      <dgm:spPr/>
    </dgm:pt>
    <dgm:pt modelId="{65057809-7FFE-4E0D-A81E-9CC69E16FB2F}" type="pres">
      <dgm:prSet presAssocID="{B49605BE-7879-45BD-9C92-1EC43BEFE2D7}" presName="Accent" presStyleLbl="node1" presStyleIdx="4" presStyleCnt="8"/>
      <dgm:spPr/>
    </dgm:pt>
    <dgm:pt modelId="{A4E3F332-A2A9-460C-821C-2E65C0D038C9}" type="pres">
      <dgm:prSet presAssocID="{B49605BE-7879-45BD-9C92-1EC43BEFE2D7}" presName="ParentBackground2" presStyleCnt="0"/>
      <dgm:spPr/>
    </dgm:pt>
    <dgm:pt modelId="{8AFCE7AA-95C1-4DE3-9E55-0EC838DB8A1C}" type="pres">
      <dgm:prSet presAssocID="{B49605BE-7879-45BD-9C92-1EC43BEFE2D7}" presName="ParentBackground" presStyleLbl="node1" presStyleIdx="5" presStyleCnt="8"/>
      <dgm:spPr/>
    </dgm:pt>
    <dgm:pt modelId="{5A99E803-1C0D-488A-B264-E81E5DE3DE21}" type="pres">
      <dgm:prSet presAssocID="{B49605BE-7879-45BD-9C92-1EC43BEFE2D7}" presName="Parent2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C5A80D55-9C15-478A-B96B-EDE69B28B35C}" type="pres">
      <dgm:prSet presAssocID="{29B694F6-26DA-471E-8D41-B271B463274A}" presName="Accent1" presStyleCnt="0"/>
      <dgm:spPr/>
    </dgm:pt>
    <dgm:pt modelId="{5BFA4869-0D2B-47D2-808B-643EE21CDF4D}" type="pres">
      <dgm:prSet presAssocID="{29B694F6-26DA-471E-8D41-B271B463274A}" presName="Accent" presStyleLbl="node1" presStyleIdx="6" presStyleCnt="8"/>
      <dgm:spPr/>
    </dgm:pt>
    <dgm:pt modelId="{49A69FDB-179A-449B-8B11-3713AFA53B1E}" type="pres">
      <dgm:prSet presAssocID="{29B694F6-26DA-471E-8D41-B271B463274A}" presName="ParentBackground1" presStyleCnt="0"/>
      <dgm:spPr/>
    </dgm:pt>
    <dgm:pt modelId="{B49B316D-8503-4321-8D4A-1ABFE7A0BB74}" type="pres">
      <dgm:prSet presAssocID="{29B694F6-26DA-471E-8D41-B271B463274A}" presName="ParentBackground" presStyleLbl="node1" presStyleIdx="7" presStyleCnt="8"/>
      <dgm:spPr/>
    </dgm:pt>
    <dgm:pt modelId="{1F2B1A8F-781C-4EAF-BADF-694F146F5E49}" type="pres">
      <dgm:prSet presAssocID="{29B694F6-26DA-471E-8D41-B271B463274A}" presName="Parent1" presStyleLbl="fgAcc0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100B2609-5921-4F48-9EFC-B9823EF8503B}" type="presOf" srcId="{29B694F6-26DA-471E-8D41-B271B463274A}" destId="{B49B316D-8503-4321-8D4A-1ABFE7A0BB74}" srcOrd="0" destOrd="0" presId="urn:microsoft.com/office/officeart/2018/layout/CircleProcess"/>
    <dgm:cxn modelId="{50C4CF1F-2053-4290-AFC1-EEC7FC1F8CF8}" type="presOf" srcId="{B49605BE-7879-45BD-9C92-1EC43BEFE2D7}" destId="{8AFCE7AA-95C1-4DE3-9E55-0EC838DB8A1C}" srcOrd="0" destOrd="0" presId="urn:microsoft.com/office/officeart/2018/layout/CircleProcess"/>
    <dgm:cxn modelId="{4FCC7D42-E401-4258-B1C1-E581090861A9}" type="presOf" srcId="{29B694F6-26DA-471E-8D41-B271B463274A}" destId="{1F2B1A8F-781C-4EAF-BADF-694F146F5E49}" srcOrd="1" destOrd="0" presId="urn:microsoft.com/office/officeart/2018/layout/CircleProcess"/>
    <dgm:cxn modelId="{6DF0616A-BFE8-4076-9B0F-554ED9BB0724}" type="presOf" srcId="{CC37EDF9-C82E-4ED6-82F1-1CC4F932487F}" destId="{B893BF3D-1933-4ECE-B4BA-25A0C8FEF52C}" srcOrd="1" destOrd="0" presId="urn:microsoft.com/office/officeart/2018/layout/CircleProcess"/>
    <dgm:cxn modelId="{9D491D4B-E37B-43E8-AFDB-F71C148422C4}" srcId="{C5728835-DBC1-4247-A288-48DA52778C83}" destId="{B49605BE-7879-45BD-9C92-1EC43BEFE2D7}" srcOrd="1" destOrd="0" parTransId="{9D147382-F2B4-4D00-BD60-E5794348602C}" sibTransId="{AE234761-746A-4723-82FF-0FB69831B82B}"/>
    <dgm:cxn modelId="{B147284B-D6CD-4C84-A3FA-C274B831BCDA}" type="presOf" srcId="{CC37EDF9-C82E-4ED6-82F1-1CC4F932487F}" destId="{ED3DD26B-4C4C-4A66-9B75-126E3FB43552}" srcOrd="0" destOrd="0" presId="urn:microsoft.com/office/officeart/2018/layout/CircleProcess"/>
    <dgm:cxn modelId="{8F2F0B4F-F21A-43AC-903C-38AF994AFCAB}" type="presOf" srcId="{C5728835-DBC1-4247-A288-48DA52778C83}" destId="{0A9AF3D7-90DC-406F-BA3C-D87C5AB5829D}" srcOrd="0" destOrd="0" presId="urn:microsoft.com/office/officeart/2018/layout/CircleProcess"/>
    <dgm:cxn modelId="{76ED547C-A3B5-499E-B5BD-CD4836FBCA61}" type="presOf" srcId="{B49605BE-7879-45BD-9C92-1EC43BEFE2D7}" destId="{5A99E803-1C0D-488A-B264-E81E5DE3DE21}" srcOrd="1" destOrd="0" presId="urn:microsoft.com/office/officeart/2018/layout/CircleProcess"/>
    <dgm:cxn modelId="{704EEF7E-A016-497C-BB9E-F32686A3D824}" srcId="{C5728835-DBC1-4247-A288-48DA52778C83}" destId="{29B694F6-26DA-471E-8D41-B271B463274A}" srcOrd="0" destOrd="0" parTransId="{D81A8E18-2554-4668-B83E-64C8C2F59B51}" sibTransId="{BD3DC92D-FB6B-40E9-8555-8B9ECEB1F94B}"/>
    <dgm:cxn modelId="{0934419D-F950-4449-8000-A3E2B578F54C}" type="presOf" srcId="{35BDDE24-F6D7-4515-BAF9-BD536396B4FE}" destId="{0095E8F3-34E9-4C73-B911-C2F24A90D996}" srcOrd="1" destOrd="0" presId="urn:microsoft.com/office/officeart/2018/layout/CircleProcess"/>
    <dgm:cxn modelId="{842DD8AF-6859-40D1-A1C8-D98AF92A5EDD}" type="presOf" srcId="{35BDDE24-F6D7-4515-BAF9-BD536396B4FE}" destId="{490134A3-19D6-402E-A19D-AC6EC457F75C}" srcOrd="0" destOrd="0" presId="urn:microsoft.com/office/officeart/2018/layout/CircleProcess"/>
    <dgm:cxn modelId="{F2920FCF-C39A-43AD-A6E4-C4F9125C174A}" srcId="{C5728835-DBC1-4247-A288-48DA52778C83}" destId="{CC37EDF9-C82E-4ED6-82F1-1CC4F932487F}" srcOrd="2" destOrd="0" parTransId="{F2AB4FC7-9579-42EF-A5B5-7A21C6249F27}" sibTransId="{2E2DC64B-4F6B-4920-A267-CB71338625F4}"/>
    <dgm:cxn modelId="{D95FA3EE-C635-49FA-BCA7-AA3FC382744D}" srcId="{C5728835-DBC1-4247-A288-48DA52778C83}" destId="{35BDDE24-F6D7-4515-BAF9-BD536396B4FE}" srcOrd="3" destOrd="0" parTransId="{868A008B-E902-46EA-B457-ED1EB00D5FFA}" sibTransId="{EEFB86EC-1E6D-4D90-8139-4EE1098B30E4}"/>
    <dgm:cxn modelId="{0536BE03-F48E-4097-8DD1-277171535FD4}" type="presParOf" srcId="{0A9AF3D7-90DC-406F-BA3C-D87C5AB5829D}" destId="{EEBE4530-7FAF-41EB-B302-5CCE53455AFB}" srcOrd="0" destOrd="0" presId="urn:microsoft.com/office/officeart/2018/layout/CircleProcess"/>
    <dgm:cxn modelId="{51D50BB0-2437-4599-A56A-B79D8C1B3893}" type="presParOf" srcId="{EEBE4530-7FAF-41EB-B302-5CCE53455AFB}" destId="{C77D8879-CB69-4FE0-9D4C-678AA805A8A3}" srcOrd="0" destOrd="0" presId="urn:microsoft.com/office/officeart/2018/layout/CircleProcess"/>
    <dgm:cxn modelId="{8FB5BBF5-9191-46F5-A474-A6AA2EF8339F}" type="presParOf" srcId="{0A9AF3D7-90DC-406F-BA3C-D87C5AB5829D}" destId="{C6A33C1C-644F-420B-8199-276342960B20}" srcOrd="1" destOrd="0" presId="urn:microsoft.com/office/officeart/2018/layout/CircleProcess"/>
    <dgm:cxn modelId="{56E16FE3-DD04-4926-9D76-99DCCBD36E79}" type="presParOf" srcId="{C6A33C1C-644F-420B-8199-276342960B20}" destId="{490134A3-19D6-402E-A19D-AC6EC457F75C}" srcOrd="0" destOrd="0" presId="urn:microsoft.com/office/officeart/2018/layout/CircleProcess"/>
    <dgm:cxn modelId="{1413AA77-B33F-4CFF-AF27-CC1BD8F3E2FC}" type="presParOf" srcId="{0A9AF3D7-90DC-406F-BA3C-D87C5AB5829D}" destId="{0095E8F3-34E9-4C73-B911-C2F24A90D996}" srcOrd="2" destOrd="0" presId="urn:microsoft.com/office/officeart/2018/layout/CircleProcess"/>
    <dgm:cxn modelId="{CCD3B3A1-2F26-4E18-85DD-2B31059E1D90}" type="presParOf" srcId="{0A9AF3D7-90DC-406F-BA3C-D87C5AB5829D}" destId="{C7BEDB66-B263-4101-BAC2-1FA7D4397681}" srcOrd="3" destOrd="0" presId="urn:microsoft.com/office/officeart/2018/layout/CircleProcess"/>
    <dgm:cxn modelId="{5F17DCB0-4FF9-47F0-AAA2-1C4F3259AC2C}" type="presParOf" srcId="{C7BEDB66-B263-4101-BAC2-1FA7D4397681}" destId="{D08AFC27-F304-4186-B0CD-DCBC4677E2A4}" srcOrd="0" destOrd="0" presId="urn:microsoft.com/office/officeart/2018/layout/CircleProcess"/>
    <dgm:cxn modelId="{04074FBB-AC02-4D85-B2E5-625D47C3FE02}" type="presParOf" srcId="{0A9AF3D7-90DC-406F-BA3C-D87C5AB5829D}" destId="{F4AF7E8E-BB82-450F-956F-A7AC3531FC5B}" srcOrd="4" destOrd="0" presId="urn:microsoft.com/office/officeart/2018/layout/CircleProcess"/>
    <dgm:cxn modelId="{AE747F82-40C4-4700-8B46-D026B9EBDC1C}" type="presParOf" srcId="{F4AF7E8E-BB82-450F-956F-A7AC3531FC5B}" destId="{ED3DD26B-4C4C-4A66-9B75-126E3FB43552}" srcOrd="0" destOrd="0" presId="urn:microsoft.com/office/officeart/2018/layout/CircleProcess"/>
    <dgm:cxn modelId="{E3455516-ED20-49ED-AC15-FA21F687F914}" type="presParOf" srcId="{0A9AF3D7-90DC-406F-BA3C-D87C5AB5829D}" destId="{B893BF3D-1933-4ECE-B4BA-25A0C8FEF52C}" srcOrd="5" destOrd="0" presId="urn:microsoft.com/office/officeart/2018/layout/CircleProcess"/>
    <dgm:cxn modelId="{0A84F4F9-67FA-4176-943D-D932941B1DCA}" type="presParOf" srcId="{0A9AF3D7-90DC-406F-BA3C-D87C5AB5829D}" destId="{B1586AF3-D034-4A6F-8C03-2CEF08DD17BD}" srcOrd="6" destOrd="0" presId="urn:microsoft.com/office/officeart/2018/layout/CircleProcess"/>
    <dgm:cxn modelId="{8E871371-E2D2-4E2C-BCEC-D4719D0E52A6}" type="presParOf" srcId="{B1586AF3-D034-4A6F-8C03-2CEF08DD17BD}" destId="{65057809-7FFE-4E0D-A81E-9CC69E16FB2F}" srcOrd="0" destOrd="0" presId="urn:microsoft.com/office/officeart/2018/layout/CircleProcess"/>
    <dgm:cxn modelId="{5CF0AE1F-3585-4519-9A8D-E068FB5E4B0F}" type="presParOf" srcId="{0A9AF3D7-90DC-406F-BA3C-D87C5AB5829D}" destId="{A4E3F332-A2A9-460C-821C-2E65C0D038C9}" srcOrd="7" destOrd="0" presId="urn:microsoft.com/office/officeart/2018/layout/CircleProcess"/>
    <dgm:cxn modelId="{06D4C324-0500-4A84-A760-7048C02189C8}" type="presParOf" srcId="{A4E3F332-A2A9-460C-821C-2E65C0D038C9}" destId="{8AFCE7AA-95C1-4DE3-9E55-0EC838DB8A1C}" srcOrd="0" destOrd="0" presId="urn:microsoft.com/office/officeart/2018/layout/CircleProcess"/>
    <dgm:cxn modelId="{B5A6B108-2EA3-4D58-B40C-E21DE7A9040B}" type="presParOf" srcId="{0A9AF3D7-90DC-406F-BA3C-D87C5AB5829D}" destId="{5A99E803-1C0D-488A-B264-E81E5DE3DE21}" srcOrd="8" destOrd="0" presId="urn:microsoft.com/office/officeart/2018/layout/CircleProcess"/>
    <dgm:cxn modelId="{019BF406-F407-4ECB-ABC1-AEADB86C5B20}" type="presParOf" srcId="{0A9AF3D7-90DC-406F-BA3C-D87C5AB5829D}" destId="{C5A80D55-9C15-478A-B96B-EDE69B28B35C}" srcOrd="9" destOrd="0" presId="urn:microsoft.com/office/officeart/2018/layout/CircleProcess"/>
    <dgm:cxn modelId="{6C6257AD-0A75-46BB-8F9F-72293B73F0BB}" type="presParOf" srcId="{C5A80D55-9C15-478A-B96B-EDE69B28B35C}" destId="{5BFA4869-0D2B-47D2-808B-643EE21CDF4D}" srcOrd="0" destOrd="0" presId="urn:microsoft.com/office/officeart/2018/layout/CircleProcess"/>
    <dgm:cxn modelId="{BDDFF9FB-DFE2-4AD5-9382-60AC790DE3D3}" type="presParOf" srcId="{0A9AF3D7-90DC-406F-BA3C-D87C5AB5829D}" destId="{49A69FDB-179A-449B-8B11-3713AFA53B1E}" srcOrd="10" destOrd="0" presId="urn:microsoft.com/office/officeart/2018/layout/CircleProcess"/>
    <dgm:cxn modelId="{03BD0A0B-4B85-451C-99CB-E7D26D09C9CD}" type="presParOf" srcId="{49A69FDB-179A-449B-8B11-3713AFA53B1E}" destId="{B49B316D-8503-4321-8D4A-1ABFE7A0BB74}" srcOrd="0" destOrd="0" presId="urn:microsoft.com/office/officeart/2018/layout/CircleProcess"/>
    <dgm:cxn modelId="{AF558E37-935A-48A1-8B79-B4BFDDC759E6}" type="presParOf" srcId="{0A9AF3D7-90DC-406F-BA3C-D87C5AB5829D}" destId="{1F2B1A8F-781C-4EAF-BADF-694F146F5E49}" srcOrd="11" destOrd="0" presId="urn:microsoft.com/office/officeart/2018/layout/Circle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18501DD-CB3B-4D2B-B7D7-9A003A7F053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21E760-2EF4-410D-8488-2E28476120E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 err="1"/>
            <a:t>Viren</a:t>
          </a:r>
          <a:r>
            <a:rPr lang="en-US" b="1" dirty="0"/>
            <a:t> </a:t>
          </a:r>
          <a:r>
            <a:rPr lang="en-US" b="1" dirty="0" err="1"/>
            <a:t>Kapadiya</a:t>
          </a: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: Recruitment and selection</a:t>
          </a:r>
        </a:p>
      </dgm:t>
    </dgm:pt>
    <dgm:pt modelId="{E607CEEC-F9C0-476C-90D2-40F662143633}" type="parTrans" cxnId="{7CE9693E-B195-45B6-9E86-AE52F4DA5125}">
      <dgm:prSet/>
      <dgm:spPr/>
      <dgm:t>
        <a:bodyPr/>
        <a:lstStyle/>
        <a:p>
          <a:endParaRPr lang="en-US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2CA8AC5-9C26-4F1F-9E0C-4A88DA808CC8}" type="sibTrans" cxnId="{7CE9693E-B195-45B6-9E86-AE52F4DA5125}">
      <dgm:prSet/>
      <dgm:spPr/>
      <dgm:t>
        <a:bodyPr/>
        <a:lstStyle/>
        <a:p>
          <a:endParaRPr lang="en-US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892A130-B8E9-4087-9A1A-D7B12D69778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 err="1"/>
            <a:t>Sheak</a:t>
          </a:r>
          <a:r>
            <a:rPr lang="en-US" b="1" dirty="0"/>
            <a:t> </a:t>
          </a:r>
          <a:r>
            <a:rPr lang="en-US" b="1" dirty="0" err="1"/>
            <a:t>Raisha</a:t>
          </a: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: Training and development</a:t>
          </a:r>
        </a:p>
      </dgm:t>
    </dgm:pt>
    <dgm:pt modelId="{B3C27DF1-8D5C-48AB-B763-0E4D4901AC05}" type="parTrans" cxnId="{D8174921-9640-4D5E-99A9-ED0471F244FC}">
      <dgm:prSet/>
      <dgm:spPr/>
      <dgm:t>
        <a:bodyPr/>
        <a:lstStyle/>
        <a:p>
          <a:endParaRPr lang="en-US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13D6D62-BA5E-4134-9C1C-E3A1ECD6B40A}" type="sibTrans" cxnId="{D8174921-9640-4D5E-99A9-ED0471F244FC}">
      <dgm:prSet/>
      <dgm:spPr/>
      <dgm:t>
        <a:bodyPr/>
        <a:lstStyle/>
        <a:p>
          <a:endParaRPr lang="en-US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65216EF-A572-4A66-B979-02CEF7F3ECDB}">
      <dgm:prSet/>
      <dgm:spPr/>
      <dgm:t>
        <a:bodyPr/>
        <a:lstStyle/>
        <a:p>
          <a:pPr>
            <a:lnSpc>
              <a:spcPct val="100000"/>
            </a:lnSpc>
          </a:pPr>
          <a:r>
            <a:rPr lang="fr-FR" b="1" dirty="0" err="1"/>
            <a:t>Tanvir</a:t>
          </a:r>
          <a:r>
            <a:rPr lang="fr-FR" b="1" dirty="0"/>
            <a:t> Ahmed</a:t>
          </a: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: Performance management</a:t>
          </a:r>
        </a:p>
      </dgm:t>
    </dgm:pt>
    <dgm:pt modelId="{C9E27F7F-56F6-495F-B1CE-EF2EACD5777E}" type="parTrans" cxnId="{3A6D6F46-BF48-4783-B925-67C2B4DBBD8A}">
      <dgm:prSet/>
      <dgm:spPr/>
      <dgm:t>
        <a:bodyPr/>
        <a:lstStyle/>
        <a:p>
          <a:endParaRPr lang="en-US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7948DC8-5BB1-4BC5-9892-D3E40F6A09D1}" type="sibTrans" cxnId="{3A6D6F46-BF48-4783-B925-67C2B4DBBD8A}">
      <dgm:prSet/>
      <dgm:spPr/>
      <dgm:t>
        <a:bodyPr/>
        <a:lstStyle/>
        <a:p>
          <a:endParaRPr lang="en-US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FC8EBAA-421A-4AE6-8290-C48EF4FEF28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Monika Singh</a:t>
          </a: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: Diversity, Equity and Inclusion (DEI) management</a:t>
          </a:r>
        </a:p>
      </dgm:t>
    </dgm:pt>
    <dgm:pt modelId="{F10233A1-C697-46D4-AA33-6637E14B988D}" type="parTrans" cxnId="{49341770-20B5-4B21-A34B-9F501C6A6F07}">
      <dgm:prSet/>
      <dgm:spPr/>
      <dgm:t>
        <a:bodyPr/>
        <a:lstStyle/>
        <a:p>
          <a:endParaRPr lang="en-US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32CDBDA-C207-493C-B853-31EA94AB7A06}" type="sibTrans" cxnId="{49341770-20B5-4B21-A34B-9F501C6A6F07}">
      <dgm:prSet/>
      <dgm:spPr/>
      <dgm:t>
        <a:bodyPr/>
        <a:lstStyle/>
        <a:p>
          <a:endParaRPr lang="en-US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1EE9F19-D980-4861-8286-B4D1B4964E41}" type="pres">
      <dgm:prSet presAssocID="{F18501DD-CB3B-4D2B-B7D7-9A003A7F0530}" presName="root" presStyleCnt="0">
        <dgm:presLayoutVars>
          <dgm:dir/>
          <dgm:resizeHandles val="exact"/>
        </dgm:presLayoutVars>
      </dgm:prSet>
      <dgm:spPr/>
    </dgm:pt>
    <dgm:pt modelId="{DEFEA709-E74D-4F50-A21F-D1E4F444F5C3}" type="pres">
      <dgm:prSet presAssocID="{8121E760-2EF4-410D-8488-2E28476120E5}" presName="compNode" presStyleCnt="0"/>
      <dgm:spPr/>
    </dgm:pt>
    <dgm:pt modelId="{35E620A0-C33D-4339-AE0E-EF73045406C9}" type="pres">
      <dgm:prSet presAssocID="{8121E760-2EF4-410D-8488-2E28476120E5}" presName="bgRect" presStyleLbl="bgShp" presStyleIdx="0" presStyleCnt="4" custLinFactNeighborY="-38767"/>
      <dgm:spPr/>
    </dgm:pt>
    <dgm:pt modelId="{35C5B941-587B-489A-A0C3-91F38537D908}" type="pres">
      <dgm:prSet presAssocID="{8121E760-2EF4-410D-8488-2E28476120E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3BA31606-DA4E-4778-BB32-91CFEC5DBA6E}" type="pres">
      <dgm:prSet presAssocID="{8121E760-2EF4-410D-8488-2E28476120E5}" presName="spaceRect" presStyleCnt="0"/>
      <dgm:spPr/>
    </dgm:pt>
    <dgm:pt modelId="{40091610-8A99-41DA-8DC1-567825EB98FC}" type="pres">
      <dgm:prSet presAssocID="{8121E760-2EF4-410D-8488-2E28476120E5}" presName="parTx" presStyleLbl="revTx" presStyleIdx="0" presStyleCnt="4">
        <dgm:presLayoutVars>
          <dgm:chMax val="0"/>
          <dgm:chPref val="0"/>
        </dgm:presLayoutVars>
      </dgm:prSet>
      <dgm:spPr/>
    </dgm:pt>
    <dgm:pt modelId="{2B283AC1-65FE-4F3F-B206-FB70A153BBF9}" type="pres">
      <dgm:prSet presAssocID="{B2CA8AC5-9C26-4F1F-9E0C-4A88DA808CC8}" presName="sibTrans" presStyleCnt="0"/>
      <dgm:spPr/>
    </dgm:pt>
    <dgm:pt modelId="{D92F68B9-6F2A-483E-AC0A-44E454ECEF6D}" type="pres">
      <dgm:prSet presAssocID="{4892A130-B8E9-4087-9A1A-D7B12D697781}" presName="compNode" presStyleCnt="0"/>
      <dgm:spPr/>
    </dgm:pt>
    <dgm:pt modelId="{7A4934EC-A095-40B5-9EE7-BB334CAD5DDE}" type="pres">
      <dgm:prSet presAssocID="{4892A130-B8E9-4087-9A1A-D7B12D697781}" presName="bgRect" presStyleLbl="bgShp" presStyleIdx="1" presStyleCnt="4"/>
      <dgm:spPr/>
    </dgm:pt>
    <dgm:pt modelId="{003E49E8-2C02-44E3-80C2-CA9C2E0CC7A4}" type="pres">
      <dgm:prSet presAssocID="{4892A130-B8E9-4087-9A1A-D7B12D69778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8005DAB-C9B6-4D09-A03D-399DD37C31EB}" type="pres">
      <dgm:prSet presAssocID="{4892A130-B8E9-4087-9A1A-D7B12D697781}" presName="spaceRect" presStyleCnt="0"/>
      <dgm:spPr/>
    </dgm:pt>
    <dgm:pt modelId="{845188CE-65CB-4E58-999F-2BDC3DBCA8E1}" type="pres">
      <dgm:prSet presAssocID="{4892A130-B8E9-4087-9A1A-D7B12D697781}" presName="parTx" presStyleLbl="revTx" presStyleIdx="1" presStyleCnt="4">
        <dgm:presLayoutVars>
          <dgm:chMax val="0"/>
          <dgm:chPref val="0"/>
        </dgm:presLayoutVars>
      </dgm:prSet>
      <dgm:spPr/>
    </dgm:pt>
    <dgm:pt modelId="{7E339266-0AFB-4BF6-A7A6-286C46816C06}" type="pres">
      <dgm:prSet presAssocID="{D13D6D62-BA5E-4134-9C1C-E3A1ECD6B40A}" presName="sibTrans" presStyleCnt="0"/>
      <dgm:spPr/>
    </dgm:pt>
    <dgm:pt modelId="{C6B1C3E8-490C-4848-ACCC-1E87D1C91FC3}" type="pres">
      <dgm:prSet presAssocID="{165216EF-A572-4A66-B979-02CEF7F3ECDB}" presName="compNode" presStyleCnt="0"/>
      <dgm:spPr/>
    </dgm:pt>
    <dgm:pt modelId="{891FA4E7-3676-4400-826A-6722DBF4FE10}" type="pres">
      <dgm:prSet presAssocID="{165216EF-A572-4A66-B979-02CEF7F3ECDB}" presName="bgRect" presStyleLbl="bgShp" presStyleIdx="2" presStyleCnt="4"/>
      <dgm:spPr/>
    </dgm:pt>
    <dgm:pt modelId="{65F918B4-CE11-4251-B7F2-02318ACD7E71}" type="pres">
      <dgm:prSet presAssocID="{165216EF-A572-4A66-B979-02CEF7F3ECD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1E8D0650-F9FD-4808-B4DC-C1093CD7AD74}" type="pres">
      <dgm:prSet presAssocID="{165216EF-A572-4A66-B979-02CEF7F3ECDB}" presName="spaceRect" presStyleCnt="0"/>
      <dgm:spPr/>
    </dgm:pt>
    <dgm:pt modelId="{060F5A0C-7C04-4AAB-AAF3-63E36E386B65}" type="pres">
      <dgm:prSet presAssocID="{165216EF-A572-4A66-B979-02CEF7F3ECDB}" presName="parTx" presStyleLbl="revTx" presStyleIdx="2" presStyleCnt="4">
        <dgm:presLayoutVars>
          <dgm:chMax val="0"/>
          <dgm:chPref val="0"/>
        </dgm:presLayoutVars>
      </dgm:prSet>
      <dgm:spPr/>
    </dgm:pt>
    <dgm:pt modelId="{D149B42F-F4B2-49AE-B08D-8EBC49B709D6}" type="pres">
      <dgm:prSet presAssocID="{87948DC8-5BB1-4BC5-9892-D3E40F6A09D1}" presName="sibTrans" presStyleCnt="0"/>
      <dgm:spPr/>
    </dgm:pt>
    <dgm:pt modelId="{C99DBDAF-CCC1-4530-A708-8119AAFA9461}" type="pres">
      <dgm:prSet presAssocID="{8FC8EBAA-421A-4AE6-8290-C48EF4FEF280}" presName="compNode" presStyleCnt="0"/>
      <dgm:spPr/>
    </dgm:pt>
    <dgm:pt modelId="{5CD69810-718F-4FAA-8F7B-665A440FE22C}" type="pres">
      <dgm:prSet presAssocID="{8FC8EBAA-421A-4AE6-8290-C48EF4FEF280}" presName="bgRect" presStyleLbl="bgShp" presStyleIdx="3" presStyleCnt="4"/>
      <dgm:spPr/>
    </dgm:pt>
    <dgm:pt modelId="{F6AC5997-A8A4-473B-8EC7-3D066F5446AD}" type="pres">
      <dgm:prSet presAssocID="{8FC8EBAA-421A-4AE6-8290-C48EF4FEF28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7C1ED0B8-0B21-473D-8BB2-6DA8D8A89E1B}" type="pres">
      <dgm:prSet presAssocID="{8FC8EBAA-421A-4AE6-8290-C48EF4FEF280}" presName="spaceRect" presStyleCnt="0"/>
      <dgm:spPr/>
    </dgm:pt>
    <dgm:pt modelId="{A0AFC3A9-4C63-4356-8744-59970C536272}" type="pres">
      <dgm:prSet presAssocID="{8FC8EBAA-421A-4AE6-8290-C48EF4FEF28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8174921-9640-4D5E-99A9-ED0471F244FC}" srcId="{F18501DD-CB3B-4D2B-B7D7-9A003A7F0530}" destId="{4892A130-B8E9-4087-9A1A-D7B12D697781}" srcOrd="1" destOrd="0" parTransId="{B3C27DF1-8D5C-48AB-B763-0E4D4901AC05}" sibTransId="{D13D6D62-BA5E-4134-9C1C-E3A1ECD6B40A}"/>
    <dgm:cxn modelId="{28877433-B09A-4EB6-AA47-DA6970438E39}" type="presOf" srcId="{8121E760-2EF4-410D-8488-2E28476120E5}" destId="{40091610-8A99-41DA-8DC1-567825EB98FC}" srcOrd="0" destOrd="0" presId="urn:microsoft.com/office/officeart/2018/2/layout/IconVerticalSolidList"/>
    <dgm:cxn modelId="{7CE9693E-B195-45B6-9E86-AE52F4DA5125}" srcId="{F18501DD-CB3B-4D2B-B7D7-9A003A7F0530}" destId="{8121E760-2EF4-410D-8488-2E28476120E5}" srcOrd="0" destOrd="0" parTransId="{E607CEEC-F9C0-476C-90D2-40F662143633}" sibTransId="{B2CA8AC5-9C26-4F1F-9E0C-4A88DA808CC8}"/>
    <dgm:cxn modelId="{3A6D6F46-BF48-4783-B925-67C2B4DBBD8A}" srcId="{F18501DD-CB3B-4D2B-B7D7-9A003A7F0530}" destId="{165216EF-A572-4A66-B979-02CEF7F3ECDB}" srcOrd="2" destOrd="0" parTransId="{C9E27F7F-56F6-495F-B1CE-EF2EACD5777E}" sibTransId="{87948DC8-5BB1-4BC5-9892-D3E40F6A09D1}"/>
    <dgm:cxn modelId="{F5E6066C-3302-4C2D-947C-3D6A1F36FED4}" type="presOf" srcId="{4892A130-B8E9-4087-9A1A-D7B12D697781}" destId="{845188CE-65CB-4E58-999F-2BDC3DBCA8E1}" srcOrd="0" destOrd="0" presId="urn:microsoft.com/office/officeart/2018/2/layout/IconVerticalSolidList"/>
    <dgm:cxn modelId="{C9924C6D-7707-494E-968E-A37F245A455E}" type="presOf" srcId="{165216EF-A572-4A66-B979-02CEF7F3ECDB}" destId="{060F5A0C-7C04-4AAB-AAF3-63E36E386B65}" srcOrd="0" destOrd="0" presId="urn:microsoft.com/office/officeart/2018/2/layout/IconVerticalSolidList"/>
    <dgm:cxn modelId="{49341770-20B5-4B21-A34B-9F501C6A6F07}" srcId="{F18501DD-CB3B-4D2B-B7D7-9A003A7F0530}" destId="{8FC8EBAA-421A-4AE6-8290-C48EF4FEF280}" srcOrd="3" destOrd="0" parTransId="{F10233A1-C697-46D4-AA33-6637E14B988D}" sibTransId="{F32CDBDA-C207-493C-B853-31EA94AB7A06}"/>
    <dgm:cxn modelId="{B1D9AA90-FD5E-49ED-9671-538D962A45F0}" type="presOf" srcId="{F18501DD-CB3B-4D2B-B7D7-9A003A7F0530}" destId="{81EE9F19-D980-4861-8286-B4D1B4964E41}" srcOrd="0" destOrd="0" presId="urn:microsoft.com/office/officeart/2018/2/layout/IconVerticalSolidList"/>
    <dgm:cxn modelId="{FE559ECD-C1F9-4CCD-B165-DD3253D7E1ED}" type="presOf" srcId="{8FC8EBAA-421A-4AE6-8290-C48EF4FEF280}" destId="{A0AFC3A9-4C63-4356-8744-59970C536272}" srcOrd="0" destOrd="0" presId="urn:microsoft.com/office/officeart/2018/2/layout/IconVerticalSolidList"/>
    <dgm:cxn modelId="{7F39907B-CD94-4EEE-B705-A1134A3304C3}" type="presParOf" srcId="{81EE9F19-D980-4861-8286-B4D1B4964E41}" destId="{DEFEA709-E74D-4F50-A21F-D1E4F444F5C3}" srcOrd="0" destOrd="0" presId="urn:microsoft.com/office/officeart/2018/2/layout/IconVerticalSolidList"/>
    <dgm:cxn modelId="{F42E86C8-D005-4176-9631-7B552B04B835}" type="presParOf" srcId="{DEFEA709-E74D-4F50-A21F-D1E4F444F5C3}" destId="{35E620A0-C33D-4339-AE0E-EF73045406C9}" srcOrd="0" destOrd="0" presId="urn:microsoft.com/office/officeart/2018/2/layout/IconVerticalSolidList"/>
    <dgm:cxn modelId="{115F10CB-BA53-4B0D-B4E3-F12D34A6A2C9}" type="presParOf" srcId="{DEFEA709-E74D-4F50-A21F-D1E4F444F5C3}" destId="{35C5B941-587B-489A-A0C3-91F38537D908}" srcOrd="1" destOrd="0" presId="urn:microsoft.com/office/officeart/2018/2/layout/IconVerticalSolidList"/>
    <dgm:cxn modelId="{B723DCB5-4407-4357-B328-BBFC805FA43A}" type="presParOf" srcId="{DEFEA709-E74D-4F50-A21F-D1E4F444F5C3}" destId="{3BA31606-DA4E-4778-BB32-91CFEC5DBA6E}" srcOrd="2" destOrd="0" presId="urn:microsoft.com/office/officeart/2018/2/layout/IconVerticalSolidList"/>
    <dgm:cxn modelId="{9FBF48CF-89AD-4E42-83CC-5F7A0FDDCF51}" type="presParOf" srcId="{DEFEA709-E74D-4F50-A21F-D1E4F444F5C3}" destId="{40091610-8A99-41DA-8DC1-567825EB98FC}" srcOrd="3" destOrd="0" presId="urn:microsoft.com/office/officeart/2018/2/layout/IconVerticalSolidList"/>
    <dgm:cxn modelId="{062D558D-AB71-427D-8C28-73D60862C248}" type="presParOf" srcId="{81EE9F19-D980-4861-8286-B4D1B4964E41}" destId="{2B283AC1-65FE-4F3F-B206-FB70A153BBF9}" srcOrd="1" destOrd="0" presId="urn:microsoft.com/office/officeart/2018/2/layout/IconVerticalSolidList"/>
    <dgm:cxn modelId="{F205EBA7-5CDD-4DCF-9E8B-4E2A93E565A4}" type="presParOf" srcId="{81EE9F19-D980-4861-8286-B4D1B4964E41}" destId="{D92F68B9-6F2A-483E-AC0A-44E454ECEF6D}" srcOrd="2" destOrd="0" presId="urn:microsoft.com/office/officeart/2018/2/layout/IconVerticalSolidList"/>
    <dgm:cxn modelId="{AD63C3B2-9433-4EA2-B829-BC8A0E46F89A}" type="presParOf" srcId="{D92F68B9-6F2A-483E-AC0A-44E454ECEF6D}" destId="{7A4934EC-A095-40B5-9EE7-BB334CAD5DDE}" srcOrd="0" destOrd="0" presId="urn:microsoft.com/office/officeart/2018/2/layout/IconVerticalSolidList"/>
    <dgm:cxn modelId="{F46A561C-5F75-4EFE-B6C3-0ABE463E27FA}" type="presParOf" srcId="{D92F68B9-6F2A-483E-AC0A-44E454ECEF6D}" destId="{003E49E8-2C02-44E3-80C2-CA9C2E0CC7A4}" srcOrd="1" destOrd="0" presId="urn:microsoft.com/office/officeart/2018/2/layout/IconVerticalSolidList"/>
    <dgm:cxn modelId="{5D3520C4-39A6-45B7-83DE-2E356983F6B5}" type="presParOf" srcId="{D92F68B9-6F2A-483E-AC0A-44E454ECEF6D}" destId="{D8005DAB-C9B6-4D09-A03D-399DD37C31EB}" srcOrd="2" destOrd="0" presId="urn:microsoft.com/office/officeart/2018/2/layout/IconVerticalSolidList"/>
    <dgm:cxn modelId="{DB6FF8FD-6F58-4344-B120-B076D7B3198C}" type="presParOf" srcId="{D92F68B9-6F2A-483E-AC0A-44E454ECEF6D}" destId="{845188CE-65CB-4E58-999F-2BDC3DBCA8E1}" srcOrd="3" destOrd="0" presId="urn:microsoft.com/office/officeart/2018/2/layout/IconVerticalSolidList"/>
    <dgm:cxn modelId="{ADA69855-FF4B-4FCB-BE5F-F0E8234AD335}" type="presParOf" srcId="{81EE9F19-D980-4861-8286-B4D1B4964E41}" destId="{7E339266-0AFB-4BF6-A7A6-286C46816C06}" srcOrd="3" destOrd="0" presId="urn:microsoft.com/office/officeart/2018/2/layout/IconVerticalSolidList"/>
    <dgm:cxn modelId="{CCEDBC5B-9295-4452-AE3B-1412364D13A2}" type="presParOf" srcId="{81EE9F19-D980-4861-8286-B4D1B4964E41}" destId="{C6B1C3E8-490C-4848-ACCC-1E87D1C91FC3}" srcOrd="4" destOrd="0" presId="urn:microsoft.com/office/officeart/2018/2/layout/IconVerticalSolidList"/>
    <dgm:cxn modelId="{DA55CD1A-7794-41B2-B2C2-74908D6B2F84}" type="presParOf" srcId="{C6B1C3E8-490C-4848-ACCC-1E87D1C91FC3}" destId="{891FA4E7-3676-4400-826A-6722DBF4FE10}" srcOrd="0" destOrd="0" presId="urn:microsoft.com/office/officeart/2018/2/layout/IconVerticalSolidList"/>
    <dgm:cxn modelId="{FF111791-95D0-43D3-B066-E9F300982E9C}" type="presParOf" srcId="{C6B1C3E8-490C-4848-ACCC-1E87D1C91FC3}" destId="{65F918B4-CE11-4251-B7F2-02318ACD7E71}" srcOrd="1" destOrd="0" presId="urn:microsoft.com/office/officeart/2018/2/layout/IconVerticalSolidList"/>
    <dgm:cxn modelId="{C66DACA2-239C-4523-9419-D66E9A00E289}" type="presParOf" srcId="{C6B1C3E8-490C-4848-ACCC-1E87D1C91FC3}" destId="{1E8D0650-F9FD-4808-B4DC-C1093CD7AD74}" srcOrd="2" destOrd="0" presId="urn:microsoft.com/office/officeart/2018/2/layout/IconVerticalSolidList"/>
    <dgm:cxn modelId="{0740C7C2-D1AD-4E84-82F7-8BDE914B1F34}" type="presParOf" srcId="{C6B1C3E8-490C-4848-ACCC-1E87D1C91FC3}" destId="{060F5A0C-7C04-4AAB-AAF3-63E36E386B65}" srcOrd="3" destOrd="0" presId="urn:microsoft.com/office/officeart/2018/2/layout/IconVerticalSolidList"/>
    <dgm:cxn modelId="{D8453FC9-A15F-42F2-BAFE-96971B5106A6}" type="presParOf" srcId="{81EE9F19-D980-4861-8286-B4D1B4964E41}" destId="{D149B42F-F4B2-49AE-B08D-8EBC49B709D6}" srcOrd="5" destOrd="0" presId="urn:microsoft.com/office/officeart/2018/2/layout/IconVerticalSolidList"/>
    <dgm:cxn modelId="{13F16B3A-1F14-4770-A2C8-776E1A14DFAA}" type="presParOf" srcId="{81EE9F19-D980-4861-8286-B4D1B4964E41}" destId="{C99DBDAF-CCC1-4530-A708-8119AAFA9461}" srcOrd="6" destOrd="0" presId="urn:microsoft.com/office/officeart/2018/2/layout/IconVerticalSolidList"/>
    <dgm:cxn modelId="{8B8A8825-915F-4CFF-AAA0-58B835D8B79F}" type="presParOf" srcId="{C99DBDAF-CCC1-4530-A708-8119AAFA9461}" destId="{5CD69810-718F-4FAA-8F7B-665A440FE22C}" srcOrd="0" destOrd="0" presId="urn:microsoft.com/office/officeart/2018/2/layout/IconVerticalSolidList"/>
    <dgm:cxn modelId="{2DE4DCE8-0FFE-4530-8ED3-C3FF41CD7B0E}" type="presParOf" srcId="{C99DBDAF-CCC1-4530-A708-8119AAFA9461}" destId="{F6AC5997-A8A4-473B-8EC7-3D066F5446AD}" srcOrd="1" destOrd="0" presId="urn:microsoft.com/office/officeart/2018/2/layout/IconVerticalSolidList"/>
    <dgm:cxn modelId="{D6B7B7AB-AFD5-464F-819F-1AEFCB58C181}" type="presParOf" srcId="{C99DBDAF-CCC1-4530-A708-8119AAFA9461}" destId="{7C1ED0B8-0B21-473D-8BB2-6DA8D8A89E1B}" srcOrd="2" destOrd="0" presId="urn:microsoft.com/office/officeart/2018/2/layout/IconVerticalSolidList"/>
    <dgm:cxn modelId="{21A0DB51-1F7D-4C88-B782-7E5D4939D4CB}" type="presParOf" srcId="{C99DBDAF-CCC1-4530-A708-8119AAFA9461}" destId="{A0AFC3A9-4C63-4356-8744-59970C53627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57E6044-D0BD-4043-B702-1EDBEB1ACD77}" type="doc">
      <dgm:prSet loTypeId="urn:microsoft.com/office/officeart/2005/8/layout/vList2" loCatId="list" qsTypeId="urn:microsoft.com/office/officeart/2005/8/quickstyle/simple1" qsCatId="simple" csTypeId="urn:microsoft.com/office/officeart/2005/8/colors/colorful1#1" csCatId="colorful"/>
      <dgm:spPr/>
      <dgm:t>
        <a:bodyPr/>
        <a:lstStyle/>
        <a:p>
          <a:endParaRPr lang="en-US"/>
        </a:p>
      </dgm:t>
    </dgm:pt>
    <dgm:pt modelId="{99EEFBFD-002C-4CF3-93AE-4EC63D59F779}">
      <dgm:prSet/>
      <dgm:spPr/>
      <dgm:t>
        <a:bodyPr/>
        <a:lstStyle/>
        <a:p>
          <a:r>
            <a:rPr lang="en-US" i="0" baseline="0"/>
            <a:t>Virgin Atlantic employs 8,760+ staff (2024).</a:t>
          </a:r>
          <a:endParaRPr lang="en-US"/>
        </a:p>
      </dgm:t>
    </dgm:pt>
    <dgm:pt modelId="{4EBCA7ED-8298-4D6F-9252-1A28F3868259}" type="parTrans" cxnId="{06E0AA7E-3C2D-47E4-BD92-CB67B87E6AC8}">
      <dgm:prSet/>
      <dgm:spPr/>
      <dgm:t>
        <a:bodyPr/>
        <a:lstStyle/>
        <a:p>
          <a:endParaRPr lang="en-US"/>
        </a:p>
      </dgm:t>
    </dgm:pt>
    <dgm:pt modelId="{3877FEA9-1914-499B-B36A-A621CE31D7D0}" type="sibTrans" cxnId="{06E0AA7E-3C2D-47E4-BD92-CB67B87E6AC8}">
      <dgm:prSet/>
      <dgm:spPr/>
      <dgm:t>
        <a:bodyPr/>
        <a:lstStyle/>
        <a:p>
          <a:endParaRPr lang="en-US"/>
        </a:p>
      </dgm:t>
    </dgm:pt>
    <dgm:pt modelId="{A7350134-506B-4AA9-9747-944183514B24}">
      <dgm:prSet/>
      <dgm:spPr/>
      <dgm:t>
        <a:bodyPr/>
        <a:lstStyle/>
        <a:p>
          <a:r>
            <a:rPr lang="en-US" i="0" baseline="0"/>
            <a:t>Receives over 25,000 cabin crew applications annually.</a:t>
          </a:r>
          <a:endParaRPr lang="en-US"/>
        </a:p>
      </dgm:t>
    </dgm:pt>
    <dgm:pt modelId="{7C819C0C-506E-48B9-9167-CD0758491B72}" type="parTrans" cxnId="{85758490-6C77-4225-A281-ED50FCCB67D1}">
      <dgm:prSet/>
      <dgm:spPr/>
      <dgm:t>
        <a:bodyPr/>
        <a:lstStyle/>
        <a:p>
          <a:endParaRPr lang="en-US"/>
        </a:p>
      </dgm:t>
    </dgm:pt>
    <dgm:pt modelId="{BC0946FE-242B-44BF-BBB9-5BB2A9D89480}" type="sibTrans" cxnId="{85758490-6C77-4225-A281-ED50FCCB67D1}">
      <dgm:prSet/>
      <dgm:spPr/>
      <dgm:t>
        <a:bodyPr/>
        <a:lstStyle/>
        <a:p>
          <a:endParaRPr lang="en-US"/>
        </a:p>
      </dgm:t>
    </dgm:pt>
    <dgm:pt modelId="{88C370CC-7AE7-4522-B112-B42B69BFF747}">
      <dgm:prSet/>
      <dgm:spPr/>
      <dgm:t>
        <a:bodyPr/>
        <a:lstStyle/>
        <a:p>
          <a:r>
            <a:rPr lang="en-US" i="0" baseline="0"/>
            <a:t>Uses scenario-based video interviews with ~90% completion rate.</a:t>
          </a:r>
          <a:endParaRPr lang="en-US"/>
        </a:p>
      </dgm:t>
    </dgm:pt>
    <dgm:pt modelId="{B924B5F9-37C3-45BB-8CF0-67B69504BAFA}" type="parTrans" cxnId="{54CA3AE5-55E3-43A2-83A9-3DC4707CCCC0}">
      <dgm:prSet/>
      <dgm:spPr/>
      <dgm:t>
        <a:bodyPr/>
        <a:lstStyle/>
        <a:p>
          <a:endParaRPr lang="en-US"/>
        </a:p>
      </dgm:t>
    </dgm:pt>
    <dgm:pt modelId="{25F46552-2FCE-4B38-91FD-8EC7BF8C724B}" type="sibTrans" cxnId="{54CA3AE5-55E3-43A2-83A9-3DC4707CCCC0}">
      <dgm:prSet/>
      <dgm:spPr/>
      <dgm:t>
        <a:bodyPr/>
        <a:lstStyle/>
        <a:p>
          <a:endParaRPr lang="en-US"/>
        </a:p>
      </dgm:t>
    </dgm:pt>
    <dgm:pt modelId="{60BC2EB6-2F00-4B6C-8AD8-3700C2B64679}">
      <dgm:prSet/>
      <dgm:spPr/>
      <dgm:t>
        <a:bodyPr/>
        <a:lstStyle/>
        <a:p>
          <a:r>
            <a:rPr lang="en-US" i="0" baseline="0"/>
            <a:t>Assessment days include group tasks, service role-plays and 30–40 min competency interviews.</a:t>
          </a:r>
          <a:endParaRPr lang="en-US"/>
        </a:p>
      </dgm:t>
    </dgm:pt>
    <dgm:pt modelId="{829BC3A0-167C-4604-A6A9-BBC2FBE11A9E}" type="parTrans" cxnId="{28DB0B14-4E54-4079-BC96-B6B486BD2795}">
      <dgm:prSet/>
      <dgm:spPr/>
      <dgm:t>
        <a:bodyPr/>
        <a:lstStyle/>
        <a:p>
          <a:endParaRPr lang="en-US"/>
        </a:p>
      </dgm:t>
    </dgm:pt>
    <dgm:pt modelId="{B042F30F-21D8-4B7B-97A9-241AC5EC3B8C}" type="sibTrans" cxnId="{28DB0B14-4E54-4079-BC96-B6B486BD2795}">
      <dgm:prSet/>
      <dgm:spPr/>
      <dgm:t>
        <a:bodyPr/>
        <a:lstStyle/>
        <a:p>
          <a:endParaRPr lang="en-US"/>
        </a:p>
      </dgm:t>
    </dgm:pt>
    <dgm:pt modelId="{2B4C1C9F-65DD-4DA8-B594-85D771E95DD6}">
      <dgm:prSet/>
      <dgm:spPr/>
      <dgm:t>
        <a:bodyPr/>
        <a:lstStyle/>
        <a:p>
          <a:r>
            <a:rPr lang="en-US" i="0" baseline="0" dirty="0"/>
            <a:t>New hires must meet UK CAA safety standards, right-to-work checks and DBS clearance.</a:t>
          </a:r>
          <a:endParaRPr lang="en-US" dirty="0"/>
        </a:p>
      </dgm:t>
    </dgm:pt>
    <dgm:pt modelId="{56605042-73AF-45CF-BB5A-3B5B618CB12C}" type="parTrans" cxnId="{8D142AE1-128E-4E8D-A6C0-C9C67EC4AD4C}">
      <dgm:prSet/>
      <dgm:spPr/>
      <dgm:t>
        <a:bodyPr/>
        <a:lstStyle/>
        <a:p>
          <a:endParaRPr lang="en-US"/>
        </a:p>
      </dgm:t>
    </dgm:pt>
    <dgm:pt modelId="{B3FB541F-AEC7-4561-844A-0DF06D62458E}" type="sibTrans" cxnId="{8D142AE1-128E-4E8D-A6C0-C9C67EC4AD4C}">
      <dgm:prSet/>
      <dgm:spPr/>
      <dgm:t>
        <a:bodyPr/>
        <a:lstStyle/>
        <a:p>
          <a:endParaRPr lang="en-US"/>
        </a:p>
      </dgm:t>
    </dgm:pt>
    <dgm:pt modelId="{6BFEB940-403D-40DB-97C3-C0FAF6780279}">
      <dgm:prSet/>
      <dgm:spPr/>
      <dgm:t>
        <a:bodyPr/>
        <a:lstStyle/>
        <a:p>
          <a:r>
            <a:rPr lang="en-US" i="0" baseline="0"/>
            <a:t>Average recruitment cycle: 28–45 days depending on role.</a:t>
          </a:r>
          <a:endParaRPr lang="en-US"/>
        </a:p>
      </dgm:t>
    </dgm:pt>
    <dgm:pt modelId="{9ABAC773-DB6D-4831-A002-D287620EA2C6}" type="parTrans" cxnId="{17D4C096-256A-4F39-8816-A40E847FACDA}">
      <dgm:prSet/>
      <dgm:spPr/>
      <dgm:t>
        <a:bodyPr/>
        <a:lstStyle/>
        <a:p>
          <a:endParaRPr lang="en-US"/>
        </a:p>
      </dgm:t>
    </dgm:pt>
    <dgm:pt modelId="{5791A24E-39B2-4E64-9A50-3D8A0AD41105}" type="sibTrans" cxnId="{17D4C096-256A-4F39-8816-A40E847FACDA}">
      <dgm:prSet/>
      <dgm:spPr/>
      <dgm:t>
        <a:bodyPr/>
        <a:lstStyle/>
        <a:p>
          <a:endParaRPr lang="en-US"/>
        </a:p>
      </dgm:t>
    </dgm:pt>
    <dgm:pt modelId="{922BD282-708E-41C4-8116-5205FD6769C9}">
      <dgm:prSet/>
      <dgm:spPr/>
      <dgm:t>
        <a:bodyPr/>
        <a:lstStyle/>
        <a:p>
          <a:r>
            <a:rPr lang="en-US" i="0" baseline="0" dirty="0"/>
            <a:t>Hire-to-acceptance rate: approx. 12–15%, showing high selectivity</a:t>
          </a:r>
          <a:endParaRPr lang="en-US" dirty="0"/>
        </a:p>
      </dgm:t>
    </dgm:pt>
    <dgm:pt modelId="{F22D8239-FAE3-4958-B5EA-61B92328259D}" type="parTrans" cxnId="{83E368EE-EF13-4EE6-A9E1-484E47C26993}">
      <dgm:prSet/>
      <dgm:spPr/>
      <dgm:t>
        <a:bodyPr/>
        <a:lstStyle/>
        <a:p>
          <a:endParaRPr lang="en-US"/>
        </a:p>
      </dgm:t>
    </dgm:pt>
    <dgm:pt modelId="{5C22BABC-33D7-43E2-BF6D-70F6FE3F36C2}" type="sibTrans" cxnId="{83E368EE-EF13-4EE6-A9E1-484E47C26993}">
      <dgm:prSet/>
      <dgm:spPr/>
      <dgm:t>
        <a:bodyPr/>
        <a:lstStyle/>
        <a:p>
          <a:endParaRPr lang="en-US"/>
        </a:p>
      </dgm:t>
    </dgm:pt>
    <dgm:pt modelId="{F546AE80-A2B2-4AB6-97FD-919D46EC3761}" type="pres">
      <dgm:prSet presAssocID="{957E6044-D0BD-4043-B702-1EDBEB1ACD77}" presName="linear" presStyleCnt="0">
        <dgm:presLayoutVars>
          <dgm:animLvl val="lvl"/>
          <dgm:resizeHandles val="exact"/>
        </dgm:presLayoutVars>
      </dgm:prSet>
      <dgm:spPr/>
    </dgm:pt>
    <dgm:pt modelId="{EA47A59B-6582-4888-BD50-906C14029352}" type="pres">
      <dgm:prSet presAssocID="{99EEFBFD-002C-4CF3-93AE-4EC63D59F779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3F26C268-35D9-4D74-98BD-42D8895A0A93}" type="pres">
      <dgm:prSet presAssocID="{3877FEA9-1914-499B-B36A-A621CE31D7D0}" presName="spacer" presStyleCnt="0"/>
      <dgm:spPr/>
    </dgm:pt>
    <dgm:pt modelId="{EDD67DA4-5AEA-4414-9875-A55B27B7FA76}" type="pres">
      <dgm:prSet presAssocID="{A7350134-506B-4AA9-9747-944183514B24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FE75277C-E021-4978-8FF6-38CD0E3F9D1E}" type="pres">
      <dgm:prSet presAssocID="{BC0946FE-242B-44BF-BBB9-5BB2A9D89480}" presName="spacer" presStyleCnt="0"/>
      <dgm:spPr/>
    </dgm:pt>
    <dgm:pt modelId="{D370FAFB-7888-4567-8A8F-DA61625038E2}" type="pres">
      <dgm:prSet presAssocID="{88C370CC-7AE7-4522-B112-B42B69BFF747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46C81D88-A40E-4836-A9E9-D34B0502D87D}" type="pres">
      <dgm:prSet presAssocID="{25F46552-2FCE-4B38-91FD-8EC7BF8C724B}" presName="spacer" presStyleCnt="0"/>
      <dgm:spPr/>
    </dgm:pt>
    <dgm:pt modelId="{516CA3CD-D731-4268-BD4A-A1AEBF22A5B2}" type="pres">
      <dgm:prSet presAssocID="{60BC2EB6-2F00-4B6C-8AD8-3700C2B64679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524416F7-1360-43B3-96D8-EBEF0FBDDC1F}" type="pres">
      <dgm:prSet presAssocID="{B042F30F-21D8-4B7B-97A9-241AC5EC3B8C}" presName="spacer" presStyleCnt="0"/>
      <dgm:spPr/>
    </dgm:pt>
    <dgm:pt modelId="{21458A74-1B0D-49BF-9E73-C97020CAF137}" type="pres">
      <dgm:prSet presAssocID="{2B4C1C9F-65DD-4DA8-B594-85D771E95DD6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D9265FD6-1EE9-4E9F-A964-B3CD59008C60}" type="pres">
      <dgm:prSet presAssocID="{B3FB541F-AEC7-4561-844A-0DF06D62458E}" presName="spacer" presStyleCnt="0"/>
      <dgm:spPr/>
    </dgm:pt>
    <dgm:pt modelId="{911D61B1-340A-4A71-BB47-FCE9E9594D6C}" type="pres">
      <dgm:prSet presAssocID="{6BFEB940-403D-40DB-97C3-C0FAF6780279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B1682045-403A-449C-B76D-4CB4ADF7F21A}" type="pres">
      <dgm:prSet presAssocID="{5791A24E-39B2-4E64-9A50-3D8A0AD41105}" presName="spacer" presStyleCnt="0"/>
      <dgm:spPr/>
    </dgm:pt>
    <dgm:pt modelId="{943A079E-966A-43F8-9CA5-BFE39E37A04D}" type="pres">
      <dgm:prSet presAssocID="{922BD282-708E-41C4-8116-5205FD6769C9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28DB0B14-4E54-4079-BC96-B6B486BD2795}" srcId="{957E6044-D0BD-4043-B702-1EDBEB1ACD77}" destId="{60BC2EB6-2F00-4B6C-8AD8-3700C2B64679}" srcOrd="3" destOrd="0" parTransId="{829BC3A0-167C-4604-A6A9-BBC2FBE11A9E}" sibTransId="{B042F30F-21D8-4B7B-97A9-241AC5EC3B8C}"/>
    <dgm:cxn modelId="{91B67C18-A730-4EE6-BA46-6B2E6B4A24D0}" type="presOf" srcId="{6BFEB940-403D-40DB-97C3-C0FAF6780279}" destId="{911D61B1-340A-4A71-BB47-FCE9E9594D6C}" srcOrd="0" destOrd="0" presId="urn:microsoft.com/office/officeart/2005/8/layout/vList2"/>
    <dgm:cxn modelId="{E315C339-0FF5-4256-99FB-A00664BC5DDA}" type="presOf" srcId="{88C370CC-7AE7-4522-B112-B42B69BFF747}" destId="{D370FAFB-7888-4567-8A8F-DA61625038E2}" srcOrd="0" destOrd="0" presId="urn:microsoft.com/office/officeart/2005/8/layout/vList2"/>
    <dgm:cxn modelId="{593F1C69-E3A4-4852-B4F7-74513BB65E5A}" type="presOf" srcId="{A7350134-506B-4AA9-9747-944183514B24}" destId="{EDD67DA4-5AEA-4414-9875-A55B27B7FA76}" srcOrd="0" destOrd="0" presId="urn:microsoft.com/office/officeart/2005/8/layout/vList2"/>
    <dgm:cxn modelId="{3B483F6A-5620-4F43-8EC9-CC58B7B3CCD9}" type="presOf" srcId="{922BD282-708E-41C4-8116-5205FD6769C9}" destId="{943A079E-966A-43F8-9CA5-BFE39E37A04D}" srcOrd="0" destOrd="0" presId="urn:microsoft.com/office/officeart/2005/8/layout/vList2"/>
    <dgm:cxn modelId="{98D32052-07CC-4886-8A8A-76EE19249A6A}" type="presOf" srcId="{2B4C1C9F-65DD-4DA8-B594-85D771E95DD6}" destId="{21458A74-1B0D-49BF-9E73-C97020CAF137}" srcOrd="0" destOrd="0" presId="urn:microsoft.com/office/officeart/2005/8/layout/vList2"/>
    <dgm:cxn modelId="{06E0AA7E-3C2D-47E4-BD92-CB67B87E6AC8}" srcId="{957E6044-D0BD-4043-B702-1EDBEB1ACD77}" destId="{99EEFBFD-002C-4CF3-93AE-4EC63D59F779}" srcOrd="0" destOrd="0" parTransId="{4EBCA7ED-8298-4D6F-9252-1A28F3868259}" sibTransId="{3877FEA9-1914-499B-B36A-A621CE31D7D0}"/>
    <dgm:cxn modelId="{5B09847F-95CF-4543-B50B-7AC67B4A9C61}" type="presOf" srcId="{99EEFBFD-002C-4CF3-93AE-4EC63D59F779}" destId="{EA47A59B-6582-4888-BD50-906C14029352}" srcOrd="0" destOrd="0" presId="urn:microsoft.com/office/officeart/2005/8/layout/vList2"/>
    <dgm:cxn modelId="{85758490-6C77-4225-A281-ED50FCCB67D1}" srcId="{957E6044-D0BD-4043-B702-1EDBEB1ACD77}" destId="{A7350134-506B-4AA9-9747-944183514B24}" srcOrd="1" destOrd="0" parTransId="{7C819C0C-506E-48B9-9167-CD0758491B72}" sibTransId="{BC0946FE-242B-44BF-BBB9-5BB2A9D89480}"/>
    <dgm:cxn modelId="{17D4C096-256A-4F39-8816-A40E847FACDA}" srcId="{957E6044-D0BD-4043-B702-1EDBEB1ACD77}" destId="{6BFEB940-403D-40DB-97C3-C0FAF6780279}" srcOrd="5" destOrd="0" parTransId="{9ABAC773-DB6D-4831-A002-D287620EA2C6}" sibTransId="{5791A24E-39B2-4E64-9A50-3D8A0AD41105}"/>
    <dgm:cxn modelId="{8D142AE1-128E-4E8D-A6C0-C9C67EC4AD4C}" srcId="{957E6044-D0BD-4043-B702-1EDBEB1ACD77}" destId="{2B4C1C9F-65DD-4DA8-B594-85D771E95DD6}" srcOrd="4" destOrd="0" parTransId="{56605042-73AF-45CF-BB5A-3B5B618CB12C}" sibTransId="{B3FB541F-AEC7-4561-844A-0DF06D62458E}"/>
    <dgm:cxn modelId="{04870FE3-06A8-4C44-A780-303C893E7C3F}" type="presOf" srcId="{957E6044-D0BD-4043-B702-1EDBEB1ACD77}" destId="{F546AE80-A2B2-4AB6-97FD-919D46EC3761}" srcOrd="0" destOrd="0" presId="urn:microsoft.com/office/officeart/2005/8/layout/vList2"/>
    <dgm:cxn modelId="{54CA3AE5-55E3-43A2-83A9-3DC4707CCCC0}" srcId="{957E6044-D0BD-4043-B702-1EDBEB1ACD77}" destId="{88C370CC-7AE7-4522-B112-B42B69BFF747}" srcOrd="2" destOrd="0" parTransId="{B924B5F9-37C3-45BB-8CF0-67B69504BAFA}" sibTransId="{25F46552-2FCE-4B38-91FD-8EC7BF8C724B}"/>
    <dgm:cxn modelId="{83E368EE-EF13-4EE6-A9E1-484E47C26993}" srcId="{957E6044-D0BD-4043-B702-1EDBEB1ACD77}" destId="{922BD282-708E-41C4-8116-5205FD6769C9}" srcOrd="6" destOrd="0" parTransId="{F22D8239-FAE3-4958-B5EA-61B92328259D}" sibTransId="{5C22BABC-33D7-43E2-BF6D-70F6FE3F36C2}"/>
    <dgm:cxn modelId="{C9BF43FE-C56D-466A-86D9-C8BE9ABBF4FF}" type="presOf" srcId="{60BC2EB6-2F00-4B6C-8AD8-3700C2B64679}" destId="{516CA3CD-D731-4268-BD4A-A1AEBF22A5B2}" srcOrd="0" destOrd="0" presId="urn:microsoft.com/office/officeart/2005/8/layout/vList2"/>
    <dgm:cxn modelId="{C5DDDCA4-CD39-41A6-9B2A-13A25E09C018}" type="presParOf" srcId="{F546AE80-A2B2-4AB6-97FD-919D46EC3761}" destId="{EA47A59B-6582-4888-BD50-906C14029352}" srcOrd="0" destOrd="0" presId="urn:microsoft.com/office/officeart/2005/8/layout/vList2"/>
    <dgm:cxn modelId="{92A7F830-6D3D-44BF-952E-F62FBD178AD0}" type="presParOf" srcId="{F546AE80-A2B2-4AB6-97FD-919D46EC3761}" destId="{3F26C268-35D9-4D74-98BD-42D8895A0A93}" srcOrd="1" destOrd="0" presId="urn:microsoft.com/office/officeart/2005/8/layout/vList2"/>
    <dgm:cxn modelId="{37DF6547-CC71-4796-A664-46C5E002F74A}" type="presParOf" srcId="{F546AE80-A2B2-4AB6-97FD-919D46EC3761}" destId="{EDD67DA4-5AEA-4414-9875-A55B27B7FA76}" srcOrd="2" destOrd="0" presId="urn:microsoft.com/office/officeart/2005/8/layout/vList2"/>
    <dgm:cxn modelId="{3B457CA7-F807-4594-8517-393821C5235B}" type="presParOf" srcId="{F546AE80-A2B2-4AB6-97FD-919D46EC3761}" destId="{FE75277C-E021-4978-8FF6-38CD0E3F9D1E}" srcOrd="3" destOrd="0" presId="urn:microsoft.com/office/officeart/2005/8/layout/vList2"/>
    <dgm:cxn modelId="{B766265A-B187-4A24-AF35-17399573F650}" type="presParOf" srcId="{F546AE80-A2B2-4AB6-97FD-919D46EC3761}" destId="{D370FAFB-7888-4567-8A8F-DA61625038E2}" srcOrd="4" destOrd="0" presId="urn:microsoft.com/office/officeart/2005/8/layout/vList2"/>
    <dgm:cxn modelId="{76216C32-58F0-4B84-8491-FEA514398E2B}" type="presParOf" srcId="{F546AE80-A2B2-4AB6-97FD-919D46EC3761}" destId="{46C81D88-A40E-4836-A9E9-D34B0502D87D}" srcOrd="5" destOrd="0" presId="urn:microsoft.com/office/officeart/2005/8/layout/vList2"/>
    <dgm:cxn modelId="{D314A852-166E-415C-AD6A-1B668C67D359}" type="presParOf" srcId="{F546AE80-A2B2-4AB6-97FD-919D46EC3761}" destId="{516CA3CD-D731-4268-BD4A-A1AEBF22A5B2}" srcOrd="6" destOrd="0" presId="urn:microsoft.com/office/officeart/2005/8/layout/vList2"/>
    <dgm:cxn modelId="{A1E386C6-5849-4101-B6B5-3F7D55C46045}" type="presParOf" srcId="{F546AE80-A2B2-4AB6-97FD-919D46EC3761}" destId="{524416F7-1360-43B3-96D8-EBEF0FBDDC1F}" srcOrd="7" destOrd="0" presId="urn:microsoft.com/office/officeart/2005/8/layout/vList2"/>
    <dgm:cxn modelId="{33DDA7E1-FDE8-4D64-B063-F6EE51734293}" type="presParOf" srcId="{F546AE80-A2B2-4AB6-97FD-919D46EC3761}" destId="{21458A74-1B0D-49BF-9E73-C97020CAF137}" srcOrd="8" destOrd="0" presId="urn:microsoft.com/office/officeart/2005/8/layout/vList2"/>
    <dgm:cxn modelId="{3A0D3012-BFBC-444B-B75D-5886CBDFBE40}" type="presParOf" srcId="{F546AE80-A2B2-4AB6-97FD-919D46EC3761}" destId="{D9265FD6-1EE9-4E9F-A964-B3CD59008C60}" srcOrd="9" destOrd="0" presId="urn:microsoft.com/office/officeart/2005/8/layout/vList2"/>
    <dgm:cxn modelId="{5D0FA408-E17D-4D74-A1D1-81C85374E71C}" type="presParOf" srcId="{F546AE80-A2B2-4AB6-97FD-919D46EC3761}" destId="{911D61B1-340A-4A71-BB47-FCE9E9594D6C}" srcOrd="10" destOrd="0" presId="urn:microsoft.com/office/officeart/2005/8/layout/vList2"/>
    <dgm:cxn modelId="{F48B3E6C-A9C3-486F-B702-148118F34D8C}" type="presParOf" srcId="{F546AE80-A2B2-4AB6-97FD-919D46EC3761}" destId="{B1682045-403A-449C-B76D-4CB4ADF7F21A}" srcOrd="11" destOrd="0" presId="urn:microsoft.com/office/officeart/2005/8/layout/vList2"/>
    <dgm:cxn modelId="{85E1BD91-C905-47A1-A5BA-3EEE1383EA08}" type="presParOf" srcId="{F546AE80-A2B2-4AB6-97FD-919D46EC3761}" destId="{943A079E-966A-43F8-9CA5-BFE39E37A04D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127462E-C19E-45E1-BD46-8B17657E0187}" type="doc">
      <dgm:prSet loTypeId="urn:microsoft.com/office/officeart/2016/7/layout/HorizontalActionList" loCatId="List" qsTypeId="urn:microsoft.com/office/officeart/2005/8/quickstyle/simple2" qsCatId="simple" csTypeId="urn:microsoft.com/office/officeart/2005/8/colors/colorful1#2" csCatId="colorful"/>
      <dgm:spPr/>
      <dgm:t>
        <a:bodyPr/>
        <a:lstStyle/>
        <a:p>
          <a:endParaRPr lang="en-US"/>
        </a:p>
      </dgm:t>
    </dgm:pt>
    <dgm:pt modelId="{DECC2712-166E-4EBD-890D-592EA19AF986}">
      <dgm:prSet/>
      <dgm:spPr/>
      <dgm:t>
        <a:bodyPr/>
        <a:lstStyle/>
        <a:p>
          <a:r>
            <a:rPr lang="en-US"/>
            <a:t>Introduce</a:t>
          </a:r>
        </a:p>
      </dgm:t>
    </dgm:pt>
    <dgm:pt modelId="{71B7D89B-3B30-4D8A-A5A9-7406F108E83F}" type="parTrans" cxnId="{3DD1E3B4-B7F2-401A-9804-E5EB02E4C157}">
      <dgm:prSet/>
      <dgm:spPr/>
      <dgm:t>
        <a:bodyPr/>
        <a:lstStyle/>
        <a:p>
          <a:endParaRPr lang="en-US"/>
        </a:p>
      </dgm:t>
    </dgm:pt>
    <dgm:pt modelId="{CA3A6070-E256-4AD8-BA2A-590ACE238B51}" type="sibTrans" cxnId="{3DD1E3B4-B7F2-401A-9804-E5EB02E4C157}">
      <dgm:prSet/>
      <dgm:spPr/>
      <dgm:t>
        <a:bodyPr/>
        <a:lstStyle/>
        <a:p>
          <a:endParaRPr lang="en-US"/>
        </a:p>
      </dgm:t>
    </dgm:pt>
    <dgm:pt modelId="{277F127E-CF9D-4FCE-9159-D38CC0D06827}">
      <dgm:prSet/>
      <dgm:spPr/>
      <dgm:t>
        <a:bodyPr/>
        <a:lstStyle/>
        <a:p>
          <a:r>
            <a:rPr lang="en-US"/>
            <a:t>Introduce VR/AR training for emergency &amp; service scenarios</a:t>
          </a:r>
        </a:p>
      </dgm:t>
    </dgm:pt>
    <dgm:pt modelId="{33CFDC92-FAB8-4BDD-9D3E-D76EB1FD7D64}" type="parTrans" cxnId="{11A08D9E-2E92-43EF-9846-4EC45D5C69BC}">
      <dgm:prSet/>
      <dgm:spPr/>
      <dgm:t>
        <a:bodyPr/>
        <a:lstStyle/>
        <a:p>
          <a:endParaRPr lang="en-US"/>
        </a:p>
      </dgm:t>
    </dgm:pt>
    <dgm:pt modelId="{3F96FADE-BB0F-4473-8D18-A8EF792EB46C}" type="sibTrans" cxnId="{11A08D9E-2E92-43EF-9846-4EC45D5C69BC}">
      <dgm:prSet/>
      <dgm:spPr/>
      <dgm:t>
        <a:bodyPr/>
        <a:lstStyle/>
        <a:p>
          <a:endParaRPr lang="en-US"/>
        </a:p>
      </dgm:t>
    </dgm:pt>
    <dgm:pt modelId="{5BEE391B-4AB5-41D2-92A0-573C5FC3A105}">
      <dgm:prSet/>
      <dgm:spPr/>
      <dgm:t>
        <a:bodyPr/>
        <a:lstStyle/>
        <a:p>
          <a:r>
            <a:rPr lang="en-US"/>
            <a:t>Link</a:t>
          </a:r>
        </a:p>
      </dgm:t>
    </dgm:pt>
    <dgm:pt modelId="{F95BDD78-8290-47B9-9CA1-8C7127E2B9DD}" type="parTrans" cxnId="{4A109FEA-6DFB-4E26-A8B1-45860E9ACA09}">
      <dgm:prSet/>
      <dgm:spPr/>
      <dgm:t>
        <a:bodyPr/>
        <a:lstStyle/>
        <a:p>
          <a:endParaRPr lang="en-US"/>
        </a:p>
      </dgm:t>
    </dgm:pt>
    <dgm:pt modelId="{42DB70EA-E635-42C3-A0B8-761DADF82AC3}" type="sibTrans" cxnId="{4A109FEA-6DFB-4E26-A8B1-45860E9ACA09}">
      <dgm:prSet/>
      <dgm:spPr/>
      <dgm:t>
        <a:bodyPr/>
        <a:lstStyle/>
        <a:p>
          <a:endParaRPr lang="en-US"/>
        </a:p>
      </dgm:t>
    </dgm:pt>
    <dgm:pt modelId="{BA9D2AAD-E89F-48AA-847E-20B061809FF5}">
      <dgm:prSet/>
      <dgm:spPr/>
      <dgm:t>
        <a:bodyPr/>
        <a:lstStyle/>
        <a:p>
          <a:r>
            <a:rPr lang="en-US"/>
            <a:t>Link mandatory training to career progression</a:t>
          </a:r>
        </a:p>
      </dgm:t>
    </dgm:pt>
    <dgm:pt modelId="{E1B890C7-C44D-4691-9C65-305B5CB8E999}" type="parTrans" cxnId="{092EE20A-2A88-4B28-82AE-CC3A3214B326}">
      <dgm:prSet/>
      <dgm:spPr/>
      <dgm:t>
        <a:bodyPr/>
        <a:lstStyle/>
        <a:p>
          <a:endParaRPr lang="en-US"/>
        </a:p>
      </dgm:t>
    </dgm:pt>
    <dgm:pt modelId="{AB0BFDD7-3FDA-4590-A9CC-055E711FDAE0}" type="sibTrans" cxnId="{092EE20A-2A88-4B28-82AE-CC3A3214B326}">
      <dgm:prSet/>
      <dgm:spPr/>
      <dgm:t>
        <a:bodyPr/>
        <a:lstStyle/>
        <a:p>
          <a:endParaRPr lang="en-US"/>
        </a:p>
      </dgm:t>
    </dgm:pt>
    <dgm:pt modelId="{35ED253E-DDBF-4C35-B32B-52C80FD758F6}">
      <dgm:prSet/>
      <dgm:spPr/>
      <dgm:t>
        <a:bodyPr/>
        <a:lstStyle/>
        <a:p>
          <a:r>
            <a:rPr lang="en-US"/>
            <a:t>Implement</a:t>
          </a:r>
        </a:p>
      </dgm:t>
    </dgm:pt>
    <dgm:pt modelId="{A6E5DBBF-F64B-4317-B9BB-B2771F77D8B5}" type="parTrans" cxnId="{DCDD9295-B8BF-439A-A76C-790B98243CB4}">
      <dgm:prSet/>
      <dgm:spPr/>
      <dgm:t>
        <a:bodyPr/>
        <a:lstStyle/>
        <a:p>
          <a:endParaRPr lang="en-US"/>
        </a:p>
      </dgm:t>
    </dgm:pt>
    <dgm:pt modelId="{0DB95FA0-5179-4C26-8FEA-BF100C8CD704}" type="sibTrans" cxnId="{DCDD9295-B8BF-439A-A76C-790B98243CB4}">
      <dgm:prSet/>
      <dgm:spPr/>
      <dgm:t>
        <a:bodyPr/>
        <a:lstStyle/>
        <a:p>
          <a:endParaRPr lang="en-US"/>
        </a:p>
      </dgm:t>
    </dgm:pt>
    <dgm:pt modelId="{B2786405-3CCC-4F4C-A39A-F5F290684FAD}">
      <dgm:prSet/>
      <dgm:spPr/>
      <dgm:t>
        <a:bodyPr/>
        <a:lstStyle/>
        <a:p>
          <a:r>
            <a:rPr lang="en-US"/>
            <a:t>Implement training ROI tracking (complaints ↓, NPS ↑)</a:t>
          </a:r>
        </a:p>
      </dgm:t>
    </dgm:pt>
    <dgm:pt modelId="{8F9447AD-59D3-4822-B27B-0EBB05CCEBE3}" type="parTrans" cxnId="{3DCDF00A-EA32-42CA-99D5-955F806226B9}">
      <dgm:prSet/>
      <dgm:spPr/>
      <dgm:t>
        <a:bodyPr/>
        <a:lstStyle/>
        <a:p>
          <a:endParaRPr lang="en-US"/>
        </a:p>
      </dgm:t>
    </dgm:pt>
    <dgm:pt modelId="{2DA70BD1-BFF4-437A-BEFA-9A6DB944CDF3}" type="sibTrans" cxnId="{3DCDF00A-EA32-42CA-99D5-955F806226B9}">
      <dgm:prSet/>
      <dgm:spPr/>
      <dgm:t>
        <a:bodyPr/>
        <a:lstStyle/>
        <a:p>
          <a:endParaRPr lang="en-US"/>
        </a:p>
      </dgm:t>
    </dgm:pt>
    <dgm:pt modelId="{436A1E9D-DE87-4B8F-B9C3-861C3735E702}">
      <dgm:prSet/>
      <dgm:spPr/>
      <dgm:t>
        <a:bodyPr/>
        <a:lstStyle/>
        <a:p>
          <a:r>
            <a:rPr lang="en-US"/>
            <a:t>Create</a:t>
          </a:r>
        </a:p>
      </dgm:t>
    </dgm:pt>
    <dgm:pt modelId="{C0432C37-24FF-418C-AA65-6F0EA3FFF72D}" type="parTrans" cxnId="{A4C096CB-D8DE-430D-B3E2-F84DA40D537E}">
      <dgm:prSet/>
      <dgm:spPr/>
      <dgm:t>
        <a:bodyPr/>
        <a:lstStyle/>
        <a:p>
          <a:endParaRPr lang="en-US"/>
        </a:p>
      </dgm:t>
    </dgm:pt>
    <dgm:pt modelId="{7E29FDC6-A552-465B-8DDD-954CC6A222ED}" type="sibTrans" cxnId="{A4C096CB-D8DE-430D-B3E2-F84DA40D537E}">
      <dgm:prSet/>
      <dgm:spPr/>
      <dgm:t>
        <a:bodyPr/>
        <a:lstStyle/>
        <a:p>
          <a:endParaRPr lang="en-US"/>
        </a:p>
      </dgm:t>
    </dgm:pt>
    <dgm:pt modelId="{9AF117D7-051D-41E5-AF2E-DAE9696B6E48}">
      <dgm:prSet/>
      <dgm:spPr/>
      <dgm:t>
        <a:bodyPr/>
        <a:lstStyle/>
        <a:p>
          <a:r>
            <a:rPr lang="en-US"/>
            <a:t>Create cross-functional learning pathways</a:t>
          </a:r>
        </a:p>
      </dgm:t>
    </dgm:pt>
    <dgm:pt modelId="{4EB013E1-484C-410A-8121-EEFB837A92C8}" type="parTrans" cxnId="{D5DFD3E3-B0E8-4B73-A0B3-5687C63F3E07}">
      <dgm:prSet/>
      <dgm:spPr/>
      <dgm:t>
        <a:bodyPr/>
        <a:lstStyle/>
        <a:p>
          <a:endParaRPr lang="en-US"/>
        </a:p>
      </dgm:t>
    </dgm:pt>
    <dgm:pt modelId="{E7082533-97A2-4959-8AC9-72CA97B43805}" type="sibTrans" cxnId="{D5DFD3E3-B0E8-4B73-A0B3-5687C63F3E07}">
      <dgm:prSet/>
      <dgm:spPr/>
      <dgm:t>
        <a:bodyPr/>
        <a:lstStyle/>
        <a:p>
          <a:endParaRPr lang="en-US"/>
        </a:p>
      </dgm:t>
    </dgm:pt>
    <dgm:pt modelId="{EA681BD2-2330-4EFC-A8B2-CEE7016BC471}">
      <dgm:prSet/>
      <dgm:spPr/>
      <dgm:t>
        <a:bodyPr/>
        <a:lstStyle/>
        <a:p>
          <a:r>
            <a:rPr lang="en-US"/>
            <a:t>Invest in</a:t>
          </a:r>
        </a:p>
      </dgm:t>
    </dgm:pt>
    <dgm:pt modelId="{23F7E0D8-CFD0-427E-950B-B416B4BAE7AC}" type="parTrans" cxnId="{29477C30-7DD5-43D6-9EE7-0B421963ABC7}">
      <dgm:prSet/>
      <dgm:spPr/>
      <dgm:t>
        <a:bodyPr/>
        <a:lstStyle/>
        <a:p>
          <a:endParaRPr lang="en-US"/>
        </a:p>
      </dgm:t>
    </dgm:pt>
    <dgm:pt modelId="{F9672D7D-C063-4DA1-94D0-7397DC820AD0}" type="sibTrans" cxnId="{29477C30-7DD5-43D6-9EE7-0B421963ABC7}">
      <dgm:prSet/>
      <dgm:spPr/>
      <dgm:t>
        <a:bodyPr/>
        <a:lstStyle/>
        <a:p>
          <a:endParaRPr lang="en-US"/>
        </a:p>
      </dgm:t>
    </dgm:pt>
    <dgm:pt modelId="{07DDC82B-3CB2-46CC-BA64-7775A85DF54F}">
      <dgm:prSet/>
      <dgm:spPr/>
      <dgm:t>
        <a:bodyPr/>
        <a:lstStyle/>
        <a:p>
          <a:r>
            <a:rPr lang="en-US"/>
            <a:t>Invest in internal trainer development programmes</a:t>
          </a:r>
        </a:p>
      </dgm:t>
    </dgm:pt>
    <dgm:pt modelId="{7B5B02F8-B279-49E0-89D6-7DCF82E0F067}" type="parTrans" cxnId="{2D8E356D-7B88-4811-BB96-69E507C0DA71}">
      <dgm:prSet/>
      <dgm:spPr/>
      <dgm:t>
        <a:bodyPr/>
        <a:lstStyle/>
        <a:p>
          <a:endParaRPr lang="en-US"/>
        </a:p>
      </dgm:t>
    </dgm:pt>
    <dgm:pt modelId="{EE504BC2-287F-4B3B-9B1C-5EA998FB7F26}" type="sibTrans" cxnId="{2D8E356D-7B88-4811-BB96-69E507C0DA71}">
      <dgm:prSet/>
      <dgm:spPr/>
      <dgm:t>
        <a:bodyPr/>
        <a:lstStyle/>
        <a:p>
          <a:endParaRPr lang="en-US"/>
        </a:p>
      </dgm:t>
    </dgm:pt>
    <dgm:pt modelId="{729F34F9-E700-4B6A-9C87-7C58ACB4F26C}" type="pres">
      <dgm:prSet presAssocID="{D127462E-C19E-45E1-BD46-8B17657E0187}" presName="Name0" presStyleCnt="0">
        <dgm:presLayoutVars>
          <dgm:dir/>
          <dgm:animLvl val="lvl"/>
          <dgm:resizeHandles val="exact"/>
        </dgm:presLayoutVars>
      </dgm:prSet>
      <dgm:spPr/>
    </dgm:pt>
    <dgm:pt modelId="{67261D7E-A49E-4A50-BA73-7A00BDF980A7}" type="pres">
      <dgm:prSet presAssocID="{DECC2712-166E-4EBD-890D-592EA19AF986}" presName="composite" presStyleCnt="0"/>
      <dgm:spPr/>
    </dgm:pt>
    <dgm:pt modelId="{EF0E5E3A-8302-4AEA-A450-8E9CFE3F4D7D}" type="pres">
      <dgm:prSet presAssocID="{DECC2712-166E-4EBD-890D-592EA19AF986}" presName="parTx" presStyleLbl="alignNode1" presStyleIdx="0" presStyleCnt="5">
        <dgm:presLayoutVars>
          <dgm:chMax val="0"/>
          <dgm:chPref val="0"/>
        </dgm:presLayoutVars>
      </dgm:prSet>
      <dgm:spPr/>
    </dgm:pt>
    <dgm:pt modelId="{52855DAD-BB92-46AD-B365-F28263BDC450}" type="pres">
      <dgm:prSet presAssocID="{DECC2712-166E-4EBD-890D-592EA19AF986}" presName="desTx" presStyleLbl="alignAccFollowNode1" presStyleIdx="0" presStyleCnt="5">
        <dgm:presLayoutVars/>
      </dgm:prSet>
      <dgm:spPr/>
    </dgm:pt>
    <dgm:pt modelId="{61AC0D00-E0B4-4E22-89B7-A7EDE7C9EE83}" type="pres">
      <dgm:prSet presAssocID="{CA3A6070-E256-4AD8-BA2A-590ACE238B51}" presName="space" presStyleCnt="0"/>
      <dgm:spPr/>
    </dgm:pt>
    <dgm:pt modelId="{E8D03E0E-0234-4CC9-B056-A3473F5EA300}" type="pres">
      <dgm:prSet presAssocID="{5BEE391B-4AB5-41D2-92A0-573C5FC3A105}" presName="composite" presStyleCnt="0"/>
      <dgm:spPr/>
    </dgm:pt>
    <dgm:pt modelId="{9F9E4C73-98E7-4FCF-B3A7-218660D0E6BF}" type="pres">
      <dgm:prSet presAssocID="{5BEE391B-4AB5-41D2-92A0-573C5FC3A105}" presName="parTx" presStyleLbl="alignNode1" presStyleIdx="1" presStyleCnt="5">
        <dgm:presLayoutVars>
          <dgm:chMax val="0"/>
          <dgm:chPref val="0"/>
        </dgm:presLayoutVars>
      </dgm:prSet>
      <dgm:spPr/>
    </dgm:pt>
    <dgm:pt modelId="{9ED257A0-55E1-4111-9222-7504464B7DD1}" type="pres">
      <dgm:prSet presAssocID="{5BEE391B-4AB5-41D2-92A0-573C5FC3A105}" presName="desTx" presStyleLbl="alignAccFollowNode1" presStyleIdx="1" presStyleCnt="5">
        <dgm:presLayoutVars/>
      </dgm:prSet>
      <dgm:spPr/>
    </dgm:pt>
    <dgm:pt modelId="{223DCB2C-3510-434A-A3E0-29914C81EDF6}" type="pres">
      <dgm:prSet presAssocID="{42DB70EA-E635-42C3-A0B8-761DADF82AC3}" presName="space" presStyleCnt="0"/>
      <dgm:spPr/>
    </dgm:pt>
    <dgm:pt modelId="{C0652796-4EFA-4E86-A888-16F9F98384E9}" type="pres">
      <dgm:prSet presAssocID="{35ED253E-DDBF-4C35-B32B-52C80FD758F6}" presName="composite" presStyleCnt="0"/>
      <dgm:spPr/>
    </dgm:pt>
    <dgm:pt modelId="{7E1C95CB-1D26-47F0-B553-6A92B4D5DC44}" type="pres">
      <dgm:prSet presAssocID="{35ED253E-DDBF-4C35-B32B-52C80FD758F6}" presName="parTx" presStyleLbl="alignNode1" presStyleIdx="2" presStyleCnt="5">
        <dgm:presLayoutVars>
          <dgm:chMax val="0"/>
          <dgm:chPref val="0"/>
        </dgm:presLayoutVars>
      </dgm:prSet>
      <dgm:spPr/>
    </dgm:pt>
    <dgm:pt modelId="{EAC1C8BC-6382-45DB-97E4-189595D6DF80}" type="pres">
      <dgm:prSet presAssocID="{35ED253E-DDBF-4C35-B32B-52C80FD758F6}" presName="desTx" presStyleLbl="alignAccFollowNode1" presStyleIdx="2" presStyleCnt="5">
        <dgm:presLayoutVars/>
      </dgm:prSet>
      <dgm:spPr/>
    </dgm:pt>
    <dgm:pt modelId="{9E355913-6BA2-4D42-BC99-D4F770E737B7}" type="pres">
      <dgm:prSet presAssocID="{0DB95FA0-5179-4C26-8FEA-BF100C8CD704}" presName="space" presStyleCnt="0"/>
      <dgm:spPr/>
    </dgm:pt>
    <dgm:pt modelId="{3AF840B9-99D7-44A3-82DC-E31D12D6725D}" type="pres">
      <dgm:prSet presAssocID="{436A1E9D-DE87-4B8F-B9C3-861C3735E702}" presName="composite" presStyleCnt="0"/>
      <dgm:spPr/>
    </dgm:pt>
    <dgm:pt modelId="{91EDE0D4-DE7C-41B9-ABBF-4F869CDFA2D8}" type="pres">
      <dgm:prSet presAssocID="{436A1E9D-DE87-4B8F-B9C3-861C3735E702}" presName="parTx" presStyleLbl="alignNode1" presStyleIdx="3" presStyleCnt="5">
        <dgm:presLayoutVars>
          <dgm:chMax val="0"/>
          <dgm:chPref val="0"/>
        </dgm:presLayoutVars>
      </dgm:prSet>
      <dgm:spPr/>
    </dgm:pt>
    <dgm:pt modelId="{90A94FA3-2535-430C-93F2-F1A1453818DE}" type="pres">
      <dgm:prSet presAssocID="{436A1E9D-DE87-4B8F-B9C3-861C3735E702}" presName="desTx" presStyleLbl="alignAccFollowNode1" presStyleIdx="3" presStyleCnt="5">
        <dgm:presLayoutVars/>
      </dgm:prSet>
      <dgm:spPr/>
    </dgm:pt>
    <dgm:pt modelId="{3EEFE4D3-0A6E-452A-A90A-32A9FB3DF172}" type="pres">
      <dgm:prSet presAssocID="{7E29FDC6-A552-465B-8DDD-954CC6A222ED}" presName="space" presStyleCnt="0"/>
      <dgm:spPr/>
    </dgm:pt>
    <dgm:pt modelId="{85B9D999-2A82-4302-8653-EBB69F93F618}" type="pres">
      <dgm:prSet presAssocID="{EA681BD2-2330-4EFC-A8B2-CEE7016BC471}" presName="composite" presStyleCnt="0"/>
      <dgm:spPr/>
    </dgm:pt>
    <dgm:pt modelId="{0C5BA9CE-1D26-4666-B997-AB234245048B}" type="pres">
      <dgm:prSet presAssocID="{EA681BD2-2330-4EFC-A8B2-CEE7016BC471}" presName="parTx" presStyleLbl="alignNode1" presStyleIdx="4" presStyleCnt="5">
        <dgm:presLayoutVars>
          <dgm:chMax val="0"/>
          <dgm:chPref val="0"/>
        </dgm:presLayoutVars>
      </dgm:prSet>
      <dgm:spPr/>
    </dgm:pt>
    <dgm:pt modelId="{D00AB008-BA53-4705-95D4-13B12E4359FC}" type="pres">
      <dgm:prSet presAssocID="{EA681BD2-2330-4EFC-A8B2-CEE7016BC471}" presName="desTx" presStyleLbl="alignAccFollowNode1" presStyleIdx="4" presStyleCnt="5">
        <dgm:presLayoutVars/>
      </dgm:prSet>
      <dgm:spPr/>
    </dgm:pt>
  </dgm:ptLst>
  <dgm:cxnLst>
    <dgm:cxn modelId="{9FA35400-BBF7-47CC-987A-F27B31C18483}" type="presOf" srcId="{5BEE391B-4AB5-41D2-92A0-573C5FC3A105}" destId="{9F9E4C73-98E7-4FCF-B3A7-218660D0E6BF}" srcOrd="0" destOrd="0" presId="urn:microsoft.com/office/officeart/2016/7/layout/HorizontalActionList"/>
    <dgm:cxn modelId="{092EE20A-2A88-4B28-82AE-CC3A3214B326}" srcId="{5BEE391B-4AB5-41D2-92A0-573C5FC3A105}" destId="{BA9D2AAD-E89F-48AA-847E-20B061809FF5}" srcOrd="0" destOrd="0" parTransId="{E1B890C7-C44D-4691-9C65-305B5CB8E999}" sibTransId="{AB0BFDD7-3FDA-4590-A9CC-055E711FDAE0}"/>
    <dgm:cxn modelId="{3DCDF00A-EA32-42CA-99D5-955F806226B9}" srcId="{35ED253E-DDBF-4C35-B32B-52C80FD758F6}" destId="{B2786405-3CCC-4F4C-A39A-F5F290684FAD}" srcOrd="0" destOrd="0" parTransId="{8F9447AD-59D3-4822-B27B-0EBB05CCEBE3}" sibTransId="{2DA70BD1-BFF4-437A-BEFA-9A6DB944CDF3}"/>
    <dgm:cxn modelId="{29477C30-7DD5-43D6-9EE7-0B421963ABC7}" srcId="{D127462E-C19E-45E1-BD46-8B17657E0187}" destId="{EA681BD2-2330-4EFC-A8B2-CEE7016BC471}" srcOrd="4" destOrd="0" parTransId="{23F7E0D8-CFD0-427E-950B-B416B4BAE7AC}" sibTransId="{F9672D7D-C063-4DA1-94D0-7397DC820AD0}"/>
    <dgm:cxn modelId="{51474043-E3D3-4511-8F33-1FDB62DA468B}" type="presOf" srcId="{277F127E-CF9D-4FCE-9159-D38CC0D06827}" destId="{52855DAD-BB92-46AD-B365-F28263BDC450}" srcOrd="0" destOrd="0" presId="urn:microsoft.com/office/officeart/2016/7/layout/HorizontalActionList"/>
    <dgm:cxn modelId="{2D8E356D-7B88-4811-BB96-69E507C0DA71}" srcId="{EA681BD2-2330-4EFC-A8B2-CEE7016BC471}" destId="{07DDC82B-3CB2-46CC-BA64-7775A85DF54F}" srcOrd="0" destOrd="0" parTransId="{7B5B02F8-B279-49E0-89D6-7DCF82E0F067}" sibTransId="{EE504BC2-287F-4B3B-9B1C-5EA998FB7F26}"/>
    <dgm:cxn modelId="{C61E227B-6918-483A-935E-6C5AEF71E548}" type="presOf" srcId="{436A1E9D-DE87-4B8F-B9C3-861C3735E702}" destId="{91EDE0D4-DE7C-41B9-ABBF-4F869CDFA2D8}" srcOrd="0" destOrd="0" presId="urn:microsoft.com/office/officeart/2016/7/layout/HorizontalActionList"/>
    <dgm:cxn modelId="{4FC7C789-F1A4-4A29-BB5E-4DB004AC90CC}" type="presOf" srcId="{B2786405-3CCC-4F4C-A39A-F5F290684FAD}" destId="{EAC1C8BC-6382-45DB-97E4-189595D6DF80}" srcOrd="0" destOrd="0" presId="urn:microsoft.com/office/officeart/2016/7/layout/HorizontalActionList"/>
    <dgm:cxn modelId="{61F91090-94F7-4E0D-A144-13C37011F6B4}" type="presOf" srcId="{EA681BD2-2330-4EFC-A8B2-CEE7016BC471}" destId="{0C5BA9CE-1D26-4666-B997-AB234245048B}" srcOrd="0" destOrd="0" presId="urn:microsoft.com/office/officeart/2016/7/layout/HorizontalActionList"/>
    <dgm:cxn modelId="{DCDD9295-B8BF-439A-A76C-790B98243CB4}" srcId="{D127462E-C19E-45E1-BD46-8B17657E0187}" destId="{35ED253E-DDBF-4C35-B32B-52C80FD758F6}" srcOrd="2" destOrd="0" parTransId="{A6E5DBBF-F64B-4317-B9BB-B2771F77D8B5}" sibTransId="{0DB95FA0-5179-4C26-8FEA-BF100C8CD704}"/>
    <dgm:cxn modelId="{11A08D9E-2E92-43EF-9846-4EC45D5C69BC}" srcId="{DECC2712-166E-4EBD-890D-592EA19AF986}" destId="{277F127E-CF9D-4FCE-9159-D38CC0D06827}" srcOrd="0" destOrd="0" parTransId="{33CFDC92-FAB8-4BDD-9D3E-D76EB1FD7D64}" sibTransId="{3F96FADE-BB0F-4473-8D18-A8EF792EB46C}"/>
    <dgm:cxn modelId="{3DD1E3B4-B7F2-401A-9804-E5EB02E4C157}" srcId="{D127462E-C19E-45E1-BD46-8B17657E0187}" destId="{DECC2712-166E-4EBD-890D-592EA19AF986}" srcOrd="0" destOrd="0" parTransId="{71B7D89B-3B30-4D8A-A5A9-7406F108E83F}" sibTransId="{CA3A6070-E256-4AD8-BA2A-590ACE238B51}"/>
    <dgm:cxn modelId="{A32A5FC2-E247-466E-A735-813AB97EA61E}" type="presOf" srcId="{35ED253E-DDBF-4C35-B32B-52C80FD758F6}" destId="{7E1C95CB-1D26-47F0-B553-6A92B4D5DC44}" srcOrd="0" destOrd="0" presId="urn:microsoft.com/office/officeart/2016/7/layout/HorizontalActionList"/>
    <dgm:cxn modelId="{A4C096CB-D8DE-430D-B3E2-F84DA40D537E}" srcId="{D127462E-C19E-45E1-BD46-8B17657E0187}" destId="{436A1E9D-DE87-4B8F-B9C3-861C3735E702}" srcOrd="3" destOrd="0" parTransId="{C0432C37-24FF-418C-AA65-6F0EA3FFF72D}" sibTransId="{7E29FDC6-A552-465B-8DDD-954CC6A222ED}"/>
    <dgm:cxn modelId="{832C16D5-6DC6-4342-AB73-B8DC497DAA8F}" type="presOf" srcId="{9AF117D7-051D-41E5-AF2E-DAE9696B6E48}" destId="{90A94FA3-2535-430C-93F2-F1A1453818DE}" srcOrd="0" destOrd="0" presId="urn:microsoft.com/office/officeart/2016/7/layout/HorizontalActionList"/>
    <dgm:cxn modelId="{546F82D7-1969-4CD3-8711-ECC1C2F1B4E3}" type="presOf" srcId="{07DDC82B-3CB2-46CC-BA64-7775A85DF54F}" destId="{D00AB008-BA53-4705-95D4-13B12E4359FC}" srcOrd="0" destOrd="0" presId="urn:microsoft.com/office/officeart/2016/7/layout/HorizontalActionList"/>
    <dgm:cxn modelId="{ACC74DD8-D1FA-45D6-A628-44DC0D68F556}" type="presOf" srcId="{DECC2712-166E-4EBD-890D-592EA19AF986}" destId="{EF0E5E3A-8302-4AEA-A450-8E9CFE3F4D7D}" srcOrd="0" destOrd="0" presId="urn:microsoft.com/office/officeart/2016/7/layout/HorizontalActionList"/>
    <dgm:cxn modelId="{8A359EE0-F3A4-44F7-92EA-ABCAD3491EE8}" type="presOf" srcId="{D127462E-C19E-45E1-BD46-8B17657E0187}" destId="{729F34F9-E700-4B6A-9C87-7C58ACB4F26C}" srcOrd="0" destOrd="0" presId="urn:microsoft.com/office/officeart/2016/7/layout/HorizontalActionList"/>
    <dgm:cxn modelId="{D5DFD3E3-B0E8-4B73-A0B3-5687C63F3E07}" srcId="{436A1E9D-DE87-4B8F-B9C3-861C3735E702}" destId="{9AF117D7-051D-41E5-AF2E-DAE9696B6E48}" srcOrd="0" destOrd="0" parTransId="{4EB013E1-484C-410A-8121-EEFB837A92C8}" sibTransId="{E7082533-97A2-4959-8AC9-72CA97B43805}"/>
    <dgm:cxn modelId="{38A7DAE7-F890-4E10-9F75-A8C272AD2179}" type="presOf" srcId="{BA9D2AAD-E89F-48AA-847E-20B061809FF5}" destId="{9ED257A0-55E1-4111-9222-7504464B7DD1}" srcOrd="0" destOrd="0" presId="urn:microsoft.com/office/officeart/2016/7/layout/HorizontalActionList"/>
    <dgm:cxn modelId="{4A109FEA-6DFB-4E26-A8B1-45860E9ACA09}" srcId="{D127462E-C19E-45E1-BD46-8B17657E0187}" destId="{5BEE391B-4AB5-41D2-92A0-573C5FC3A105}" srcOrd="1" destOrd="0" parTransId="{F95BDD78-8290-47B9-9CA1-8C7127E2B9DD}" sibTransId="{42DB70EA-E635-42C3-A0B8-761DADF82AC3}"/>
    <dgm:cxn modelId="{55C79009-D7C5-4755-962C-EE4DEE9BED34}" type="presParOf" srcId="{729F34F9-E700-4B6A-9C87-7C58ACB4F26C}" destId="{67261D7E-A49E-4A50-BA73-7A00BDF980A7}" srcOrd="0" destOrd="0" presId="urn:microsoft.com/office/officeart/2016/7/layout/HorizontalActionList"/>
    <dgm:cxn modelId="{E72017E8-9254-4DD2-B396-43D6F78CB586}" type="presParOf" srcId="{67261D7E-A49E-4A50-BA73-7A00BDF980A7}" destId="{EF0E5E3A-8302-4AEA-A450-8E9CFE3F4D7D}" srcOrd="0" destOrd="0" presId="urn:microsoft.com/office/officeart/2016/7/layout/HorizontalActionList"/>
    <dgm:cxn modelId="{4CFD1448-4BE1-4E9F-96CF-D0E6100E660C}" type="presParOf" srcId="{67261D7E-A49E-4A50-BA73-7A00BDF980A7}" destId="{52855DAD-BB92-46AD-B365-F28263BDC450}" srcOrd="1" destOrd="0" presId="urn:microsoft.com/office/officeart/2016/7/layout/HorizontalActionList"/>
    <dgm:cxn modelId="{25DF0A7E-232C-4714-89DA-AFC6F5A4AA1E}" type="presParOf" srcId="{729F34F9-E700-4B6A-9C87-7C58ACB4F26C}" destId="{61AC0D00-E0B4-4E22-89B7-A7EDE7C9EE83}" srcOrd="1" destOrd="0" presId="urn:microsoft.com/office/officeart/2016/7/layout/HorizontalActionList"/>
    <dgm:cxn modelId="{71BD0F55-D703-41C7-8524-838B008D099E}" type="presParOf" srcId="{729F34F9-E700-4B6A-9C87-7C58ACB4F26C}" destId="{E8D03E0E-0234-4CC9-B056-A3473F5EA300}" srcOrd="2" destOrd="0" presId="urn:microsoft.com/office/officeart/2016/7/layout/HorizontalActionList"/>
    <dgm:cxn modelId="{D9A55BBE-D103-43EC-AEAC-5C819735098B}" type="presParOf" srcId="{E8D03E0E-0234-4CC9-B056-A3473F5EA300}" destId="{9F9E4C73-98E7-4FCF-B3A7-218660D0E6BF}" srcOrd="0" destOrd="0" presId="urn:microsoft.com/office/officeart/2016/7/layout/HorizontalActionList"/>
    <dgm:cxn modelId="{79B26971-6990-472E-9583-32CAFE00EF8D}" type="presParOf" srcId="{E8D03E0E-0234-4CC9-B056-A3473F5EA300}" destId="{9ED257A0-55E1-4111-9222-7504464B7DD1}" srcOrd="1" destOrd="0" presId="urn:microsoft.com/office/officeart/2016/7/layout/HorizontalActionList"/>
    <dgm:cxn modelId="{7DEE7FD6-8FA6-417F-9487-B692E7701D81}" type="presParOf" srcId="{729F34F9-E700-4B6A-9C87-7C58ACB4F26C}" destId="{223DCB2C-3510-434A-A3E0-29914C81EDF6}" srcOrd="3" destOrd="0" presId="urn:microsoft.com/office/officeart/2016/7/layout/HorizontalActionList"/>
    <dgm:cxn modelId="{9B58CAA4-B86C-40A0-8E98-9624C4E0F50F}" type="presParOf" srcId="{729F34F9-E700-4B6A-9C87-7C58ACB4F26C}" destId="{C0652796-4EFA-4E86-A888-16F9F98384E9}" srcOrd="4" destOrd="0" presId="urn:microsoft.com/office/officeart/2016/7/layout/HorizontalActionList"/>
    <dgm:cxn modelId="{6226B200-9ADF-41B3-B30A-41D3DF40FA89}" type="presParOf" srcId="{C0652796-4EFA-4E86-A888-16F9F98384E9}" destId="{7E1C95CB-1D26-47F0-B553-6A92B4D5DC44}" srcOrd="0" destOrd="0" presId="urn:microsoft.com/office/officeart/2016/7/layout/HorizontalActionList"/>
    <dgm:cxn modelId="{9307C26E-E084-4E4C-95BD-D2F517131C5D}" type="presParOf" srcId="{C0652796-4EFA-4E86-A888-16F9F98384E9}" destId="{EAC1C8BC-6382-45DB-97E4-189595D6DF80}" srcOrd="1" destOrd="0" presId="urn:microsoft.com/office/officeart/2016/7/layout/HorizontalActionList"/>
    <dgm:cxn modelId="{296FBB05-910F-4D00-A153-539CA7E91552}" type="presParOf" srcId="{729F34F9-E700-4B6A-9C87-7C58ACB4F26C}" destId="{9E355913-6BA2-4D42-BC99-D4F770E737B7}" srcOrd="5" destOrd="0" presId="urn:microsoft.com/office/officeart/2016/7/layout/HorizontalActionList"/>
    <dgm:cxn modelId="{1876B272-8D57-472A-924D-90C49FEBBB22}" type="presParOf" srcId="{729F34F9-E700-4B6A-9C87-7C58ACB4F26C}" destId="{3AF840B9-99D7-44A3-82DC-E31D12D6725D}" srcOrd="6" destOrd="0" presId="urn:microsoft.com/office/officeart/2016/7/layout/HorizontalActionList"/>
    <dgm:cxn modelId="{57DE7641-0464-462F-AD1B-CD75C571FE3F}" type="presParOf" srcId="{3AF840B9-99D7-44A3-82DC-E31D12D6725D}" destId="{91EDE0D4-DE7C-41B9-ABBF-4F869CDFA2D8}" srcOrd="0" destOrd="0" presId="urn:microsoft.com/office/officeart/2016/7/layout/HorizontalActionList"/>
    <dgm:cxn modelId="{63718CC4-A64B-4ED6-A139-E95E60B72CFF}" type="presParOf" srcId="{3AF840B9-99D7-44A3-82DC-E31D12D6725D}" destId="{90A94FA3-2535-430C-93F2-F1A1453818DE}" srcOrd="1" destOrd="0" presId="urn:microsoft.com/office/officeart/2016/7/layout/HorizontalActionList"/>
    <dgm:cxn modelId="{CF8C0FCB-B2D9-4EE6-9FEF-F21B21268CAD}" type="presParOf" srcId="{729F34F9-E700-4B6A-9C87-7C58ACB4F26C}" destId="{3EEFE4D3-0A6E-452A-A90A-32A9FB3DF172}" srcOrd="7" destOrd="0" presId="urn:microsoft.com/office/officeart/2016/7/layout/HorizontalActionList"/>
    <dgm:cxn modelId="{1E4AD3F8-6AAE-4790-8F43-CD30BB36832F}" type="presParOf" srcId="{729F34F9-E700-4B6A-9C87-7C58ACB4F26C}" destId="{85B9D999-2A82-4302-8653-EBB69F93F618}" srcOrd="8" destOrd="0" presId="urn:microsoft.com/office/officeart/2016/7/layout/HorizontalActionList"/>
    <dgm:cxn modelId="{BD73B077-958C-4AF3-8B57-94BEEE96259B}" type="presParOf" srcId="{85B9D999-2A82-4302-8653-EBB69F93F618}" destId="{0C5BA9CE-1D26-4666-B997-AB234245048B}" srcOrd="0" destOrd="0" presId="urn:microsoft.com/office/officeart/2016/7/layout/HorizontalActionList"/>
    <dgm:cxn modelId="{6CCC9615-1CD4-4F1A-B3C1-EE99425B5F0D}" type="presParOf" srcId="{85B9D999-2A82-4302-8653-EBB69F93F618}" destId="{D00AB008-BA53-4705-95D4-13B12E4359FC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F47F9E5-9F51-4120-A1DF-0DEE807D7BBA}" type="doc">
      <dgm:prSet loTypeId="urn:microsoft.com/office/officeart/2018/2/layout/IconCircleList" loCatId="icon" qsTypeId="urn:microsoft.com/office/officeart/2005/8/quickstyle/simple1" qsCatId="simple" csTypeId="urn:microsoft.com/office/officeart/2005/8/colors/colorful1#3" csCatId="colorful" phldr="1"/>
      <dgm:spPr/>
      <dgm:t>
        <a:bodyPr/>
        <a:lstStyle/>
        <a:p>
          <a:endParaRPr lang="en-US"/>
        </a:p>
      </dgm:t>
    </dgm:pt>
    <dgm:pt modelId="{51BB3BF4-FD13-4831-98AF-3F5C011FC7E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/>
            <a:t>Reduce KPIs from 12+ metrics to 5–6 core metrics.</a:t>
          </a:r>
          <a:endParaRPr lang="en-US" b="0" dirty="0"/>
        </a:p>
      </dgm:t>
    </dgm:pt>
    <dgm:pt modelId="{8847EADF-BA31-461F-A572-95584E91347F}" type="parTrans" cxnId="{1DF6DE4A-3DD0-4461-9008-87F398E8D295}">
      <dgm:prSet/>
      <dgm:spPr/>
      <dgm:t>
        <a:bodyPr/>
        <a:lstStyle/>
        <a:p>
          <a:endParaRPr lang="en-US"/>
        </a:p>
      </dgm:t>
    </dgm:pt>
    <dgm:pt modelId="{26810937-1BAE-485F-8E77-8FB82110E008}" type="sibTrans" cxnId="{1DF6DE4A-3DD0-4461-9008-87F398E8D29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B57333A-71DE-4BC5-A243-7228E4EE64E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Introduce 360-feedback for senior crew.</a:t>
          </a:r>
          <a:endParaRPr lang="en-US"/>
        </a:p>
      </dgm:t>
    </dgm:pt>
    <dgm:pt modelId="{D2529D90-6863-4750-91CF-B2B2E1422BBA}" type="parTrans" cxnId="{AC3A436F-D397-4517-8539-674989917053}">
      <dgm:prSet/>
      <dgm:spPr/>
      <dgm:t>
        <a:bodyPr/>
        <a:lstStyle/>
        <a:p>
          <a:endParaRPr lang="en-US"/>
        </a:p>
      </dgm:t>
    </dgm:pt>
    <dgm:pt modelId="{ADD7333A-3C47-47B9-884B-DE996F00DC69}" type="sibTrans" cxnId="{AC3A436F-D397-4517-8539-67498991705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6984F3F-126C-4339-8F45-03871989EAB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Add wellbeing metrics (fatigue index, roster stability).</a:t>
          </a:r>
          <a:endParaRPr lang="en-US"/>
        </a:p>
      </dgm:t>
    </dgm:pt>
    <dgm:pt modelId="{C97AF71D-FBD6-4C26-BE73-8DB410D0F8EC}" type="parTrans" cxnId="{2D31E955-9AE0-4EF8-8FA7-B28706B4A635}">
      <dgm:prSet/>
      <dgm:spPr/>
      <dgm:t>
        <a:bodyPr/>
        <a:lstStyle/>
        <a:p>
          <a:endParaRPr lang="en-US"/>
        </a:p>
      </dgm:t>
    </dgm:pt>
    <dgm:pt modelId="{08CFA084-4504-4725-A89D-30E4F9111D61}" type="sibTrans" cxnId="{2D31E955-9AE0-4EF8-8FA7-B28706B4A63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CF7462E-5B98-4102-A27D-0EF09919588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Publish transparent dashboards to improve trust.</a:t>
          </a:r>
          <a:endParaRPr lang="en-US"/>
        </a:p>
      </dgm:t>
    </dgm:pt>
    <dgm:pt modelId="{9B2059D4-6041-400B-9421-9801A45A64E0}" type="parTrans" cxnId="{520E547E-A3E7-420B-B449-7CB28599214C}">
      <dgm:prSet/>
      <dgm:spPr/>
      <dgm:t>
        <a:bodyPr/>
        <a:lstStyle/>
        <a:p>
          <a:endParaRPr lang="en-US"/>
        </a:p>
      </dgm:t>
    </dgm:pt>
    <dgm:pt modelId="{B1C061E0-0D28-41C2-913A-FE21577ABEA3}" type="sibTrans" cxnId="{520E547E-A3E7-420B-B449-7CB28599214C}">
      <dgm:prSet/>
      <dgm:spPr/>
      <dgm:t>
        <a:bodyPr/>
        <a:lstStyle/>
        <a:p>
          <a:endParaRPr lang="en-US"/>
        </a:p>
      </dgm:t>
    </dgm:pt>
    <dgm:pt modelId="{8E282664-AEC1-48D5-A7A7-057CA26C67E0}" type="pres">
      <dgm:prSet presAssocID="{EF47F9E5-9F51-4120-A1DF-0DEE807D7BBA}" presName="root" presStyleCnt="0">
        <dgm:presLayoutVars>
          <dgm:dir/>
          <dgm:resizeHandles val="exact"/>
        </dgm:presLayoutVars>
      </dgm:prSet>
      <dgm:spPr/>
    </dgm:pt>
    <dgm:pt modelId="{67FC1AFA-5219-4A98-A354-B1F4216C1F48}" type="pres">
      <dgm:prSet presAssocID="{EF47F9E5-9F51-4120-A1DF-0DEE807D7BBA}" presName="container" presStyleCnt="0">
        <dgm:presLayoutVars>
          <dgm:dir/>
          <dgm:resizeHandles val="exact"/>
        </dgm:presLayoutVars>
      </dgm:prSet>
      <dgm:spPr/>
    </dgm:pt>
    <dgm:pt modelId="{608AC88E-944E-49AF-8BF2-2A260343CEE2}" type="pres">
      <dgm:prSet presAssocID="{51BB3BF4-FD13-4831-98AF-3F5C011FC7E7}" presName="compNode" presStyleCnt="0"/>
      <dgm:spPr/>
    </dgm:pt>
    <dgm:pt modelId="{3CD44615-2F58-48FF-8A80-BDF598969099}" type="pres">
      <dgm:prSet presAssocID="{51BB3BF4-FD13-4831-98AF-3F5C011FC7E7}" presName="iconBgRect" presStyleLbl="bgShp" presStyleIdx="0" presStyleCnt="4"/>
      <dgm:spPr/>
    </dgm:pt>
    <dgm:pt modelId="{37AA5542-1BA6-457B-B03F-24176EF2B66C}" type="pres">
      <dgm:prSet presAssocID="{51BB3BF4-FD13-4831-98AF-3F5C011FC7E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409C5F66-10C8-499B-906E-B5D5EB4AEC82}" type="pres">
      <dgm:prSet presAssocID="{51BB3BF4-FD13-4831-98AF-3F5C011FC7E7}" presName="spaceRect" presStyleCnt="0"/>
      <dgm:spPr/>
    </dgm:pt>
    <dgm:pt modelId="{7C5E1F51-16F3-438D-9F43-F636B58836FF}" type="pres">
      <dgm:prSet presAssocID="{51BB3BF4-FD13-4831-98AF-3F5C011FC7E7}" presName="textRect" presStyleLbl="revTx" presStyleIdx="0" presStyleCnt="4">
        <dgm:presLayoutVars>
          <dgm:chMax val="1"/>
          <dgm:chPref val="1"/>
        </dgm:presLayoutVars>
      </dgm:prSet>
      <dgm:spPr/>
    </dgm:pt>
    <dgm:pt modelId="{69133A6B-29AF-4F44-A649-5C17187010CE}" type="pres">
      <dgm:prSet presAssocID="{26810937-1BAE-485F-8E77-8FB82110E008}" presName="sibTrans" presStyleLbl="sibTrans2D1" presStyleIdx="0" presStyleCnt="0"/>
      <dgm:spPr/>
    </dgm:pt>
    <dgm:pt modelId="{E29CC4E4-D66E-4DB2-8874-8CC5BFCCA7B9}" type="pres">
      <dgm:prSet presAssocID="{8B57333A-71DE-4BC5-A243-7228E4EE64E2}" presName="compNode" presStyleCnt="0"/>
      <dgm:spPr/>
    </dgm:pt>
    <dgm:pt modelId="{A154B9BD-0247-4ACC-B544-09EFF6C7F7D0}" type="pres">
      <dgm:prSet presAssocID="{8B57333A-71DE-4BC5-A243-7228E4EE64E2}" presName="iconBgRect" presStyleLbl="bgShp" presStyleIdx="1" presStyleCnt="4"/>
      <dgm:spPr/>
    </dgm:pt>
    <dgm:pt modelId="{3A6A9FEE-9F27-4ACD-812A-D3B2E3415286}" type="pres">
      <dgm:prSet presAssocID="{8B57333A-71DE-4BC5-A243-7228E4EE64E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1EDCEF90-0B90-4AB9-9081-391D4D3DFC25}" type="pres">
      <dgm:prSet presAssocID="{8B57333A-71DE-4BC5-A243-7228E4EE64E2}" presName="spaceRect" presStyleCnt="0"/>
      <dgm:spPr/>
    </dgm:pt>
    <dgm:pt modelId="{BFF3A0C0-E632-42F0-8C7E-2315EA319958}" type="pres">
      <dgm:prSet presAssocID="{8B57333A-71DE-4BC5-A243-7228E4EE64E2}" presName="textRect" presStyleLbl="revTx" presStyleIdx="1" presStyleCnt="4">
        <dgm:presLayoutVars>
          <dgm:chMax val="1"/>
          <dgm:chPref val="1"/>
        </dgm:presLayoutVars>
      </dgm:prSet>
      <dgm:spPr/>
    </dgm:pt>
    <dgm:pt modelId="{E1910EBC-9AD1-475D-BD45-C9AD0CE25945}" type="pres">
      <dgm:prSet presAssocID="{ADD7333A-3C47-47B9-884B-DE996F00DC69}" presName="sibTrans" presStyleLbl="sibTrans2D1" presStyleIdx="0" presStyleCnt="0"/>
      <dgm:spPr/>
    </dgm:pt>
    <dgm:pt modelId="{7B8E5ADA-AF7B-4767-95EA-16EE8FE343F2}" type="pres">
      <dgm:prSet presAssocID="{C6984F3F-126C-4339-8F45-03871989EAB4}" presName="compNode" presStyleCnt="0"/>
      <dgm:spPr/>
    </dgm:pt>
    <dgm:pt modelId="{6884E9D7-9678-45BD-ACF9-33FFD56C7BB8}" type="pres">
      <dgm:prSet presAssocID="{C6984F3F-126C-4339-8F45-03871989EAB4}" presName="iconBgRect" presStyleLbl="bgShp" presStyleIdx="2" presStyleCnt="4"/>
      <dgm:spPr/>
    </dgm:pt>
    <dgm:pt modelId="{829D3E80-5D2E-4CD2-9E81-2B07497E5232}" type="pres">
      <dgm:prSet presAssocID="{C6984F3F-126C-4339-8F45-03871989EAB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ignal"/>
        </a:ext>
      </dgm:extLst>
    </dgm:pt>
    <dgm:pt modelId="{38B5C79F-85C0-4444-8EB5-CF4BD14626F9}" type="pres">
      <dgm:prSet presAssocID="{C6984F3F-126C-4339-8F45-03871989EAB4}" presName="spaceRect" presStyleCnt="0"/>
      <dgm:spPr/>
    </dgm:pt>
    <dgm:pt modelId="{00B36E35-6ADC-4464-9CA9-509081DD2ED4}" type="pres">
      <dgm:prSet presAssocID="{C6984F3F-126C-4339-8F45-03871989EAB4}" presName="textRect" presStyleLbl="revTx" presStyleIdx="2" presStyleCnt="4">
        <dgm:presLayoutVars>
          <dgm:chMax val="1"/>
          <dgm:chPref val="1"/>
        </dgm:presLayoutVars>
      </dgm:prSet>
      <dgm:spPr/>
    </dgm:pt>
    <dgm:pt modelId="{F3008F2A-8526-4230-86C0-8D6139E583C4}" type="pres">
      <dgm:prSet presAssocID="{08CFA084-4504-4725-A89D-30E4F9111D61}" presName="sibTrans" presStyleLbl="sibTrans2D1" presStyleIdx="0" presStyleCnt="0"/>
      <dgm:spPr/>
    </dgm:pt>
    <dgm:pt modelId="{9636647F-8987-40BF-9F00-8FFC2C151318}" type="pres">
      <dgm:prSet presAssocID="{1CF7462E-5B98-4102-A27D-0EF09919588E}" presName="compNode" presStyleCnt="0"/>
      <dgm:spPr/>
    </dgm:pt>
    <dgm:pt modelId="{BAD606FE-EA19-46B9-AC8C-D13C2AB751B8}" type="pres">
      <dgm:prSet presAssocID="{1CF7462E-5B98-4102-A27D-0EF09919588E}" presName="iconBgRect" presStyleLbl="bgShp" presStyleIdx="3" presStyleCnt="4"/>
      <dgm:spPr/>
    </dgm:pt>
    <dgm:pt modelId="{DE91D085-1E52-4C23-B6FE-51CF98768188}" type="pres">
      <dgm:prSet presAssocID="{1CF7462E-5B98-4102-A27D-0EF09919588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F1B69958-0F33-4CD3-90C2-E17B9907BEED}" type="pres">
      <dgm:prSet presAssocID="{1CF7462E-5B98-4102-A27D-0EF09919588E}" presName="spaceRect" presStyleCnt="0"/>
      <dgm:spPr/>
    </dgm:pt>
    <dgm:pt modelId="{1CB98150-8F2B-4B67-901E-DA9C29B5DCC4}" type="pres">
      <dgm:prSet presAssocID="{1CF7462E-5B98-4102-A27D-0EF09919588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DF6DE4A-3DD0-4461-9008-87F398E8D295}" srcId="{EF47F9E5-9F51-4120-A1DF-0DEE807D7BBA}" destId="{51BB3BF4-FD13-4831-98AF-3F5C011FC7E7}" srcOrd="0" destOrd="0" parTransId="{8847EADF-BA31-461F-A572-95584E91347F}" sibTransId="{26810937-1BAE-485F-8E77-8FB82110E008}"/>
    <dgm:cxn modelId="{088DE64C-5010-42AF-B68B-7CCCBB95E790}" type="presOf" srcId="{08CFA084-4504-4725-A89D-30E4F9111D61}" destId="{F3008F2A-8526-4230-86C0-8D6139E583C4}" srcOrd="0" destOrd="0" presId="urn:microsoft.com/office/officeart/2018/2/layout/IconCircleList"/>
    <dgm:cxn modelId="{AC3A436F-D397-4517-8539-674989917053}" srcId="{EF47F9E5-9F51-4120-A1DF-0DEE807D7BBA}" destId="{8B57333A-71DE-4BC5-A243-7228E4EE64E2}" srcOrd="1" destOrd="0" parTransId="{D2529D90-6863-4750-91CF-B2B2E1422BBA}" sibTransId="{ADD7333A-3C47-47B9-884B-DE996F00DC69}"/>
    <dgm:cxn modelId="{5E814750-DA33-4F51-ACFC-C5620185F893}" type="presOf" srcId="{1CF7462E-5B98-4102-A27D-0EF09919588E}" destId="{1CB98150-8F2B-4B67-901E-DA9C29B5DCC4}" srcOrd="0" destOrd="0" presId="urn:microsoft.com/office/officeart/2018/2/layout/IconCircleList"/>
    <dgm:cxn modelId="{2D31E955-9AE0-4EF8-8FA7-B28706B4A635}" srcId="{EF47F9E5-9F51-4120-A1DF-0DEE807D7BBA}" destId="{C6984F3F-126C-4339-8F45-03871989EAB4}" srcOrd="2" destOrd="0" parTransId="{C97AF71D-FBD6-4C26-BE73-8DB410D0F8EC}" sibTransId="{08CFA084-4504-4725-A89D-30E4F9111D61}"/>
    <dgm:cxn modelId="{520E547E-A3E7-420B-B449-7CB28599214C}" srcId="{EF47F9E5-9F51-4120-A1DF-0DEE807D7BBA}" destId="{1CF7462E-5B98-4102-A27D-0EF09919588E}" srcOrd="3" destOrd="0" parTransId="{9B2059D4-6041-400B-9421-9801A45A64E0}" sibTransId="{B1C061E0-0D28-41C2-913A-FE21577ABEA3}"/>
    <dgm:cxn modelId="{6825599F-38F8-41A3-844E-43F129AC7C9E}" type="presOf" srcId="{51BB3BF4-FD13-4831-98AF-3F5C011FC7E7}" destId="{7C5E1F51-16F3-438D-9F43-F636B58836FF}" srcOrd="0" destOrd="0" presId="urn:microsoft.com/office/officeart/2018/2/layout/IconCircleList"/>
    <dgm:cxn modelId="{CD74ECBF-45CC-4BFD-B51D-1650993152D8}" type="presOf" srcId="{EF47F9E5-9F51-4120-A1DF-0DEE807D7BBA}" destId="{8E282664-AEC1-48D5-A7A7-057CA26C67E0}" srcOrd="0" destOrd="0" presId="urn:microsoft.com/office/officeart/2018/2/layout/IconCircleList"/>
    <dgm:cxn modelId="{19FC2AC6-760F-4D0F-8F87-78BBAB5B2611}" type="presOf" srcId="{26810937-1BAE-485F-8E77-8FB82110E008}" destId="{69133A6B-29AF-4F44-A649-5C17187010CE}" srcOrd="0" destOrd="0" presId="urn:microsoft.com/office/officeart/2018/2/layout/IconCircleList"/>
    <dgm:cxn modelId="{6E3700CB-1FC5-4903-83FA-7AA7933952E7}" type="presOf" srcId="{C6984F3F-126C-4339-8F45-03871989EAB4}" destId="{00B36E35-6ADC-4464-9CA9-509081DD2ED4}" srcOrd="0" destOrd="0" presId="urn:microsoft.com/office/officeart/2018/2/layout/IconCircleList"/>
    <dgm:cxn modelId="{C35743F8-6524-49CE-BAEF-28628C951261}" type="presOf" srcId="{ADD7333A-3C47-47B9-884B-DE996F00DC69}" destId="{E1910EBC-9AD1-475D-BD45-C9AD0CE25945}" srcOrd="0" destOrd="0" presId="urn:microsoft.com/office/officeart/2018/2/layout/IconCircleList"/>
    <dgm:cxn modelId="{8B2EA4FE-8414-405E-9D36-08A4D3D64F11}" type="presOf" srcId="{8B57333A-71DE-4BC5-A243-7228E4EE64E2}" destId="{BFF3A0C0-E632-42F0-8C7E-2315EA319958}" srcOrd="0" destOrd="0" presId="urn:microsoft.com/office/officeart/2018/2/layout/IconCircleList"/>
    <dgm:cxn modelId="{E6E2DAC1-BFA7-4143-B193-0F80A1E84F3B}" type="presParOf" srcId="{8E282664-AEC1-48D5-A7A7-057CA26C67E0}" destId="{67FC1AFA-5219-4A98-A354-B1F4216C1F48}" srcOrd="0" destOrd="0" presId="urn:microsoft.com/office/officeart/2018/2/layout/IconCircleList"/>
    <dgm:cxn modelId="{2CB08E3E-4AE1-4383-8C45-557E4F299DAF}" type="presParOf" srcId="{67FC1AFA-5219-4A98-A354-B1F4216C1F48}" destId="{608AC88E-944E-49AF-8BF2-2A260343CEE2}" srcOrd="0" destOrd="0" presId="urn:microsoft.com/office/officeart/2018/2/layout/IconCircleList"/>
    <dgm:cxn modelId="{9A17FBF9-548D-49A9-A774-BFB8BC46BC51}" type="presParOf" srcId="{608AC88E-944E-49AF-8BF2-2A260343CEE2}" destId="{3CD44615-2F58-48FF-8A80-BDF598969099}" srcOrd="0" destOrd="0" presId="urn:microsoft.com/office/officeart/2018/2/layout/IconCircleList"/>
    <dgm:cxn modelId="{72C395DC-5ED8-4595-99CA-EFF7C4AB453A}" type="presParOf" srcId="{608AC88E-944E-49AF-8BF2-2A260343CEE2}" destId="{37AA5542-1BA6-457B-B03F-24176EF2B66C}" srcOrd="1" destOrd="0" presId="urn:microsoft.com/office/officeart/2018/2/layout/IconCircleList"/>
    <dgm:cxn modelId="{C4F8B63F-2421-415A-B0A8-7A0E1FEBBEE8}" type="presParOf" srcId="{608AC88E-944E-49AF-8BF2-2A260343CEE2}" destId="{409C5F66-10C8-499B-906E-B5D5EB4AEC82}" srcOrd="2" destOrd="0" presId="urn:microsoft.com/office/officeart/2018/2/layout/IconCircleList"/>
    <dgm:cxn modelId="{7AB934BC-3708-45D9-9BA2-CD1673773DFF}" type="presParOf" srcId="{608AC88E-944E-49AF-8BF2-2A260343CEE2}" destId="{7C5E1F51-16F3-438D-9F43-F636B58836FF}" srcOrd="3" destOrd="0" presId="urn:microsoft.com/office/officeart/2018/2/layout/IconCircleList"/>
    <dgm:cxn modelId="{82D029F0-56EB-4912-9F5A-17FDD80E86E3}" type="presParOf" srcId="{67FC1AFA-5219-4A98-A354-B1F4216C1F48}" destId="{69133A6B-29AF-4F44-A649-5C17187010CE}" srcOrd="1" destOrd="0" presId="urn:microsoft.com/office/officeart/2018/2/layout/IconCircleList"/>
    <dgm:cxn modelId="{80DA6834-923D-461A-AFDB-ED12F902DDFD}" type="presParOf" srcId="{67FC1AFA-5219-4A98-A354-B1F4216C1F48}" destId="{E29CC4E4-D66E-4DB2-8874-8CC5BFCCA7B9}" srcOrd="2" destOrd="0" presId="urn:microsoft.com/office/officeart/2018/2/layout/IconCircleList"/>
    <dgm:cxn modelId="{31F434CA-2116-457C-8369-8EBAD981F162}" type="presParOf" srcId="{E29CC4E4-D66E-4DB2-8874-8CC5BFCCA7B9}" destId="{A154B9BD-0247-4ACC-B544-09EFF6C7F7D0}" srcOrd="0" destOrd="0" presId="urn:microsoft.com/office/officeart/2018/2/layout/IconCircleList"/>
    <dgm:cxn modelId="{819ED94E-EAAE-4D6B-B267-21B21B73243D}" type="presParOf" srcId="{E29CC4E4-D66E-4DB2-8874-8CC5BFCCA7B9}" destId="{3A6A9FEE-9F27-4ACD-812A-D3B2E3415286}" srcOrd="1" destOrd="0" presId="urn:microsoft.com/office/officeart/2018/2/layout/IconCircleList"/>
    <dgm:cxn modelId="{77A91430-384D-43FA-A00F-7D3B4DF9DE08}" type="presParOf" srcId="{E29CC4E4-D66E-4DB2-8874-8CC5BFCCA7B9}" destId="{1EDCEF90-0B90-4AB9-9081-391D4D3DFC25}" srcOrd="2" destOrd="0" presId="urn:microsoft.com/office/officeart/2018/2/layout/IconCircleList"/>
    <dgm:cxn modelId="{8284669E-DD40-4595-B6AF-466F3D52EE36}" type="presParOf" srcId="{E29CC4E4-D66E-4DB2-8874-8CC5BFCCA7B9}" destId="{BFF3A0C0-E632-42F0-8C7E-2315EA319958}" srcOrd="3" destOrd="0" presId="urn:microsoft.com/office/officeart/2018/2/layout/IconCircleList"/>
    <dgm:cxn modelId="{EB869F3A-5364-48C4-B5A2-4BD07F5C83A2}" type="presParOf" srcId="{67FC1AFA-5219-4A98-A354-B1F4216C1F48}" destId="{E1910EBC-9AD1-475D-BD45-C9AD0CE25945}" srcOrd="3" destOrd="0" presId="urn:microsoft.com/office/officeart/2018/2/layout/IconCircleList"/>
    <dgm:cxn modelId="{93E361F8-52B0-4AE2-A015-931F9719721B}" type="presParOf" srcId="{67FC1AFA-5219-4A98-A354-B1F4216C1F48}" destId="{7B8E5ADA-AF7B-4767-95EA-16EE8FE343F2}" srcOrd="4" destOrd="0" presId="urn:microsoft.com/office/officeart/2018/2/layout/IconCircleList"/>
    <dgm:cxn modelId="{D7E96569-8712-4BAB-A2A2-7913269319A9}" type="presParOf" srcId="{7B8E5ADA-AF7B-4767-95EA-16EE8FE343F2}" destId="{6884E9D7-9678-45BD-ACF9-33FFD56C7BB8}" srcOrd="0" destOrd="0" presId="urn:microsoft.com/office/officeart/2018/2/layout/IconCircleList"/>
    <dgm:cxn modelId="{D71B465B-C787-4917-A83F-1E173E59FB77}" type="presParOf" srcId="{7B8E5ADA-AF7B-4767-95EA-16EE8FE343F2}" destId="{829D3E80-5D2E-4CD2-9E81-2B07497E5232}" srcOrd="1" destOrd="0" presId="urn:microsoft.com/office/officeart/2018/2/layout/IconCircleList"/>
    <dgm:cxn modelId="{7EB3047A-B936-43C4-9CAF-8C3E579961D7}" type="presParOf" srcId="{7B8E5ADA-AF7B-4767-95EA-16EE8FE343F2}" destId="{38B5C79F-85C0-4444-8EB5-CF4BD14626F9}" srcOrd="2" destOrd="0" presId="urn:microsoft.com/office/officeart/2018/2/layout/IconCircleList"/>
    <dgm:cxn modelId="{1B3736BA-F688-4441-944A-0BDEECAAC1C2}" type="presParOf" srcId="{7B8E5ADA-AF7B-4767-95EA-16EE8FE343F2}" destId="{00B36E35-6ADC-4464-9CA9-509081DD2ED4}" srcOrd="3" destOrd="0" presId="urn:microsoft.com/office/officeart/2018/2/layout/IconCircleList"/>
    <dgm:cxn modelId="{8EC902EA-B09F-4DB4-AC73-80FF8A615AED}" type="presParOf" srcId="{67FC1AFA-5219-4A98-A354-B1F4216C1F48}" destId="{F3008F2A-8526-4230-86C0-8D6139E583C4}" srcOrd="5" destOrd="0" presId="urn:microsoft.com/office/officeart/2018/2/layout/IconCircleList"/>
    <dgm:cxn modelId="{7F5BA6BB-2864-4078-9A0F-46742B2FF8D8}" type="presParOf" srcId="{67FC1AFA-5219-4A98-A354-B1F4216C1F48}" destId="{9636647F-8987-40BF-9F00-8FFC2C151318}" srcOrd="6" destOrd="0" presId="urn:microsoft.com/office/officeart/2018/2/layout/IconCircleList"/>
    <dgm:cxn modelId="{A3565A9A-A49B-4738-8610-7420C602DF19}" type="presParOf" srcId="{9636647F-8987-40BF-9F00-8FFC2C151318}" destId="{BAD606FE-EA19-46B9-AC8C-D13C2AB751B8}" srcOrd="0" destOrd="0" presId="urn:microsoft.com/office/officeart/2018/2/layout/IconCircleList"/>
    <dgm:cxn modelId="{73E53273-3F7E-40CF-B1BC-5A0DC5950391}" type="presParOf" srcId="{9636647F-8987-40BF-9F00-8FFC2C151318}" destId="{DE91D085-1E52-4C23-B6FE-51CF98768188}" srcOrd="1" destOrd="0" presId="urn:microsoft.com/office/officeart/2018/2/layout/IconCircleList"/>
    <dgm:cxn modelId="{ED5ACD3A-EFA4-4660-9161-B768A9BF463B}" type="presParOf" srcId="{9636647F-8987-40BF-9F00-8FFC2C151318}" destId="{F1B69958-0F33-4CD3-90C2-E17B9907BEED}" srcOrd="2" destOrd="0" presId="urn:microsoft.com/office/officeart/2018/2/layout/IconCircleList"/>
    <dgm:cxn modelId="{CEB04B0B-2A71-4C27-AED1-561F0A6F3381}" type="presParOf" srcId="{9636647F-8987-40BF-9F00-8FFC2C151318}" destId="{1CB98150-8F2B-4B67-901E-DA9C29B5DCC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7D8879-CB69-4FE0-9D4C-678AA805A8A3}">
      <dsp:nvSpPr>
        <dsp:cNvPr id="0" name=""/>
        <dsp:cNvSpPr/>
      </dsp:nvSpPr>
      <dsp:spPr>
        <a:xfrm>
          <a:off x="9189260" y="1646040"/>
          <a:ext cx="2750142" cy="2750283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90134A3-19D6-402E-A19D-AC6EC457F75C}">
      <dsp:nvSpPr>
        <dsp:cNvPr id="0" name=""/>
        <dsp:cNvSpPr/>
      </dsp:nvSpPr>
      <dsp:spPr>
        <a:xfrm>
          <a:off x="9281246" y="1737732"/>
          <a:ext cx="2567350" cy="2566899"/>
        </a:xfrm>
        <a:prstGeom prst="ellipse">
          <a:avLst/>
        </a:prstGeom>
        <a:gradFill rotWithShape="0">
          <a:gsLst>
            <a:gs pos="0">
              <a:schemeClr val="accent2">
                <a:hueOff val="-207909"/>
                <a:satOff val="-11990"/>
                <a:lumOff val="123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07909"/>
                <a:satOff val="-11990"/>
                <a:lumOff val="123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07909"/>
                <a:satOff val="-11990"/>
                <a:lumOff val="123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Student 4 : Monika Singh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 ID: 2504364</a:t>
          </a:r>
        </a:p>
      </dsp:txBody>
      <dsp:txXfrm>
        <a:off x="9648010" y="2104501"/>
        <a:ext cx="1833821" cy="1833361"/>
      </dsp:txXfrm>
    </dsp:sp>
    <dsp:sp modelId="{D08AFC27-F304-4186-B0CD-DCBC4677E2A4}">
      <dsp:nvSpPr>
        <dsp:cNvPr id="0" name=""/>
        <dsp:cNvSpPr/>
      </dsp:nvSpPr>
      <dsp:spPr>
        <a:xfrm rot="2700000">
          <a:off x="6335316" y="1645846"/>
          <a:ext cx="2750187" cy="2750187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accent2">
                <a:hueOff val="-415818"/>
                <a:satOff val="-23979"/>
                <a:lumOff val="24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15818"/>
                <a:satOff val="-23979"/>
                <a:lumOff val="24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15818"/>
                <a:satOff val="-23979"/>
                <a:lumOff val="24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D3DD26B-4C4C-4A66-9B75-126E3FB43552}">
      <dsp:nvSpPr>
        <dsp:cNvPr id="0" name=""/>
        <dsp:cNvSpPr/>
      </dsp:nvSpPr>
      <dsp:spPr>
        <a:xfrm>
          <a:off x="6439117" y="1737732"/>
          <a:ext cx="2567350" cy="2566899"/>
        </a:xfrm>
        <a:prstGeom prst="ellipse">
          <a:avLst/>
        </a:prstGeom>
        <a:gradFill rotWithShape="0">
          <a:gsLst>
            <a:gs pos="0">
              <a:schemeClr val="accent2">
                <a:hueOff val="-623727"/>
                <a:satOff val="-35969"/>
                <a:lumOff val="369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623727"/>
                <a:satOff val="-35969"/>
                <a:lumOff val="369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623727"/>
                <a:satOff val="-35969"/>
                <a:lumOff val="369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600" b="1" kern="1200" dirty="0" err="1"/>
            <a:t>Student</a:t>
          </a:r>
          <a:r>
            <a:rPr lang="fr-FR" sz="2600" b="1" kern="1200" dirty="0"/>
            <a:t> 3 : </a:t>
          </a:r>
          <a:r>
            <a:rPr lang="fr-FR" sz="2600" b="1" kern="1200" dirty="0" err="1"/>
            <a:t>Tanvir</a:t>
          </a:r>
          <a:r>
            <a:rPr lang="fr-FR" sz="2600" b="1" kern="1200" dirty="0"/>
            <a:t> Ahmed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600" b="1" kern="1200" dirty="0"/>
            <a:t> ID: 2510639</a:t>
          </a:r>
          <a:endParaRPr lang="en-US" sz="2600" b="1" kern="1200" dirty="0"/>
        </a:p>
      </dsp:txBody>
      <dsp:txXfrm>
        <a:off x="6805882" y="2104501"/>
        <a:ext cx="1833821" cy="1833361"/>
      </dsp:txXfrm>
    </dsp:sp>
    <dsp:sp modelId="{65057809-7FFE-4E0D-A81E-9CC69E16FB2F}">
      <dsp:nvSpPr>
        <dsp:cNvPr id="0" name=""/>
        <dsp:cNvSpPr/>
      </dsp:nvSpPr>
      <dsp:spPr>
        <a:xfrm rot="2700000">
          <a:off x="3504980" y="1645846"/>
          <a:ext cx="2750187" cy="2750187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accent2">
                <a:hueOff val="-831636"/>
                <a:satOff val="-47959"/>
                <a:lumOff val="493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31636"/>
                <a:satOff val="-47959"/>
                <a:lumOff val="493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31636"/>
                <a:satOff val="-47959"/>
                <a:lumOff val="493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AFCE7AA-95C1-4DE3-9E55-0EC838DB8A1C}">
      <dsp:nvSpPr>
        <dsp:cNvPr id="0" name=""/>
        <dsp:cNvSpPr/>
      </dsp:nvSpPr>
      <dsp:spPr>
        <a:xfrm>
          <a:off x="3596989" y="1737732"/>
          <a:ext cx="2567350" cy="2566899"/>
        </a:xfrm>
        <a:prstGeom prst="ellipse">
          <a:avLst/>
        </a:prstGeom>
        <a:gradFill rotWithShape="0">
          <a:gsLst>
            <a:gs pos="0">
              <a:schemeClr val="accent2">
                <a:hueOff val="-1039545"/>
                <a:satOff val="-59949"/>
                <a:lumOff val="616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039545"/>
                <a:satOff val="-59949"/>
                <a:lumOff val="616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039545"/>
                <a:satOff val="-59949"/>
                <a:lumOff val="616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Student 2 : </a:t>
          </a:r>
          <a:r>
            <a:rPr lang="en-US" sz="2600" b="1" kern="1200" dirty="0" err="1"/>
            <a:t>sheak</a:t>
          </a:r>
          <a:r>
            <a:rPr lang="en-US" sz="2600" b="1" kern="1200" dirty="0"/>
            <a:t> Raisha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 ID: 2503888</a:t>
          </a:r>
        </a:p>
      </dsp:txBody>
      <dsp:txXfrm>
        <a:off x="3963753" y="2104501"/>
        <a:ext cx="1833821" cy="1833361"/>
      </dsp:txXfrm>
    </dsp:sp>
    <dsp:sp modelId="{5BFA4869-0D2B-47D2-808B-643EE21CDF4D}">
      <dsp:nvSpPr>
        <dsp:cNvPr id="0" name=""/>
        <dsp:cNvSpPr/>
      </dsp:nvSpPr>
      <dsp:spPr>
        <a:xfrm rot="2700000">
          <a:off x="662851" y="1645846"/>
          <a:ext cx="2750187" cy="2750187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accent2">
                <a:hueOff val="-1247454"/>
                <a:satOff val="-71938"/>
                <a:lumOff val="739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247454"/>
                <a:satOff val="-71938"/>
                <a:lumOff val="739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247454"/>
                <a:satOff val="-71938"/>
                <a:lumOff val="739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49B316D-8503-4321-8D4A-1ABFE7A0BB74}">
      <dsp:nvSpPr>
        <dsp:cNvPr id="0" name=""/>
        <dsp:cNvSpPr/>
      </dsp:nvSpPr>
      <dsp:spPr>
        <a:xfrm>
          <a:off x="754860" y="1737732"/>
          <a:ext cx="2567350" cy="2566899"/>
        </a:xfrm>
        <a:prstGeom prst="ellipse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Student 1 : Viren </a:t>
          </a:r>
          <a:r>
            <a:rPr lang="en-US" sz="2600" b="1" kern="1200" dirty="0" err="1"/>
            <a:t>Kapadiya</a:t>
          </a:r>
          <a:endParaRPr lang="en-US" sz="2600" b="1" kern="1200" dirty="0"/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ID: 2431957</a:t>
          </a:r>
        </a:p>
      </dsp:txBody>
      <dsp:txXfrm>
        <a:off x="1121624" y="2104501"/>
        <a:ext cx="1833821" cy="18333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E620A0-C33D-4339-AE0E-EF73045406C9}">
      <dsp:nvSpPr>
        <dsp:cNvPr id="0" name=""/>
        <dsp:cNvSpPr/>
      </dsp:nvSpPr>
      <dsp:spPr>
        <a:xfrm>
          <a:off x="0" y="0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C5B941-587B-489A-A0C3-91F38537D908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091610-8A99-41DA-8DC1-567825EB98FC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 err="1"/>
            <a:t>Viren</a:t>
          </a:r>
          <a:r>
            <a:rPr lang="en-US" sz="2200" b="1" kern="1200" dirty="0"/>
            <a:t> </a:t>
          </a:r>
          <a:r>
            <a:rPr lang="en-US" sz="2200" b="1" kern="1200" dirty="0" err="1"/>
            <a:t>Kapadiya</a:t>
          </a:r>
          <a:r>
            <a:rPr lang="en-US" sz="2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Recruitment and selection</a:t>
          </a:r>
        </a:p>
      </dsp:txBody>
      <dsp:txXfrm>
        <a:off x="1057183" y="1805"/>
        <a:ext cx="9458416" cy="915310"/>
      </dsp:txXfrm>
    </dsp:sp>
    <dsp:sp modelId="{7A4934EC-A095-40B5-9EE7-BB334CAD5DDE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3E49E8-2C02-44E3-80C2-CA9C2E0CC7A4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188CE-65CB-4E58-999F-2BDC3DBCA8E1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 err="1"/>
            <a:t>Sheak</a:t>
          </a:r>
          <a:r>
            <a:rPr lang="en-US" sz="2200" b="1" kern="1200" dirty="0"/>
            <a:t> </a:t>
          </a:r>
          <a:r>
            <a:rPr lang="en-US" sz="2200" b="1" kern="1200" dirty="0" err="1"/>
            <a:t>Raisha</a:t>
          </a:r>
          <a:r>
            <a:rPr lang="en-US" sz="2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Training and development</a:t>
          </a:r>
        </a:p>
      </dsp:txBody>
      <dsp:txXfrm>
        <a:off x="1057183" y="1145944"/>
        <a:ext cx="9458416" cy="915310"/>
      </dsp:txXfrm>
    </dsp:sp>
    <dsp:sp modelId="{891FA4E7-3676-4400-826A-6722DBF4FE10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F918B4-CE11-4251-B7F2-02318ACD7E71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0F5A0C-7C04-4AAB-AAF3-63E36E386B65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200" b="1" kern="1200" dirty="0" err="1"/>
            <a:t>Tanvir</a:t>
          </a:r>
          <a:r>
            <a:rPr lang="fr-FR" sz="2200" b="1" kern="1200" dirty="0"/>
            <a:t> Ahmed</a:t>
          </a:r>
          <a:r>
            <a:rPr lang="en-US" sz="2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Performance management</a:t>
          </a:r>
        </a:p>
      </dsp:txBody>
      <dsp:txXfrm>
        <a:off x="1057183" y="2290082"/>
        <a:ext cx="9458416" cy="915310"/>
      </dsp:txXfrm>
    </dsp:sp>
    <dsp:sp modelId="{5CD69810-718F-4FAA-8F7B-665A440FE22C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AC5997-A8A4-473B-8EC7-3D066F5446AD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AFC3A9-4C63-4356-8744-59970C536272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/>
            <a:t>Monika Singh</a:t>
          </a:r>
          <a:r>
            <a:rPr lang="en-US" sz="2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Diversity, Equity and Inclusion (DEI) management</a:t>
          </a:r>
        </a:p>
      </dsp:txBody>
      <dsp:txXfrm>
        <a:off x="1057183" y="3434221"/>
        <a:ext cx="9458416" cy="9153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47A59B-6582-4888-BD50-906C14029352}">
      <dsp:nvSpPr>
        <dsp:cNvPr id="0" name=""/>
        <dsp:cNvSpPr/>
      </dsp:nvSpPr>
      <dsp:spPr>
        <a:xfrm>
          <a:off x="0" y="9268"/>
          <a:ext cx="6128026" cy="67532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i="0" kern="1200" baseline="0"/>
            <a:t>Virgin Atlantic employs 8,760+ staff (2024).</a:t>
          </a:r>
          <a:endParaRPr lang="en-US" sz="1700" kern="1200"/>
        </a:p>
      </dsp:txBody>
      <dsp:txXfrm>
        <a:off x="32967" y="42235"/>
        <a:ext cx="6062092" cy="609393"/>
      </dsp:txXfrm>
    </dsp:sp>
    <dsp:sp modelId="{EDD67DA4-5AEA-4414-9875-A55B27B7FA76}">
      <dsp:nvSpPr>
        <dsp:cNvPr id="0" name=""/>
        <dsp:cNvSpPr/>
      </dsp:nvSpPr>
      <dsp:spPr>
        <a:xfrm>
          <a:off x="0" y="733555"/>
          <a:ext cx="6128026" cy="67532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i="0" kern="1200" baseline="0"/>
            <a:t>Receives over 25,000 cabin crew applications annually.</a:t>
          </a:r>
          <a:endParaRPr lang="en-US" sz="1700" kern="1200"/>
        </a:p>
      </dsp:txBody>
      <dsp:txXfrm>
        <a:off x="32967" y="766522"/>
        <a:ext cx="6062092" cy="609393"/>
      </dsp:txXfrm>
    </dsp:sp>
    <dsp:sp modelId="{D370FAFB-7888-4567-8A8F-DA61625038E2}">
      <dsp:nvSpPr>
        <dsp:cNvPr id="0" name=""/>
        <dsp:cNvSpPr/>
      </dsp:nvSpPr>
      <dsp:spPr>
        <a:xfrm>
          <a:off x="0" y="1457843"/>
          <a:ext cx="6128026" cy="67532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i="0" kern="1200" baseline="0"/>
            <a:t>Uses scenario-based video interviews with ~90% completion rate.</a:t>
          </a:r>
          <a:endParaRPr lang="en-US" sz="1700" kern="1200"/>
        </a:p>
      </dsp:txBody>
      <dsp:txXfrm>
        <a:off x="32967" y="1490810"/>
        <a:ext cx="6062092" cy="609393"/>
      </dsp:txXfrm>
    </dsp:sp>
    <dsp:sp modelId="{516CA3CD-D731-4268-BD4A-A1AEBF22A5B2}">
      <dsp:nvSpPr>
        <dsp:cNvPr id="0" name=""/>
        <dsp:cNvSpPr/>
      </dsp:nvSpPr>
      <dsp:spPr>
        <a:xfrm>
          <a:off x="0" y="2182131"/>
          <a:ext cx="6128026" cy="67532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i="0" kern="1200" baseline="0"/>
            <a:t>Assessment days include group tasks, service role-plays and 30–40 min competency interviews.</a:t>
          </a:r>
          <a:endParaRPr lang="en-US" sz="1700" kern="1200"/>
        </a:p>
      </dsp:txBody>
      <dsp:txXfrm>
        <a:off x="32967" y="2215098"/>
        <a:ext cx="6062092" cy="609393"/>
      </dsp:txXfrm>
    </dsp:sp>
    <dsp:sp modelId="{21458A74-1B0D-49BF-9E73-C97020CAF137}">
      <dsp:nvSpPr>
        <dsp:cNvPr id="0" name=""/>
        <dsp:cNvSpPr/>
      </dsp:nvSpPr>
      <dsp:spPr>
        <a:xfrm>
          <a:off x="0" y="2906418"/>
          <a:ext cx="6128026" cy="675327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i="0" kern="1200" baseline="0" dirty="0"/>
            <a:t>New hires must meet UK CAA safety standards, right-to-work checks and DBS clearance.</a:t>
          </a:r>
          <a:endParaRPr lang="en-US" sz="1700" kern="1200" dirty="0"/>
        </a:p>
      </dsp:txBody>
      <dsp:txXfrm>
        <a:off x="32967" y="2939385"/>
        <a:ext cx="6062092" cy="609393"/>
      </dsp:txXfrm>
    </dsp:sp>
    <dsp:sp modelId="{911D61B1-340A-4A71-BB47-FCE9E9594D6C}">
      <dsp:nvSpPr>
        <dsp:cNvPr id="0" name=""/>
        <dsp:cNvSpPr/>
      </dsp:nvSpPr>
      <dsp:spPr>
        <a:xfrm>
          <a:off x="0" y="3630706"/>
          <a:ext cx="6128026" cy="67532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i="0" kern="1200" baseline="0"/>
            <a:t>Average recruitment cycle: 28–45 days depending on role.</a:t>
          </a:r>
          <a:endParaRPr lang="en-US" sz="1700" kern="1200"/>
        </a:p>
      </dsp:txBody>
      <dsp:txXfrm>
        <a:off x="32967" y="3663673"/>
        <a:ext cx="6062092" cy="609393"/>
      </dsp:txXfrm>
    </dsp:sp>
    <dsp:sp modelId="{943A079E-966A-43F8-9CA5-BFE39E37A04D}">
      <dsp:nvSpPr>
        <dsp:cNvPr id="0" name=""/>
        <dsp:cNvSpPr/>
      </dsp:nvSpPr>
      <dsp:spPr>
        <a:xfrm>
          <a:off x="0" y="4354994"/>
          <a:ext cx="6128026" cy="67532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i="0" kern="1200" baseline="0" dirty="0"/>
            <a:t>Hire-to-acceptance rate: approx. 12–15%, showing high selectivity</a:t>
          </a:r>
          <a:endParaRPr lang="en-US" sz="1700" kern="1200" dirty="0"/>
        </a:p>
      </dsp:txBody>
      <dsp:txXfrm>
        <a:off x="32967" y="4387961"/>
        <a:ext cx="6062092" cy="60939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0E5E3A-8302-4AEA-A450-8E9CFE3F4D7D}">
      <dsp:nvSpPr>
        <dsp:cNvPr id="0" name=""/>
        <dsp:cNvSpPr/>
      </dsp:nvSpPr>
      <dsp:spPr>
        <a:xfrm>
          <a:off x="10079" y="917430"/>
          <a:ext cx="2224747" cy="66742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5804" tIns="175804" rIns="175804" bIns="17580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Introduce</a:t>
          </a:r>
        </a:p>
      </dsp:txBody>
      <dsp:txXfrm>
        <a:off x="10079" y="917430"/>
        <a:ext cx="2224747" cy="667424"/>
      </dsp:txXfrm>
    </dsp:sp>
    <dsp:sp modelId="{52855DAD-BB92-46AD-B365-F28263BDC450}">
      <dsp:nvSpPr>
        <dsp:cNvPr id="0" name=""/>
        <dsp:cNvSpPr/>
      </dsp:nvSpPr>
      <dsp:spPr>
        <a:xfrm>
          <a:off x="10079" y="1584854"/>
          <a:ext cx="2224747" cy="208486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9756" tIns="219756" rIns="219756" bIns="219756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Introduce VR/AR training for emergency &amp; service scenarios</a:t>
          </a:r>
        </a:p>
      </dsp:txBody>
      <dsp:txXfrm>
        <a:off x="10079" y="1584854"/>
        <a:ext cx="2224747" cy="2084868"/>
      </dsp:txXfrm>
    </dsp:sp>
    <dsp:sp modelId="{9F9E4C73-98E7-4FCF-B3A7-218660D0E6BF}">
      <dsp:nvSpPr>
        <dsp:cNvPr id="0" name=""/>
        <dsp:cNvSpPr/>
      </dsp:nvSpPr>
      <dsp:spPr>
        <a:xfrm>
          <a:off x="2342720" y="917430"/>
          <a:ext cx="2224747" cy="66742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5804" tIns="175804" rIns="175804" bIns="17580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Link</a:t>
          </a:r>
        </a:p>
      </dsp:txBody>
      <dsp:txXfrm>
        <a:off x="2342720" y="917430"/>
        <a:ext cx="2224747" cy="667424"/>
      </dsp:txXfrm>
    </dsp:sp>
    <dsp:sp modelId="{9ED257A0-55E1-4111-9222-7504464B7DD1}">
      <dsp:nvSpPr>
        <dsp:cNvPr id="0" name=""/>
        <dsp:cNvSpPr/>
      </dsp:nvSpPr>
      <dsp:spPr>
        <a:xfrm>
          <a:off x="2342720" y="1584854"/>
          <a:ext cx="2224747" cy="2084868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9756" tIns="219756" rIns="219756" bIns="219756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Link mandatory training to career progression</a:t>
          </a:r>
        </a:p>
      </dsp:txBody>
      <dsp:txXfrm>
        <a:off x="2342720" y="1584854"/>
        <a:ext cx="2224747" cy="2084868"/>
      </dsp:txXfrm>
    </dsp:sp>
    <dsp:sp modelId="{7E1C95CB-1D26-47F0-B553-6A92B4D5DC44}">
      <dsp:nvSpPr>
        <dsp:cNvPr id="0" name=""/>
        <dsp:cNvSpPr/>
      </dsp:nvSpPr>
      <dsp:spPr>
        <a:xfrm>
          <a:off x="4675362" y="917430"/>
          <a:ext cx="2224747" cy="66742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5804" tIns="175804" rIns="175804" bIns="17580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Implement</a:t>
          </a:r>
        </a:p>
      </dsp:txBody>
      <dsp:txXfrm>
        <a:off x="4675362" y="917430"/>
        <a:ext cx="2224747" cy="667424"/>
      </dsp:txXfrm>
    </dsp:sp>
    <dsp:sp modelId="{EAC1C8BC-6382-45DB-97E4-189595D6DF80}">
      <dsp:nvSpPr>
        <dsp:cNvPr id="0" name=""/>
        <dsp:cNvSpPr/>
      </dsp:nvSpPr>
      <dsp:spPr>
        <a:xfrm>
          <a:off x="4675362" y="1584854"/>
          <a:ext cx="2224747" cy="2084868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9756" tIns="219756" rIns="219756" bIns="219756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Implement training ROI tracking (complaints ↓, NPS ↑)</a:t>
          </a:r>
        </a:p>
      </dsp:txBody>
      <dsp:txXfrm>
        <a:off x="4675362" y="1584854"/>
        <a:ext cx="2224747" cy="2084868"/>
      </dsp:txXfrm>
    </dsp:sp>
    <dsp:sp modelId="{91EDE0D4-DE7C-41B9-ABBF-4F869CDFA2D8}">
      <dsp:nvSpPr>
        <dsp:cNvPr id="0" name=""/>
        <dsp:cNvSpPr/>
      </dsp:nvSpPr>
      <dsp:spPr>
        <a:xfrm>
          <a:off x="7008004" y="917430"/>
          <a:ext cx="2224747" cy="66742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5804" tIns="175804" rIns="175804" bIns="17580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Create</a:t>
          </a:r>
        </a:p>
      </dsp:txBody>
      <dsp:txXfrm>
        <a:off x="7008004" y="917430"/>
        <a:ext cx="2224747" cy="667424"/>
      </dsp:txXfrm>
    </dsp:sp>
    <dsp:sp modelId="{90A94FA3-2535-430C-93F2-F1A1453818DE}">
      <dsp:nvSpPr>
        <dsp:cNvPr id="0" name=""/>
        <dsp:cNvSpPr/>
      </dsp:nvSpPr>
      <dsp:spPr>
        <a:xfrm>
          <a:off x="7008004" y="1584854"/>
          <a:ext cx="2224747" cy="2084868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9756" tIns="219756" rIns="219756" bIns="219756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Create cross-functional learning pathways</a:t>
          </a:r>
        </a:p>
      </dsp:txBody>
      <dsp:txXfrm>
        <a:off x="7008004" y="1584854"/>
        <a:ext cx="2224747" cy="2084868"/>
      </dsp:txXfrm>
    </dsp:sp>
    <dsp:sp modelId="{0C5BA9CE-1D26-4666-B997-AB234245048B}">
      <dsp:nvSpPr>
        <dsp:cNvPr id="0" name=""/>
        <dsp:cNvSpPr/>
      </dsp:nvSpPr>
      <dsp:spPr>
        <a:xfrm>
          <a:off x="9340646" y="917430"/>
          <a:ext cx="2224747" cy="66742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5804" tIns="175804" rIns="175804" bIns="17580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Invest in</a:t>
          </a:r>
        </a:p>
      </dsp:txBody>
      <dsp:txXfrm>
        <a:off x="9340646" y="917430"/>
        <a:ext cx="2224747" cy="667424"/>
      </dsp:txXfrm>
    </dsp:sp>
    <dsp:sp modelId="{D00AB008-BA53-4705-95D4-13B12E4359FC}">
      <dsp:nvSpPr>
        <dsp:cNvPr id="0" name=""/>
        <dsp:cNvSpPr/>
      </dsp:nvSpPr>
      <dsp:spPr>
        <a:xfrm>
          <a:off x="9340646" y="1584854"/>
          <a:ext cx="2224747" cy="2084868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9756" tIns="219756" rIns="219756" bIns="219756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Invest in internal trainer development programmes</a:t>
          </a:r>
        </a:p>
      </dsp:txBody>
      <dsp:txXfrm>
        <a:off x="9340646" y="1584854"/>
        <a:ext cx="2224747" cy="208486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D44615-2F58-48FF-8A80-BDF598969099}">
      <dsp:nvSpPr>
        <dsp:cNvPr id="0" name=""/>
        <dsp:cNvSpPr/>
      </dsp:nvSpPr>
      <dsp:spPr>
        <a:xfrm>
          <a:off x="1739" y="938555"/>
          <a:ext cx="597712" cy="597712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AA5542-1BA6-457B-B03F-24176EF2B66C}">
      <dsp:nvSpPr>
        <dsp:cNvPr id="0" name=""/>
        <dsp:cNvSpPr/>
      </dsp:nvSpPr>
      <dsp:spPr>
        <a:xfrm>
          <a:off x="127259" y="1064074"/>
          <a:ext cx="346673" cy="34667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5E1F51-16F3-438D-9F43-F636B58836FF}">
      <dsp:nvSpPr>
        <dsp:cNvPr id="0" name=""/>
        <dsp:cNvSpPr/>
      </dsp:nvSpPr>
      <dsp:spPr>
        <a:xfrm>
          <a:off x="727533" y="938555"/>
          <a:ext cx="1408893" cy="5977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baseline="0" dirty="0"/>
            <a:t>Reduce KPIs from 12+ metrics to 5–6 core metrics.</a:t>
          </a:r>
          <a:endParaRPr lang="en-US" sz="1200" b="0" kern="1200" dirty="0"/>
        </a:p>
      </dsp:txBody>
      <dsp:txXfrm>
        <a:off x="727533" y="938555"/>
        <a:ext cx="1408893" cy="597712"/>
      </dsp:txXfrm>
    </dsp:sp>
    <dsp:sp modelId="{A154B9BD-0247-4ACC-B544-09EFF6C7F7D0}">
      <dsp:nvSpPr>
        <dsp:cNvPr id="0" name=""/>
        <dsp:cNvSpPr/>
      </dsp:nvSpPr>
      <dsp:spPr>
        <a:xfrm>
          <a:off x="2381916" y="938555"/>
          <a:ext cx="597712" cy="597712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6A9FEE-9F27-4ACD-812A-D3B2E3415286}">
      <dsp:nvSpPr>
        <dsp:cNvPr id="0" name=""/>
        <dsp:cNvSpPr/>
      </dsp:nvSpPr>
      <dsp:spPr>
        <a:xfrm>
          <a:off x="2507435" y="1064074"/>
          <a:ext cx="346673" cy="34667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F3A0C0-E632-42F0-8C7E-2315EA319958}">
      <dsp:nvSpPr>
        <dsp:cNvPr id="0" name=""/>
        <dsp:cNvSpPr/>
      </dsp:nvSpPr>
      <dsp:spPr>
        <a:xfrm>
          <a:off x="3107709" y="938555"/>
          <a:ext cx="1408893" cy="5977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baseline="0"/>
            <a:t>Introduce 360-feedback for senior crew.</a:t>
          </a:r>
          <a:endParaRPr lang="en-US" sz="1200" kern="1200"/>
        </a:p>
      </dsp:txBody>
      <dsp:txXfrm>
        <a:off x="3107709" y="938555"/>
        <a:ext cx="1408893" cy="597712"/>
      </dsp:txXfrm>
    </dsp:sp>
    <dsp:sp modelId="{6884E9D7-9678-45BD-ACF9-33FFD56C7BB8}">
      <dsp:nvSpPr>
        <dsp:cNvPr id="0" name=""/>
        <dsp:cNvSpPr/>
      </dsp:nvSpPr>
      <dsp:spPr>
        <a:xfrm>
          <a:off x="1739" y="2156718"/>
          <a:ext cx="597712" cy="597712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9D3E80-5D2E-4CD2-9E81-2B07497E5232}">
      <dsp:nvSpPr>
        <dsp:cNvPr id="0" name=""/>
        <dsp:cNvSpPr/>
      </dsp:nvSpPr>
      <dsp:spPr>
        <a:xfrm>
          <a:off x="127259" y="2282237"/>
          <a:ext cx="346673" cy="34667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B36E35-6ADC-4464-9CA9-509081DD2ED4}">
      <dsp:nvSpPr>
        <dsp:cNvPr id="0" name=""/>
        <dsp:cNvSpPr/>
      </dsp:nvSpPr>
      <dsp:spPr>
        <a:xfrm>
          <a:off x="727533" y="2156718"/>
          <a:ext cx="1408893" cy="5977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baseline="0"/>
            <a:t>Add wellbeing metrics (fatigue index, roster stability).</a:t>
          </a:r>
          <a:endParaRPr lang="en-US" sz="1200" kern="1200"/>
        </a:p>
      </dsp:txBody>
      <dsp:txXfrm>
        <a:off x="727533" y="2156718"/>
        <a:ext cx="1408893" cy="597712"/>
      </dsp:txXfrm>
    </dsp:sp>
    <dsp:sp modelId="{BAD606FE-EA19-46B9-AC8C-D13C2AB751B8}">
      <dsp:nvSpPr>
        <dsp:cNvPr id="0" name=""/>
        <dsp:cNvSpPr/>
      </dsp:nvSpPr>
      <dsp:spPr>
        <a:xfrm>
          <a:off x="2381916" y="2156718"/>
          <a:ext cx="597712" cy="597712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91D085-1E52-4C23-B6FE-51CF98768188}">
      <dsp:nvSpPr>
        <dsp:cNvPr id="0" name=""/>
        <dsp:cNvSpPr/>
      </dsp:nvSpPr>
      <dsp:spPr>
        <a:xfrm>
          <a:off x="2507435" y="2282237"/>
          <a:ext cx="346673" cy="34667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B98150-8F2B-4B67-901E-DA9C29B5DCC4}">
      <dsp:nvSpPr>
        <dsp:cNvPr id="0" name=""/>
        <dsp:cNvSpPr/>
      </dsp:nvSpPr>
      <dsp:spPr>
        <a:xfrm>
          <a:off x="3107709" y="2156718"/>
          <a:ext cx="1408893" cy="5977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baseline="0"/>
            <a:t>Publish transparent dashboards to improve trust.</a:t>
          </a:r>
          <a:endParaRPr lang="en-US" sz="1200" kern="1200"/>
        </a:p>
      </dsp:txBody>
      <dsp:txXfrm>
        <a:off x="3107709" y="2156718"/>
        <a:ext cx="1408893" cy="597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node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B1278-B2E4-4859-AEFC-55455C7264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43070D-C155-4C05-9A99-1EBFC6321E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3A3B3B-7994-4B88-AEF9-C52D8C62DA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3AFD-D7E3-4CF2-B0B4-14B46CDA6717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997E07-4260-439A-8682-999A8D2689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0E6BBD-98DE-4DC7-9AF5-E2B912126B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1AEF4-531E-4BDB-922A-C162184AE1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0733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609A5-78A4-4345-A2F9-5E2CBF8CEE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20390-55CD-44EC-816A-0B99F8DEC3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A9EC62-7274-4D41-A480-34E38647C9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3AFD-D7E3-4CF2-B0B4-14B46CDA6717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123CCB-B144-4FF5-BE61-DAE3CF41A6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50A5B9-D78F-4255-AC4A-21D65BBCCA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1AEF4-531E-4BDB-922A-C162184AE1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9444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16702-F50C-4DE9-93BE-4179DDABD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12766C-1BEF-434D-990A-ACAD3FF6C7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E287D-114F-48CC-BB95-81B51327DE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3AFD-D7E3-4CF2-B0B4-14B46CDA6717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558AA3-6F43-4A6E-900D-9AC85DF781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28EE41-0EBE-4164-A15A-66A761CBE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1AEF4-531E-4BDB-922A-C162184AE1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56612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3C0FB-2FF7-4C7E-AE99-29B4B34514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96927-6AEF-4AA1-A1DD-095AE2B964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FF48E5-9751-4C46-A96F-83542DC19D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B4AB0D-2AC1-4094-BD0F-228359BDF4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3AFD-D7E3-4CF2-B0B4-14B46CDA6717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D6F60F-2829-47E5-BFE8-B65719D511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72521D-0B9C-4F9E-AAF3-2E078E3FE3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1AEF4-531E-4BDB-922A-C162184AE1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622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5B131-1E52-437C-AE22-6F3E94FDC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608C7F-C338-4A9D-967C-90A38BBA82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FA9BB-7AAC-482F-9826-0AEAFE58D0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ADAE7B-11A2-4FAA-BD77-D227B555BFB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782EAF-D63E-48BF-A2B0-D994C03768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DDFB855-FA64-414E-92A8-58A297D1D4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3AFD-D7E3-4CF2-B0B4-14B46CDA6717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C494CD-B260-4618-9503-93313EA2C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FFD960-F695-4851-A15F-DB4275BBF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1AEF4-531E-4BDB-922A-C162184AE1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4962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F7474-651D-45B1-9681-FEF8F11A5B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939935-FE68-4C79-BEF4-82CEED2080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3AFD-D7E3-4CF2-B0B4-14B46CDA6717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424984-5010-445B-9C96-876F5EBD7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310E79-BA8E-45BE-8AD6-94DF1B1A5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1AEF4-531E-4BDB-922A-C162184AE1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462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94BD2D-D733-4DBA-8183-443F55667D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3AFD-D7E3-4CF2-B0B4-14B46CDA6717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D2F63AC-9B32-4E1F-8924-87D0AF54E6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5BDA93-7DFD-4EEB-9F20-1CD437D10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1AEF4-531E-4BDB-922A-C162184AE1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299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1F892-B9F7-4A9F-9020-DB6F6836E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1B4AA-65C5-4DA9-833B-BD9C030E0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2AE170-96C9-4071-8D81-726BABC467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6D58A4-5144-441C-BF83-9765CFCC3B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3AFD-D7E3-4CF2-B0B4-14B46CDA6717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4DAAA9-4AD4-4134-B80C-00ACB327AF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D41E58-2FB6-469E-AD7E-F837D6FF2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1AEF4-531E-4BDB-922A-C162184AE1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2617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F5A58-061E-4753-B258-644B34588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EE7A68-4444-4A31-BED5-949CD763FC1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C5F3AC-FCC9-4391-BCE0-5634B51D61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98FA7E-F719-482B-B73B-59D47DEAC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3AFD-D7E3-4CF2-B0B4-14B46CDA6717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497DD0-CFB6-4EBD-B9D4-7F071E6187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641713-640C-47B1-9448-89D35E1F8E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1AEF4-531E-4BDB-922A-C162184AE1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86182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4E932-EA9C-4099-B148-88CF6FDE8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9C4E4E-439B-4508-8FC7-36A5E33AD7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4090EE-9AD8-4778-86C5-9B964A5AE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3AFD-D7E3-4CF2-B0B4-14B46CDA6717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F1278E-BA4C-4DAB-9DC4-9BFEF5FBE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6520B9-3AA4-40D4-857A-A6EFD98C17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1AEF4-531E-4BDB-922A-C162184AE1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5970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0A02E86-58A2-4082-A44F-CFEC34F684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429A72-73EF-4B8A-9DAE-67692F3AEA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FE7025-428C-4A67-9D06-19C5BA7F9D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3AFD-D7E3-4CF2-B0B4-14B46CDA6717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B2FAB-7D74-4CA9-84F4-CD1F5839D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74D310-88E1-4A59-ABD9-A616FD85B1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1AEF4-531E-4BDB-922A-C162184AE1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2441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86C30C-B586-4D28-A4F7-D71061136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BA9A5F-C838-49C1-8E45-9E4E40CC21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FE54DA-8006-4BDE-81B5-C3E259A77EA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303AFD-D7E3-4CF2-B0B4-14B46CDA6717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2C5F29-E0E9-40E3-8165-6614909781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0B184E-0E26-446E-B579-D774070C97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E1AEF4-531E-4BDB-922A-C162184AE1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265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 /><Relationship Id="rId7" Type="http://schemas.microsoft.com/office/2007/relationships/diagramDrawing" Target="../diagrams/drawing1.xml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1.xml" /><Relationship Id="rId5" Type="http://schemas.openxmlformats.org/officeDocument/2006/relationships/diagramQuickStyle" Target="../diagrams/quickStyle1.xml" /><Relationship Id="rId4" Type="http://schemas.openxmlformats.org/officeDocument/2006/relationships/diagramLayout" Target="../diagrams/layout1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 /><Relationship Id="rId3" Type="http://schemas.openxmlformats.org/officeDocument/2006/relationships/diagramLayout" Target="../diagrams/layout3.xml" /><Relationship Id="rId7" Type="http://schemas.openxmlformats.org/officeDocument/2006/relationships/image" Target="../media/image10.png" /><Relationship Id="rId2" Type="http://schemas.openxmlformats.org/officeDocument/2006/relationships/diagramData" Target="../diagrams/data3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3.xml" /><Relationship Id="rId5" Type="http://schemas.openxmlformats.org/officeDocument/2006/relationships/diagramColors" Target="../diagrams/colors3.xml" /><Relationship Id="rId4" Type="http://schemas.openxmlformats.org/officeDocument/2006/relationships/diagramQuickStyle" Target="../diagrams/quickStyle3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 /><Relationship Id="rId2" Type="http://schemas.openxmlformats.org/officeDocument/2006/relationships/image" Target="../media/image12.pn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14.png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 /><Relationship Id="rId2" Type="http://schemas.openxmlformats.org/officeDocument/2006/relationships/image" Target="../media/image19.png" /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 /><Relationship Id="rId1" Type="http://schemas.openxmlformats.org/officeDocument/2006/relationships/slideLayout" Target="../slideLayouts/slideLayout2.xml" 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 /><Relationship Id="rId1" Type="http://schemas.openxmlformats.org/officeDocument/2006/relationships/slideLayout" Target="../slideLayouts/slideLayout2.xml" 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 /><Relationship Id="rId7" Type="http://schemas.microsoft.com/office/2007/relationships/diagramDrawing" Target="../diagrams/drawing4.xml" /><Relationship Id="rId2" Type="http://schemas.openxmlformats.org/officeDocument/2006/relationships/image" Target="../media/image23.jpe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4.xml" /><Relationship Id="rId5" Type="http://schemas.openxmlformats.org/officeDocument/2006/relationships/diagramQuickStyle" Target="../diagrams/quickStyle4.xml" /><Relationship Id="rId4" Type="http://schemas.openxmlformats.org/officeDocument/2006/relationships/diagramLayout" Target="../diagrams/layout4.xml" 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 /><Relationship Id="rId2" Type="http://schemas.openxmlformats.org/officeDocument/2006/relationships/image" Target="../media/image24.jpeg" /><Relationship Id="rId1" Type="http://schemas.openxmlformats.org/officeDocument/2006/relationships/slideLayout" Target="../slideLayouts/slideLayout2.xml" 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 /><Relationship Id="rId1" Type="http://schemas.openxmlformats.org/officeDocument/2006/relationships/slideLayout" Target="../slideLayouts/slideLayout2.xml" 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 /><Relationship Id="rId1" Type="http://schemas.openxmlformats.org/officeDocument/2006/relationships/slideLayout" Target="../slideLayouts/slideLayout2.xml" 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 /><Relationship Id="rId7" Type="http://schemas.openxmlformats.org/officeDocument/2006/relationships/image" Target="../media/image36.png" /><Relationship Id="rId2" Type="http://schemas.openxmlformats.org/officeDocument/2006/relationships/diagramData" Target="../diagrams/data5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5.xml" /><Relationship Id="rId5" Type="http://schemas.openxmlformats.org/officeDocument/2006/relationships/diagramColors" Target="../diagrams/colors5.xml" /><Relationship Id="rId4" Type="http://schemas.openxmlformats.org/officeDocument/2006/relationships/diagramQuickStyle" Target="../diagrams/quickStyle5.xml" 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 /><Relationship Id="rId2" Type="http://schemas.openxmlformats.org/officeDocument/2006/relationships/image" Target="../media/image37.png" /><Relationship Id="rId1" Type="http://schemas.openxmlformats.org/officeDocument/2006/relationships/slideLayout" Target="../slideLayouts/slideLayout2.xml" 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 /><Relationship Id="rId1" Type="http://schemas.openxmlformats.org/officeDocument/2006/relationships/slideLayout" Target="../slideLayouts/slideLayout2.xml" 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 /><Relationship Id="rId1" Type="http://schemas.openxmlformats.org/officeDocument/2006/relationships/slideLayout" Target="../slideLayouts/slideLayout2.xml" 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 /><Relationship Id="rId2" Type="http://schemas.openxmlformats.org/officeDocument/2006/relationships/image" Target="../media/image41.png" /><Relationship Id="rId1" Type="http://schemas.openxmlformats.org/officeDocument/2006/relationships/slideLayout" Target="../slideLayouts/slideLayout2.xml" 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 /><Relationship Id="rId1" Type="http://schemas.openxmlformats.org/officeDocument/2006/relationships/slideLayout" Target="../slideLayouts/slideLayout2.xml" 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FD744A-F590-CA69-97C6-CD348EBADE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15031" y="1380754"/>
            <a:ext cx="5561938" cy="251351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200" b="1" kern="1200" dirty="0">
                <a:latin typeface="+mj-lt"/>
                <a:ea typeface="+mj-ea"/>
                <a:cs typeface="+mj-cs"/>
              </a:rPr>
              <a:t>Group Presentation: Human Resources and </a:t>
            </a:r>
            <a:r>
              <a:rPr lang="en-US" sz="4200" b="1" kern="1200" dirty="0" err="1">
                <a:latin typeface="+mj-lt"/>
                <a:ea typeface="+mj-ea"/>
                <a:cs typeface="+mj-cs"/>
              </a:rPr>
              <a:t>Organisational</a:t>
            </a:r>
            <a:r>
              <a:rPr lang="en-US" sz="4200" b="1" kern="1200" dirty="0">
                <a:latin typeface="+mj-lt"/>
                <a:ea typeface="+mj-ea"/>
                <a:cs typeface="+mj-cs"/>
              </a:rPr>
              <a:t> Strategy-Virgin Atlantic (UK)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511A37-3532-2D10-E82F-62E3AF955F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15031" y="4076802"/>
            <a:ext cx="5561938" cy="1534587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1800" b="1" dirty="0"/>
              <a:t>Module:</a:t>
            </a:r>
            <a:r>
              <a:rPr lang="en-US" sz="1800" dirty="0"/>
              <a:t> Human Capital Management (LCMB7023)</a:t>
            </a:r>
            <a:br>
              <a:rPr lang="en-US" sz="1800" dirty="0"/>
            </a:br>
            <a:r>
              <a:rPr lang="en-US" sz="1800" b="1" dirty="0"/>
              <a:t>Programme:</a:t>
            </a:r>
            <a:r>
              <a:rPr lang="en-US" sz="1800" dirty="0"/>
              <a:t> MBA</a:t>
            </a:r>
            <a:br>
              <a:rPr lang="en-US" sz="1800" dirty="0"/>
            </a:br>
            <a:r>
              <a:rPr lang="en-US" sz="1800" b="1" dirty="0"/>
              <a:t>Assessment Component 2</a:t>
            </a:r>
            <a:br>
              <a:rPr lang="en-US" sz="1800" dirty="0"/>
            </a:br>
            <a:r>
              <a:rPr lang="en-US" sz="1800" b="1" dirty="0"/>
              <a:t>Presentation Title:</a:t>
            </a:r>
            <a:r>
              <a:rPr lang="en-US" sz="1800" dirty="0"/>
              <a:t> Assessment 2: Human Resources and </a:t>
            </a:r>
            <a:r>
              <a:rPr lang="en-US" sz="1800" dirty="0" err="1"/>
              <a:t>Organisational</a:t>
            </a:r>
            <a:r>
              <a:rPr lang="en-US" sz="1800" dirty="0"/>
              <a:t> Strategy –  Virgin Atlantic (UK)</a:t>
            </a:r>
            <a:br>
              <a:rPr lang="en-US" sz="1800" dirty="0"/>
            </a:br>
            <a:r>
              <a:rPr lang="en-US" sz="1800" b="1" dirty="0"/>
              <a:t>Lecturer:</a:t>
            </a:r>
            <a:r>
              <a:rPr lang="en-US" sz="1800" dirty="0"/>
              <a:t> Hoang Nguyen</a:t>
            </a:r>
            <a:br>
              <a:rPr lang="en-US" sz="1800" dirty="0"/>
            </a:br>
            <a:endParaRPr lang="en-US" sz="18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8879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urry green and white background&#10;&#10;AI-generated content may be incorrect.">
            <a:extLst>
              <a:ext uri="{FF2B5EF4-FFF2-40B4-BE49-F238E27FC236}">
                <a16:creationId xmlns:a16="http://schemas.microsoft.com/office/drawing/2014/main" id="{A7319DBA-1489-1738-31FB-C0857E8D99D4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7930" b="15278"/>
          <a:stretch>
            <a:fillRect/>
          </a:stretch>
        </p:blipFill>
        <p:spPr>
          <a:xfrm>
            <a:off x="-187016" y="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C42319-F790-D581-DA1D-8EAAE3397E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2535850"/>
              </p:ext>
            </p:extLst>
          </p:nvPr>
        </p:nvGraphicFramePr>
        <p:xfrm>
          <a:off x="-103909" y="135082"/>
          <a:ext cx="12032673" cy="60418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539104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BCC532-F268-2CD4-E5E2-708E98F5D9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7531588"/>
              </p:ext>
            </p:extLst>
          </p:nvPr>
        </p:nvGraphicFramePr>
        <p:xfrm>
          <a:off x="838200" y="125333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60955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/>
          <p:cNvSpPr/>
          <p:nvPr/>
        </p:nvSpPr>
        <p:spPr>
          <a:xfrm>
            <a:off x="2586381" y="144739"/>
            <a:ext cx="7169285" cy="6527259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chemeClr val="tx1"/>
                </a:solidFill>
              </a:rPr>
              <a:t>INTRODUCTION</a:t>
            </a:r>
          </a:p>
          <a:p>
            <a:pPr algn="ctr"/>
            <a:endParaRPr lang="en-US" dirty="0">
              <a:ln w="18415" cmpd="sng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algn="ctr"/>
            <a:endParaRPr lang="en-US" dirty="0">
              <a:ln w="18415" cmpd="sng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algn="ctr"/>
            <a:r>
              <a:rPr lang="en-US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Virgin Atlantic is a premium </a:t>
            </a:r>
            <a:r>
              <a:rPr lang="en-US" dirty="0" err="1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UK‑based</a:t>
            </a:r>
            <a:r>
              <a:rPr lang="en-US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airline known for its bold brand personality, innovative customer experience, and a strong emphasis on </a:t>
            </a:r>
            <a:r>
              <a:rPr lang="en-US" dirty="0" err="1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people‑first</a:t>
            </a:r>
            <a:r>
              <a:rPr lang="en-US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culture. In Human Capital Management, the company focuses on attracting top aviation talent, nurturing a diverse and inclusive workforce, and aligning employee development with its strategic goals of safety, sustainability, and growth. Key HR priorities include robust recruitment pipelines, continuous learning, </a:t>
            </a:r>
            <a:r>
              <a:rPr lang="en-US" dirty="0" err="1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performance‑driven</a:t>
            </a:r>
            <a:r>
              <a:rPr lang="en-US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rewards, and building a strong </a:t>
            </a:r>
            <a:r>
              <a:rPr lang="en-US" dirty="0" err="1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employee‑employer</a:t>
            </a:r>
            <a:r>
              <a:rPr lang="en-US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relationship that fuels the airline’s “</a:t>
            </a:r>
            <a:r>
              <a:rPr lang="en-US" dirty="0" err="1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fly‑high</a:t>
            </a:r>
            <a:r>
              <a:rPr lang="en-US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” ethos.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89ED1AA-8684-4D37-B208-8777E1A77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Graphic 33">
            <a:extLst>
              <a:ext uri="{FF2B5EF4-FFF2-40B4-BE49-F238E27FC236}">
                <a16:creationId xmlns:a16="http://schemas.microsoft.com/office/drawing/2014/main" id="{4180E01B-B1F4-437C-807D-1C930718E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0784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E616C3-AB0F-4318-BAA0-26E22ECB8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5391" y="904010"/>
            <a:ext cx="7074568" cy="366465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600" b="1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Recruitment, Selection &amp; Orientation at </a:t>
            </a:r>
            <a:r>
              <a:rPr lang="en-US" sz="6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Virgin Atlantic</a:t>
            </a:r>
            <a:br>
              <a:rPr lang="en-US" sz="56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5600" kern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41F77738-2AF0-4750-A0C7-F97C2C175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EF3FF94-02FB-D566-36FE-A4F393D2ED90}"/>
              </a:ext>
            </a:extLst>
          </p:cNvPr>
          <p:cNvSpPr/>
          <p:nvPr/>
        </p:nvSpPr>
        <p:spPr>
          <a:xfrm>
            <a:off x="3127664" y="4457700"/>
            <a:ext cx="5434445" cy="1690809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Viren </a:t>
            </a:r>
            <a:r>
              <a:rPr lang="en-US" sz="3600" b="1" dirty="0" err="1">
                <a:solidFill>
                  <a:schemeClr val="bg1"/>
                </a:solidFill>
              </a:rPr>
              <a:t>Kapadiya</a:t>
            </a:r>
            <a:r>
              <a:rPr lang="en-US" sz="3600" b="1" dirty="0">
                <a:solidFill>
                  <a:schemeClr val="bg1"/>
                </a:solidFill>
              </a:rPr>
              <a:t>  </a:t>
            </a:r>
          </a:p>
          <a:p>
            <a:pPr algn="ctr"/>
            <a:r>
              <a:rPr lang="en-US" sz="3600" b="1" dirty="0">
                <a:solidFill>
                  <a:schemeClr val="bg1"/>
                </a:solidFill>
              </a:rPr>
              <a:t>ID: 2431957</a:t>
            </a:r>
          </a:p>
        </p:txBody>
      </p:sp>
    </p:spTree>
    <p:extLst>
      <p:ext uri="{BB962C8B-B14F-4D97-AF65-F5344CB8AC3E}">
        <p14:creationId xmlns:p14="http://schemas.microsoft.com/office/powerpoint/2010/main" val="2476308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14365-F915-4F1F-8686-E1929A2A1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492" y="275478"/>
            <a:ext cx="7305675" cy="1325563"/>
          </a:xfrm>
        </p:spPr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Current Policies and Practices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6EADA6-FC3B-45D5-94FE-32D35A32B3BF}"/>
              </a:ext>
            </a:extLst>
          </p:cNvPr>
          <p:cNvSpPr/>
          <p:nvPr/>
        </p:nvSpPr>
        <p:spPr>
          <a:xfrm>
            <a:off x="8221228" y="2743200"/>
            <a:ext cx="24045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(Virgin Atlantic, 2024).</a:t>
            </a:r>
          </a:p>
        </p:txBody>
      </p:sp>
      <p:graphicFrame>
        <p:nvGraphicFramePr>
          <p:cNvPr id="1034" name="Rectangle 2">
            <a:extLst>
              <a:ext uri="{FF2B5EF4-FFF2-40B4-BE49-F238E27FC236}">
                <a16:creationId xmlns:a16="http://schemas.microsoft.com/office/drawing/2014/main" id="{DBB03D77-B085-DC53-A70B-7C3A968A77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6367581"/>
              </p:ext>
            </p:extLst>
          </p:nvPr>
        </p:nvGraphicFramePr>
        <p:xfrm>
          <a:off x="133350" y="1683328"/>
          <a:ext cx="6128027" cy="50395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30" name="Picture 6" descr="Atlantic Airways: net sales 2023| Statista">
            <a:extLst>
              <a:ext uri="{FF2B5EF4-FFF2-40B4-BE49-F238E27FC236}">
                <a16:creationId xmlns:a16="http://schemas.microsoft.com/office/drawing/2014/main" id="{CBDFFDAB-E7FA-4C27-CD51-19B3964531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9009" y="0"/>
            <a:ext cx="543964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Virgin versus British Airways - who did better in 2021? — GRIDPOINT  CONSULTING">
            <a:extLst>
              <a:ext uri="{FF2B5EF4-FFF2-40B4-BE49-F238E27FC236}">
                <a16:creationId xmlns:a16="http://schemas.microsoft.com/office/drawing/2014/main" id="{916ED02A-CBE5-6805-CE7F-60D3E23B46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8425" y="3112532"/>
            <a:ext cx="5238775" cy="2960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B225490-07D0-77A0-8154-A2AE0B658D5A}"/>
              </a:ext>
            </a:extLst>
          </p:cNvPr>
          <p:cNvSpPr/>
          <p:nvPr/>
        </p:nvSpPr>
        <p:spPr>
          <a:xfrm>
            <a:off x="7694295" y="6257882"/>
            <a:ext cx="34583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Virgin Atlantic Vs British Airways</a:t>
            </a:r>
          </a:p>
        </p:txBody>
      </p:sp>
    </p:spTree>
    <p:extLst>
      <p:ext uri="{BB962C8B-B14F-4D97-AF65-F5344CB8AC3E}">
        <p14:creationId xmlns:p14="http://schemas.microsoft.com/office/powerpoint/2010/main" val="15161677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3E1E0E-C068-4B50-B56C-2E6F4B065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490" y="639520"/>
            <a:ext cx="3351455" cy="1719072"/>
          </a:xfrm>
        </p:spPr>
        <p:txBody>
          <a:bodyPr anchor="b">
            <a:normAutofit/>
          </a:bodyPr>
          <a:lstStyle/>
          <a:p>
            <a:r>
              <a:rPr lang="en-US" sz="3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 of Line Managers</a:t>
            </a:r>
            <a:br>
              <a:rPr lang="en-US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05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2B861E6-01FC-3CD4-1C0E-7A4A916077C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" y="2809306"/>
            <a:ext cx="4187536" cy="1524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Participate in interview panels.</a:t>
            </a: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Decide final shortlist with HR.</a:t>
            </a: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Conduct 3-month and 6-month probation reviews 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Appelbaum et al., 2002)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2BBA3593-C590-F4C2-6646-BEF69E114D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088435" y="533497"/>
            <a:ext cx="7735075" cy="6075626"/>
          </a:xfrm>
          <a:prstGeom prst="rect">
            <a:avLst/>
          </a:prstGeom>
        </p:spPr>
      </p:pic>
      <p:pic>
        <p:nvPicPr>
          <p:cNvPr id="9" name="Picture 8" descr="A blue square with white text&#10;&#10;AI-generated content may be incorrect.">
            <a:extLst>
              <a:ext uri="{FF2B5EF4-FFF2-40B4-BE49-F238E27FC236}">
                <a16:creationId xmlns:a16="http://schemas.microsoft.com/office/drawing/2014/main" id="{FD5F1065-D8C7-2FE6-DAB0-823C43250EE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791" y="4593240"/>
            <a:ext cx="3141518" cy="2094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19721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38575-9231-3E2A-22DD-29A3C3E7C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Strategic Alignment</a:t>
            </a:r>
          </a:p>
        </p:txBody>
      </p:sp>
      <p:pic>
        <p:nvPicPr>
          <p:cNvPr id="16387" name="Picture 3" descr="How Richard Branson Builds Virgin Atlantic's Enviable Culture">
            <a:extLst>
              <a:ext uri="{FF2B5EF4-FFF2-40B4-BE49-F238E27FC236}">
                <a16:creationId xmlns:a16="http://schemas.microsoft.com/office/drawing/2014/main" id="{7F64F73A-51B7-19FB-4C33-C53AB07020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45" b="26827"/>
          <a:stretch>
            <a:fillRect/>
          </a:stretch>
        </p:blipFill>
        <p:spPr bwMode="auto"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EFEC3E6B-BCE4-A525-5DD6-992BF5C9E50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223982" y="3752850"/>
            <a:ext cx="7485413" cy="245268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Supports Virgin Atlantic’s premium customer-experience strategy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Ensures skilled, safety-compliant, service-oriented workforce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Supports brand identity (“Virgin Flair”)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Helps maintain competitive advantage vs BA &amp;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easyJet 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Tran Viet, 2014).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65301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69AEE-87BC-41C3-8A02-DB4A6F7AE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Key HR Challenges</a:t>
            </a:r>
          </a:p>
        </p:txBody>
      </p:sp>
      <p:pic>
        <p:nvPicPr>
          <p:cNvPr id="4099" name="Picture 3" descr="Virgin versus British Airways - who did better in 2021? — GRIDPOINT  CONSULTING">
            <a:extLst>
              <a:ext uri="{FF2B5EF4-FFF2-40B4-BE49-F238E27FC236}">
                <a16:creationId xmlns:a16="http://schemas.microsoft.com/office/drawing/2014/main" id="{28366298-E636-45E6-8C45-1EE42A345B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8809" y="1924050"/>
            <a:ext cx="7049109" cy="3337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039B935-4F4A-4B2C-A285-3CD7C9FD7990}"/>
              </a:ext>
            </a:extLst>
          </p:cNvPr>
          <p:cNvSpPr/>
          <p:nvPr/>
        </p:nvSpPr>
        <p:spPr>
          <a:xfrm>
            <a:off x="6649279" y="5978902"/>
            <a:ext cx="53721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Virgin Atlantic Vs British Airways</a:t>
            </a:r>
          </a:p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Bertillo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2013)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FD961D05-A2C5-7842-8F02-FAB1F30B15D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25450" y="2518607"/>
            <a:ext cx="4240067" cy="28766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High competition for aviation talent in the UK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Rising recruitment costs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Skill shortages in engineering, digital &amp; multilingual roles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Early turnover (first-year attrition 11–14%)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Gender imbalance in technical roles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69253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6966A8-E431-4AD0-9662-BB381977F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4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  <a:br>
              <a:rPr lang="en-US" sz="4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4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FDD1274-8E24-416A-B8F7-0C0DAD79D4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5151" y="2802602"/>
            <a:ext cx="6654362" cy="2615908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9A284E97-6AF7-44E9-9378-C0A15DCF629A}"/>
              </a:ext>
            </a:extLst>
          </p:cNvPr>
          <p:cNvSpPr/>
          <p:nvPr/>
        </p:nvSpPr>
        <p:spPr>
          <a:xfrm>
            <a:off x="8482917" y="5434952"/>
            <a:ext cx="18746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(Gallagher, 2023).</a:t>
            </a:r>
            <a:endParaRPr lang="en-US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F06BB520-C41F-A9C0-BA4F-4797D1B97AC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52487" y="2766026"/>
            <a:ext cx="5032664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 AI tools to reduce time-to-hire by 20–30%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Launch annual aviation apprenticeship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programme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(200 candidates/year)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Improve realistic job previews &amp; job shadowing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Strengthen analytics for tracking hiring quality, diversity &amp; retention</a:t>
            </a:r>
          </a:p>
        </p:txBody>
      </p:sp>
    </p:spTree>
    <p:extLst>
      <p:ext uri="{BB962C8B-B14F-4D97-AF65-F5344CB8AC3E}">
        <p14:creationId xmlns:p14="http://schemas.microsoft.com/office/powerpoint/2010/main" val="39396111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77BA00-F54F-40AD-ABF6-47A3C4C60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7767C-165C-4576-8DDA-E426726803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Autofit/>
          </a:bodyPr>
          <a:lstStyle/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Bertillo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J.B. and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Salando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D.J., 2013. Human Resource Management Practices in an Airline Industry: The British Airways Global Perspective. 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Available at SSRN 2292797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Gallagher, R., 2023. </a:t>
            </a:r>
            <a:r>
              <a:rPr lang="en-US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Organising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 to win: the role of trade union leadership in the 2016-17 Mixed Fleet Unite-British Airways dispute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 (Doctoral dissertation).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Appelbaum, S.H. and Fewster, B.M., 2002. Global aviation human resource management: Contemporary recruitment and selection and diversity and equal opportunity practices. 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Equal Opportunities International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21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(7), pp.66-80.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Tran Viet, T., 2014. Public Relations in enhancing brand values: case study Virgin Atlantic and Vietnam Airlines.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06693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289ED1AA-8684-4D37-B208-8777E1A77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Graphic 33">
            <a:extLst>
              <a:ext uri="{FF2B5EF4-FFF2-40B4-BE49-F238E27FC236}">
                <a16:creationId xmlns:a16="http://schemas.microsoft.com/office/drawing/2014/main" id="{4180E01B-B1F4-437C-807D-1C930718E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0784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657457-5BAF-486A-9481-3CD1544EE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1591" y="1841134"/>
            <a:ext cx="7074568" cy="289897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6600" b="1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&amp; Development at </a:t>
            </a:r>
            <a:r>
              <a:rPr lang="en-US" sz="6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Virgin Atlantic</a:t>
            </a:r>
            <a:br>
              <a:rPr lang="en-US" sz="66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6600" kern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41F77738-2AF0-4750-A0C7-F97C2C175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C33C26C-9565-7606-3FE4-2F38937CE66A}"/>
              </a:ext>
            </a:extLst>
          </p:cNvPr>
          <p:cNvSpPr/>
          <p:nvPr/>
        </p:nvSpPr>
        <p:spPr>
          <a:xfrm>
            <a:off x="4114800" y="4551218"/>
            <a:ext cx="3532909" cy="1704109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E35FFD-2623-9EED-E8F8-EF030FD524D8}"/>
              </a:ext>
            </a:extLst>
          </p:cNvPr>
          <p:cNvSpPr txBox="1"/>
          <p:nvPr/>
        </p:nvSpPr>
        <p:spPr>
          <a:xfrm>
            <a:off x="4328021" y="4376266"/>
            <a:ext cx="3532909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b="1" dirty="0">
                <a:solidFill>
                  <a:schemeClr val="bg1"/>
                </a:solidFill>
              </a:rPr>
              <a:t>Sheak Raisha </a:t>
            </a:r>
          </a:p>
          <a:p>
            <a:r>
              <a:rPr lang="en-US" sz="4400" b="1" dirty="0">
                <a:solidFill>
                  <a:schemeClr val="bg1"/>
                </a:solidFill>
              </a:rPr>
              <a:t>ID: 2503888</a:t>
            </a:r>
          </a:p>
        </p:txBody>
      </p:sp>
    </p:spTree>
    <p:extLst>
      <p:ext uri="{BB962C8B-B14F-4D97-AF65-F5344CB8AC3E}">
        <p14:creationId xmlns:p14="http://schemas.microsoft.com/office/powerpoint/2010/main" val="18626846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2D79F8-19C9-4053-A3B7-FDD106843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4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Current Policies and Practices </a:t>
            </a:r>
            <a:endParaRPr lang="en-US" sz="4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129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599F05A-6D35-4C5A-AC71-B978E89AE195}"/>
              </a:ext>
            </a:extLst>
          </p:cNvPr>
          <p:cNvSpPr/>
          <p:nvPr/>
        </p:nvSpPr>
        <p:spPr>
          <a:xfrm>
            <a:off x="7706515" y="5713142"/>
            <a:ext cx="30315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Grugulis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2022;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Jauria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2025).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368838EA-44EB-93FD-54A3-D87D9AB240C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74048" y="2568812"/>
            <a:ext cx="4699289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Cabin crew complete 4.5-week mandatory training at Crawley Training Centre.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Safety training compliance: 95% (CAA target: 100%).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Pilots undergo 40–50 simulator hours yearly + recurrent checks.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Ground staff complete disability, customer service, and digital skills modules.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Community learning 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programme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delivered 6,700+ hours in one year to 350 students.</a:t>
            </a:r>
          </a:p>
        </p:txBody>
      </p:sp>
      <p:pic>
        <p:nvPicPr>
          <p:cNvPr id="7" name="Picture 6" descr="A graph with text on it&#10;&#10;AI-generated content may be incorrect.">
            <a:extLst>
              <a:ext uri="{FF2B5EF4-FFF2-40B4-BE49-F238E27FC236}">
                <a16:creationId xmlns:a16="http://schemas.microsoft.com/office/drawing/2014/main" id="{9719A8D3-8E52-07CA-C2B9-9B4BFA64197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1323" y="2153959"/>
            <a:ext cx="6328323" cy="3138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5066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88DDC6-E5B3-4387-8281-2DFD9E4D2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4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 of Line Managers</a:t>
            </a:r>
            <a:br>
              <a:rPr lang="en-US" sz="4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4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15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146" name="Picture 2" descr="British Airways – Strategic Management Essay Example [Free]">
            <a:extLst>
              <a:ext uri="{FF2B5EF4-FFF2-40B4-BE49-F238E27FC236}">
                <a16:creationId xmlns:a16="http://schemas.microsoft.com/office/drawing/2014/main" id="{5069CCCB-3CB7-4444-8C60-6096529842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40" r="15118" b="1"/>
          <a:stretch>
            <a:fillRect/>
          </a:stretch>
        </p:blipFill>
        <p:spPr bwMode="auto">
          <a:xfrm>
            <a:off x="718253" y="3107808"/>
            <a:ext cx="6015055" cy="3158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Line Manager PowerPoint and Google Slides Template - PPT Slides">
            <a:extLst>
              <a:ext uri="{FF2B5EF4-FFF2-40B4-BE49-F238E27FC236}">
                <a16:creationId xmlns:a16="http://schemas.microsoft.com/office/drawing/2014/main" id="{3CAFF6F2-83A2-4259-83D2-54BD9FE023B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66" t="10627" r="18898" b="3555"/>
          <a:stretch/>
        </p:blipFill>
        <p:spPr bwMode="auto">
          <a:xfrm>
            <a:off x="6778099" y="2028041"/>
            <a:ext cx="4992826" cy="3817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8620764-C50F-4D12-BC4C-5204E24D4406}"/>
              </a:ext>
            </a:extLst>
          </p:cNvPr>
          <p:cNvSpPr/>
          <p:nvPr/>
        </p:nvSpPr>
        <p:spPr>
          <a:xfrm>
            <a:off x="8930806" y="6112894"/>
            <a:ext cx="20697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(Ulrich et al., 2005).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2CBE889-479A-4B26-9D07-B990BBA7FCFD}"/>
              </a:ext>
            </a:extLst>
          </p:cNvPr>
          <p:cNvSpPr/>
          <p:nvPr/>
        </p:nvSpPr>
        <p:spPr>
          <a:xfrm>
            <a:off x="3595197" y="6377306"/>
            <a:ext cx="17404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Garavan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2023).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C3CDCB6-D12B-AE9D-0264-307449DD8B7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93388" y="2028041"/>
            <a:ext cx="669927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Identify skill gaps using customer scores and incident reports.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Nominate staff for refresher or advanced courses.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Provide post-training evaluations on flights.</a:t>
            </a:r>
          </a:p>
        </p:txBody>
      </p:sp>
    </p:spTree>
    <p:extLst>
      <p:ext uri="{BB962C8B-B14F-4D97-AF65-F5344CB8AC3E}">
        <p14:creationId xmlns:p14="http://schemas.microsoft.com/office/powerpoint/2010/main" val="26514701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16" name="Rectangle 174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F8CF63-DE6E-1B9F-93BB-CD78F5E05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 b="1" dirty="0">
                <a:latin typeface="Arial" panose="020B0604020202020204" pitchFamily="34" charset="0"/>
                <a:cs typeface="Arial" panose="020B0604020202020204" pitchFamily="34" charset="0"/>
              </a:rPr>
              <a:t>Strategic Alignment</a:t>
            </a:r>
          </a:p>
        </p:txBody>
      </p:sp>
      <p:sp>
        <p:nvSpPr>
          <p:cNvPr id="174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59AF163-1AA0-9758-5BC3-E547BB9ECEF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0080" y="2872899"/>
            <a:ext cx="4243589" cy="332066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Supports Virgin Atlantic’s goal of premium service excellence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Ensures regulatory compliance (UK CAA, EASA)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Maintains brand reputation for safety &amp; service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Enables digital transformation through upskilling</a:t>
            </a:r>
          </a:p>
        </p:txBody>
      </p:sp>
      <p:pic>
        <p:nvPicPr>
          <p:cNvPr id="17411" name="Picture 3" descr="The future of purposeful leadership according to Virgin Atlantic's CEO |  Virgin">
            <a:extLst>
              <a:ext uri="{FF2B5EF4-FFF2-40B4-BE49-F238E27FC236}">
                <a16:creationId xmlns:a16="http://schemas.microsoft.com/office/drawing/2014/main" id="{70D1C20B-B404-0057-5EF5-7E37650583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95" r="19252" b="-1"/>
          <a:stretch>
            <a:fillRect/>
          </a:stretch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5754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0FF99-AE90-45DE-A50D-DAC1761506F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Key HR Challenges</a:t>
            </a:r>
          </a:p>
        </p:txBody>
      </p:sp>
      <p:pic>
        <p:nvPicPr>
          <p:cNvPr id="8195" name="Picture 3" descr="Strategic Training and Development and Their Role in Shaping Competitive  Advantage (Chapter 23) - The Cambridge Handbook of Workplace Training and Employee  Development">
            <a:extLst>
              <a:ext uri="{FF2B5EF4-FFF2-40B4-BE49-F238E27FC236}">
                <a16:creationId xmlns:a16="http://schemas.microsoft.com/office/drawing/2014/main" id="{B5A66FB2-DBAD-4676-9DE1-9613348C19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5455" y="2216697"/>
            <a:ext cx="6839222" cy="4538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B68D48D-031D-47AE-AB63-DD579AD8BDFB}"/>
              </a:ext>
            </a:extLst>
          </p:cNvPr>
          <p:cNvSpPr/>
          <p:nvPr/>
        </p:nvSpPr>
        <p:spPr>
          <a:xfrm>
            <a:off x="3422341" y="6385776"/>
            <a:ext cx="17731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(Turnbull, 2000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8E9D0157-965E-70A6-8110-EFE5CBEF317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81013" y="2928888"/>
            <a:ext cx="4714442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Training cost per cabin crew: £3,500–£6,000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Rapid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digitalisation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requires continuous upskilling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Inconsistent training quality across UK bases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 workload leads to skills decay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Shortage of specialist trainers</a:t>
            </a:r>
          </a:p>
        </p:txBody>
      </p:sp>
    </p:spTree>
    <p:extLst>
      <p:ext uri="{BB962C8B-B14F-4D97-AF65-F5344CB8AC3E}">
        <p14:creationId xmlns:p14="http://schemas.microsoft.com/office/powerpoint/2010/main" val="17206099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-up of a blue wave&#10;&#10;AI-generated content may be incorrect.">
            <a:extLst>
              <a:ext uri="{FF2B5EF4-FFF2-40B4-BE49-F238E27FC236}">
                <a16:creationId xmlns:a16="http://schemas.microsoft.com/office/drawing/2014/main" id="{67090F92-C9F6-4670-58F0-90BC8F754B6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2500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AD9DA6F-7F86-8205-C870-2899B2A4E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31B489-19F7-6BF6-4A4D-C08EA12A7F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2678602"/>
              </p:ext>
            </p:extLst>
          </p:nvPr>
        </p:nvGraphicFramePr>
        <p:xfrm>
          <a:off x="207817" y="1589809"/>
          <a:ext cx="11575473" cy="45871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561040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76DBDE-D4B0-46FA-BFA6-074E15EB5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6DA337-69CB-47C7-9CB9-088E37D8AD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 fontScale="77500" lnSpcReduction="20000"/>
          </a:bodyPr>
          <a:lstStyle/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Garavan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T., 2023. Learning and development practitioners in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belonging, learning and performing tensions.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Irish Journal of Management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42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(2), pp.88-103.</a:t>
            </a:r>
          </a:p>
          <a:p>
            <a:pPr lvl="0"/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Grugulis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I. and Wilkinson, A., 2002. Managing culture at British Airways: hype, hope and reality.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Long Range Planning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35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(2), pp.179-194.</a:t>
            </a:r>
          </a:p>
          <a:p>
            <a:pPr lvl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Jauria, J., 2025. Developing competency-based training and assessment of cabin crew in an airline.</a:t>
            </a:r>
          </a:p>
          <a:p>
            <a:pPr lvl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Turnbull, P., Blyton, P., McGurk, J. and Lucio, M.M., 2000. Strategic choice and industrial relations: A case study of British Airways.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Cardiff Business School, Cardiff University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Ulrich, D. and Brockbank, W., 2005.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The HR value proposition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Harvard Business Press.</a:t>
            </a:r>
          </a:p>
          <a:p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62106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89ED1AA-8684-4D37-B208-8777E1A77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Graphic 33">
            <a:extLst>
              <a:ext uri="{FF2B5EF4-FFF2-40B4-BE49-F238E27FC236}">
                <a16:creationId xmlns:a16="http://schemas.microsoft.com/office/drawing/2014/main" id="{4180E01B-B1F4-437C-807D-1C930718E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0784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535466-2716-40DE-968F-7443D61E2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7192" y="1979512"/>
            <a:ext cx="7074568" cy="289897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6100" b="1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 Management at Virgin Atlantic</a:t>
            </a:r>
            <a:br>
              <a:rPr lang="en-US" sz="61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6100" kern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ketch line">
            <a:extLst>
              <a:ext uri="{FF2B5EF4-FFF2-40B4-BE49-F238E27FC236}">
                <a16:creationId xmlns:a16="http://schemas.microsoft.com/office/drawing/2014/main" id="{41F77738-2AF0-4750-A0C7-F97C2C175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AB9B017-AB14-5E8E-5E48-EF21A6FC1EEF}"/>
              </a:ext>
            </a:extLst>
          </p:cNvPr>
          <p:cNvSpPr/>
          <p:nvPr/>
        </p:nvSpPr>
        <p:spPr>
          <a:xfrm>
            <a:off x="4073236" y="4686300"/>
            <a:ext cx="3875809" cy="1740269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0110802-6DCD-AA0F-A23D-06806E4F8D60}"/>
              </a:ext>
            </a:extLst>
          </p:cNvPr>
          <p:cNvSpPr txBox="1"/>
          <p:nvPr/>
        </p:nvSpPr>
        <p:spPr>
          <a:xfrm>
            <a:off x="4312435" y="4649726"/>
            <a:ext cx="3564082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b="1" dirty="0">
                <a:solidFill>
                  <a:schemeClr val="bg1"/>
                </a:solidFill>
              </a:rPr>
              <a:t>Tanvir Ahmed</a:t>
            </a:r>
          </a:p>
          <a:p>
            <a:r>
              <a:rPr lang="en-US" sz="4400" b="1" dirty="0">
                <a:solidFill>
                  <a:schemeClr val="bg1"/>
                </a:solidFill>
              </a:rPr>
              <a:t>ID: 2510639</a:t>
            </a:r>
          </a:p>
        </p:txBody>
      </p:sp>
    </p:spTree>
    <p:extLst>
      <p:ext uri="{BB962C8B-B14F-4D97-AF65-F5344CB8AC3E}">
        <p14:creationId xmlns:p14="http://schemas.microsoft.com/office/powerpoint/2010/main" val="2752546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BBFF0-C483-456C-9B93-D41C73A94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219" y="88999"/>
            <a:ext cx="10515600" cy="1238983"/>
          </a:xfrm>
          <a:solidFill>
            <a:schemeClr val="accent2"/>
          </a:solidFill>
        </p:spPr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Current Policies and Practices </a:t>
            </a:r>
          </a:p>
        </p:txBody>
      </p:sp>
      <p:pic>
        <p:nvPicPr>
          <p:cNvPr id="9219" name="Picture 3" descr="15 Performance Management Statistics to Know in 2025 | TrueList">
            <a:extLst>
              <a:ext uri="{FF2B5EF4-FFF2-40B4-BE49-F238E27FC236}">
                <a16:creationId xmlns:a16="http://schemas.microsoft.com/office/drawing/2014/main" id="{AE51CDCC-D726-4916-A531-9CF78AF7001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068" b="7647"/>
          <a:stretch/>
        </p:blipFill>
        <p:spPr bwMode="auto">
          <a:xfrm>
            <a:off x="6290982" y="1327982"/>
            <a:ext cx="5901018" cy="3690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Performance Management Statistics and Facts">
            <a:extLst>
              <a:ext uri="{FF2B5EF4-FFF2-40B4-BE49-F238E27FC236}">
                <a16:creationId xmlns:a16="http://schemas.microsoft.com/office/drawing/2014/main" id="{CB8E4989-7071-4EF5-8326-26C2606E5F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6929" y="4932207"/>
            <a:ext cx="4351804" cy="1887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23F7D526-9A38-69D4-61AE-AF8F20110E9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85763" y="2676397"/>
            <a:ext cx="5710237" cy="255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Uses KPI-driven reviews: punctuality, customer satisfaction, safety compliance.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Customer insights </a:t>
            </a:r>
            <a:r>
              <a:rPr kumimoji="0" lang="en-US" altLang="en-US" sz="20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contributed to NPS improvements and awards.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Performance bonuses tied to service scores; approx. 70–75% of eligible staff receive them.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Regular monthly check-ins instead of annual-only appraisals (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May et al., 2014)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526276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52DA-5985-4BE4-BCD1-8336321E8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7501"/>
            <a:ext cx="10515600" cy="1111250"/>
          </a:xfrm>
          <a:solidFill>
            <a:schemeClr val="accent4"/>
          </a:solidFill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 of Line Managers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F776023-3EF6-4B65-9D16-148F6E4A5DCF}"/>
              </a:ext>
            </a:extLst>
          </p:cNvPr>
          <p:cNvSpPr/>
          <p:nvPr/>
        </p:nvSpPr>
        <p:spPr>
          <a:xfrm>
            <a:off x="7809911" y="6355833"/>
            <a:ext cx="33329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(McDonnell and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Gunnigle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2009)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2DF8FB23-9E75-21BC-1A52-8FC89CAD026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3866" y="3089403"/>
            <a:ext cx="5424489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Conduct KPI reviews and coaching sessions.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Monitor on-board service using digital tools.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Implement performance improvement plans (PIPs).</a:t>
            </a:r>
          </a:p>
        </p:txBody>
      </p:sp>
      <p:pic>
        <p:nvPicPr>
          <p:cNvPr id="10243" name="Picture 3" descr="What Is a Line Manager? Role &amp; Responsibility | Updated 2025">
            <a:extLst>
              <a:ext uri="{FF2B5EF4-FFF2-40B4-BE49-F238E27FC236}">
                <a16:creationId xmlns:a16="http://schemas.microsoft.com/office/drawing/2014/main" id="{10D4DC0A-13DB-FCAA-8DCC-3846E881F0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866" y="1638093"/>
            <a:ext cx="6258706" cy="4616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79818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3C612-2019-F8D6-6AD4-484CEBC42F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Strategic Alignment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7B5C097-45D7-5F46-0AC5-46BB5278263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0445" y="2482927"/>
            <a:ext cx="4409210" cy="3170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High performance = strong customer satisfaction and premium brand image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Supports competitiveness against BA, Emirates, Delta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Ensures operational excellence &amp; safety compliance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Links performance data to reward, promotion, and workforce planning 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Yılmaz, 2022).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A4DBC9-2324-55A8-0897-AC4588765A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57" r="4587"/>
          <a:stretch>
            <a:fillRect/>
          </a:stretch>
        </p:blipFill>
        <p:spPr>
          <a:xfrm>
            <a:off x="4617028" y="2234046"/>
            <a:ext cx="7574972" cy="3667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33796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7E9DD-DEC7-45C7-8BA0-7BB44F8E5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124" y="231775"/>
            <a:ext cx="11420475" cy="1325563"/>
          </a:xfrm>
          <a:solidFill>
            <a:schemeClr val="accent4">
              <a:lumMod val="75000"/>
            </a:schemeClr>
          </a:solidFill>
        </p:spPr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Key HR Challenges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9DAD0128-0836-62BE-2440-6F84789DC26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28544" y="1988927"/>
            <a:ext cx="6918022" cy="203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KPI overload (12–15 metrics)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Fatigue &amp; burnout due to shift patterns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Data inconsistency across international locations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Pressure impacts wellbeing &amp; morale (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Jelínková et al., 2017).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93FFD24-23E4-2386-29EC-23B9E997B79C}"/>
              </a:ext>
            </a:extLst>
          </p:cNvPr>
          <p:cNvSpPr txBox="1"/>
          <p:nvPr/>
        </p:nvSpPr>
        <p:spPr>
          <a:xfrm>
            <a:off x="238124" y="4109169"/>
            <a:ext cx="59531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Reduced 40% training budgets (Aero </a:t>
            </a:r>
            <a:r>
              <a:rPr lang="en-GB"/>
              <a:t>Time; 11 May 2024)</a:t>
            </a:r>
            <a:endParaRPr lang="en-GB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Inconsistent outsourced training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20539678-614D-49E1-E69A-899FA9E464C8}"/>
              </a:ext>
            </a:extLst>
          </p:cNvPr>
          <p:cNvSpPr/>
          <p:nvPr/>
        </p:nvSpPr>
        <p:spPr>
          <a:xfrm>
            <a:off x="8173915" y="1519788"/>
            <a:ext cx="2457335" cy="144554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Reduced 40% training Budget </a:t>
            </a:r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FA9A075-98BB-BADD-212E-EA627DB129E5}"/>
              </a:ext>
            </a:extLst>
          </p:cNvPr>
          <p:cNvSpPr/>
          <p:nvPr/>
        </p:nvSpPr>
        <p:spPr>
          <a:xfrm>
            <a:off x="8173915" y="3004591"/>
            <a:ext cx="2597112" cy="121063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Tech Skill Gaps </a:t>
            </a:r>
            <a:endParaRPr lang="en-US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211E20B3-8860-764D-F602-9457F370E41A}"/>
              </a:ext>
            </a:extLst>
          </p:cNvPr>
          <p:cNvSpPr/>
          <p:nvPr/>
        </p:nvSpPr>
        <p:spPr>
          <a:xfrm>
            <a:off x="8173915" y="4253347"/>
            <a:ext cx="2597112" cy="144725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Difficulty measuring soft skills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79314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E2369B-9972-409D-91BB-9A3030C65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5" name="Rectangle 2">
            <a:extLst>
              <a:ext uri="{FF2B5EF4-FFF2-40B4-BE49-F238E27FC236}">
                <a16:creationId xmlns:a16="http://schemas.microsoft.com/office/drawing/2014/main" id="{9C8E6624-D0C2-2E4C-75E6-DEBF20A27F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244577"/>
              </p:ext>
            </p:extLst>
          </p:nvPr>
        </p:nvGraphicFramePr>
        <p:xfrm>
          <a:off x="6835456" y="1825625"/>
          <a:ext cx="4518343" cy="36929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13 Performance Management Strategies To Implement (In 2025) - AIHR">
            <a:extLst>
              <a:ext uri="{FF2B5EF4-FFF2-40B4-BE49-F238E27FC236}">
                <a16:creationId xmlns:a16="http://schemas.microsoft.com/office/drawing/2014/main" id="{3E020DC6-B005-7677-6BF0-F550F23C651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3" t="26615" b="12125"/>
          <a:stretch/>
        </p:blipFill>
        <p:spPr bwMode="auto">
          <a:xfrm>
            <a:off x="865953" y="1825624"/>
            <a:ext cx="5482543" cy="4147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25340F7-997E-1201-764E-02455EAD3A9D}"/>
              </a:ext>
            </a:extLst>
          </p:cNvPr>
          <p:cNvSpPr txBox="1"/>
          <p:nvPr/>
        </p:nvSpPr>
        <p:spPr>
          <a:xfrm>
            <a:off x="3607224" y="6021025"/>
            <a:ext cx="6925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</a:t>
            </a:r>
            <a:r>
              <a:rPr kumimoji="0" lang="en-GB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Aguinis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kumimoji="0" lang="en-GB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Burgi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-Tian, 2021)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93160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90F4B9-7D39-4556-BF18-0BD29CD97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BFE24C-857D-45FE-9D92-649857C27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McDonnell, A.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Gunnigle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P., 2009. 11 Performance management. 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Management: A Critical Approach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p.189.</a:t>
            </a:r>
          </a:p>
          <a:p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Aguinis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H. and Burgi-Tian, J., 2021. Talent management challenges during COVID-19 and beyond: Performance management to the rescue. 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BRQ Business Research Quarterly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24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(3), pp.233-240.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Jelínková, L., 2017. Factors influencing the implementation and continuous improvement of the performance management system. 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KnE Social Sciences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(2), pp.242-256.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May, A., Wu, Y., Marshall, A., Chipulu, M., Anslow, A.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Ojiako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U., 2014.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Optimisation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of key performance measures in air cargo demand management. 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Journal of Transport and Supply Chain Management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(1), pp.1-9.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Yılmaz, R., 2022. Evaluation of organizational ethics in terms of businesses: The case of Virgin Atlantic Airways and British Airways. 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Aeronautics and Astronautics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(2), pp.98-109.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9245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289ED1AA-8684-4D37-B208-8777E1A77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Graphic 33">
            <a:extLst>
              <a:ext uri="{FF2B5EF4-FFF2-40B4-BE49-F238E27FC236}">
                <a16:creationId xmlns:a16="http://schemas.microsoft.com/office/drawing/2014/main" id="{4180E01B-B1F4-437C-807D-1C930718E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0784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B5A234-7A61-4F4A-9D3B-F028B2C90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7247" y="1884561"/>
            <a:ext cx="7777188" cy="289897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100" b="1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Diversity, Equity &amp; Inclusion (DEI) Management at Virgin Atlantic</a:t>
            </a:r>
            <a:br>
              <a:rPr lang="en-US" sz="51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5100" kern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41F77738-2AF0-4750-A0C7-F97C2C175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B99AA21-DD16-8009-335A-A6393622C21B}"/>
              </a:ext>
            </a:extLst>
          </p:cNvPr>
          <p:cNvSpPr/>
          <p:nvPr/>
        </p:nvSpPr>
        <p:spPr>
          <a:xfrm>
            <a:off x="3974206" y="4499264"/>
            <a:ext cx="3818976" cy="1981459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0FE322-D387-47D7-278C-030B1A64E38C}"/>
              </a:ext>
            </a:extLst>
          </p:cNvPr>
          <p:cNvSpPr txBox="1"/>
          <p:nvPr/>
        </p:nvSpPr>
        <p:spPr>
          <a:xfrm>
            <a:off x="4491128" y="4356136"/>
            <a:ext cx="3818976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b="1" dirty="0">
                <a:solidFill>
                  <a:schemeClr val="bg1"/>
                </a:solidFill>
              </a:rPr>
              <a:t>Monika Singh</a:t>
            </a:r>
          </a:p>
          <a:p>
            <a:r>
              <a:rPr lang="en-US" sz="4400" b="1" dirty="0">
                <a:solidFill>
                  <a:schemeClr val="bg1"/>
                </a:solidFill>
              </a:rPr>
              <a:t>ID: 2504364</a:t>
            </a:r>
          </a:p>
        </p:txBody>
      </p:sp>
    </p:spTree>
    <p:extLst>
      <p:ext uri="{BB962C8B-B14F-4D97-AF65-F5344CB8AC3E}">
        <p14:creationId xmlns:p14="http://schemas.microsoft.com/office/powerpoint/2010/main" val="39505925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90BBE-840A-46FB-B10A-1A21066D8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577" y="259813"/>
            <a:ext cx="11037711" cy="1325563"/>
          </a:xfrm>
          <a:solidFill>
            <a:schemeClr val="accent5">
              <a:lumMod val="75000"/>
            </a:schemeClr>
          </a:solidFill>
        </p:spPr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Current Policies and Practices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FE00FE-7251-4B67-A81F-A7784A42D9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259" y="4712564"/>
            <a:ext cx="6091315" cy="18856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EECFB4F-7793-4DE3-AC55-7024B64ED6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6205" y="2036618"/>
            <a:ext cx="5557536" cy="4348758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E26DDABE-F190-702A-A597-C0C87AE2B36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5786" y="1585376"/>
            <a:ext cx="5723513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Workforce: 100+ nationalities, 46% women, 54% men.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Target: 46% women in leadership by 2025.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Ethnicity disclosure: 91.5% of employees.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Ethnic diversity target: 15% overall, 11% in leadership, by 2027.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UK pilot gender representation: women only 6.5% (industry-wide).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Gender pay gap (Virgin): 28.4% median.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Inclusive policy: flexible uniform &amp; appearance rules.</a:t>
            </a:r>
          </a:p>
        </p:txBody>
      </p:sp>
    </p:spTree>
    <p:extLst>
      <p:ext uri="{BB962C8B-B14F-4D97-AF65-F5344CB8AC3E}">
        <p14:creationId xmlns:p14="http://schemas.microsoft.com/office/powerpoint/2010/main" val="9740353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ED4B92-375D-4C78-86BF-377DB3B60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3531" y="638089"/>
            <a:ext cx="6544485" cy="1476801"/>
          </a:xfrm>
          <a:solidFill>
            <a:schemeClr val="accent2">
              <a:lumMod val="75000"/>
            </a:schemeClr>
          </a:solidFill>
        </p:spPr>
        <p:txBody>
          <a:bodyPr anchor="b">
            <a:normAutofit/>
          </a:bodyPr>
          <a:lstStyle/>
          <a:p>
            <a:pPr algn="ctr"/>
            <a:r>
              <a:rPr lang="en-US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 of Line Managers</a:t>
            </a:r>
            <a:b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314" name="Picture 2" descr="Line Manager - Definition, Importance &amp; Example | HRM | MBA Skool">
            <a:extLst>
              <a:ext uri="{FF2B5EF4-FFF2-40B4-BE49-F238E27FC236}">
                <a16:creationId xmlns:a16="http://schemas.microsoft.com/office/drawing/2014/main" id="{0DF21AEE-DF00-4E10-9B64-65B1463360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90" y="1896627"/>
            <a:ext cx="4495800" cy="4162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6B8D1E8E-E2CC-A780-40E4-6D2135D3BAE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340281" y="2678644"/>
            <a:ext cx="6052787" cy="2228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Apply non-biased scheduling and promotion decisions.</a:t>
            </a:r>
          </a:p>
          <a:p>
            <a:pPr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Ensure Equality Act compliance during hiring.</a:t>
            </a:r>
          </a:p>
          <a:p>
            <a:pPr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 employee networks and DEI campaigns 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ROBINSON et al., 2025)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447249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EDB0D-8A6A-E550-45F6-B8B77F2EE9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182" y="489816"/>
            <a:ext cx="5510645" cy="1325563"/>
          </a:xfrm>
        </p:spPr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Strategic Alignment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8AB94C9-8227-6315-8276-20796AA8EE2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73182" y="2639314"/>
            <a:ext cx="4845628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Aligns with Virgin Atlantic’s brand identity (inclusive, progressive)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Enhances customer connection with global markets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Supports employer reputation → improves attraction &amp; retention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Reduces legal &amp; reputational risks (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Hill et al., 2023).</a:t>
            </a: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2184476-CDD6-B310-97EF-2A8B9748F5B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3826" y="1388637"/>
            <a:ext cx="5670869" cy="5152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053708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92C41-0268-44DD-9C5C-1398AFE58A0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HR Challenges</a:t>
            </a:r>
          </a:p>
        </p:txBody>
      </p:sp>
      <p:pic>
        <p:nvPicPr>
          <p:cNvPr id="14338" name="Picture 2" descr="SURVEY ANALYSIS: Companies Are Committing to DEI Initiatives, but More Work  Is Needed to Increase Accountability and Action — JUST Capital">
            <a:extLst>
              <a:ext uri="{FF2B5EF4-FFF2-40B4-BE49-F238E27FC236}">
                <a16:creationId xmlns:a16="http://schemas.microsoft.com/office/drawing/2014/main" id="{5DC7ED9A-B00D-48C9-A05D-D840CA473A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928"/>
          <a:stretch/>
        </p:blipFill>
        <p:spPr bwMode="auto">
          <a:xfrm>
            <a:off x="7247468" y="1690688"/>
            <a:ext cx="4944532" cy="253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2" name="Picture 6" descr="DEI: A Call To Action For The Channel | CRN">
            <a:extLst>
              <a:ext uri="{FF2B5EF4-FFF2-40B4-BE49-F238E27FC236}">
                <a16:creationId xmlns:a16="http://schemas.microsoft.com/office/drawing/2014/main" id="{54B10BA1-4F65-424D-A9A9-DDACEE0FB22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25"/>
          <a:stretch/>
        </p:blipFill>
        <p:spPr bwMode="auto">
          <a:xfrm>
            <a:off x="7010400" y="4251353"/>
            <a:ext cx="5045195" cy="2499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78148A92-5933-AEB7-1FA6-DF094A0C42B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61759" y="2504176"/>
            <a:ext cx="5125171" cy="294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Gender gap in aviation: only 6.5% women pilots industrywide</a:t>
            </a: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28.4% gender pay gap at Virgin Atlantic</a:t>
            </a: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Limited ethnic diversity in senior roles</a:t>
            </a: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DEI performance varies between stations</a:t>
            </a: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Slower progress in technical &amp; engineering departments (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Nocella et al., 2023).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65974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033217-A908-4FEF-B0AE-2005F9E52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Autofit/>
          </a:bodyPr>
          <a:lstStyle/>
          <a:p>
            <a:pPr algn="ctr"/>
            <a:r>
              <a:rPr lang="en-US" sz="60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  <a:br>
              <a:rPr lang="en-US" sz="36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600" b="1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362" name="Picture 2" descr="10 Essential Recruitment Funnel Metrics | Talentlyft">
            <a:extLst>
              <a:ext uri="{FF2B5EF4-FFF2-40B4-BE49-F238E27FC236}">
                <a16:creationId xmlns:a16="http://schemas.microsoft.com/office/drawing/2014/main" id="{DD60BB65-C3F7-4B40-BEA8-CC17FC1D45B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63" b="16667"/>
          <a:stretch/>
        </p:blipFill>
        <p:spPr bwMode="auto">
          <a:xfrm>
            <a:off x="387210" y="3834245"/>
            <a:ext cx="8912653" cy="2587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9D45AFE-C5CF-4BDD-B5F4-2C5CB2A7AA28}"/>
              </a:ext>
            </a:extLst>
          </p:cNvPr>
          <p:cNvSpPr/>
          <p:nvPr/>
        </p:nvSpPr>
        <p:spPr>
          <a:xfrm>
            <a:off x="9900549" y="6478683"/>
            <a:ext cx="21852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Lingras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2023).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F477C1-9C41-4ABF-5B0E-8858E02A4C53}"/>
              </a:ext>
            </a:extLst>
          </p:cNvPr>
          <p:cNvSpPr txBox="1"/>
          <p:nvPr/>
        </p:nvSpPr>
        <p:spPr>
          <a:xfrm>
            <a:off x="737755" y="2314624"/>
            <a:ext cx="1049481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Leadership sponsorship scheme for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women and ethnic minority staff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DEI scorecards linked to manager performance.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Mandatory bias and inclusive leadership training every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12 months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Quarterly DEI reporting to track gaps and promote transparency (Miller et al., 2022)</a:t>
            </a:r>
          </a:p>
        </p:txBody>
      </p:sp>
    </p:spTree>
    <p:extLst>
      <p:ext uri="{BB962C8B-B14F-4D97-AF65-F5344CB8AC3E}">
        <p14:creationId xmlns:p14="http://schemas.microsoft.com/office/powerpoint/2010/main" val="56255859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3B6D6B-065A-451F-8FA8-4E4DD4E8CC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600" y="548640"/>
            <a:ext cx="3941508" cy="5431536"/>
          </a:xfrm>
        </p:spPr>
        <p:txBody>
          <a:bodyPr>
            <a:normAutofit/>
          </a:bodyPr>
          <a:lstStyle/>
          <a:p>
            <a:r>
              <a:rPr lang="en-US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F84DE6-28C8-48CD-8665-1B63ABC212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6039778"/>
          </a:xfrm>
        </p:spPr>
        <p:txBody>
          <a:bodyPr anchor="ctr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Hill, D., Keller, K.M., Rico, M., Shostak, M. and Matthews, M., 2023. Talent Management and Diversity, Equity, and Inclusion in Private-Sector Organizations: A Qualitative Review of Promising Practices.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Nocella, J.J., 2023. Building inclusiveness and representing diversity in transportation companies. In 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Diversity and Inclusion across languages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 (pp. 127-147). Frank &amp; Timme, Berlin.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Miller, K.K. and Mustapha, T., 2022. Challenges in diversity, equity, and inclusion. In 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Understanding and Cultivating Well-being for the Pediatrician: A compilation of the latest evidence in pediatrician well-being science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 (pp. 173-197). Cham: Springer International Publishing.</a:t>
            </a:r>
          </a:p>
          <a:p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Lingras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K.A., Alexander, M.E. and Vrieze, D.M., 2023. Diversity, equity, and inclusion efforts at a departmental level: building a committee as a vehicle for advancing progress. 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Clinical Psychology in Medical Settings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30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(2), pp.356-379.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ROBINSON, C. and HAZLEHURST, C., 2025. STRATEGY AS DIVERSITY, EQUITY AND INCLUSION. 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Diversity, Equity and Inclusion for Business &amp; Management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p.17.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Hill, D., Keller, K.M., Rico, M., Shostak, M. and Matthews, M., 2023. Talent Management and Diversity, Equity, and Inclusion in Private-Sector Organizations: A Qualitative Review of Promising Practices.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560215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E07CF-EF96-55D7-A470-70C3AB63D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8515A-3320-672F-6789-809C82394E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Virgin Atlantic employs 8,700+ staff and relies heavily on high-quality recruitment, development, performance systems and DEI practices to deliver safe, premium service. Recruitment data shows a 12–15% hiring selectivity rate, cabin crew training has 95% compliance, and performance bonuses reach 70%+ of staff. DEI remains a challenge, with a 28.4% gender pay gap and low representation in technical roles.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Across all topics, strong line management, digital HR tools, and targeted career pathways are essential for improving quality, reducing turnover, and supporting long-term competitiveness in the UK aviation industry.</a:t>
            </a:r>
          </a:p>
          <a:p>
            <a:pPr>
              <a:lnSpc>
                <a:spcPct val="12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27458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1386</Words>
  <Application>Microsoft Office PowerPoint</Application>
  <PresentationFormat>Widescreen</PresentationFormat>
  <Paragraphs>187</Paragraphs>
  <Slides>33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Office Theme</vt:lpstr>
      <vt:lpstr>Group Presentation: Human Resources and Organisational Strategy-Virgin Atlantic (UK) </vt:lpstr>
      <vt:lpstr>PowerPoint Presentation</vt:lpstr>
      <vt:lpstr>PowerPoint Presentation</vt:lpstr>
      <vt:lpstr>PowerPoint Presentation</vt:lpstr>
      <vt:lpstr>Recruitment, Selection &amp; Orientation at Virgin Atlantic </vt:lpstr>
      <vt:lpstr>Current Policies and Practices </vt:lpstr>
      <vt:lpstr>Role of Line Managers </vt:lpstr>
      <vt:lpstr>Strategic Alignment</vt:lpstr>
      <vt:lpstr>Key HR Challenges</vt:lpstr>
      <vt:lpstr>Recommendations </vt:lpstr>
      <vt:lpstr>References</vt:lpstr>
      <vt:lpstr>Training &amp; Development at Virgin Atlantic </vt:lpstr>
      <vt:lpstr>Current Policies and Practices </vt:lpstr>
      <vt:lpstr>Role of Line Managers </vt:lpstr>
      <vt:lpstr>Strategic Alignment</vt:lpstr>
      <vt:lpstr>Key HR Challenges</vt:lpstr>
      <vt:lpstr>Recommendations</vt:lpstr>
      <vt:lpstr>References</vt:lpstr>
      <vt:lpstr>Performance Management at Virgin Atlantic </vt:lpstr>
      <vt:lpstr>Current Policies and Practices </vt:lpstr>
      <vt:lpstr>Role of Line Managers</vt:lpstr>
      <vt:lpstr>Strategic Alignment</vt:lpstr>
      <vt:lpstr>Key HR Challenges</vt:lpstr>
      <vt:lpstr>Recommendations</vt:lpstr>
      <vt:lpstr>References</vt:lpstr>
      <vt:lpstr>Diversity, Equity &amp; Inclusion (DEI) Management at Virgin Atlantic </vt:lpstr>
      <vt:lpstr>Current Policies and Practices </vt:lpstr>
      <vt:lpstr>Role of Line Managers </vt:lpstr>
      <vt:lpstr>Strategic Alignment</vt:lpstr>
      <vt:lpstr>Key HR Challenges</vt:lpstr>
      <vt:lpstr>Recommendations </vt:lpstr>
      <vt:lpstr>References</vt:lpstr>
      <vt:lpstr>Conclusion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Presentation: Human Resources and Organisational Strategy-Virgin Atlantic (UK) </dc:title>
  <dc:creator/>
  <cp:lastModifiedBy>Tanvir Ahmed</cp:lastModifiedBy>
  <cp:revision>5</cp:revision>
  <dcterms:created xsi:type="dcterms:W3CDTF">2025-08-01T15:13:39Z</dcterms:created>
  <dcterms:modified xsi:type="dcterms:W3CDTF">2025-12-01T01:14:30Z</dcterms:modified>
</cp:coreProperties>
</file>