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3" r:id="rId5"/>
    <p:sldId id="259" r:id="rId6"/>
    <p:sldId id="260" r:id="rId7"/>
    <p:sldId id="262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B6D919-C913-77B9-E34E-C8284F617996}" v="22" dt="2020-05-13T12:06:07.391"/>
    <p1510:client id="{255F7486-68D7-2615-881D-8DD9A8DE13E0}" v="2498" dt="2020-05-06T13:13:38.328"/>
    <p1510:client id="{2CB51A5C-6D35-A212-DC17-37B1700674FB}" v="6" dt="2020-05-17T10:51:47.276"/>
    <p1510:client id="{36A6B42A-EE65-8977-F4DA-7D7F0D4D2034}" v="949" dt="2020-05-08T14:46:56.257"/>
    <p1510:client id="{5C4D9C12-807D-B7E1-5C08-1609C9EFC4A2}" v="147" dt="2020-05-17T10:39:00.528"/>
    <p1510:client id="{62C779C2-EDEC-0812-F612-6494547C3BC7}" v="8" dt="2020-05-11T10:53:57.899"/>
    <p1510:client id="{72C8B9AB-D5A9-D6C8-5CAC-D1AD66136C8B}" v="3013" dt="2020-05-10T10:06:47.813"/>
    <p1510:client id="{B384FC07-2F32-5C0E-2DAF-997D81FF31F5}" v="709" dt="2020-05-07T13:13:29.388"/>
    <p1510:client id="{B9540CE6-F946-35AD-CCE7-33C7628B3A38}" v="297" dt="2020-05-15T15:18:43.017"/>
    <p1510:client id="{FFA71CF9-6A8A-7EDB-4E44-4894ABD77068}" v="630" dt="2020-05-05T13:00:13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presProps" Target="presProps.xml" Id="rId13" /><Relationship Type="http://schemas.microsoft.com/office/2015/10/relationships/revisionInfo" Target="revisionInfo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notesMaster" Target="notesMasters/notesMaster1.xml" Id="rId12" /><Relationship Type="http://schemas.openxmlformats.org/officeDocument/2006/relationships/slide" Target="slides/slide1.xml" Id="rId2" /><Relationship Type="http://schemas.openxmlformats.org/officeDocument/2006/relationships/tableStyles" Target="tableStyle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viewProps" Target="viewProps.xml" Id="rId14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9C4269-C304-42F6-9FA7-4F64F3149797}" type="datetimeFigureOut">
              <a:rPr lang="en-GB"/>
              <a:t>17/05/2020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A0EEC-C95D-4486-AB20-5DFF47DC0E41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793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BA0EEC-C95D-4486-AB20-5DFF47DC0E41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65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diff-airport.com/news/2019/04/17/continued-passenger-growth-at-cardiff-airport/" TargetMode="External"/><Relationship Id="rId2" Type="http://schemas.openxmlformats.org/officeDocument/2006/relationships/hyperlink" Target="https://www.faa.gov/documentLibrary/media/Advisory_Circular/AC_150_5325-4B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lrecruitment.com.au/blog/panel-interviews-or-individual-interviews/" TargetMode="External"/><Relationship Id="rId5" Type="http://schemas.openxmlformats.org/officeDocument/2006/relationships/hyperlink" Target="https://www.wales247.co.uk/cardiff-airport-goes-green-slashing-carbon-emissions-by-53/" TargetMode="External"/><Relationship Id="rId4" Type="http://schemas.openxmlformats.org/officeDocument/2006/relationships/hyperlink" Target="https://www.bbc.co.uk/news/uk-wales-politics-5012712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diff-airport.com/our-airport-2040-masterplan/" TargetMode="External"/><Relationship Id="rId2" Type="http://schemas.openxmlformats.org/officeDocument/2006/relationships/hyperlink" Target="https://www.independent.co.uk/travel/news-and-advice/thomas-cook-collapse-airports-manchester-cardiff-newcastle-east-midlands-cancelled-flights-a9123641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ardiff-airport.com/news/2019/01/29/cardiff-airports-annual-update-201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Cardiff Airport Analysis 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By thomas westall  1803322</a:t>
            </a:r>
            <a:endParaRPr lang="en-US" dirty="0"/>
          </a:p>
          <a:p>
            <a:r>
              <a:rPr lang="en-US"/>
              <a:t>Ba international travel and tourism management student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16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01438-784F-44CE-BEF1-89DB57C1C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4111" y="611468"/>
            <a:ext cx="4282390" cy="860780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5E96B-5777-466D-AB4B-2B31A2437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dirty="0"/>
              <a:t>Wales busiest airport.</a:t>
            </a:r>
          </a:p>
          <a:p>
            <a:pPr>
              <a:buFont typeface="Wingdings" charset="2"/>
              <a:buChar char="q"/>
            </a:pPr>
            <a:r>
              <a:rPr lang="en-US" dirty="0"/>
              <a:t>The site which goes back 70 years since 1940.</a:t>
            </a:r>
          </a:p>
          <a:p>
            <a:pPr>
              <a:buFont typeface="Wingdings" charset="2"/>
              <a:buChar char="q"/>
            </a:pPr>
            <a:r>
              <a:rPr lang="en-US" dirty="0"/>
              <a:t>Handles over £1 million passengers a year ( Cardiff Airport 2018).</a:t>
            </a:r>
          </a:p>
          <a:p>
            <a:pPr>
              <a:buFont typeface="Wingdings" charset="2"/>
              <a:buChar char="q"/>
            </a:pPr>
            <a:r>
              <a:rPr lang="en-US" dirty="0"/>
              <a:t>Purchased by the government in 2013 for £52 million. </a:t>
            </a:r>
          </a:p>
          <a:p>
            <a:pPr>
              <a:buFont typeface="Wingdings" charset="2"/>
              <a:buChar char="q"/>
            </a:pPr>
            <a:r>
              <a:rPr lang="en-US" dirty="0"/>
              <a:t>Ratio, SWOT and PESTLE analysis undertaken. </a:t>
            </a:r>
          </a:p>
          <a:p>
            <a:pPr>
              <a:buFont typeface="Wingdings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352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9DD8C-D246-44B3-AFD2-981B209B8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361" y="653801"/>
            <a:ext cx="9404723" cy="1400530"/>
          </a:xfrm>
        </p:spPr>
        <p:txBody>
          <a:bodyPr/>
          <a:lstStyle/>
          <a:p>
            <a:r>
              <a:rPr lang="en-GB"/>
              <a:t>SWOT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73063-0320-407E-8B5E-7081E45F8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q"/>
            </a:pPr>
            <a:r>
              <a:rPr lang="en-GB" dirty="0"/>
              <a:t>Cardiff having a longer runway will attract bigger airlines and be a huge future advantage ( The FAA, 2005).</a:t>
            </a:r>
          </a:p>
          <a:p>
            <a:pPr>
              <a:buFont typeface="Wingdings" charset="2"/>
              <a:buChar char="q"/>
            </a:pPr>
            <a:r>
              <a:rPr lang="en-GB" dirty="0"/>
              <a:t>The airport simply not having another airlines to compete with close competitors. </a:t>
            </a:r>
          </a:p>
          <a:p>
            <a:pPr>
              <a:buFont typeface="Wingdings" charset="2"/>
              <a:buChar char="q"/>
            </a:pPr>
            <a:r>
              <a:rPr lang="en-GB" dirty="0"/>
              <a:t>Transport links to and from the airport are a really issue. </a:t>
            </a:r>
          </a:p>
          <a:p>
            <a:pPr>
              <a:buFont typeface="Wingdings" charset="2"/>
              <a:buChar char="q"/>
            </a:pPr>
            <a:r>
              <a:rPr lang="en-GB" dirty="0"/>
              <a:t>The 2040 Cardiff airport masterplan which brings new jobs, better terminal building and overall a better feel in the airport. </a:t>
            </a:r>
          </a:p>
          <a:p>
            <a:pPr>
              <a:buFont typeface="Wingdings" charset="2"/>
              <a:buChar char="q"/>
            </a:pPr>
            <a:r>
              <a:rPr lang="en-GB" dirty="0"/>
              <a:t>The BA maintenance base on site possibly a future regional hub. </a:t>
            </a:r>
          </a:p>
          <a:p>
            <a:pPr>
              <a:buFont typeface="Wingdings" charset="2"/>
              <a:buChar char="q"/>
            </a:pPr>
            <a:r>
              <a:rPr lang="en-GB" dirty="0"/>
              <a:t>Bristol airport only being an extra 45 minutes away, with better airlines and better routes, will the welsh people be tempted to go there instead?</a:t>
            </a:r>
          </a:p>
          <a:p>
            <a:pPr>
              <a:buFont typeface="Wingdings" charset="2"/>
              <a:buChar char="q"/>
            </a:pPr>
            <a:endParaRPr lang="en-GB" dirty="0"/>
          </a:p>
          <a:p>
            <a:pPr>
              <a:buFont typeface="Wingdings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815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D7946-3F65-4F35-BB4E-E50B0CA25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5444" y="145801"/>
            <a:ext cx="9404723" cy="1400530"/>
          </a:xfrm>
        </p:spPr>
        <p:txBody>
          <a:bodyPr/>
          <a:lstStyle/>
          <a:p>
            <a:r>
              <a:rPr lang="en-GB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42D8D-B3B1-4BFF-A24D-70A7B8AB0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395" y="888751"/>
            <a:ext cx="8946541" cy="5645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dirty="0"/>
              <a:t>In June 2016, the political nightmare of leaving the EU ( Brexit). </a:t>
            </a:r>
          </a:p>
          <a:p>
            <a:pPr>
              <a:buFont typeface="Wingdings" charset="2"/>
              <a:buChar char="q"/>
            </a:pPr>
            <a:r>
              <a:rPr lang="en-US" dirty="0"/>
              <a:t>Welsh government handed over an extra £21.2 million to support growth ( BBC Wales News 2019).</a:t>
            </a:r>
          </a:p>
          <a:p>
            <a:pPr>
              <a:buFont typeface="Wingdings" charset="2"/>
              <a:buChar char="q"/>
            </a:pPr>
            <a:r>
              <a:rPr lang="en-US" dirty="0"/>
              <a:t>1 in 4 passengers that flew into Cardiff airport contribute a total of £55 million to the Welsh economy. (Cardiff airport financial report 2019).</a:t>
            </a:r>
          </a:p>
          <a:p>
            <a:pPr>
              <a:buFont typeface="Wingdings" charset="2"/>
              <a:buChar char="q"/>
            </a:pPr>
            <a:r>
              <a:rPr lang="en-US" dirty="0"/>
              <a:t>Introduction of Qatar airways boosted both number and cargo figures.</a:t>
            </a:r>
          </a:p>
          <a:p>
            <a:pPr>
              <a:buFont typeface="Wingdings" charset="2"/>
              <a:buChar char="q"/>
            </a:pPr>
            <a:r>
              <a:rPr lang="en-US" dirty="0"/>
              <a:t>Thomas cook ceasing operations in September 2019.</a:t>
            </a:r>
          </a:p>
          <a:p>
            <a:pPr>
              <a:buFont typeface="Wingdings" charset="2"/>
              <a:buChar char="q"/>
            </a:pPr>
            <a:r>
              <a:rPr lang="en-US" dirty="0"/>
              <a:t>Future online check in for all airlines, future apps on phones for flight times, delays, gate announcements etc. </a:t>
            </a:r>
          </a:p>
          <a:p>
            <a:pPr>
              <a:buFont typeface="Wingdings" charset="2"/>
              <a:buChar char="q"/>
            </a:pPr>
            <a:r>
              <a:rPr lang="en-US" dirty="0"/>
              <a:t>Cardiff having to comply with EU laws, flight restrictions over countries due to Brexit. </a:t>
            </a:r>
          </a:p>
          <a:p>
            <a:pPr>
              <a:buFont typeface="Wingdings" charset="2"/>
              <a:buChar char="q"/>
            </a:pPr>
            <a:r>
              <a:rPr lang="en-US" dirty="0"/>
              <a:t>Cardiff airport in 2016 had been successful to reduce carbon emissions by 53% in just 1 year ( Wales 24/7 2018). </a:t>
            </a:r>
          </a:p>
          <a:p>
            <a:pPr>
              <a:buFont typeface="Wingdings" charset="2"/>
              <a:buChar char="q"/>
            </a:pPr>
            <a:endParaRPr lang="en-US" dirty="0"/>
          </a:p>
          <a:p>
            <a:pPr>
              <a:buFont typeface="Wingdings" charset="2"/>
              <a:buChar char="q"/>
            </a:pPr>
            <a:endParaRPr lang="en-US" dirty="0"/>
          </a:p>
          <a:p>
            <a:pPr>
              <a:buFont typeface="Wingdings" charset="2"/>
              <a:buChar char="q"/>
            </a:pPr>
            <a:endParaRPr lang="en-US" dirty="0"/>
          </a:p>
          <a:p>
            <a:pPr>
              <a:buFont typeface="Wingdings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44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1E1FB-8719-4F9B-9362-F7AE6EBC2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7195" y="145801"/>
            <a:ext cx="9404723" cy="1400530"/>
          </a:xfrm>
        </p:spPr>
        <p:txBody>
          <a:bodyPr/>
          <a:lstStyle/>
          <a:p>
            <a:r>
              <a:rPr lang="en-GB"/>
              <a:t>Ratio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97F47-4FF5-48DB-A6E0-E141A6DBD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145" y="952251"/>
            <a:ext cx="8946541" cy="545489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Wingdings" charset="2"/>
              <a:buChar char="q"/>
            </a:pPr>
            <a:r>
              <a:rPr lang="en-GB" sz="1600" dirty="0"/>
              <a:t>Gross profit and net profit margin both increased, due to increased passengers number ( events) and due to spending money on good and services at a higher rate. </a:t>
            </a:r>
            <a:endParaRPr lang="en-US" sz="1600"/>
          </a:p>
          <a:p>
            <a:pPr>
              <a:buFont typeface="Wingdings" charset="2"/>
              <a:buChar char="q"/>
            </a:pPr>
            <a:r>
              <a:rPr lang="en-GB" sz="1600" dirty="0"/>
              <a:t>ROCE have risen due to the worth of assets risen. Qatar airways was a huge part of this. </a:t>
            </a:r>
          </a:p>
          <a:p>
            <a:pPr>
              <a:buFont typeface="Wingdings" charset="2"/>
              <a:buChar char="q"/>
            </a:pPr>
            <a:r>
              <a:rPr lang="en-GB" sz="1600" dirty="0"/>
              <a:t>Cardiff rely heavily on both inside and outside the airport assets so it also has increased. Cardiff have acted more efficiently. </a:t>
            </a:r>
          </a:p>
          <a:p>
            <a:pPr>
              <a:buFont typeface="Wingdings" charset="2"/>
              <a:buChar char="q"/>
            </a:pPr>
            <a:r>
              <a:rPr lang="en-GB" sz="1600" dirty="0"/>
              <a:t>Current ratio and working capital turnover have decreased. Focus has turned to the future rather than current problems that have arisen. ( </a:t>
            </a:r>
            <a:r>
              <a:rPr lang="en-GB" sz="1600"/>
              <a:t>Cardiff Airport</a:t>
            </a:r>
            <a:r>
              <a:rPr lang="en-GB" sz="1600" dirty="0"/>
              <a:t> 2019)</a:t>
            </a:r>
          </a:p>
          <a:p>
            <a:pPr>
              <a:buFont typeface="Wingdings" charset="2"/>
              <a:buChar char="q"/>
            </a:pPr>
            <a:r>
              <a:rPr lang="en-GB" sz="1600" dirty="0"/>
              <a:t>Quick ratio has dropped since 2018. The airport might well struggle to pay and should focus on current liabilities first.</a:t>
            </a:r>
          </a:p>
          <a:p>
            <a:pPr>
              <a:buFont typeface="Wingdings" charset="2"/>
              <a:buChar char="q"/>
            </a:pPr>
            <a:r>
              <a:rPr lang="en-GB" sz="1600" dirty="0"/>
              <a:t>The airports debt have decreased. Depending on size and scale of the airport will determine how quick det can get paid. </a:t>
            </a:r>
          </a:p>
          <a:p>
            <a:pPr>
              <a:buFont typeface="Wingdings" charset="2"/>
              <a:buChar char="q"/>
            </a:pPr>
            <a:r>
              <a:rPr lang="en-GB" sz="1600" dirty="0"/>
              <a:t>Cardiff credit has increased which shows they take longer to pay back suppliers. Cardiff don’t make as much money has bigger airports which would be understandable for longer payments back. </a:t>
            </a:r>
          </a:p>
          <a:p>
            <a:pPr>
              <a:buFont typeface="Wingdings" charset="2"/>
              <a:buChar char="q"/>
            </a:pPr>
            <a:r>
              <a:rPr lang="en-GB" sz="1600"/>
              <a:t>Cardiff's debt ratio has increased which shows the airport has financial leverage, </a:t>
            </a:r>
            <a:r>
              <a:rPr lang="en-GB" sz="1600">
                <a:ea typeface="+mj-lt"/>
                <a:cs typeface="+mj-lt"/>
              </a:rPr>
              <a:t>The amount the debt is worth of assets over a long period of time which basically outweighs the debt used to purchase them. </a:t>
            </a:r>
            <a:endParaRPr lang="en-GB" sz="1600" dirty="0"/>
          </a:p>
          <a:p>
            <a:pPr>
              <a:buFont typeface="Wingdings" charset="2"/>
              <a:buChar char="q"/>
            </a:pPr>
            <a:r>
              <a:rPr lang="en-GB" sz="1600" dirty="0"/>
              <a:t>The airports interest cover has increased which shows how much longer it will take to make </a:t>
            </a:r>
            <a:r>
              <a:rPr lang="en-GB" sz="1600"/>
              <a:t>a payment on its earnings before interest. ( Cardiff airport financial statements 2019.) </a:t>
            </a:r>
          </a:p>
        </p:txBody>
      </p:sp>
    </p:spTree>
    <p:extLst>
      <p:ext uri="{BB962C8B-B14F-4D97-AF65-F5344CB8AC3E}">
        <p14:creationId xmlns:p14="http://schemas.microsoft.com/office/powerpoint/2010/main" val="4129701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D99F5-512E-4A5B-A304-64B877864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278" y="431551"/>
            <a:ext cx="9404723" cy="1400530"/>
          </a:xfrm>
        </p:spPr>
        <p:txBody>
          <a:bodyPr/>
          <a:lstStyle/>
          <a:p>
            <a:r>
              <a:rPr lang="en-GB"/>
              <a:t>Performance Management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3B1B9-DBA8-4327-9441-0D2F72C1C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charset="2"/>
              <a:buChar char="q"/>
            </a:pPr>
            <a:r>
              <a:rPr lang="en-GB" dirty="0"/>
              <a:t>Airports around the UK have different recruitment processes. </a:t>
            </a:r>
          </a:p>
          <a:p>
            <a:pPr>
              <a:buFont typeface="Wingdings" charset="2"/>
              <a:buChar char="q"/>
            </a:pPr>
            <a:r>
              <a:rPr lang="en-GB" dirty="0">
                <a:ea typeface="+mj-lt"/>
                <a:cs typeface="+mj-lt"/>
              </a:rPr>
              <a:t>Heathrow and Bristol recruit differently for the same job roles.</a:t>
            </a:r>
          </a:p>
          <a:p>
            <a:pPr>
              <a:buFont typeface="Wingdings" charset="2"/>
              <a:buChar char="q"/>
            </a:pPr>
            <a:r>
              <a:rPr lang="en-GB" dirty="0">
                <a:ea typeface="+mj-lt"/>
                <a:cs typeface="+mj-lt"/>
              </a:rPr>
              <a:t>" One of Australians leading recruitment companies said that "One-on-one interviews is a much-preferred format for candidates and us as employees. It's more likely we will establish a better connection with the candidate, and it will show the candidates as the real person” ( On line recruitment, 2020) </a:t>
            </a:r>
          </a:p>
          <a:p>
            <a:pPr>
              <a:buFont typeface="Wingdings" charset="2"/>
              <a:buChar char="q"/>
            </a:pPr>
            <a:r>
              <a:rPr lang="en-GB" dirty="0"/>
              <a:t>Cardiff have partner workers within the airport such as, Swissport, WH Smith. Many of the roles within the airport are from outside companies. </a:t>
            </a:r>
          </a:p>
          <a:p>
            <a:pPr>
              <a:buFont typeface="Wingdings" charset="2"/>
              <a:buChar char="q"/>
            </a:pPr>
            <a:r>
              <a:rPr lang="en-GB" dirty="0"/>
              <a:t>Cardiff introduced focus groups to talk about current and future issues to make the airport a more successful place. </a:t>
            </a:r>
          </a:p>
        </p:txBody>
      </p:sp>
    </p:spTree>
    <p:extLst>
      <p:ext uri="{BB962C8B-B14F-4D97-AF65-F5344CB8AC3E}">
        <p14:creationId xmlns:p14="http://schemas.microsoft.com/office/powerpoint/2010/main" val="1862455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77C34-2AF7-4604-919B-9C9E3E51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611" y="547968"/>
            <a:ext cx="9404723" cy="1400530"/>
          </a:xfrm>
        </p:spPr>
        <p:txBody>
          <a:bodyPr/>
          <a:lstStyle/>
          <a:p>
            <a:r>
              <a:rPr lang="en-GB"/>
              <a:t>Recommendations </a:t>
            </a:r>
            <a:br>
              <a:rPr lang="en-GB" dirty="0"/>
            </a:br>
            <a:r>
              <a:rPr lang="en-GB"/>
              <a:t> (TRANSPORT LINKS)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55148-E49B-4DD1-AC5A-4B9D4898A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895" y="2285751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q"/>
            </a:pPr>
            <a:r>
              <a:rPr lang="en-GB"/>
              <a:t>More accessible for the public to access the airport. </a:t>
            </a:r>
          </a:p>
          <a:p>
            <a:pPr>
              <a:buFont typeface="Wingdings" charset="2"/>
              <a:buChar char="q"/>
            </a:pPr>
            <a:r>
              <a:rPr lang="en-GB"/>
              <a:t>Cardiff airport ranked in top 5 for worst transport links in the Uk ( Independent 2015).</a:t>
            </a:r>
          </a:p>
          <a:p>
            <a:pPr>
              <a:buFont typeface="Wingdings" charset="2"/>
              <a:buChar char="q"/>
            </a:pPr>
            <a:r>
              <a:rPr lang="en-GB"/>
              <a:t>Passenger number that grow on the transport links will ulimtelely grow passengers' numbers in the airport.</a:t>
            </a:r>
            <a:r>
              <a:rPr lang="en-GB" dirty="0"/>
              <a:t> </a:t>
            </a:r>
          </a:p>
          <a:p>
            <a:pPr>
              <a:buFont typeface="Wingdings" charset="2"/>
              <a:buChar char="q"/>
            </a:pPr>
            <a:r>
              <a:rPr lang="en-GB"/>
              <a:t>Rail link to and from Cardiff central very relalisric. ( Masterplan,2040).</a:t>
            </a:r>
            <a:endParaRPr lang="en-GB" dirty="0"/>
          </a:p>
          <a:p>
            <a:pPr>
              <a:buFont typeface="Wingdings" charset="2"/>
              <a:buChar char="q"/>
            </a:pPr>
            <a:r>
              <a:rPr lang="en-GB"/>
              <a:t>Restrictions might hault further links. </a:t>
            </a:r>
            <a:endParaRPr lang="en-GB" dirty="0"/>
          </a:p>
          <a:p>
            <a:pPr>
              <a:buFont typeface="Wingdings" charset="2"/>
              <a:buChar char="q"/>
            </a:pPr>
            <a:endParaRPr lang="en-GB" dirty="0"/>
          </a:p>
          <a:p>
            <a:pPr>
              <a:buFont typeface="Wingdings" charset="2"/>
              <a:buChar char="q"/>
            </a:pPr>
            <a:endParaRPr lang="en-GB" dirty="0"/>
          </a:p>
          <a:p>
            <a:pPr>
              <a:buFont typeface="Wingdings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227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7256B-EB11-4512-BE5D-D4E8A8A70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44" y="495051"/>
            <a:ext cx="9404723" cy="1400530"/>
          </a:xfrm>
        </p:spPr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639A4-0554-4B0A-9FC6-89284201A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Current or future owners need to look closely at how to continue to grow the airport in the correct way. </a:t>
            </a:r>
          </a:p>
          <a:p>
            <a:r>
              <a:rPr lang="en-GB" dirty="0"/>
              <a:t>Attracting the big and better airline companies.</a:t>
            </a:r>
          </a:p>
          <a:p>
            <a:r>
              <a:rPr lang="en-GB" dirty="0"/>
              <a:t>Keep a clear view of financial problems and sort them out earlier. </a:t>
            </a:r>
          </a:p>
          <a:p>
            <a:r>
              <a:rPr lang="en-GB" dirty="0"/>
              <a:t>Focus on getting better as a business. </a:t>
            </a:r>
          </a:p>
          <a:p>
            <a:r>
              <a:rPr lang="en-GB" dirty="0"/>
              <a:t>Look closely at competitors and look at how Cardiff can benefit and improve from them. </a:t>
            </a:r>
          </a:p>
          <a:p>
            <a:r>
              <a:rPr lang="en-GB" dirty="0"/>
              <a:t>Fully aim to make sure that masterplan of 2040 is in place on time and running effectively from the start. </a:t>
            </a:r>
          </a:p>
        </p:txBody>
      </p:sp>
    </p:spTree>
    <p:extLst>
      <p:ext uri="{BB962C8B-B14F-4D97-AF65-F5344CB8AC3E}">
        <p14:creationId xmlns:p14="http://schemas.microsoft.com/office/powerpoint/2010/main" val="2004000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D95E6-883C-4744-936A-216A1C88D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860" y="82301"/>
            <a:ext cx="9404723" cy="1400530"/>
          </a:xfrm>
        </p:spPr>
        <p:txBody>
          <a:bodyPr/>
          <a:lstStyle/>
          <a:p>
            <a:r>
              <a:rPr lang="en-GB"/>
              <a:t>Reference list ( Powerpoint only)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75808-5656-416A-8866-2C99B0A49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2729" y="920501"/>
            <a:ext cx="8946541" cy="570889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j-lt"/>
                <a:cs typeface="+mj-lt"/>
              </a:rPr>
              <a:t>The FAA,2005, “Advisory circular, runway requirements”, [ online]. Available: </a:t>
            </a:r>
            <a:r>
              <a:rPr lang="en-GB" u="sng" dirty="0">
                <a:ea typeface="+mj-lt"/>
                <a:cs typeface="+mj-lt"/>
                <a:hlinkClick r:id="rId2"/>
              </a:rPr>
              <a:t>https://www.faa.gov/documentLibrary/media/Advisory_Circular/AC_150_5325-4B.pdf</a:t>
            </a:r>
            <a:r>
              <a:rPr lang="en-GB">
                <a:ea typeface="+mj-lt"/>
                <a:cs typeface="+mj-lt"/>
              </a:rPr>
              <a:t>. Accessed 26</a:t>
            </a:r>
            <a:r>
              <a:rPr lang="en-GB" baseline="30000">
                <a:ea typeface="+mj-lt"/>
                <a:cs typeface="+mj-lt"/>
              </a:rPr>
              <a:t>th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r>
              <a:rPr lang="en-GB">
                <a:ea typeface="+mj-lt"/>
                <a:cs typeface="+mj-lt"/>
              </a:rPr>
              <a:t>Cardiff Airport 2019, “Continued passenger growth at Cardiff airport’’, [ online]. Available: </a:t>
            </a:r>
            <a:r>
              <a:rPr lang="en-GB" u="sng" dirty="0">
                <a:ea typeface="+mj-lt"/>
                <a:cs typeface="+mj-lt"/>
                <a:hlinkClick r:id="rId3"/>
              </a:rPr>
              <a:t>https://www.cardiff-airport.com/news/2019/04/17/continued-passenger-growth-at-cardiff-airport/</a:t>
            </a:r>
            <a:r>
              <a:rPr lang="en-GB">
                <a:ea typeface="+mj-lt"/>
                <a:cs typeface="+mj-lt"/>
              </a:rPr>
              <a:t>. Accessed 25</a:t>
            </a:r>
            <a:r>
              <a:rPr lang="en-GB" baseline="30000">
                <a:ea typeface="+mj-lt"/>
                <a:cs typeface="+mj-lt"/>
              </a:rPr>
              <a:t>th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r>
              <a:rPr lang="en-GB"/>
              <a:t>BBC Wales news 2019 " Cardiff airport to be loaned more", [online]. Available: </a:t>
            </a:r>
            <a:r>
              <a:rPr lang="en-GB" dirty="0">
                <a:ea typeface="+mj-lt"/>
                <a:cs typeface="+mj-lt"/>
                <a:hlinkClick r:id="rId4"/>
              </a:rPr>
              <a:t>https://www.bbc.co.uk/news/uk-wales-politics-50127123</a:t>
            </a:r>
            <a:r>
              <a:rPr lang="en-GB">
                <a:ea typeface="+mj-lt"/>
                <a:cs typeface="+mj-lt"/>
              </a:rPr>
              <a:t> . Accessed 24th April 2020.</a:t>
            </a:r>
            <a:endParaRPr lang="en-GB" dirty="0">
              <a:ea typeface="+mj-lt"/>
              <a:cs typeface="+mj-lt"/>
            </a:endParaRPr>
          </a:p>
          <a:p>
            <a:r>
              <a:rPr lang="en-GB">
                <a:ea typeface="+mj-lt"/>
                <a:cs typeface="+mj-lt"/>
              </a:rPr>
              <a:t>Wales 24/7 2019, “Cardiff airport goes green, slashing Carbon emissions by 53%”, [online]. Available: </a:t>
            </a:r>
            <a:r>
              <a:rPr lang="en-GB" u="sng" dirty="0">
                <a:ea typeface="+mj-lt"/>
                <a:cs typeface="+mj-lt"/>
                <a:hlinkClick r:id="rId5"/>
              </a:rPr>
              <a:t>https://www.wales247.co.uk/cardiff-airport-goes-green-slashing-carbon-emissions-by-53/</a:t>
            </a:r>
            <a:r>
              <a:rPr lang="en-GB">
                <a:ea typeface="+mj-lt"/>
                <a:cs typeface="+mj-lt"/>
              </a:rPr>
              <a:t>. Accessed 20</a:t>
            </a:r>
            <a:r>
              <a:rPr lang="en-GB" baseline="30000">
                <a:ea typeface="+mj-lt"/>
                <a:cs typeface="+mj-lt"/>
              </a:rPr>
              <a:t>th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r>
              <a:rPr lang="en-GB">
                <a:ea typeface="+mj-lt"/>
                <a:cs typeface="+mj-lt"/>
              </a:rPr>
              <a:t>On line recruitment 2020, [ online]. Available: </a:t>
            </a:r>
            <a:r>
              <a:rPr lang="en-GB" u="sng" dirty="0">
                <a:ea typeface="+mj-lt"/>
                <a:cs typeface="+mj-lt"/>
                <a:hlinkClick r:id="rId6"/>
              </a:rPr>
              <a:t>https://www.olrecruitment.com.au/blog/panel-interviews-or-individual-interviews/</a:t>
            </a:r>
            <a:r>
              <a:rPr lang="en-GB">
                <a:ea typeface="+mj-lt"/>
                <a:cs typeface="+mj-lt"/>
              </a:rPr>
              <a:t>. Accessed 23</a:t>
            </a:r>
            <a:r>
              <a:rPr lang="en-GB" baseline="30000">
                <a:ea typeface="+mj-lt"/>
                <a:cs typeface="+mj-lt"/>
              </a:rPr>
              <a:t>rd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883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C1EE3-C6D9-4D7B-B165-65AD1EE67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0694" y="230468"/>
            <a:ext cx="9404723" cy="1400530"/>
          </a:xfrm>
        </p:spPr>
        <p:txBody>
          <a:bodyPr/>
          <a:lstStyle/>
          <a:p>
            <a:r>
              <a:rPr lang="en-GB"/>
              <a:t>Reference list (continued).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12956-8787-4228-921C-6F4E924ED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979" y="1079251"/>
            <a:ext cx="8946541" cy="54443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The Independent 2019, “Thomas Cook collapse will affect regional airports”, [ online]. Available: </a:t>
            </a:r>
            <a:r>
              <a:rPr lang="en-GB" u="sng" dirty="0">
                <a:ea typeface="+mj-lt"/>
                <a:cs typeface="+mj-lt"/>
                <a:hlinkClick r:id="rId2"/>
              </a:rPr>
              <a:t>https://www.independent.co.uk/travel/news-and-advice/thomas-cook-collapse-airports-manchester-cardiff-newcastle-east-midlands-cancelled-flights-a9123641.html</a:t>
            </a:r>
            <a:r>
              <a:rPr lang="en-GB">
                <a:ea typeface="+mj-lt"/>
                <a:cs typeface="+mj-lt"/>
              </a:rPr>
              <a:t>. Accessed 13</a:t>
            </a:r>
            <a:r>
              <a:rPr lang="en-GB" baseline="30000">
                <a:ea typeface="+mj-lt"/>
                <a:cs typeface="+mj-lt"/>
              </a:rPr>
              <a:t>th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r>
              <a:rPr lang="en-GB">
                <a:ea typeface="+mj-lt"/>
                <a:cs typeface="+mj-lt"/>
              </a:rPr>
              <a:t>Cardiff Airport Masterplan 2019, “Masterplan 2040”, [online]. Available: </a:t>
            </a:r>
            <a:r>
              <a:rPr lang="en-GB" u="sng" dirty="0">
                <a:ea typeface="+mj-lt"/>
                <a:cs typeface="+mj-lt"/>
                <a:hlinkClick r:id="rId3"/>
              </a:rPr>
              <a:t>https://www.cardiff-airport.com/our-airport-2040-masterplan/</a:t>
            </a:r>
            <a:r>
              <a:rPr lang="en-GB">
                <a:ea typeface="+mj-lt"/>
                <a:cs typeface="+mj-lt"/>
              </a:rPr>
              <a:t> . Accessed 25</a:t>
            </a:r>
            <a:r>
              <a:rPr lang="en-GB" baseline="30000">
                <a:ea typeface="+mj-lt"/>
                <a:cs typeface="+mj-lt"/>
              </a:rPr>
              <a:t>th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r>
              <a:rPr lang="en-GB">
                <a:ea typeface="+mj-lt"/>
                <a:cs typeface="+mj-lt"/>
              </a:rPr>
              <a:t>Cardiff Airport financial statement 2019, “ Cardiff airport annual update”, [online]. Available: </a:t>
            </a:r>
            <a:r>
              <a:rPr lang="en-GB" u="sng" dirty="0">
                <a:ea typeface="+mj-lt"/>
                <a:cs typeface="+mj-lt"/>
                <a:hlinkClick r:id="rId4"/>
              </a:rPr>
              <a:t>https://www.cardiff-airport.com/news/2019/01/29/cardiff-airports-annual-update-2019/</a:t>
            </a:r>
            <a:r>
              <a:rPr lang="en-GB">
                <a:ea typeface="+mj-lt"/>
                <a:cs typeface="+mj-lt"/>
              </a:rPr>
              <a:t> . Accessed 14</a:t>
            </a:r>
            <a:r>
              <a:rPr lang="en-GB" baseline="30000">
                <a:ea typeface="+mj-lt"/>
                <a:cs typeface="+mj-lt"/>
              </a:rPr>
              <a:t>th</a:t>
            </a:r>
            <a:r>
              <a:rPr lang="en-GB">
                <a:ea typeface="+mj-lt"/>
                <a:cs typeface="+mj-lt"/>
              </a:rPr>
              <a:t> April 2020.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9349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0</Words>
  <Application>Microsoft Office PowerPoint</Application>
  <PresentationFormat>Widescreen</PresentationFormat>
  <Paragraphs>0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Cardiff Airport Analysis  </vt:lpstr>
      <vt:lpstr>Introduction</vt:lpstr>
      <vt:lpstr>SWOT Analysis</vt:lpstr>
      <vt:lpstr>PESTLE Analysis</vt:lpstr>
      <vt:lpstr>Ratio Analysis</vt:lpstr>
      <vt:lpstr>Performance Management Audit</vt:lpstr>
      <vt:lpstr>Recommendations   (TRANSPORT LINKS)</vt:lpstr>
      <vt:lpstr>Conclusion</vt:lpstr>
      <vt:lpstr>Reference list ( Powerpoint only)</vt:lpstr>
      <vt:lpstr>Reference list (continued).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763</cp:revision>
  <dcterms:created xsi:type="dcterms:W3CDTF">2020-05-05T10:59:13Z</dcterms:created>
  <dcterms:modified xsi:type="dcterms:W3CDTF">2020-05-17T10:51:50Z</dcterms:modified>
</cp:coreProperties>
</file>