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9"/>
  </p:notesMasterIdLst>
  <p:sldIdLst>
    <p:sldId id="256" r:id="rId5"/>
    <p:sldId id="285" r:id="rId6"/>
    <p:sldId id="286" r:id="rId7"/>
    <p:sldId id="287" r:id="rId8"/>
    <p:sldId id="288" r:id="rId9"/>
    <p:sldId id="289" r:id="rId10"/>
    <p:sldId id="290" r:id="rId11"/>
    <p:sldId id="279" r:id="rId12"/>
    <p:sldId id="280" r:id="rId13"/>
    <p:sldId id="281" r:id="rId14"/>
    <p:sldId id="282" r:id="rId15"/>
    <p:sldId id="283" r:id="rId16"/>
    <p:sldId id="284" r:id="rId17"/>
    <p:sldId id="271" r:id="rId18"/>
    <p:sldId id="272" r:id="rId19"/>
    <p:sldId id="273" r:id="rId20"/>
    <p:sldId id="274" r:id="rId21"/>
    <p:sldId id="257" r:id="rId22"/>
    <p:sldId id="258" r:id="rId23"/>
    <p:sldId id="266" r:id="rId24"/>
    <p:sldId id="275" r:id="rId25"/>
    <p:sldId id="276" r:id="rId26"/>
    <p:sldId id="268" r:id="rId27"/>
    <p:sldId id="269" r:id="rId28"/>
    <p:sldId id="270" r:id="rId29"/>
    <p:sldId id="259" r:id="rId30"/>
    <p:sldId id="260" r:id="rId31"/>
    <p:sldId id="261" r:id="rId32"/>
    <p:sldId id="277" r:id="rId33"/>
    <p:sldId id="278" r:id="rId34"/>
    <p:sldId id="262" r:id="rId35"/>
    <p:sldId id="263" r:id="rId36"/>
    <p:sldId id="264" r:id="rId37"/>
    <p:sldId id="265"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9" autoAdjust="0"/>
    <p:restoredTop sz="94660"/>
  </p:normalViewPr>
  <p:slideViewPr>
    <p:cSldViewPr>
      <p:cViewPr varScale="1">
        <p:scale>
          <a:sx n="87" d="100"/>
          <a:sy n="87" d="100"/>
        </p:scale>
        <p:origin x="107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5A73F1-7B0C-4156-BF5C-08F2ABB2B13F}" type="datetimeFigureOut">
              <a:rPr lang="en-GB" smtClean="0"/>
              <a:pPr/>
              <a:t>23/03/2017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2C6C6F-0FB2-4B8D-ACA2-206AC7F581A0}" type="slidenum">
              <a:rPr lang="en-GB" smtClean="0"/>
              <a:pPr/>
              <a:t>‹#›</a:t>
            </a:fld>
            <a:endParaRPr lang="en-GB"/>
          </a:p>
        </p:txBody>
      </p:sp>
    </p:spTree>
    <p:extLst>
      <p:ext uri="{BB962C8B-B14F-4D97-AF65-F5344CB8AC3E}">
        <p14:creationId xmlns:p14="http://schemas.microsoft.com/office/powerpoint/2010/main" val="3433903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a:p>
            <a:pPr eaLnBrk="1" hangingPunct="1">
              <a:spcBef>
                <a:spcPct val="0"/>
              </a:spcBef>
            </a:pPr>
            <a:endParaRPr lang="en-US" smtClean="0"/>
          </a:p>
        </p:txBody>
      </p:sp>
      <p:sp>
        <p:nvSpPr>
          <p:cNvPr id="378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DE64459-2740-454A-97AD-FA6A26BA9E96}" type="slidenum">
              <a:rPr lang="en-US" smtClean="0"/>
              <a:pPr fontAlgn="base">
                <a:spcBef>
                  <a:spcPct val="0"/>
                </a:spcBef>
                <a:spcAft>
                  <a:spcPct val="0"/>
                </a:spcAft>
                <a:defRPr/>
              </a:pPr>
              <a:t>13</a:t>
            </a:fld>
            <a:endParaRPr lang="en-US" smtClean="0"/>
          </a:p>
        </p:txBody>
      </p:sp>
    </p:spTree>
    <p:extLst>
      <p:ext uri="{BB962C8B-B14F-4D97-AF65-F5344CB8AC3E}">
        <p14:creationId xmlns:p14="http://schemas.microsoft.com/office/powerpoint/2010/main" val="516800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Hannibal has been at the court</a:t>
            </a:r>
            <a:r>
              <a:rPr lang="en-GB" baseline="0" dirty="0" smtClean="0"/>
              <a:t> since c. 196, </a:t>
            </a:r>
            <a:r>
              <a:rPr lang="en-GB" baseline="0" dirty="0" err="1" smtClean="0"/>
              <a:t>Aetolians</a:t>
            </a:r>
            <a:r>
              <a:rPr lang="en-GB" baseline="0" dirty="0" smtClean="0"/>
              <a:t> urge Antiochus to support them against Rome so that they can keep what they have taken, including </a:t>
            </a:r>
            <a:r>
              <a:rPr lang="en-GB" baseline="0" dirty="0" err="1" smtClean="0"/>
              <a:t>Demetrias</a:t>
            </a:r>
            <a:r>
              <a:rPr lang="en-GB" baseline="0" dirty="0" smtClean="0"/>
              <a:t> (one of the fetters)</a:t>
            </a:r>
            <a:endParaRPr lang="en-GB" dirty="0"/>
          </a:p>
        </p:txBody>
      </p:sp>
      <p:sp>
        <p:nvSpPr>
          <p:cNvPr id="4" name="Slide Number Placeholder 3"/>
          <p:cNvSpPr>
            <a:spLocks noGrp="1"/>
          </p:cNvSpPr>
          <p:nvPr>
            <p:ph type="sldNum" sz="quarter" idx="10"/>
          </p:nvPr>
        </p:nvSpPr>
        <p:spPr/>
        <p:txBody>
          <a:bodyPr/>
          <a:lstStyle/>
          <a:p>
            <a:fld id="{5C2C6C6F-0FB2-4B8D-ACA2-206AC7F581A0}" type="slidenum">
              <a:rPr lang="en-GB" smtClean="0"/>
              <a:pPr/>
              <a:t>20</a:t>
            </a:fld>
            <a:endParaRPr lang="en-GB"/>
          </a:p>
        </p:txBody>
      </p:sp>
    </p:spTree>
    <p:extLst>
      <p:ext uri="{BB962C8B-B14F-4D97-AF65-F5344CB8AC3E}">
        <p14:creationId xmlns:p14="http://schemas.microsoft.com/office/powerpoint/2010/main" val="38451807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76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7818A91-7ECD-4079-81AF-091E3CE4171F}" type="slidenum">
              <a:rPr lang="en-US" smtClean="0"/>
              <a:pPr fontAlgn="base">
                <a:spcBef>
                  <a:spcPct val="0"/>
                </a:spcBef>
                <a:spcAft>
                  <a:spcPct val="0"/>
                </a:spcAft>
                <a:defRPr/>
              </a:pPr>
              <a:t>31</a:t>
            </a:fld>
            <a:endParaRPr lang="en-US" smtClean="0"/>
          </a:p>
        </p:txBody>
      </p:sp>
    </p:spTree>
    <p:extLst>
      <p:ext uri="{BB962C8B-B14F-4D97-AF65-F5344CB8AC3E}">
        <p14:creationId xmlns:p14="http://schemas.microsoft.com/office/powerpoint/2010/main" val="2601176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C9C8954B-E90B-4B34-BE0F-5CE5C0E92F2A}" type="datetimeFigureOut">
              <a:rPr lang="en-GB" smtClean="0"/>
              <a:pPr/>
              <a:t>23/03/2017</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6AB67B7A-9455-438A-ADF2-E9AFCBD8A16E}"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9C8954B-E90B-4B34-BE0F-5CE5C0E92F2A}" type="datetimeFigureOut">
              <a:rPr lang="en-GB" smtClean="0"/>
              <a:pPr/>
              <a:t>23/03/2017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AB67B7A-9455-438A-ADF2-E9AFCBD8A16E}"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C9C8954B-E90B-4B34-BE0F-5CE5C0E92F2A}" type="datetimeFigureOut">
              <a:rPr lang="en-GB" smtClean="0"/>
              <a:pPr/>
              <a:t>23/03/2017</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AB67B7A-9455-438A-ADF2-E9AFCBD8A16E}"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C9C8954B-E90B-4B34-BE0F-5CE5C0E92F2A}" type="datetimeFigureOut">
              <a:rPr lang="en-GB" smtClean="0"/>
              <a:pPr/>
              <a:t>23/03/2017</a:t>
            </a:fld>
            <a:endParaRPr lang="en-GB"/>
          </a:p>
        </p:txBody>
      </p:sp>
      <p:sp>
        <p:nvSpPr>
          <p:cNvPr id="10" name="Slide Number Placeholder 9"/>
          <p:cNvSpPr>
            <a:spLocks noGrp="1"/>
          </p:cNvSpPr>
          <p:nvPr>
            <p:ph type="sldNum" sz="quarter" idx="16"/>
          </p:nvPr>
        </p:nvSpPr>
        <p:spPr/>
        <p:txBody>
          <a:bodyPr rtlCol="0"/>
          <a:lstStyle/>
          <a:p>
            <a:fld id="{6AB67B7A-9455-438A-ADF2-E9AFCBD8A16E}"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C9C8954B-E90B-4B34-BE0F-5CE5C0E92F2A}" type="datetimeFigureOut">
              <a:rPr lang="en-GB" smtClean="0"/>
              <a:pPr/>
              <a:t>23/03/2017</a:t>
            </a:fld>
            <a:endParaRPr lang="en-GB"/>
          </a:p>
        </p:txBody>
      </p:sp>
      <p:sp>
        <p:nvSpPr>
          <p:cNvPr id="12" name="Slide Number Placeholder 11"/>
          <p:cNvSpPr>
            <a:spLocks noGrp="1"/>
          </p:cNvSpPr>
          <p:nvPr>
            <p:ph type="sldNum" sz="quarter" idx="16"/>
          </p:nvPr>
        </p:nvSpPr>
        <p:spPr/>
        <p:txBody>
          <a:bodyPr rtlCol="0"/>
          <a:lstStyle/>
          <a:p>
            <a:fld id="{6AB67B7A-9455-438A-ADF2-E9AFCBD8A16E}"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9C8954B-E90B-4B34-BE0F-5CE5C0E92F2A}" type="datetimeFigureOut">
              <a:rPr lang="en-GB" smtClean="0"/>
              <a:pPr/>
              <a:t>23/03/2017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6AB67B7A-9455-438A-ADF2-E9AFCBD8A16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C8954B-E90B-4B34-BE0F-5CE5C0E92F2A}" type="datetimeFigureOut">
              <a:rPr lang="en-GB" smtClean="0"/>
              <a:pPr/>
              <a:t>23/03/2017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6AB67B7A-9455-438A-ADF2-E9AFCBD8A16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9C8954B-E90B-4B34-BE0F-5CE5C0E92F2A}" type="datetimeFigureOut">
              <a:rPr lang="en-GB" smtClean="0"/>
              <a:pPr/>
              <a:t>23/03/2017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6AB67B7A-9455-438A-ADF2-E9AFCBD8A16E}"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C9C8954B-E90B-4B34-BE0F-5CE5C0E92F2A}" type="datetimeFigureOut">
              <a:rPr lang="en-GB" smtClean="0"/>
              <a:pPr/>
              <a:t>23/03/2017</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6AB67B7A-9455-438A-ADF2-E9AFCBD8A16E}"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9C8954B-E90B-4B34-BE0F-5CE5C0E92F2A}" type="datetimeFigureOut">
              <a:rPr lang="en-GB" smtClean="0"/>
              <a:pPr/>
              <a:t>23/03/2017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B67B7A-9455-438A-ADF2-E9AFCBD8A16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C9C8954B-E90B-4B34-BE0F-5CE5C0E92F2A}" type="datetimeFigureOut">
              <a:rPr lang="en-GB" smtClean="0"/>
              <a:pPr/>
              <a:t>23/03/2017</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6AB67B7A-9455-438A-ADF2-E9AFCBD8A16E}"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C9C8954B-E90B-4B34-BE0F-5CE5C0E92F2A}" type="datetimeFigureOut">
              <a:rPr lang="en-GB" smtClean="0"/>
              <a:pPr/>
              <a:t>23/03/2017</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AB67B7A-9455-438A-ADF2-E9AFCBD8A16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jstor.org/stable/4436137" TargetMode="External"/><Relationship Id="rId2" Type="http://schemas.openxmlformats.org/officeDocument/2006/relationships/hyperlink" Target="http://www.jstor.org/stable/63928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Defenders, Conquers </a:t>
            </a:r>
            <a:r>
              <a:rPr lang="en-GB" smtClean="0"/>
              <a:t>and Vanquished</a:t>
            </a:r>
            <a:endParaRPr lang="en-GB" dirty="0"/>
          </a:p>
        </p:txBody>
      </p:sp>
      <p:sp>
        <p:nvSpPr>
          <p:cNvPr id="3" name="Subtitle 2"/>
          <p:cNvSpPr>
            <a:spLocks noGrp="1"/>
          </p:cNvSpPr>
          <p:nvPr>
            <p:ph type="subTitle" idx="1"/>
          </p:nvPr>
        </p:nvSpPr>
        <p:spPr/>
        <p:txBody>
          <a:bodyPr>
            <a:normAutofit/>
          </a:bodyPr>
          <a:lstStyle/>
          <a:p>
            <a:r>
              <a:rPr lang="en-GB" dirty="0" smtClean="0"/>
              <a:t>Lecture 15: Roman Dominance </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US" smtClean="0"/>
              <a:t>Antiochus II (261-246)</a:t>
            </a:r>
          </a:p>
        </p:txBody>
      </p:sp>
      <p:sp>
        <p:nvSpPr>
          <p:cNvPr id="18435" name="Content Placeholder 2"/>
          <p:cNvSpPr>
            <a:spLocks noGrp="1"/>
          </p:cNvSpPr>
          <p:nvPr>
            <p:ph sz="quarter" idx="1"/>
          </p:nvPr>
        </p:nvSpPr>
        <p:spPr/>
        <p:txBody>
          <a:bodyPr/>
          <a:lstStyle/>
          <a:p>
            <a:pPr eaLnBrk="1" hangingPunct="1"/>
            <a:r>
              <a:rPr lang="en-US" smtClean="0"/>
              <a:t>Second Syrian War</a:t>
            </a:r>
          </a:p>
          <a:p>
            <a:pPr eaLnBrk="1" hangingPunct="1"/>
            <a:r>
              <a:rPr lang="en-US" smtClean="0"/>
              <a:t>(Re)expansion</a:t>
            </a:r>
          </a:p>
          <a:p>
            <a:pPr eaLnBrk="1" hangingPunct="1"/>
            <a:r>
              <a:rPr lang="en-US" smtClean="0"/>
              <a:t>Diplomatic marriage</a:t>
            </a:r>
          </a:p>
          <a:p>
            <a:pPr eaLnBrk="1" hangingPunct="1"/>
            <a:r>
              <a:rPr lang="en-US" smtClean="0"/>
              <a:t>Bactria?</a:t>
            </a:r>
          </a:p>
          <a:p>
            <a:pPr eaLnBrk="1" hangingPunct="1"/>
            <a:endParaRPr lang="en-US" smtClean="0"/>
          </a:p>
        </p:txBody>
      </p:sp>
      <p:pic>
        <p:nvPicPr>
          <p:cNvPr id="18436" name="Picture 2" descr="http://www.coinarchives.com/88ce5f5ea1a7fd6077810508c148c347/img/freemansear/manhattan1/image00091.jpg"/>
          <p:cNvPicPr>
            <a:picLocks noChangeAspect="1" noChangeArrowheads="1"/>
          </p:cNvPicPr>
          <p:nvPr/>
        </p:nvPicPr>
        <p:blipFill>
          <a:blip r:embed="rId2" cstate="print"/>
          <a:srcRect r="50000"/>
          <a:stretch>
            <a:fillRect/>
          </a:stretch>
        </p:blipFill>
        <p:spPr bwMode="auto">
          <a:xfrm>
            <a:off x="4786313" y="2000250"/>
            <a:ext cx="3571875" cy="3381375"/>
          </a:xfrm>
          <a:prstGeom prst="rect">
            <a:avLst/>
          </a:prstGeom>
          <a:noFill/>
          <a:ln w="9525">
            <a:noFill/>
            <a:miter lim="800000"/>
            <a:headEnd/>
            <a:tailEnd/>
          </a:ln>
        </p:spPr>
      </p:pic>
    </p:spTree>
    <p:extLst>
      <p:ext uri="{BB962C8B-B14F-4D97-AF65-F5344CB8AC3E}">
        <p14:creationId xmlns:p14="http://schemas.microsoft.com/office/powerpoint/2010/main" val="11503049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28625" y="428625"/>
            <a:ext cx="8229600" cy="1143000"/>
          </a:xfrm>
        </p:spPr>
        <p:txBody>
          <a:bodyPr/>
          <a:lstStyle/>
          <a:p>
            <a:pPr eaLnBrk="1" hangingPunct="1"/>
            <a:r>
              <a:rPr lang="en-US" smtClean="0"/>
              <a:t>Second Syrian War (261-253)</a:t>
            </a:r>
          </a:p>
        </p:txBody>
      </p:sp>
      <p:sp>
        <p:nvSpPr>
          <p:cNvPr id="19459" name="Content Placeholder 2"/>
          <p:cNvSpPr>
            <a:spLocks noGrp="1"/>
          </p:cNvSpPr>
          <p:nvPr>
            <p:ph sz="quarter" idx="1"/>
          </p:nvPr>
        </p:nvSpPr>
        <p:spPr>
          <a:xfrm>
            <a:off x="457200" y="1935163"/>
            <a:ext cx="8229600" cy="1565275"/>
          </a:xfrm>
        </p:spPr>
        <p:txBody>
          <a:bodyPr/>
          <a:lstStyle/>
          <a:p>
            <a:pPr eaLnBrk="1" hangingPunct="1"/>
            <a:r>
              <a:rPr lang="en-US" smtClean="0"/>
              <a:t>Ptolemy II invades</a:t>
            </a:r>
          </a:p>
          <a:p>
            <a:pPr eaLnBrk="1" hangingPunct="1"/>
            <a:r>
              <a:rPr lang="en-US" smtClean="0"/>
              <a:t>Antiochus II retakes Miletus, Ephesus, Samos, Pamphylia and Cilicia</a:t>
            </a:r>
          </a:p>
          <a:p>
            <a:pPr eaLnBrk="1" hangingPunct="1"/>
            <a:endParaRPr lang="en-US" smtClean="0"/>
          </a:p>
          <a:p>
            <a:pPr eaLnBrk="1" hangingPunct="1"/>
            <a:endParaRPr lang="en-US" smtClean="0"/>
          </a:p>
          <a:p>
            <a:pPr eaLnBrk="1" hangingPunct="1">
              <a:buFont typeface="Wingdings 2" pitchFamily="18" charset="2"/>
              <a:buNone/>
            </a:pPr>
            <a:endParaRPr lang="en-US" smtClean="0"/>
          </a:p>
        </p:txBody>
      </p:sp>
      <p:sp>
        <p:nvSpPr>
          <p:cNvPr id="4" name="Title 1"/>
          <p:cNvSpPr txBox="1">
            <a:spLocks/>
          </p:cNvSpPr>
          <p:nvPr/>
        </p:nvSpPr>
        <p:spPr>
          <a:xfrm>
            <a:off x="428625" y="3286125"/>
            <a:ext cx="8229600" cy="857250"/>
          </a:xfrm>
          <a:prstGeom prst="rect">
            <a:avLst/>
          </a:prstGeom>
        </p:spPr>
        <p:txBody>
          <a:bodyPr lIns="0" rIns="0" bIns="0" anchor="b">
            <a:normAutofit/>
          </a:bodyPr>
          <a:lstStyle/>
          <a:p>
            <a:pPr fontAlgn="auto">
              <a:spcAft>
                <a:spcPts val="0"/>
              </a:spcAft>
              <a:defRPr/>
            </a:pPr>
            <a:r>
              <a:rPr lang="en-US" sz="5000" dirty="0">
                <a:solidFill>
                  <a:schemeClr val="tx2"/>
                </a:solidFill>
                <a:latin typeface="+mj-lt"/>
                <a:ea typeface="+mj-ea"/>
                <a:cs typeface="+mj-cs"/>
              </a:rPr>
              <a:t>Re(expansion)</a:t>
            </a:r>
          </a:p>
        </p:txBody>
      </p:sp>
      <p:sp>
        <p:nvSpPr>
          <p:cNvPr id="5" name="Content Placeholder 2"/>
          <p:cNvSpPr txBox="1">
            <a:spLocks/>
          </p:cNvSpPr>
          <p:nvPr/>
        </p:nvSpPr>
        <p:spPr>
          <a:xfrm>
            <a:off x="500063" y="4214813"/>
            <a:ext cx="8229600" cy="1565275"/>
          </a:xfrm>
          <a:prstGeom prst="rect">
            <a:avLst/>
          </a:prstGeom>
        </p:spPr>
        <p:txBody>
          <a:bodyPr>
            <a:normAutofit/>
          </a:bodyPr>
          <a:lstStyle/>
          <a:p>
            <a:pPr marL="274320" indent="-274320" fontAlgn="auto">
              <a:spcBef>
                <a:spcPct val="20000"/>
              </a:spcBef>
              <a:spcAft>
                <a:spcPts val="0"/>
              </a:spcAft>
              <a:buClr>
                <a:schemeClr val="accent3"/>
              </a:buClr>
              <a:buSzPct val="95000"/>
              <a:buFont typeface="Wingdings 2"/>
              <a:buChar char=""/>
              <a:defRPr/>
            </a:pPr>
            <a:r>
              <a:rPr lang="en-US" sz="2600" dirty="0">
                <a:latin typeface="+mn-lt"/>
                <a:cs typeface="+mn-cs"/>
              </a:rPr>
              <a:t>Some success in Thrace</a:t>
            </a:r>
          </a:p>
          <a:p>
            <a:pPr marL="274320" indent="-274320" fontAlgn="auto">
              <a:spcBef>
                <a:spcPct val="20000"/>
              </a:spcBef>
              <a:spcAft>
                <a:spcPts val="0"/>
              </a:spcAft>
              <a:buClr>
                <a:schemeClr val="accent3"/>
              </a:buClr>
              <a:buSzPct val="95000"/>
              <a:buFont typeface="Wingdings 2"/>
              <a:buChar char=""/>
              <a:defRPr/>
            </a:pPr>
            <a:r>
              <a:rPr lang="en-US" sz="2600" dirty="0">
                <a:latin typeface="+mn-lt"/>
                <a:cs typeface="+mn-cs"/>
              </a:rPr>
              <a:t>Some success in Asia Minor</a:t>
            </a:r>
          </a:p>
          <a:p>
            <a:pPr marL="274320" indent="-274320" fontAlgn="auto">
              <a:spcBef>
                <a:spcPct val="20000"/>
              </a:spcBef>
              <a:spcAft>
                <a:spcPts val="0"/>
              </a:spcAft>
              <a:buClr>
                <a:schemeClr val="accent3"/>
              </a:buClr>
              <a:buSzPct val="95000"/>
              <a:buFont typeface="Wingdings 2"/>
              <a:buChar char=""/>
              <a:defRPr/>
            </a:pPr>
            <a:r>
              <a:rPr lang="en-US" sz="2600" dirty="0">
                <a:latin typeface="+mn-lt"/>
                <a:cs typeface="+mn-cs"/>
              </a:rPr>
              <a:t>Perhaps the loss of Bactria</a:t>
            </a:r>
          </a:p>
          <a:p>
            <a:pPr marL="274320" indent="-274320" fontAlgn="auto">
              <a:spcBef>
                <a:spcPct val="20000"/>
              </a:spcBef>
              <a:spcAft>
                <a:spcPts val="0"/>
              </a:spcAft>
              <a:buClr>
                <a:schemeClr val="accent3"/>
              </a:buClr>
              <a:buSzPct val="95000"/>
              <a:buFont typeface="Wingdings 2"/>
              <a:buChar char=""/>
              <a:defRPr/>
            </a:pPr>
            <a:endParaRPr lang="en-US" sz="2600" dirty="0">
              <a:latin typeface="+mn-lt"/>
              <a:cs typeface="+mn-cs"/>
            </a:endParaRPr>
          </a:p>
          <a:p>
            <a:pPr marL="274320" indent="-274320" fontAlgn="auto">
              <a:spcBef>
                <a:spcPct val="20000"/>
              </a:spcBef>
              <a:spcAft>
                <a:spcPts val="0"/>
              </a:spcAft>
              <a:buClr>
                <a:schemeClr val="accent3"/>
              </a:buClr>
              <a:buSzPct val="95000"/>
              <a:buFont typeface="Wingdings 2"/>
              <a:buChar char=""/>
              <a:defRPr/>
            </a:pPr>
            <a:endParaRPr lang="en-US" sz="2600" dirty="0">
              <a:latin typeface="+mn-lt"/>
              <a:cs typeface="+mn-cs"/>
            </a:endParaRPr>
          </a:p>
          <a:p>
            <a:pPr marL="274320" indent="-274320" fontAlgn="auto">
              <a:spcBef>
                <a:spcPct val="20000"/>
              </a:spcBef>
              <a:spcAft>
                <a:spcPts val="0"/>
              </a:spcAft>
              <a:buClr>
                <a:schemeClr val="accent3"/>
              </a:buClr>
              <a:buSzPct val="95000"/>
              <a:buFont typeface="Wingdings 2"/>
              <a:buNone/>
              <a:defRPr/>
            </a:pPr>
            <a:endParaRPr lang="en-US" sz="2600" dirty="0">
              <a:latin typeface="+mn-lt"/>
              <a:cs typeface="+mn-cs"/>
            </a:endParaRPr>
          </a:p>
        </p:txBody>
      </p:sp>
    </p:spTree>
    <p:extLst>
      <p:ext uri="{BB962C8B-B14F-4D97-AF65-F5344CB8AC3E}">
        <p14:creationId xmlns:p14="http://schemas.microsoft.com/office/powerpoint/2010/main" val="19679480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smtClean="0"/>
              <a:t>Diplomatic Marriage</a:t>
            </a:r>
          </a:p>
        </p:txBody>
      </p:sp>
      <p:sp>
        <p:nvSpPr>
          <p:cNvPr id="20483" name="Content Placeholder 2"/>
          <p:cNvSpPr>
            <a:spLocks noGrp="1"/>
          </p:cNvSpPr>
          <p:nvPr>
            <p:ph sz="quarter" idx="1"/>
          </p:nvPr>
        </p:nvSpPr>
        <p:spPr/>
        <p:txBody>
          <a:bodyPr>
            <a:normAutofit lnSpcReduction="10000"/>
          </a:bodyPr>
          <a:lstStyle/>
          <a:p>
            <a:pPr eaLnBrk="1" hangingPunct="1"/>
            <a:r>
              <a:rPr lang="en-US" dirty="0" smtClean="0"/>
              <a:t>Peace treaty at the end of the Second Syrian War c.252</a:t>
            </a:r>
          </a:p>
          <a:p>
            <a:pPr lvl="1" eaLnBrk="1" hangingPunct="1"/>
            <a:r>
              <a:rPr lang="en-US" dirty="0" smtClean="0"/>
              <a:t>Antiochus II marries </a:t>
            </a:r>
            <a:r>
              <a:rPr lang="en-US" dirty="0" err="1" smtClean="0"/>
              <a:t>Berenice</a:t>
            </a:r>
            <a:r>
              <a:rPr lang="en-US" dirty="0" smtClean="0"/>
              <a:t>, the daughter of Ptolemy II </a:t>
            </a:r>
            <a:r>
              <a:rPr lang="en-US" dirty="0" err="1" smtClean="0"/>
              <a:t>Philadelphus</a:t>
            </a:r>
            <a:endParaRPr lang="en-US" dirty="0" smtClean="0"/>
          </a:p>
          <a:p>
            <a:pPr eaLnBrk="1" hangingPunct="1"/>
            <a:r>
              <a:rPr lang="en-US" dirty="0" smtClean="0"/>
              <a:t>Antiochus already has a wife (</a:t>
            </a:r>
            <a:r>
              <a:rPr lang="en-US" dirty="0" err="1" smtClean="0"/>
              <a:t>Laodice</a:t>
            </a:r>
            <a:r>
              <a:rPr lang="en-US" dirty="0" smtClean="0"/>
              <a:t>) and 2 sons</a:t>
            </a:r>
          </a:p>
          <a:p>
            <a:pPr lvl="1" eaLnBrk="1" hangingPunct="1"/>
            <a:r>
              <a:rPr lang="en-US" dirty="0" err="1" smtClean="0"/>
              <a:t>Laodice</a:t>
            </a:r>
            <a:r>
              <a:rPr lang="en-US" dirty="0" smtClean="0"/>
              <a:t> moves to Asia Minor, her family’s traditional power base</a:t>
            </a:r>
          </a:p>
          <a:p>
            <a:pPr eaLnBrk="1" hangingPunct="1"/>
            <a:r>
              <a:rPr lang="en-US" dirty="0" smtClean="0"/>
              <a:t>In 246, forsakes </a:t>
            </a:r>
            <a:r>
              <a:rPr lang="en-US" dirty="0" err="1" smtClean="0"/>
              <a:t>Berenice</a:t>
            </a:r>
            <a:r>
              <a:rPr lang="en-US" dirty="0" smtClean="0"/>
              <a:t> and returns to </a:t>
            </a:r>
            <a:r>
              <a:rPr lang="en-US" dirty="0" err="1" smtClean="0"/>
              <a:t>Laodice</a:t>
            </a:r>
            <a:endParaRPr lang="en-US" dirty="0" smtClean="0"/>
          </a:p>
          <a:p>
            <a:pPr eaLnBrk="1" hangingPunct="1"/>
            <a:r>
              <a:rPr lang="en-US" dirty="0" smtClean="0"/>
              <a:t>He dies shortly there after (poison or natural causes?)</a:t>
            </a:r>
          </a:p>
          <a:p>
            <a:pPr eaLnBrk="1" hangingPunct="1"/>
            <a:endParaRPr lang="en-US" dirty="0" smtClean="0"/>
          </a:p>
        </p:txBody>
      </p:sp>
    </p:spTree>
    <p:extLst>
      <p:ext uri="{BB962C8B-B14F-4D97-AF65-F5344CB8AC3E}">
        <p14:creationId xmlns:p14="http://schemas.microsoft.com/office/powerpoint/2010/main" val="35128707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229600" cy="1143000"/>
          </a:xfrm>
        </p:spPr>
        <p:txBody>
          <a:bodyPr>
            <a:normAutofit fontScale="90000"/>
          </a:bodyPr>
          <a:lstStyle/>
          <a:p>
            <a:pPr eaLnBrk="1" fontAlgn="auto" hangingPunct="1">
              <a:spcAft>
                <a:spcPts val="0"/>
              </a:spcAft>
              <a:defRPr/>
            </a:pPr>
            <a:r>
              <a:rPr lang="en-US" dirty="0" err="1" smtClean="0"/>
              <a:t>Seleucus</a:t>
            </a:r>
            <a:r>
              <a:rPr lang="en-US" dirty="0" smtClean="0"/>
              <a:t> II (246-226)</a:t>
            </a:r>
            <a:br>
              <a:rPr lang="en-US" dirty="0" smtClean="0"/>
            </a:br>
            <a:r>
              <a:rPr lang="en-US" dirty="0" smtClean="0"/>
              <a:t>Antiochus </a:t>
            </a:r>
            <a:r>
              <a:rPr lang="en-US" dirty="0" err="1" smtClean="0"/>
              <a:t>Hierax</a:t>
            </a:r>
            <a:r>
              <a:rPr lang="en-US" dirty="0" smtClean="0"/>
              <a:t> (c.244-c.229/8)</a:t>
            </a:r>
            <a:endParaRPr lang="en-US" dirty="0"/>
          </a:p>
        </p:txBody>
      </p:sp>
      <p:sp>
        <p:nvSpPr>
          <p:cNvPr id="21507" name="Content Placeholder 2"/>
          <p:cNvSpPr>
            <a:spLocks noGrp="1"/>
          </p:cNvSpPr>
          <p:nvPr>
            <p:ph sz="quarter" idx="1"/>
          </p:nvPr>
        </p:nvSpPr>
        <p:spPr>
          <a:xfrm>
            <a:off x="395536" y="1700808"/>
            <a:ext cx="8229600" cy="4389438"/>
          </a:xfrm>
        </p:spPr>
        <p:txBody>
          <a:bodyPr/>
          <a:lstStyle/>
          <a:p>
            <a:pPr eaLnBrk="1" hangingPunct="1"/>
            <a:r>
              <a:rPr lang="en-US" dirty="0" err="1" smtClean="0"/>
              <a:t>Laodicean</a:t>
            </a:r>
            <a:r>
              <a:rPr lang="en-US" dirty="0" smtClean="0"/>
              <a:t> War</a:t>
            </a:r>
          </a:p>
          <a:p>
            <a:pPr eaLnBrk="1" hangingPunct="1"/>
            <a:r>
              <a:rPr lang="en-US" dirty="0" smtClean="0"/>
              <a:t>War of the brothers</a:t>
            </a:r>
          </a:p>
          <a:p>
            <a:pPr eaLnBrk="1" hangingPunct="1"/>
            <a:r>
              <a:rPr lang="en-US" dirty="0" smtClean="0"/>
              <a:t>Bactria?</a:t>
            </a:r>
          </a:p>
          <a:p>
            <a:pPr eaLnBrk="1" hangingPunct="1"/>
            <a:endParaRPr lang="en-US" dirty="0" smtClean="0"/>
          </a:p>
        </p:txBody>
      </p:sp>
      <p:pic>
        <p:nvPicPr>
          <p:cNvPr id="21508" name="Picture 2" descr="http://www.coinarchives.com/71a99e47c7c064b3e80971839c287bb9/img/freemansear/manhattan1/image00094.jpg"/>
          <p:cNvPicPr>
            <a:picLocks noChangeAspect="1" noChangeArrowheads="1"/>
          </p:cNvPicPr>
          <p:nvPr/>
        </p:nvPicPr>
        <p:blipFill>
          <a:blip r:embed="rId2" cstate="print"/>
          <a:srcRect r="50000"/>
          <a:stretch>
            <a:fillRect/>
          </a:stretch>
        </p:blipFill>
        <p:spPr bwMode="auto">
          <a:xfrm>
            <a:off x="571500" y="3571875"/>
            <a:ext cx="2767013" cy="2714625"/>
          </a:xfrm>
          <a:prstGeom prst="rect">
            <a:avLst/>
          </a:prstGeom>
          <a:noFill/>
          <a:ln w="9525">
            <a:noFill/>
            <a:miter lim="800000"/>
            <a:headEnd/>
            <a:tailEnd/>
          </a:ln>
        </p:spPr>
      </p:pic>
      <p:pic>
        <p:nvPicPr>
          <p:cNvPr id="21509" name="Picture 4" descr="http://www.coinarchives.com/96e1f50b3d7587818c06c0d7e4c609cb/img/freemansear/manhattan1/thumb00095.jpg"/>
          <p:cNvPicPr>
            <a:picLocks noChangeAspect="1" noChangeArrowheads="1"/>
          </p:cNvPicPr>
          <p:nvPr/>
        </p:nvPicPr>
        <p:blipFill>
          <a:blip r:embed="rId3" cstate="print"/>
          <a:srcRect r="50253"/>
          <a:stretch>
            <a:fillRect/>
          </a:stretch>
        </p:blipFill>
        <p:spPr bwMode="auto">
          <a:xfrm>
            <a:off x="5357813" y="3571875"/>
            <a:ext cx="2714625" cy="2643188"/>
          </a:xfrm>
          <a:prstGeom prst="rect">
            <a:avLst/>
          </a:prstGeom>
          <a:noFill/>
          <a:ln w="9525">
            <a:noFill/>
            <a:miter lim="800000"/>
            <a:headEnd/>
            <a:tailEnd/>
          </a:ln>
        </p:spPr>
      </p:pic>
    </p:spTree>
    <p:extLst>
      <p:ext uri="{BB962C8B-B14F-4D97-AF65-F5344CB8AC3E}">
        <p14:creationId xmlns:p14="http://schemas.microsoft.com/office/powerpoint/2010/main" val="12351452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t>State of the Empire at the Death of </a:t>
            </a:r>
            <a:r>
              <a:rPr lang="en-US" dirty="0" err="1" smtClean="0"/>
              <a:t>Seleucus</a:t>
            </a:r>
            <a:r>
              <a:rPr lang="en-US" dirty="0" smtClean="0"/>
              <a:t> II</a:t>
            </a:r>
            <a:endParaRPr lang="en-US" dirty="0"/>
          </a:p>
        </p:txBody>
      </p:sp>
      <p:pic>
        <p:nvPicPr>
          <p:cNvPr id="22531" name="Picture 2" descr="http://www.persianempire.info/seleucid200a.jpg"/>
          <p:cNvPicPr>
            <a:picLocks noChangeAspect="1" noChangeArrowheads="1"/>
          </p:cNvPicPr>
          <p:nvPr/>
        </p:nvPicPr>
        <p:blipFill>
          <a:blip r:embed="rId2" cstate="print"/>
          <a:srcRect/>
          <a:stretch>
            <a:fillRect/>
          </a:stretch>
        </p:blipFill>
        <p:spPr bwMode="auto">
          <a:xfrm>
            <a:off x="0" y="2071688"/>
            <a:ext cx="9144000" cy="4451350"/>
          </a:xfrm>
          <a:prstGeom prst="rect">
            <a:avLst/>
          </a:prstGeom>
          <a:noFill/>
          <a:ln w="9525">
            <a:noFill/>
            <a:miter lim="800000"/>
            <a:headEnd/>
            <a:tailEnd/>
          </a:ln>
        </p:spPr>
      </p:pic>
    </p:spTree>
    <p:extLst>
      <p:ext uri="{BB962C8B-B14F-4D97-AF65-F5344CB8AC3E}">
        <p14:creationId xmlns:p14="http://schemas.microsoft.com/office/powerpoint/2010/main" val="37205891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smtClean="0"/>
              <a:t>Seleucus III (226-223)</a:t>
            </a:r>
          </a:p>
        </p:txBody>
      </p:sp>
      <p:sp>
        <p:nvSpPr>
          <p:cNvPr id="23555" name="Content Placeholder 2"/>
          <p:cNvSpPr>
            <a:spLocks noGrp="1"/>
          </p:cNvSpPr>
          <p:nvPr>
            <p:ph sz="quarter" idx="1"/>
          </p:nvPr>
        </p:nvSpPr>
        <p:spPr/>
        <p:txBody>
          <a:bodyPr/>
          <a:lstStyle/>
          <a:p>
            <a:pPr eaLnBrk="1" hangingPunct="1"/>
            <a:r>
              <a:rPr lang="en-US" smtClean="0"/>
              <a:t>Attempt to retake Asia Minor</a:t>
            </a:r>
          </a:p>
        </p:txBody>
      </p:sp>
      <p:pic>
        <p:nvPicPr>
          <p:cNvPr id="23556" name="Picture 3" descr="HL 916.jpg"/>
          <p:cNvPicPr>
            <a:picLocks noChangeAspect="1"/>
          </p:cNvPicPr>
          <p:nvPr/>
        </p:nvPicPr>
        <p:blipFill>
          <a:blip r:embed="rId2" cstate="print"/>
          <a:srcRect r="50000" b="9821"/>
          <a:stretch>
            <a:fillRect/>
          </a:stretch>
        </p:blipFill>
        <p:spPr bwMode="auto">
          <a:xfrm>
            <a:off x="2214563" y="2357438"/>
            <a:ext cx="4368800" cy="4287837"/>
          </a:xfrm>
          <a:prstGeom prst="rect">
            <a:avLst/>
          </a:prstGeom>
          <a:noFill/>
          <a:ln w="9525">
            <a:noFill/>
            <a:miter lim="800000"/>
            <a:headEnd/>
            <a:tailEnd/>
          </a:ln>
        </p:spPr>
      </p:pic>
    </p:spTree>
    <p:extLst>
      <p:ext uri="{BB962C8B-B14F-4D97-AF65-F5344CB8AC3E}">
        <p14:creationId xmlns:p14="http://schemas.microsoft.com/office/powerpoint/2010/main" val="31129577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smtClean="0"/>
              <a:t>Antiochus III (223-187)</a:t>
            </a:r>
          </a:p>
        </p:txBody>
      </p:sp>
      <p:sp>
        <p:nvSpPr>
          <p:cNvPr id="24579" name="Content Placeholder 2"/>
          <p:cNvSpPr>
            <a:spLocks noGrp="1"/>
          </p:cNvSpPr>
          <p:nvPr>
            <p:ph sz="quarter" idx="1"/>
          </p:nvPr>
        </p:nvSpPr>
        <p:spPr>
          <a:xfrm>
            <a:off x="457200" y="1935163"/>
            <a:ext cx="8229600" cy="3494087"/>
          </a:xfrm>
        </p:spPr>
        <p:txBody>
          <a:bodyPr>
            <a:normAutofit lnSpcReduction="10000"/>
          </a:bodyPr>
          <a:lstStyle/>
          <a:p>
            <a:pPr eaLnBrk="1" hangingPunct="1"/>
            <a:r>
              <a:rPr lang="en-US" dirty="0" err="1" smtClean="0"/>
              <a:t>Coele</a:t>
            </a:r>
            <a:r>
              <a:rPr lang="en-US" dirty="0" smtClean="0"/>
              <a:t>-Syria (Syria/Palestine)</a:t>
            </a:r>
          </a:p>
          <a:p>
            <a:pPr eaLnBrk="1" hangingPunct="1"/>
            <a:r>
              <a:rPr lang="en-US" dirty="0" err="1" smtClean="0"/>
              <a:t>Molon</a:t>
            </a:r>
            <a:r>
              <a:rPr lang="en-US" dirty="0" smtClean="0"/>
              <a:t> and the East</a:t>
            </a:r>
          </a:p>
          <a:p>
            <a:pPr eaLnBrk="1" hangingPunct="1"/>
            <a:r>
              <a:rPr lang="en-US" dirty="0" err="1" smtClean="0"/>
              <a:t>Coele</a:t>
            </a:r>
            <a:r>
              <a:rPr lang="en-US" dirty="0" smtClean="0"/>
              <a:t>-Syria (Syria/Palestine)</a:t>
            </a:r>
          </a:p>
          <a:p>
            <a:pPr eaLnBrk="1" hangingPunct="1"/>
            <a:r>
              <a:rPr lang="en-US" dirty="0" smtClean="0"/>
              <a:t>Asia Minor</a:t>
            </a:r>
          </a:p>
          <a:p>
            <a:pPr eaLnBrk="1" hangingPunct="1"/>
            <a:r>
              <a:rPr lang="en-US" dirty="0" smtClean="0"/>
              <a:t>The Anabasis</a:t>
            </a:r>
          </a:p>
          <a:p>
            <a:pPr eaLnBrk="1" hangingPunct="1"/>
            <a:r>
              <a:rPr lang="en-US" dirty="0" err="1" smtClean="0"/>
              <a:t>Coele</a:t>
            </a:r>
            <a:r>
              <a:rPr lang="en-US" dirty="0" smtClean="0"/>
              <a:t>-Syria (Syria/Palestine)</a:t>
            </a:r>
          </a:p>
          <a:p>
            <a:pPr eaLnBrk="1" hangingPunct="1"/>
            <a:r>
              <a:rPr lang="en-US" dirty="0" smtClean="0"/>
              <a:t>Europe and the Romans</a:t>
            </a:r>
          </a:p>
        </p:txBody>
      </p:sp>
      <p:pic>
        <p:nvPicPr>
          <p:cNvPr id="24580" name="Picture 3" descr="Ant 3 type Ai.jpg"/>
          <p:cNvPicPr>
            <a:picLocks noChangeAspect="1"/>
          </p:cNvPicPr>
          <p:nvPr/>
        </p:nvPicPr>
        <p:blipFill>
          <a:blip r:embed="rId2" cstate="print"/>
          <a:srcRect/>
          <a:stretch>
            <a:fillRect/>
          </a:stretch>
        </p:blipFill>
        <p:spPr bwMode="auto">
          <a:xfrm>
            <a:off x="323528" y="5445224"/>
            <a:ext cx="1214438" cy="1214438"/>
          </a:xfrm>
          <a:prstGeom prst="rect">
            <a:avLst/>
          </a:prstGeom>
          <a:noFill/>
          <a:ln w="9525">
            <a:noFill/>
            <a:miter lim="800000"/>
            <a:headEnd/>
            <a:tailEnd/>
          </a:ln>
        </p:spPr>
      </p:pic>
      <p:pic>
        <p:nvPicPr>
          <p:cNvPr id="24581" name="Picture 4" descr="Ant 3 type Aii.jpg"/>
          <p:cNvPicPr>
            <a:picLocks noChangeAspect="1"/>
          </p:cNvPicPr>
          <p:nvPr/>
        </p:nvPicPr>
        <p:blipFill>
          <a:blip r:embed="rId3" cstate="print"/>
          <a:srcRect/>
          <a:stretch>
            <a:fillRect/>
          </a:stretch>
        </p:blipFill>
        <p:spPr bwMode="auto">
          <a:xfrm>
            <a:off x="1500188" y="5429250"/>
            <a:ext cx="1220787" cy="1214438"/>
          </a:xfrm>
          <a:prstGeom prst="rect">
            <a:avLst/>
          </a:prstGeom>
          <a:noFill/>
          <a:ln w="9525">
            <a:noFill/>
            <a:miter lim="800000"/>
            <a:headEnd/>
            <a:tailEnd/>
          </a:ln>
        </p:spPr>
      </p:pic>
      <p:pic>
        <p:nvPicPr>
          <p:cNvPr id="24582" name="Picture 5" descr="Ant 3 type B.jpg"/>
          <p:cNvPicPr>
            <a:picLocks noChangeAspect="1"/>
          </p:cNvPicPr>
          <p:nvPr/>
        </p:nvPicPr>
        <p:blipFill>
          <a:blip r:embed="rId4" cstate="print"/>
          <a:srcRect/>
          <a:stretch>
            <a:fillRect/>
          </a:stretch>
        </p:blipFill>
        <p:spPr bwMode="auto">
          <a:xfrm>
            <a:off x="2714625" y="5429250"/>
            <a:ext cx="1214438" cy="1214438"/>
          </a:xfrm>
          <a:prstGeom prst="rect">
            <a:avLst/>
          </a:prstGeom>
          <a:noFill/>
          <a:ln w="9525">
            <a:noFill/>
            <a:miter lim="800000"/>
            <a:headEnd/>
            <a:tailEnd/>
          </a:ln>
        </p:spPr>
      </p:pic>
      <p:pic>
        <p:nvPicPr>
          <p:cNvPr id="24583" name="Picture 11" descr="Ant 3 type Ci.jpg"/>
          <p:cNvPicPr>
            <a:picLocks noChangeAspect="1"/>
          </p:cNvPicPr>
          <p:nvPr/>
        </p:nvPicPr>
        <p:blipFill>
          <a:blip r:embed="rId5" cstate="print"/>
          <a:srcRect/>
          <a:stretch>
            <a:fillRect/>
          </a:stretch>
        </p:blipFill>
        <p:spPr bwMode="auto">
          <a:xfrm>
            <a:off x="3929063" y="5429250"/>
            <a:ext cx="1214437" cy="1214438"/>
          </a:xfrm>
          <a:prstGeom prst="rect">
            <a:avLst/>
          </a:prstGeom>
          <a:noFill/>
          <a:ln w="9525">
            <a:noFill/>
            <a:miter lim="800000"/>
            <a:headEnd/>
            <a:tailEnd/>
          </a:ln>
        </p:spPr>
      </p:pic>
      <p:pic>
        <p:nvPicPr>
          <p:cNvPr id="24584" name="Picture 13" descr="Ant 3 type Cii.jpg"/>
          <p:cNvPicPr>
            <a:picLocks noChangeAspect="1"/>
          </p:cNvPicPr>
          <p:nvPr/>
        </p:nvPicPr>
        <p:blipFill>
          <a:blip r:embed="rId6" cstate="print"/>
          <a:srcRect/>
          <a:stretch>
            <a:fillRect/>
          </a:stretch>
        </p:blipFill>
        <p:spPr bwMode="auto">
          <a:xfrm>
            <a:off x="5143500" y="5429250"/>
            <a:ext cx="1214438" cy="1214438"/>
          </a:xfrm>
          <a:prstGeom prst="rect">
            <a:avLst/>
          </a:prstGeom>
          <a:noFill/>
          <a:ln w="9525">
            <a:noFill/>
            <a:miter lim="800000"/>
            <a:headEnd/>
            <a:tailEnd/>
          </a:ln>
        </p:spPr>
      </p:pic>
      <p:pic>
        <p:nvPicPr>
          <p:cNvPr id="24585" name="Picture 15" descr="Ant 3 type D.jpg"/>
          <p:cNvPicPr>
            <a:picLocks noChangeAspect="1"/>
          </p:cNvPicPr>
          <p:nvPr/>
        </p:nvPicPr>
        <p:blipFill>
          <a:blip r:embed="rId7" cstate="print"/>
          <a:srcRect/>
          <a:stretch>
            <a:fillRect/>
          </a:stretch>
        </p:blipFill>
        <p:spPr bwMode="auto">
          <a:xfrm>
            <a:off x="6357938" y="5429250"/>
            <a:ext cx="1214437" cy="1214438"/>
          </a:xfrm>
          <a:prstGeom prst="rect">
            <a:avLst/>
          </a:prstGeom>
          <a:noFill/>
          <a:ln w="9525">
            <a:noFill/>
            <a:miter lim="800000"/>
            <a:headEnd/>
            <a:tailEnd/>
          </a:ln>
        </p:spPr>
      </p:pic>
      <p:pic>
        <p:nvPicPr>
          <p:cNvPr id="24586" name="Picture 17" descr="Ant 3 type E.jpg"/>
          <p:cNvPicPr>
            <a:picLocks noChangeAspect="1"/>
          </p:cNvPicPr>
          <p:nvPr/>
        </p:nvPicPr>
        <p:blipFill>
          <a:blip r:embed="rId8" cstate="print"/>
          <a:srcRect/>
          <a:stretch>
            <a:fillRect/>
          </a:stretch>
        </p:blipFill>
        <p:spPr bwMode="auto">
          <a:xfrm>
            <a:off x="7572375" y="5429250"/>
            <a:ext cx="1214438" cy="1214438"/>
          </a:xfrm>
          <a:prstGeom prst="rect">
            <a:avLst/>
          </a:prstGeom>
          <a:noFill/>
          <a:ln w="9525">
            <a:noFill/>
            <a:miter lim="800000"/>
            <a:headEnd/>
            <a:tailEnd/>
          </a:ln>
        </p:spPr>
      </p:pic>
    </p:spTree>
    <p:extLst>
      <p:ext uri="{BB962C8B-B14F-4D97-AF65-F5344CB8AC3E}">
        <p14:creationId xmlns:p14="http://schemas.microsoft.com/office/powerpoint/2010/main" val="7276511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smtClean="0"/>
              <a:t>Immediate Succession	</a:t>
            </a:r>
          </a:p>
        </p:txBody>
      </p:sp>
      <p:sp>
        <p:nvSpPr>
          <p:cNvPr id="25603" name="Content Placeholder 2"/>
          <p:cNvSpPr>
            <a:spLocks noGrp="1"/>
          </p:cNvSpPr>
          <p:nvPr>
            <p:ph sz="quarter" idx="1"/>
          </p:nvPr>
        </p:nvSpPr>
        <p:spPr>
          <a:xfrm>
            <a:off x="457200" y="1935163"/>
            <a:ext cx="8229600" cy="1565275"/>
          </a:xfrm>
        </p:spPr>
        <p:txBody>
          <a:bodyPr>
            <a:normAutofit lnSpcReduction="10000"/>
          </a:bodyPr>
          <a:lstStyle/>
          <a:p>
            <a:pPr eaLnBrk="1" hangingPunct="1"/>
            <a:r>
              <a:rPr lang="en-US" smtClean="0"/>
              <a:t>Proclaimed by the army as king in 223</a:t>
            </a:r>
          </a:p>
          <a:p>
            <a:pPr eaLnBrk="1" hangingPunct="1"/>
            <a:r>
              <a:rPr lang="en-US" smtClean="0"/>
              <a:t>Sends Achaeus to deal with problems in Asia Minor</a:t>
            </a:r>
          </a:p>
          <a:p>
            <a:pPr eaLnBrk="1" hangingPunct="1"/>
            <a:r>
              <a:rPr lang="en-US" smtClean="0"/>
              <a:t>Molon and his brother revolt in Persia and Media</a:t>
            </a:r>
          </a:p>
          <a:p>
            <a:pPr eaLnBrk="1" hangingPunct="1"/>
            <a:endParaRPr lang="en-US" smtClean="0"/>
          </a:p>
          <a:p>
            <a:pPr eaLnBrk="1" hangingPunct="1"/>
            <a:endParaRPr lang="en-US" smtClean="0"/>
          </a:p>
        </p:txBody>
      </p:sp>
      <p:sp>
        <p:nvSpPr>
          <p:cNvPr id="5" name="Content Placeholder 2"/>
          <p:cNvSpPr txBox="1">
            <a:spLocks/>
          </p:cNvSpPr>
          <p:nvPr/>
        </p:nvSpPr>
        <p:spPr>
          <a:xfrm>
            <a:off x="571500" y="3714750"/>
            <a:ext cx="8229600" cy="1565275"/>
          </a:xfrm>
          <a:prstGeom prst="rect">
            <a:avLst/>
          </a:prstGeom>
        </p:spPr>
        <p:txBody>
          <a:bodyPr>
            <a:normAutofit/>
          </a:bodyPr>
          <a:lstStyle/>
          <a:p>
            <a:pPr marL="274320" indent="-274320" fontAlgn="auto">
              <a:spcBef>
                <a:spcPct val="20000"/>
              </a:spcBef>
              <a:spcAft>
                <a:spcPts val="0"/>
              </a:spcAft>
              <a:buClr>
                <a:schemeClr val="accent3"/>
              </a:buClr>
              <a:buSzPct val="95000"/>
              <a:buFont typeface="Wingdings 2"/>
              <a:buChar char=""/>
              <a:defRPr/>
            </a:pPr>
            <a:r>
              <a:rPr lang="en-US" sz="2600" dirty="0">
                <a:latin typeface="+mn-lt"/>
                <a:cs typeface="+mn-cs"/>
              </a:rPr>
              <a:t>Syrian invasion</a:t>
            </a:r>
          </a:p>
          <a:p>
            <a:pPr marL="731520" lvl="1" indent="-274320" fontAlgn="auto">
              <a:spcBef>
                <a:spcPct val="20000"/>
              </a:spcBef>
              <a:spcAft>
                <a:spcPts val="0"/>
              </a:spcAft>
              <a:buClr>
                <a:schemeClr val="accent3"/>
              </a:buClr>
              <a:buSzPct val="95000"/>
              <a:buFont typeface="Wingdings 2"/>
              <a:buChar char=""/>
              <a:defRPr/>
            </a:pPr>
            <a:r>
              <a:rPr lang="en-US" sz="2600" dirty="0">
                <a:latin typeface="+mn-lt"/>
                <a:cs typeface="+mn-cs"/>
              </a:rPr>
              <a:t>Not particularly successful</a:t>
            </a:r>
          </a:p>
          <a:p>
            <a:pPr marL="731520" lvl="1" indent="-274320" fontAlgn="auto">
              <a:spcBef>
                <a:spcPct val="20000"/>
              </a:spcBef>
              <a:spcAft>
                <a:spcPts val="0"/>
              </a:spcAft>
              <a:buClr>
                <a:schemeClr val="accent3"/>
              </a:buClr>
              <a:buSzPct val="95000"/>
              <a:defRPr/>
            </a:pPr>
            <a:endParaRPr lang="en-US" sz="2600" dirty="0">
              <a:latin typeface="+mn-lt"/>
              <a:cs typeface="+mn-cs"/>
            </a:endParaRPr>
          </a:p>
          <a:p>
            <a:pPr marL="274320" indent="-274320" fontAlgn="auto">
              <a:spcBef>
                <a:spcPct val="20000"/>
              </a:spcBef>
              <a:spcAft>
                <a:spcPts val="0"/>
              </a:spcAft>
              <a:buClr>
                <a:schemeClr val="accent3"/>
              </a:buClr>
              <a:buSzPct val="95000"/>
              <a:buFont typeface="Wingdings 2"/>
              <a:buChar char=""/>
              <a:defRPr/>
            </a:pPr>
            <a:endParaRPr lang="en-US" sz="2600" dirty="0">
              <a:latin typeface="+mn-lt"/>
              <a:cs typeface="+mn-cs"/>
            </a:endParaRPr>
          </a:p>
        </p:txBody>
      </p:sp>
    </p:spTree>
    <p:extLst>
      <p:ext uri="{BB962C8B-B14F-4D97-AF65-F5344CB8AC3E}">
        <p14:creationId xmlns:p14="http://schemas.microsoft.com/office/powerpoint/2010/main" val="13770467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US" smtClean="0"/>
              <a:t>Molon and the East </a:t>
            </a:r>
          </a:p>
        </p:txBody>
      </p:sp>
      <p:sp>
        <p:nvSpPr>
          <p:cNvPr id="26627" name="Content Placeholder 2"/>
          <p:cNvSpPr>
            <a:spLocks noGrp="1"/>
          </p:cNvSpPr>
          <p:nvPr>
            <p:ph sz="quarter" idx="1"/>
          </p:nvPr>
        </p:nvSpPr>
        <p:spPr/>
        <p:txBody>
          <a:bodyPr/>
          <a:lstStyle/>
          <a:p>
            <a:pPr eaLnBrk="1" hangingPunct="1"/>
            <a:r>
              <a:rPr lang="en-US" smtClean="0"/>
              <a:t>3 generals are sent to defeat the rebellion</a:t>
            </a:r>
          </a:p>
          <a:p>
            <a:pPr eaLnBrk="1" hangingPunct="1"/>
            <a:r>
              <a:rPr lang="en-US" smtClean="0"/>
              <a:t>Antiochus goes in person with his army to face Molon</a:t>
            </a:r>
          </a:p>
          <a:p>
            <a:pPr lvl="1" eaLnBrk="1" hangingPunct="1"/>
            <a:r>
              <a:rPr lang="en-US" smtClean="0"/>
              <a:t>Follows the advice of Zeuxis</a:t>
            </a:r>
          </a:p>
          <a:p>
            <a:pPr eaLnBrk="1" hangingPunct="1"/>
            <a:r>
              <a:rPr lang="en-US" smtClean="0"/>
              <a:t>A large portion of Molon’s army defects to Antiochus</a:t>
            </a:r>
          </a:p>
          <a:p>
            <a:pPr eaLnBrk="1" hangingPunct="1"/>
            <a:r>
              <a:rPr lang="en-US" smtClean="0"/>
              <a:t>Molon is defeated and Antiochus is able to reestablish control in the East</a:t>
            </a:r>
          </a:p>
        </p:txBody>
      </p:sp>
    </p:spTree>
    <p:extLst>
      <p:ext uri="{BB962C8B-B14F-4D97-AF65-F5344CB8AC3E}">
        <p14:creationId xmlns:p14="http://schemas.microsoft.com/office/powerpoint/2010/main" val="42696117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itle 3"/>
          <p:cNvSpPr>
            <a:spLocks noGrp="1"/>
          </p:cNvSpPr>
          <p:nvPr>
            <p:ph type="title"/>
          </p:nvPr>
        </p:nvSpPr>
        <p:spPr>
          <a:xfrm>
            <a:off x="500063" y="642938"/>
            <a:ext cx="8229600" cy="847725"/>
          </a:xfrm>
        </p:spPr>
        <p:txBody>
          <a:bodyPr/>
          <a:lstStyle/>
          <a:p>
            <a:pPr eaLnBrk="1" hangingPunct="1"/>
            <a:r>
              <a:rPr lang="en-US" smtClean="0"/>
              <a:t>Battle of Raphia 217</a:t>
            </a:r>
          </a:p>
        </p:txBody>
      </p:sp>
      <p:sp>
        <p:nvSpPr>
          <p:cNvPr id="3" name="Content Placeholder 2"/>
          <p:cNvSpPr>
            <a:spLocks noGrp="1"/>
          </p:cNvSpPr>
          <p:nvPr>
            <p:ph sz="quarter" idx="1"/>
          </p:nvPr>
        </p:nvSpPr>
        <p:spPr>
          <a:xfrm>
            <a:off x="214313" y="1357313"/>
            <a:ext cx="8643937" cy="5072062"/>
          </a:xfrm>
        </p:spPr>
        <p:txBody>
          <a:bodyPr>
            <a:normAutofit fontScale="62500" lnSpcReduction="20000"/>
          </a:bodyPr>
          <a:lstStyle/>
          <a:p>
            <a:pPr marL="274320" indent="-274320" eaLnBrk="1" fontAlgn="auto" hangingPunct="1">
              <a:spcAft>
                <a:spcPts val="0"/>
              </a:spcAft>
              <a:buClr>
                <a:schemeClr val="accent3"/>
              </a:buClr>
              <a:buFont typeface="Wingdings 2"/>
              <a:buChar char=""/>
              <a:defRPr/>
            </a:pPr>
            <a:endParaRPr lang="en-US" dirty="0" smtClean="0"/>
          </a:p>
          <a:p>
            <a:pPr marL="0" indent="0" eaLnBrk="1" fontAlgn="auto" hangingPunct="1">
              <a:spcAft>
                <a:spcPts val="0"/>
              </a:spcAft>
              <a:buClr>
                <a:schemeClr val="accent3"/>
              </a:buClr>
              <a:buFont typeface="Wingdings 2"/>
              <a:buNone/>
              <a:defRPr/>
            </a:pPr>
            <a:r>
              <a:rPr lang="en-US" sz="3300" dirty="0" smtClean="0"/>
              <a:t>The armies having been drawn up in this fashion, both the kings rode along the line accompanied by their officers and friends, and addressed their soldiers. 2 As they relied chiefly on the phalanx, it was to these troops that they made the most earnest appeal, Ptolemy being supported by </a:t>
            </a:r>
            <a:r>
              <a:rPr lang="en-US" sz="3300" dirty="0" err="1" smtClean="0"/>
              <a:t>Andromachus</a:t>
            </a:r>
            <a:r>
              <a:rPr lang="en-US" sz="3300" dirty="0" smtClean="0"/>
              <a:t>, </a:t>
            </a:r>
            <a:r>
              <a:rPr lang="en-US" sz="3300" dirty="0" err="1" smtClean="0"/>
              <a:t>Sosibius</a:t>
            </a:r>
            <a:r>
              <a:rPr lang="en-US" sz="3300" dirty="0" smtClean="0"/>
              <a:t> and his sister </a:t>
            </a:r>
            <a:r>
              <a:rPr lang="en-US" sz="3300" dirty="0" err="1" smtClean="0"/>
              <a:t>Arsinoë</a:t>
            </a:r>
            <a:r>
              <a:rPr lang="en-US" sz="3300" dirty="0" smtClean="0"/>
              <a:t> and Antiochus by </a:t>
            </a:r>
            <a:r>
              <a:rPr lang="en-US" sz="3300" dirty="0" err="1" smtClean="0"/>
              <a:t>Theodotus</a:t>
            </a:r>
            <a:r>
              <a:rPr lang="en-US" sz="3300" dirty="0" smtClean="0"/>
              <a:t> and </a:t>
            </a:r>
            <a:r>
              <a:rPr lang="en-US" sz="3300" dirty="0" err="1" smtClean="0"/>
              <a:t>Nicarchus</a:t>
            </a:r>
            <a:r>
              <a:rPr lang="en-US" sz="3300" dirty="0" smtClean="0"/>
              <a:t>, these being the commanders of the phalanx on either side. The substance of the addresses was on both sides very similar. </a:t>
            </a:r>
            <a:r>
              <a:rPr lang="en-US" sz="3300" b="1" dirty="0" smtClean="0"/>
              <a:t>For neither king could cite any glorious and generally recognized achievement of his own,  so that it was by reminding the troops of the glorious deeds of their ancestors that they attempted to inspire them with spirit and courage. They laid the greatest stress, however, on the rewards which they might be expected to bestow in the future, and urged and exhorted both the leaders in particular and all those who were about to be engaged in general to bear themselves therefore like gallant men in the coming battle</a:t>
            </a:r>
            <a:r>
              <a:rPr lang="en-US" sz="3300" dirty="0" smtClean="0"/>
              <a:t>. So with these or similar words spoken either by themselves or by their interpreters they rode along the line. </a:t>
            </a:r>
          </a:p>
          <a:p>
            <a:pPr marL="274320" indent="-274320" eaLnBrk="1" fontAlgn="auto" hangingPunct="1">
              <a:spcAft>
                <a:spcPts val="0"/>
              </a:spcAft>
              <a:buClr>
                <a:schemeClr val="accent3"/>
              </a:buClr>
              <a:buFont typeface="Wingdings 2"/>
              <a:buNone/>
              <a:defRPr/>
            </a:pPr>
            <a:r>
              <a:rPr lang="en-US" dirty="0" smtClean="0"/>
              <a:t>								Polybius 5.83</a:t>
            </a:r>
            <a:endParaRPr lang="en-US" dirty="0"/>
          </a:p>
        </p:txBody>
      </p:sp>
    </p:spTree>
    <p:extLst>
      <p:ext uri="{BB962C8B-B14F-4D97-AF65-F5344CB8AC3E}">
        <p14:creationId xmlns:p14="http://schemas.microsoft.com/office/powerpoint/2010/main" val="2581583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GB" smtClean="0"/>
              <a:t>Asia Minor</a:t>
            </a:r>
          </a:p>
        </p:txBody>
      </p:sp>
      <p:sp>
        <p:nvSpPr>
          <p:cNvPr id="28675" name="Content Placeholder 2"/>
          <p:cNvSpPr>
            <a:spLocks noGrp="1"/>
          </p:cNvSpPr>
          <p:nvPr>
            <p:ph sz="quarter" idx="1"/>
          </p:nvPr>
        </p:nvSpPr>
        <p:spPr/>
        <p:txBody>
          <a:bodyPr/>
          <a:lstStyle/>
          <a:p>
            <a:pPr eaLnBrk="1" hangingPunct="1"/>
            <a:r>
              <a:rPr lang="en-GB" smtClean="0"/>
              <a:t>Achaeus had begun to claim Asia Minor as his own kingdom</a:t>
            </a:r>
          </a:p>
          <a:p>
            <a:pPr eaLnBrk="1" hangingPunct="1"/>
            <a:r>
              <a:rPr lang="en-GB" smtClean="0"/>
              <a:t>Spends 3 years pursing Achaeus in Asia Minor</a:t>
            </a:r>
          </a:p>
          <a:p>
            <a:pPr eaLnBrk="1" hangingPunct="1"/>
            <a:r>
              <a:rPr lang="en-GB" smtClean="0"/>
              <a:t>Pins Achaeus in Sardis and after a long siege defeats him</a:t>
            </a:r>
          </a:p>
          <a:p>
            <a:pPr eaLnBrk="1" hangingPunct="1"/>
            <a:endParaRPr lang="en-GB" smtClean="0"/>
          </a:p>
        </p:txBody>
      </p:sp>
    </p:spTree>
    <p:extLst>
      <p:ext uri="{BB962C8B-B14F-4D97-AF65-F5344CB8AC3E}">
        <p14:creationId xmlns:p14="http://schemas.microsoft.com/office/powerpoint/2010/main" val="38102756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GB" smtClean="0"/>
              <a:t>The Anabasis</a:t>
            </a:r>
          </a:p>
        </p:txBody>
      </p:sp>
      <p:sp>
        <p:nvSpPr>
          <p:cNvPr id="3" name="Content Placeholder 2"/>
          <p:cNvSpPr>
            <a:spLocks noGrp="1"/>
          </p:cNvSpPr>
          <p:nvPr>
            <p:ph sz="quarter" idx="1"/>
          </p:nvPr>
        </p:nvSpPr>
        <p:spPr/>
        <p:txBody>
          <a:bodyPr>
            <a:normAutofit fontScale="85000" lnSpcReduction="20000"/>
          </a:bodyPr>
          <a:lstStyle/>
          <a:p>
            <a:pPr marL="274320" indent="-274320" eaLnBrk="1" fontAlgn="auto" hangingPunct="1">
              <a:spcAft>
                <a:spcPts val="0"/>
              </a:spcAft>
              <a:buClr>
                <a:schemeClr val="accent3"/>
              </a:buClr>
              <a:buFont typeface="Wingdings 2"/>
              <a:buChar char=""/>
              <a:defRPr/>
            </a:pPr>
            <a:r>
              <a:rPr lang="en-GB" dirty="0" smtClean="0"/>
              <a:t>Armenia</a:t>
            </a:r>
          </a:p>
          <a:p>
            <a:pPr marL="640080" lvl="1" indent="-246888" eaLnBrk="1" fontAlgn="auto" hangingPunct="1">
              <a:spcAft>
                <a:spcPts val="0"/>
              </a:spcAft>
              <a:buFont typeface="Wingdings 2"/>
              <a:buChar char=""/>
              <a:defRPr/>
            </a:pPr>
            <a:r>
              <a:rPr lang="en-GB" dirty="0" smtClean="0"/>
              <a:t>Makes Xerxes a vassal </a:t>
            </a:r>
          </a:p>
          <a:p>
            <a:pPr marL="274320" indent="-274320" eaLnBrk="1" fontAlgn="auto" hangingPunct="1">
              <a:spcAft>
                <a:spcPts val="0"/>
              </a:spcAft>
              <a:buClr>
                <a:schemeClr val="accent3"/>
              </a:buClr>
              <a:buFont typeface="Wingdings 2"/>
              <a:buChar char=""/>
              <a:defRPr/>
            </a:pPr>
            <a:r>
              <a:rPr lang="en-GB" dirty="0" smtClean="0"/>
              <a:t>The </a:t>
            </a:r>
            <a:r>
              <a:rPr lang="en-GB" dirty="0" err="1" smtClean="0"/>
              <a:t>Parthians</a:t>
            </a:r>
            <a:endParaRPr lang="en-GB" dirty="0" smtClean="0"/>
          </a:p>
          <a:p>
            <a:pPr marL="640080" lvl="1" indent="-246888" eaLnBrk="1" fontAlgn="auto" hangingPunct="1">
              <a:spcAft>
                <a:spcPts val="0"/>
              </a:spcAft>
              <a:buFont typeface="Wingdings 2"/>
              <a:buChar char=""/>
              <a:defRPr/>
            </a:pPr>
            <a:r>
              <a:rPr lang="en-GB" dirty="0" smtClean="0"/>
              <a:t>2 years of fighting, some success?</a:t>
            </a:r>
          </a:p>
          <a:p>
            <a:pPr marL="274320" indent="-274320" eaLnBrk="1" fontAlgn="auto" hangingPunct="1">
              <a:spcAft>
                <a:spcPts val="0"/>
              </a:spcAft>
              <a:buClr>
                <a:schemeClr val="accent3"/>
              </a:buClr>
              <a:buFont typeface="Wingdings 2"/>
              <a:buChar char=""/>
              <a:defRPr/>
            </a:pPr>
            <a:r>
              <a:rPr lang="en-GB" dirty="0" smtClean="0"/>
              <a:t>Bactria</a:t>
            </a:r>
          </a:p>
          <a:p>
            <a:pPr marL="640080" lvl="1" indent="-246888" eaLnBrk="1" fontAlgn="auto" hangingPunct="1">
              <a:spcAft>
                <a:spcPts val="0"/>
              </a:spcAft>
              <a:buFont typeface="Wingdings 2"/>
              <a:buChar char=""/>
              <a:defRPr/>
            </a:pPr>
            <a:r>
              <a:rPr lang="en-GB" dirty="0" smtClean="0"/>
              <a:t>2 more years, fails to defeat the </a:t>
            </a:r>
            <a:r>
              <a:rPr lang="en-GB" dirty="0" err="1" smtClean="0"/>
              <a:t>Bactrians</a:t>
            </a:r>
            <a:endParaRPr lang="en-GB" dirty="0" smtClean="0"/>
          </a:p>
          <a:p>
            <a:pPr marL="274320" indent="-274320" eaLnBrk="1" fontAlgn="auto" hangingPunct="1">
              <a:spcAft>
                <a:spcPts val="0"/>
              </a:spcAft>
              <a:buClr>
                <a:schemeClr val="accent3"/>
              </a:buClr>
              <a:buFont typeface="Wingdings 2"/>
              <a:buChar char=""/>
              <a:defRPr/>
            </a:pPr>
            <a:r>
              <a:rPr lang="en-GB" dirty="0" smtClean="0"/>
              <a:t>India</a:t>
            </a:r>
          </a:p>
          <a:p>
            <a:pPr marL="640080" lvl="1" indent="-246888" eaLnBrk="1" fontAlgn="auto" hangingPunct="1">
              <a:spcAft>
                <a:spcPts val="0"/>
              </a:spcAft>
              <a:buFont typeface="Wingdings 2"/>
              <a:buChar char=""/>
              <a:defRPr/>
            </a:pPr>
            <a:r>
              <a:rPr lang="en-GB" dirty="0" smtClean="0"/>
              <a:t>Treaty with </a:t>
            </a:r>
            <a:r>
              <a:rPr lang="en-US" dirty="0" err="1" smtClean="0"/>
              <a:t>Sophagasenus</a:t>
            </a:r>
            <a:r>
              <a:rPr lang="en-US" dirty="0" smtClean="0"/>
              <a:t>, gets more elephants</a:t>
            </a:r>
          </a:p>
          <a:p>
            <a:pPr marL="274320" indent="-274320" eaLnBrk="1" fontAlgn="auto" hangingPunct="1">
              <a:spcAft>
                <a:spcPts val="0"/>
              </a:spcAft>
              <a:buClr>
                <a:schemeClr val="accent3"/>
              </a:buClr>
              <a:buFont typeface="Wingdings 2"/>
              <a:buChar char=""/>
              <a:defRPr/>
            </a:pPr>
            <a:r>
              <a:rPr lang="en-US" dirty="0" err="1" smtClean="0"/>
              <a:t>Persis</a:t>
            </a:r>
            <a:r>
              <a:rPr lang="en-US" dirty="0" smtClean="0"/>
              <a:t> and the Persian Gulf</a:t>
            </a:r>
          </a:p>
          <a:p>
            <a:pPr marL="274320" indent="-274320" eaLnBrk="1" fontAlgn="auto" hangingPunct="1">
              <a:spcAft>
                <a:spcPts val="0"/>
              </a:spcAft>
              <a:buClr>
                <a:schemeClr val="accent3"/>
              </a:buClr>
              <a:buFont typeface="Wingdings 2"/>
              <a:buChar char=""/>
              <a:defRPr/>
            </a:pPr>
            <a:r>
              <a:rPr lang="en-US" dirty="0" smtClean="0"/>
              <a:t>Babylon</a:t>
            </a:r>
          </a:p>
          <a:p>
            <a:pPr marL="640080" lvl="1" indent="-246888" eaLnBrk="1" fontAlgn="auto" hangingPunct="1">
              <a:spcAft>
                <a:spcPts val="0"/>
              </a:spcAft>
              <a:buFont typeface="Wingdings 2"/>
              <a:buChar char=""/>
              <a:defRPr/>
            </a:pPr>
            <a:r>
              <a:rPr lang="en-US" dirty="0" smtClean="0"/>
              <a:t>204 returns and celebrates 20 years as king and take the title </a:t>
            </a:r>
            <a:r>
              <a:rPr lang="en-US" i="1" dirty="0" err="1" smtClean="0"/>
              <a:t>Megas</a:t>
            </a:r>
            <a:endParaRPr lang="en-GB" i="1" dirty="0"/>
          </a:p>
        </p:txBody>
      </p:sp>
    </p:spTree>
    <p:extLst>
      <p:ext uri="{BB962C8B-B14F-4D97-AF65-F5344CB8AC3E}">
        <p14:creationId xmlns:p14="http://schemas.microsoft.com/office/powerpoint/2010/main" val="12168875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“Secret Pact”</a:t>
            </a:r>
            <a:endParaRPr lang="en-GB" dirty="0"/>
          </a:p>
        </p:txBody>
      </p:sp>
      <p:sp>
        <p:nvSpPr>
          <p:cNvPr id="3" name="Content Placeholder 2"/>
          <p:cNvSpPr>
            <a:spLocks noGrp="1"/>
          </p:cNvSpPr>
          <p:nvPr>
            <p:ph sz="quarter" idx="1"/>
          </p:nvPr>
        </p:nvSpPr>
        <p:spPr/>
        <p:txBody>
          <a:bodyPr/>
          <a:lstStyle/>
          <a:p>
            <a:r>
              <a:rPr lang="en-GB" dirty="0" smtClean="0"/>
              <a:t>204 Ptolemy IV dies, replaced by boy king</a:t>
            </a:r>
          </a:p>
          <a:p>
            <a:r>
              <a:rPr lang="en-GB" dirty="0" smtClean="0"/>
              <a:t>Philip V focuses attention eastward after 1</a:t>
            </a:r>
            <a:r>
              <a:rPr lang="en-GB" baseline="30000" dirty="0" smtClean="0"/>
              <a:t>st</a:t>
            </a:r>
            <a:r>
              <a:rPr lang="en-GB" dirty="0" smtClean="0"/>
              <a:t> Macedonian War</a:t>
            </a:r>
          </a:p>
          <a:p>
            <a:r>
              <a:rPr lang="en-GB" dirty="0" smtClean="0"/>
              <a:t>Antiochus returns from expeditions to the East and Asia Minor</a:t>
            </a:r>
          </a:p>
          <a:p>
            <a:r>
              <a:rPr lang="en-GB" dirty="0" smtClean="0"/>
              <a:t>Secret Pact?</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a:t>
            </a:r>
            <a:r>
              <a:rPr lang="en-GB" baseline="30000" dirty="0" smtClean="0"/>
              <a:t>th</a:t>
            </a:r>
            <a:r>
              <a:rPr lang="en-GB" dirty="0" smtClean="0"/>
              <a:t> Syrian War</a:t>
            </a:r>
            <a:endParaRPr lang="en-GB" dirty="0"/>
          </a:p>
        </p:txBody>
      </p:sp>
      <p:sp>
        <p:nvSpPr>
          <p:cNvPr id="3" name="Content Placeholder 2"/>
          <p:cNvSpPr>
            <a:spLocks noGrp="1"/>
          </p:cNvSpPr>
          <p:nvPr>
            <p:ph sz="quarter" idx="1"/>
          </p:nvPr>
        </p:nvSpPr>
        <p:spPr/>
        <p:txBody>
          <a:bodyPr/>
          <a:lstStyle/>
          <a:p>
            <a:r>
              <a:rPr lang="en-GB" dirty="0" smtClean="0"/>
              <a:t>201, Antiochus invades </a:t>
            </a:r>
            <a:r>
              <a:rPr lang="en-GB" dirty="0" err="1" smtClean="0"/>
              <a:t>Koile</a:t>
            </a:r>
            <a:r>
              <a:rPr lang="en-GB" dirty="0" smtClean="0"/>
              <a:t> Syria</a:t>
            </a:r>
          </a:p>
          <a:p>
            <a:r>
              <a:rPr lang="en-GB" dirty="0" smtClean="0"/>
              <a:t>Seleucids take control of </a:t>
            </a:r>
            <a:r>
              <a:rPr lang="en-GB" dirty="0" err="1" smtClean="0"/>
              <a:t>Koile</a:t>
            </a:r>
            <a:r>
              <a:rPr lang="en-GB" dirty="0" smtClean="0"/>
              <a:t> Syria and Palestine</a:t>
            </a:r>
          </a:p>
          <a:p>
            <a:r>
              <a:rPr lang="en-GB" dirty="0" smtClean="0"/>
              <a:t>Seleucids now control Jerusalem</a:t>
            </a:r>
          </a:p>
          <a:p>
            <a:r>
              <a:rPr lang="en-GB" dirty="0" err="1" smtClean="0"/>
              <a:t>Ptolemaios</a:t>
            </a:r>
            <a:r>
              <a:rPr lang="en-GB" dirty="0" smtClean="0"/>
              <a:t>, son of </a:t>
            </a:r>
            <a:r>
              <a:rPr lang="en-GB" dirty="0" err="1" smtClean="0"/>
              <a:t>Thraseas</a:t>
            </a:r>
            <a:endParaRPr lang="en-GB" dirty="0" smtClean="0"/>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Asia Minor</a:t>
            </a:r>
            <a:endParaRPr lang="en-GB" dirty="0"/>
          </a:p>
        </p:txBody>
      </p:sp>
      <p:sp>
        <p:nvSpPr>
          <p:cNvPr id="3" name="Content Placeholder 2"/>
          <p:cNvSpPr>
            <a:spLocks noGrp="1"/>
          </p:cNvSpPr>
          <p:nvPr>
            <p:ph sz="quarter" idx="1"/>
          </p:nvPr>
        </p:nvSpPr>
        <p:spPr/>
        <p:txBody>
          <a:bodyPr/>
          <a:lstStyle/>
          <a:p>
            <a:r>
              <a:rPr lang="en-GB" dirty="0" smtClean="0"/>
              <a:t>197, </a:t>
            </a:r>
            <a:r>
              <a:rPr lang="en-GB" dirty="0" err="1" smtClean="0"/>
              <a:t>Attalus</a:t>
            </a:r>
            <a:r>
              <a:rPr lang="en-GB" dirty="0" smtClean="0"/>
              <a:t> I dies and replaced by </a:t>
            </a:r>
            <a:r>
              <a:rPr lang="en-GB" dirty="0" err="1" smtClean="0"/>
              <a:t>Eumenes</a:t>
            </a:r>
            <a:r>
              <a:rPr lang="en-GB" dirty="0" smtClean="0"/>
              <a:t> II</a:t>
            </a:r>
          </a:p>
          <a:p>
            <a:r>
              <a:rPr lang="en-GB" dirty="0" smtClean="0"/>
              <a:t>Zeuxis attacks </a:t>
            </a:r>
            <a:r>
              <a:rPr lang="en-GB" dirty="0" err="1" smtClean="0"/>
              <a:t>Pergamene</a:t>
            </a:r>
            <a:r>
              <a:rPr lang="en-GB" dirty="0" smtClean="0"/>
              <a:t> territory</a:t>
            </a:r>
          </a:p>
          <a:p>
            <a:r>
              <a:rPr lang="en-GB" dirty="0" smtClean="0"/>
              <a:t>Antiochus’ fleet takes coastal cities in Asia Minor</a:t>
            </a:r>
          </a:p>
          <a:p>
            <a:pPr lvl="1"/>
            <a:r>
              <a:rPr lang="en-GB" dirty="0" smtClean="0"/>
              <a:t>Ephesus</a:t>
            </a:r>
          </a:p>
          <a:p>
            <a:pPr lvl="1"/>
            <a:r>
              <a:rPr lang="en-GB" dirty="0" err="1" smtClean="0"/>
              <a:t>Lampsacus</a:t>
            </a:r>
            <a:r>
              <a:rPr lang="en-GB" dirty="0" smtClean="0"/>
              <a:t> and Smyrna view the activities as hostile</a:t>
            </a:r>
          </a:p>
          <a:p>
            <a:pPr lvl="2"/>
            <a:r>
              <a:rPr lang="en-GB" dirty="0" smtClean="0"/>
              <a:t>Embassies sent to Rome</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Greek Freedom</a:t>
            </a:r>
            <a:endParaRPr lang="en-GB" dirty="0"/>
          </a:p>
        </p:txBody>
      </p:sp>
      <p:sp>
        <p:nvSpPr>
          <p:cNvPr id="3" name="Content Placeholder 2"/>
          <p:cNvSpPr>
            <a:spLocks noGrp="1"/>
          </p:cNvSpPr>
          <p:nvPr>
            <p:ph sz="quarter" idx="1"/>
          </p:nvPr>
        </p:nvSpPr>
        <p:spPr>
          <a:xfrm>
            <a:off x="395536" y="1556792"/>
            <a:ext cx="8748464" cy="5501208"/>
          </a:xfrm>
        </p:spPr>
        <p:txBody>
          <a:bodyPr>
            <a:normAutofit fontScale="85000" lnSpcReduction="20000"/>
          </a:bodyPr>
          <a:lstStyle/>
          <a:p>
            <a:pPr marL="0" indent="0">
              <a:buNone/>
            </a:pPr>
            <a:r>
              <a:rPr lang="en-GB" dirty="0" smtClean="0"/>
              <a:t>Smyrna and </a:t>
            </a:r>
            <a:r>
              <a:rPr lang="en-GB" dirty="0" err="1" smtClean="0"/>
              <a:t>Lampsacus</a:t>
            </a:r>
            <a:r>
              <a:rPr lang="en-GB" dirty="0" smtClean="0"/>
              <a:t> asserted their right to be free and there was danger, should their claim be allowed, of other cities in Aeolis and Ionia following the example of Smyrna, and those on the Hellespont the example of </a:t>
            </a:r>
            <a:r>
              <a:rPr lang="en-GB" dirty="0" err="1" smtClean="0"/>
              <a:t>Lampsacus</a:t>
            </a:r>
            <a:r>
              <a:rPr lang="en-GB" dirty="0" smtClean="0"/>
              <a:t>. Accordingly he despatched a force from Ephesus to invest Smyrna and ordered the troops in Abydos to march to </a:t>
            </a:r>
            <a:r>
              <a:rPr lang="en-GB" dirty="0" err="1" smtClean="0"/>
              <a:t>Lampsacus</a:t>
            </a:r>
            <a:r>
              <a:rPr lang="en-GB" dirty="0" smtClean="0"/>
              <a:t>, only a small detachment being left to hold the place. But it was not only the threat of arms that he made use of, he sent envoys to make friendly overtures to the citizens, and whilst gently rebuking their rashness and obstinacy lead them to hope that in a short time they would have what they wanted. It was, however, perfectly clear to them and to all the world that they would enjoy their liberty as the free gift of the king and not because they had seized a favourable opportunity of winning it. They told the envoys in reply that Antiochus must be neither surprised nor angry if they did not patiently resign themselves to the indefinite postponement of their hopes of liberty.</a:t>
            </a:r>
          </a:p>
          <a:p>
            <a:pPr algn="r">
              <a:buNone/>
            </a:pPr>
            <a:r>
              <a:rPr lang="en-GB" dirty="0" smtClean="0"/>
              <a:t>Livy 33.38</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defRPr/>
            </a:pPr>
            <a:r>
              <a:rPr lang="en-US" smtClean="0"/>
              <a:t>War with Antiochus</a:t>
            </a:r>
          </a:p>
        </p:txBody>
      </p:sp>
      <p:sp>
        <p:nvSpPr>
          <p:cNvPr id="3" name="Content Placeholder 2"/>
          <p:cNvSpPr>
            <a:spLocks noGrp="1"/>
          </p:cNvSpPr>
          <p:nvPr>
            <p:ph sz="quarter" idx="1"/>
          </p:nvPr>
        </p:nvSpPr>
        <p:spPr/>
        <p:txBody>
          <a:bodyPr>
            <a:normAutofit/>
          </a:bodyPr>
          <a:lstStyle/>
          <a:p>
            <a:pPr marL="0" indent="0" eaLnBrk="1" hangingPunct="1">
              <a:lnSpc>
                <a:spcPct val="80000"/>
              </a:lnSpc>
              <a:buFont typeface="Wingdings" pitchFamily="2" charset="2"/>
              <a:buNone/>
              <a:defRPr/>
            </a:pPr>
            <a:r>
              <a:rPr lang="en-US" sz="2700" smtClean="0"/>
              <a:t>They ordered him, as regards the cities of Asia, to keep his hands off those which were autonomous and make war on none of them and to withdraw from those previously subject to Ptolemy and Philip which he had recently taken. At the same time they enjoined him not to cross to Europe with and army, for none of the Greeks were any longer being attacked by anyone or the subjects of anyone, and they announced in general terms that some of their body would come to see Antiochus. </a:t>
            </a:r>
          </a:p>
        </p:txBody>
      </p:sp>
      <p:sp>
        <p:nvSpPr>
          <p:cNvPr id="19460" name="TextBox 3"/>
          <p:cNvSpPr txBox="1">
            <a:spLocks noChangeArrowheads="1"/>
          </p:cNvSpPr>
          <p:nvPr/>
        </p:nvSpPr>
        <p:spPr bwMode="auto">
          <a:xfrm>
            <a:off x="5929313" y="4500563"/>
            <a:ext cx="3429000" cy="457200"/>
          </a:xfrm>
          <a:prstGeom prst="rect">
            <a:avLst/>
          </a:prstGeom>
          <a:noFill/>
          <a:ln w="9525">
            <a:noFill/>
            <a:miter lim="800000"/>
            <a:headEnd/>
            <a:tailEnd/>
          </a:ln>
        </p:spPr>
        <p:txBody>
          <a:bodyPr>
            <a:spAutoFit/>
          </a:bodyPr>
          <a:lstStyle/>
          <a:p>
            <a:r>
              <a:rPr lang="en-US" sz="2400"/>
              <a:t>-Polybius 18.47</a:t>
            </a:r>
          </a:p>
        </p:txBody>
      </p:sp>
      <p:sp>
        <p:nvSpPr>
          <p:cNvPr id="19461" name="TextBox 4"/>
          <p:cNvSpPr txBox="1">
            <a:spLocks noChangeArrowheads="1"/>
          </p:cNvSpPr>
          <p:nvPr/>
        </p:nvSpPr>
        <p:spPr bwMode="auto">
          <a:xfrm>
            <a:off x="500063" y="5214938"/>
            <a:ext cx="7858125" cy="1279525"/>
          </a:xfrm>
          <a:prstGeom prst="rect">
            <a:avLst/>
          </a:prstGeom>
          <a:noFill/>
          <a:ln w="9525">
            <a:noFill/>
            <a:miter lim="800000"/>
            <a:headEnd/>
            <a:tailEnd/>
          </a:ln>
        </p:spPr>
        <p:txBody>
          <a:bodyPr>
            <a:spAutoFit/>
          </a:bodyPr>
          <a:lstStyle/>
          <a:p>
            <a:r>
              <a:rPr lang="en-US" sz="2700"/>
              <a:t>It was not proper for them to receive their liberty by order of the Romans, but by his own gracious favour</a:t>
            </a:r>
          </a:p>
          <a:p>
            <a:r>
              <a:rPr lang="en-US" sz="2400"/>
              <a:t>						-Polybius 18.51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defRPr/>
            </a:pPr>
            <a:r>
              <a:rPr lang="en-US" smtClean="0"/>
              <a:t>War with Antiochus 191-189</a:t>
            </a:r>
          </a:p>
        </p:txBody>
      </p:sp>
      <p:sp>
        <p:nvSpPr>
          <p:cNvPr id="3" name="Content Placeholder 2"/>
          <p:cNvSpPr>
            <a:spLocks noGrp="1"/>
          </p:cNvSpPr>
          <p:nvPr>
            <p:ph sz="quarter" idx="1"/>
          </p:nvPr>
        </p:nvSpPr>
        <p:spPr/>
        <p:txBody>
          <a:bodyPr>
            <a:normAutofit/>
          </a:bodyPr>
          <a:lstStyle/>
          <a:p>
            <a:pPr eaLnBrk="1" hangingPunct="1">
              <a:lnSpc>
                <a:spcPct val="80000"/>
              </a:lnSpc>
              <a:buFont typeface="Wingdings" pitchFamily="2" charset="2"/>
              <a:buNone/>
              <a:defRPr/>
            </a:pPr>
            <a:r>
              <a:rPr lang="en-US" sz="2700" dirty="0" err="1" smtClean="0"/>
              <a:t>Aetolian</a:t>
            </a:r>
            <a:r>
              <a:rPr lang="en-US" sz="2700" dirty="0" smtClean="0"/>
              <a:t> Alliance</a:t>
            </a:r>
          </a:p>
          <a:p>
            <a:pPr eaLnBrk="1" hangingPunct="1">
              <a:lnSpc>
                <a:spcPct val="80000"/>
              </a:lnSpc>
              <a:buFont typeface="Wingdings" pitchFamily="2" charset="2"/>
              <a:buNone/>
              <a:defRPr/>
            </a:pPr>
            <a:r>
              <a:rPr lang="en-US" sz="2700" dirty="0" smtClean="0"/>
              <a:t>Achaeans declare war on Antiochus (191)</a:t>
            </a:r>
          </a:p>
          <a:p>
            <a:pPr eaLnBrk="1" hangingPunct="1">
              <a:lnSpc>
                <a:spcPct val="80000"/>
              </a:lnSpc>
              <a:buFont typeface="Wingdings" pitchFamily="2" charset="2"/>
              <a:buNone/>
              <a:defRPr/>
            </a:pPr>
            <a:r>
              <a:rPr lang="en-US" sz="2700" dirty="0" smtClean="0"/>
              <a:t>Romans defeat Antiochus at Thermopylae (191)</a:t>
            </a:r>
          </a:p>
          <a:p>
            <a:pPr eaLnBrk="1" hangingPunct="1">
              <a:lnSpc>
                <a:spcPct val="80000"/>
              </a:lnSpc>
              <a:buFont typeface="Wingdings" pitchFamily="2" charset="2"/>
              <a:buNone/>
              <a:defRPr/>
            </a:pPr>
            <a:r>
              <a:rPr lang="en-US" sz="2700" dirty="0" smtClean="0"/>
              <a:t>Romans defeat Antiochus at Magnesia (189)</a:t>
            </a:r>
          </a:p>
          <a:p>
            <a:pPr eaLnBrk="1" hangingPunct="1">
              <a:lnSpc>
                <a:spcPct val="80000"/>
              </a:lnSpc>
              <a:buFont typeface="Wingdings" pitchFamily="2" charset="2"/>
              <a:buNone/>
              <a:defRPr/>
            </a:pPr>
            <a:r>
              <a:rPr lang="en-US" sz="2700" dirty="0" smtClean="0"/>
              <a:t>Peace of </a:t>
            </a:r>
            <a:r>
              <a:rPr lang="en-US" sz="2700" dirty="0" err="1" smtClean="0"/>
              <a:t>Apameia</a:t>
            </a:r>
            <a:endParaRPr lang="en-US" sz="2700" dirty="0" smtClean="0"/>
          </a:p>
          <a:p>
            <a:pPr eaLnBrk="1" hangingPunct="1">
              <a:lnSpc>
                <a:spcPct val="80000"/>
              </a:lnSpc>
              <a:buFont typeface="Wingdings" pitchFamily="2" charset="2"/>
              <a:buNone/>
              <a:defRPr/>
            </a:pPr>
            <a:endParaRPr lang="en-US" sz="2700"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Aetolian</a:t>
            </a:r>
            <a:r>
              <a:rPr lang="en-US" dirty="0" smtClean="0"/>
              <a:t> Alliance</a:t>
            </a:r>
            <a:endParaRPr lang="en-GB" dirty="0"/>
          </a:p>
        </p:txBody>
      </p:sp>
      <p:sp>
        <p:nvSpPr>
          <p:cNvPr id="3" name="Content Placeholder 2"/>
          <p:cNvSpPr>
            <a:spLocks noGrp="1"/>
          </p:cNvSpPr>
          <p:nvPr>
            <p:ph sz="quarter" idx="1"/>
          </p:nvPr>
        </p:nvSpPr>
        <p:spPr/>
        <p:txBody>
          <a:bodyPr/>
          <a:lstStyle/>
          <a:p>
            <a:r>
              <a:rPr lang="en-US" sz="3200" dirty="0" smtClean="0"/>
              <a:t>Autumn 192</a:t>
            </a:r>
          </a:p>
          <a:p>
            <a:r>
              <a:rPr lang="en-US" sz="3200" dirty="0" smtClean="0"/>
              <a:t>Antiochus III moves a small army to Greece</a:t>
            </a:r>
          </a:p>
          <a:p>
            <a:pPr lvl="1"/>
            <a:r>
              <a:rPr lang="en-US" dirty="0" smtClean="0"/>
              <a:t>10,000 men</a:t>
            </a:r>
          </a:p>
          <a:p>
            <a:pPr lvl="1"/>
            <a:r>
              <a:rPr lang="en-US" dirty="0" smtClean="0"/>
              <a:t>500 cavalry</a:t>
            </a:r>
          </a:p>
          <a:p>
            <a:pPr lvl="1"/>
            <a:r>
              <a:rPr lang="en-US" dirty="0" smtClean="0"/>
              <a:t>6 elephants</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Greek Cities and Antiochus</a:t>
            </a:r>
            <a:endParaRPr lang="en-GB" dirty="0"/>
          </a:p>
        </p:txBody>
      </p:sp>
      <p:sp>
        <p:nvSpPr>
          <p:cNvPr id="3" name="Content Placeholder 2"/>
          <p:cNvSpPr>
            <a:spLocks noGrp="1"/>
          </p:cNvSpPr>
          <p:nvPr>
            <p:ph sz="quarter" idx="1"/>
          </p:nvPr>
        </p:nvSpPr>
        <p:spPr/>
        <p:txBody>
          <a:bodyPr/>
          <a:lstStyle/>
          <a:p>
            <a:r>
              <a:rPr lang="en-GB" dirty="0" smtClean="0"/>
              <a:t>Antiochus hopes to be greeted as liberator</a:t>
            </a:r>
          </a:p>
          <a:p>
            <a:r>
              <a:rPr lang="en-GB" dirty="0" smtClean="0"/>
              <a:t>“Frees” Chalcis</a:t>
            </a:r>
          </a:p>
          <a:p>
            <a:r>
              <a:rPr lang="en-GB" dirty="0" smtClean="0"/>
              <a:t>Isolates Philip by a subordinate’s plan to replace him with his brother in law</a:t>
            </a:r>
          </a:p>
          <a:p>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Winter Preparations</a:t>
            </a:r>
            <a:endParaRPr lang="en-GB" dirty="0"/>
          </a:p>
        </p:txBody>
      </p:sp>
      <p:sp>
        <p:nvSpPr>
          <p:cNvPr id="3" name="Content Placeholder 2"/>
          <p:cNvSpPr>
            <a:spLocks noGrp="1"/>
          </p:cNvSpPr>
          <p:nvPr>
            <p:ph sz="quarter" idx="1"/>
          </p:nvPr>
        </p:nvSpPr>
        <p:spPr>
          <a:xfrm>
            <a:off x="539552" y="1628800"/>
            <a:ext cx="8225408" cy="5573216"/>
          </a:xfrm>
        </p:spPr>
        <p:txBody>
          <a:bodyPr>
            <a:normAutofit fontScale="70000" lnSpcReduction="20000"/>
          </a:bodyPr>
          <a:lstStyle/>
          <a:p>
            <a:pPr marL="0" indent="180975">
              <a:buNone/>
            </a:pPr>
            <a:r>
              <a:rPr lang="en-GB" dirty="0" smtClean="0"/>
              <a:t>The king left </a:t>
            </a:r>
            <a:r>
              <a:rPr lang="en-GB" dirty="0" err="1" smtClean="0"/>
              <a:t>Demetrias</a:t>
            </a:r>
            <a:r>
              <a:rPr lang="en-GB" dirty="0" smtClean="0"/>
              <a:t> for Chalcis. Here he fell in love with a daughter of </a:t>
            </a:r>
            <a:r>
              <a:rPr lang="en-GB" dirty="0" err="1" smtClean="0"/>
              <a:t>Cleoptolemus</a:t>
            </a:r>
            <a:r>
              <a:rPr lang="en-GB" dirty="0" smtClean="0"/>
              <a:t>, a </a:t>
            </a:r>
            <a:r>
              <a:rPr lang="en-GB" dirty="0" err="1" smtClean="0"/>
              <a:t>Chalcidian</a:t>
            </a:r>
            <a:r>
              <a:rPr lang="en-GB" dirty="0" smtClean="0"/>
              <a:t> magnate, and after numerous communications to her father followed by personal interviews (for he was reluctant to be entangled in an alliance so far above his own rank) Antiochus married the girl. The wedding was celebrated as though it were a time of peace, and forgetting the two vast enterprises in which he had embarked - war with Rome and the liberation of Greece - he dismissed all his cares and spent the rest of the winter in banquets and the pleasures attendant on wine, sleeping off his debauches, wearied rather than satisfied. All the king's officers who were in command of the different winter stations, especially those in Boeotia, fell into the same dissolute mode of life; even the common soldiers were completely sunk in it, not a man amongst them ever put on his armour or went on duty as guard or sentry, or discharged any military duty whatever. When, therefore, at the commencement of spring Antiochus passed through Phocis on his way to Chaeronea, where he had given orders for the whole of his army to muster, it was easy for him to see that the men had passed the winter under no stricter discipline than their leader. From Chaeronea he ordered Alexander the </a:t>
            </a:r>
            <a:r>
              <a:rPr lang="en-GB" dirty="0" err="1" smtClean="0"/>
              <a:t>Acarnanian</a:t>
            </a:r>
            <a:r>
              <a:rPr lang="en-GB" dirty="0" smtClean="0"/>
              <a:t> and the Macedonian </a:t>
            </a:r>
            <a:r>
              <a:rPr lang="en-GB" dirty="0" err="1" smtClean="0"/>
              <a:t>Menippus</a:t>
            </a:r>
            <a:r>
              <a:rPr lang="en-GB" dirty="0" smtClean="0"/>
              <a:t> to take the troops to Stratus in Aetolia...</a:t>
            </a:r>
          </a:p>
          <a:p>
            <a:pPr marL="0" indent="180975" algn="r">
              <a:buNone/>
            </a:pPr>
            <a:r>
              <a:rPr lang="en-GB" dirty="0" smtClean="0"/>
              <a:t>Livy 36.11</a:t>
            </a:r>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Thermopylae (191)</a:t>
            </a:r>
            <a:endParaRPr lang="en-GB" dirty="0"/>
          </a:p>
        </p:txBody>
      </p:sp>
      <p:sp>
        <p:nvSpPr>
          <p:cNvPr id="3" name="Content Placeholder 2"/>
          <p:cNvSpPr>
            <a:spLocks noGrp="1"/>
          </p:cNvSpPr>
          <p:nvPr>
            <p:ph sz="quarter" idx="1"/>
          </p:nvPr>
        </p:nvSpPr>
        <p:spPr/>
        <p:txBody>
          <a:bodyPr/>
          <a:lstStyle/>
          <a:p>
            <a:r>
              <a:rPr lang="en-GB" dirty="0" smtClean="0"/>
              <a:t>Marcus </a:t>
            </a:r>
            <a:r>
              <a:rPr lang="en-GB" dirty="0" err="1" smtClean="0"/>
              <a:t>Acilius</a:t>
            </a:r>
            <a:r>
              <a:rPr lang="en-GB" dirty="0" smtClean="0"/>
              <a:t> </a:t>
            </a:r>
            <a:r>
              <a:rPr lang="en-GB" dirty="0" err="1" smtClean="0"/>
              <a:t>Glabrio</a:t>
            </a:r>
            <a:r>
              <a:rPr lang="en-GB" dirty="0" smtClean="0"/>
              <a:t> crosses into Thessaly and moves south</a:t>
            </a:r>
          </a:p>
          <a:p>
            <a:r>
              <a:rPr lang="en-GB" dirty="0" smtClean="0"/>
              <a:t>Antiochus defends at Thermopylae</a:t>
            </a:r>
          </a:p>
          <a:p>
            <a:r>
              <a:rPr lang="en-GB" dirty="0" smtClean="0"/>
              <a:t>Massively outnumbered</a:t>
            </a:r>
          </a:p>
          <a:p>
            <a:r>
              <a:rPr lang="en-GB" dirty="0" smtClean="0"/>
              <a:t>Outflanked</a:t>
            </a:r>
          </a:p>
          <a:p>
            <a:r>
              <a:rPr lang="en-GB" dirty="0" smtClean="0"/>
              <a:t>Defeated</a:t>
            </a:r>
          </a:p>
          <a:p>
            <a:r>
              <a:rPr lang="en-GB" dirty="0" smtClean="0"/>
              <a:t>Flees with what is left to Ephesus</a:t>
            </a:r>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Magnesia (189)</a:t>
            </a:r>
            <a:endParaRPr lang="en-GB" dirty="0"/>
          </a:p>
        </p:txBody>
      </p:sp>
      <p:sp>
        <p:nvSpPr>
          <p:cNvPr id="3" name="Content Placeholder 2"/>
          <p:cNvSpPr>
            <a:spLocks noGrp="1"/>
          </p:cNvSpPr>
          <p:nvPr>
            <p:ph sz="quarter" idx="1"/>
          </p:nvPr>
        </p:nvSpPr>
        <p:spPr>
          <a:xfrm>
            <a:off x="612648" y="1600200"/>
            <a:ext cx="8153400" cy="5257800"/>
          </a:xfrm>
        </p:spPr>
        <p:txBody>
          <a:bodyPr>
            <a:normAutofit fontScale="47500" lnSpcReduction="20000"/>
          </a:bodyPr>
          <a:lstStyle/>
          <a:p>
            <a:pPr marL="0" indent="361950">
              <a:buNone/>
            </a:pPr>
            <a:r>
              <a:rPr lang="en-GB" dirty="0" smtClean="0"/>
              <a:t>The king's army was a motley force drawn from many nations and presented the greatest dissimilarity both in the men and their equipment. There were 16,000 infantry in the Macedonian fashion. known as the "phalanx." These formed the centre, and their front consisted of ten divisions; between each division stood two elephants. They were thirty-two ranks deep. This was the main strength of the king's army and it presented a most formidable appearance, especially with the elephants towering high above the men. The effect was heightened by the frontlets and crests on the animals, and the towers on their backs on which stood the drivers, each accompanied by four soldiers. On the right of the phalanx Antiochus stationed 1500 </a:t>
            </a:r>
            <a:r>
              <a:rPr lang="en-GB" dirty="0" err="1" smtClean="0"/>
              <a:t>Gallograeci</a:t>
            </a:r>
            <a:r>
              <a:rPr lang="en-GB" dirty="0" smtClean="0"/>
              <a:t> infantry, and with them were linked up 3000 cavalry, clad in mail armour and known as "</a:t>
            </a:r>
            <a:r>
              <a:rPr lang="en-GB" dirty="0" err="1" smtClean="0"/>
              <a:t>cataphracti</a:t>
            </a:r>
            <a:r>
              <a:rPr lang="en-GB" dirty="0" smtClean="0"/>
              <a:t>." These were supported by the "</a:t>
            </a:r>
            <a:r>
              <a:rPr lang="en-GB" dirty="0" err="1" smtClean="0"/>
              <a:t>agema</a:t>
            </a:r>
            <a:r>
              <a:rPr lang="en-GB" dirty="0" smtClean="0"/>
              <a:t>," another body of cavalry numbering about 1000; they were a select force, consisting of Medes and men drawn from many tribes in that part of the world. Behind these in support were sixteen elephants. The line was continued by the royal cohort called "</a:t>
            </a:r>
            <a:r>
              <a:rPr lang="en-GB" dirty="0" err="1" smtClean="0"/>
              <a:t>argyraspides</a:t>
            </a:r>
            <a:r>
              <a:rPr lang="en-GB" dirty="0" smtClean="0"/>
              <a:t>" from the kind of shield they carried. Then came the </a:t>
            </a:r>
            <a:r>
              <a:rPr lang="en-GB" dirty="0" err="1" smtClean="0"/>
              <a:t>Dahae</a:t>
            </a:r>
            <a:r>
              <a:rPr lang="en-GB" dirty="0" smtClean="0"/>
              <a:t>, mounted archers, 1200 strong; then 3ooo light infantry, half of them Cretans and half </a:t>
            </a:r>
            <a:r>
              <a:rPr lang="en-GB" dirty="0" err="1" smtClean="0"/>
              <a:t>Tralles</a:t>
            </a:r>
            <a:r>
              <a:rPr lang="en-GB" dirty="0" smtClean="0"/>
              <a:t>. Beyond these again were 2500 </a:t>
            </a:r>
            <a:r>
              <a:rPr lang="en-GB" dirty="0" err="1" smtClean="0"/>
              <a:t>Mysian</a:t>
            </a:r>
            <a:r>
              <a:rPr lang="en-GB" dirty="0" smtClean="0"/>
              <a:t> bowmen, and at the end of the line a mixed force of </a:t>
            </a:r>
            <a:r>
              <a:rPr lang="en-GB" dirty="0" err="1" smtClean="0"/>
              <a:t>Cyrtian</a:t>
            </a:r>
            <a:r>
              <a:rPr lang="en-GB" dirty="0" smtClean="0"/>
              <a:t> slingers and </a:t>
            </a:r>
            <a:r>
              <a:rPr lang="en-GB" dirty="0" err="1" smtClean="0"/>
              <a:t>Elymaean</a:t>
            </a:r>
            <a:r>
              <a:rPr lang="en-GB" dirty="0" smtClean="0"/>
              <a:t> archers. </a:t>
            </a:r>
          </a:p>
          <a:p>
            <a:pPr marL="0" indent="361950">
              <a:buNone/>
            </a:pPr>
            <a:r>
              <a:rPr lang="en-GB" dirty="0" smtClean="0"/>
              <a:t>On the left of the phalanx were 1500 </a:t>
            </a:r>
            <a:r>
              <a:rPr lang="en-GB" dirty="0" err="1" smtClean="0"/>
              <a:t>Gallograeci</a:t>
            </a:r>
            <a:r>
              <a:rPr lang="en-GB" dirty="0" smtClean="0"/>
              <a:t> infantry and 2000 </a:t>
            </a:r>
            <a:r>
              <a:rPr lang="en-GB" dirty="0" err="1" smtClean="0"/>
              <a:t>Cappadocian</a:t>
            </a:r>
            <a:r>
              <a:rPr lang="en-GB" dirty="0" smtClean="0"/>
              <a:t>, similarly armed and sent by </a:t>
            </a:r>
            <a:r>
              <a:rPr lang="en-GB" dirty="0" err="1" smtClean="0"/>
              <a:t>Ariarathes</a:t>
            </a:r>
            <a:r>
              <a:rPr lang="en-GB" dirty="0" smtClean="0"/>
              <a:t>, next to whom were posted a miscellaneous force numbering 2700. Then came 3000 </a:t>
            </a:r>
            <a:r>
              <a:rPr lang="en-GB" dirty="0" err="1" smtClean="0"/>
              <a:t>cataphracti</a:t>
            </a:r>
            <a:r>
              <a:rPr lang="en-GB" dirty="0" smtClean="0"/>
              <a:t> and the king's personal cavalry, 1000 strong, with somewhat slighter protection for themselves and their horses, but otherwise closely resembling the </a:t>
            </a:r>
            <a:r>
              <a:rPr lang="en-GB" dirty="0" err="1" smtClean="0"/>
              <a:t>cataphracti</a:t>
            </a:r>
            <a:r>
              <a:rPr lang="en-GB" dirty="0" smtClean="0"/>
              <a:t>, made up mostly of Syrians with an admixture of Phrygians and </a:t>
            </a:r>
            <a:r>
              <a:rPr lang="en-GB" dirty="0" err="1" smtClean="0"/>
              <a:t>Lydians</a:t>
            </a:r>
            <a:r>
              <a:rPr lang="en-GB" dirty="0" smtClean="0"/>
              <a:t>. In front of this mass of cavalry were scythe chariots and the camels which they call dromedaries. Seated on these were Arabian archers provided with narrow swords four cubits long so that they could reach the enemy from the height on which they were perched. Beyond them again a mass of troops corresponding to those on the right wing, first </a:t>
            </a:r>
            <a:r>
              <a:rPr lang="en-GB" dirty="0" err="1" smtClean="0"/>
              <a:t>Tarentines</a:t>
            </a:r>
            <a:r>
              <a:rPr lang="en-GB" dirty="0" smtClean="0"/>
              <a:t>, then 2500 </a:t>
            </a:r>
            <a:r>
              <a:rPr lang="en-GB" dirty="0" err="1" smtClean="0"/>
              <a:t>Gallograeci</a:t>
            </a:r>
            <a:r>
              <a:rPr lang="en-GB" dirty="0" smtClean="0"/>
              <a:t> cavalry, 1000 newly enlisted Cretans, 1500 </a:t>
            </a:r>
            <a:r>
              <a:rPr lang="en-GB" dirty="0" err="1" smtClean="0"/>
              <a:t>Carians</a:t>
            </a:r>
            <a:r>
              <a:rPr lang="en-GB" dirty="0" smtClean="0"/>
              <a:t> and </a:t>
            </a:r>
            <a:r>
              <a:rPr lang="en-GB" dirty="0" err="1" smtClean="0"/>
              <a:t>Cilicians</a:t>
            </a:r>
            <a:r>
              <a:rPr lang="en-GB" dirty="0" smtClean="0"/>
              <a:t> similarly armed, and the same number of </a:t>
            </a:r>
            <a:r>
              <a:rPr lang="en-GB" dirty="0" err="1" smtClean="0"/>
              <a:t>Tralles</a:t>
            </a:r>
            <a:r>
              <a:rPr lang="en-GB" dirty="0" smtClean="0"/>
              <a:t>. Then came 4000 </a:t>
            </a:r>
            <a:r>
              <a:rPr lang="en-GB" dirty="0" err="1" smtClean="0"/>
              <a:t>caetrati</a:t>
            </a:r>
            <a:r>
              <a:rPr lang="en-GB" dirty="0" smtClean="0"/>
              <a:t>, </a:t>
            </a:r>
            <a:r>
              <a:rPr lang="en-GB" dirty="0" err="1" smtClean="0"/>
              <a:t>Pisidians</a:t>
            </a:r>
            <a:r>
              <a:rPr lang="en-GB" dirty="0" smtClean="0"/>
              <a:t>, </a:t>
            </a:r>
            <a:r>
              <a:rPr lang="en-GB" dirty="0" err="1" smtClean="0"/>
              <a:t>Pamphylians</a:t>
            </a:r>
            <a:r>
              <a:rPr lang="en-GB" dirty="0" smtClean="0"/>
              <a:t> and </a:t>
            </a:r>
            <a:r>
              <a:rPr lang="en-GB" dirty="0" err="1" smtClean="0"/>
              <a:t>Lydians</a:t>
            </a:r>
            <a:r>
              <a:rPr lang="en-GB" dirty="0" smtClean="0"/>
              <a:t>, next to these </a:t>
            </a:r>
            <a:r>
              <a:rPr lang="en-GB" dirty="0" err="1" smtClean="0"/>
              <a:t>Cyrtian</a:t>
            </a:r>
            <a:r>
              <a:rPr lang="en-GB" dirty="0" smtClean="0"/>
              <a:t> and </a:t>
            </a:r>
            <a:r>
              <a:rPr lang="en-GB" dirty="0" err="1" smtClean="0"/>
              <a:t>Elymaean</a:t>
            </a:r>
            <a:r>
              <a:rPr lang="en-GB" dirty="0" smtClean="0"/>
              <a:t> troops equal in number to those on the right wing, and finally sixteen elephants a short distance away. </a:t>
            </a:r>
          </a:p>
          <a:p>
            <a:pPr algn="r">
              <a:buNone/>
            </a:pPr>
            <a:r>
              <a:rPr lang="en-GB" dirty="0" smtClean="0"/>
              <a:t>Livy 37.40</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Peace of </a:t>
            </a:r>
            <a:r>
              <a:rPr lang="en-US" dirty="0" err="1" smtClean="0"/>
              <a:t>Apameia</a:t>
            </a:r>
            <a:endParaRPr lang="en-GB" dirty="0"/>
          </a:p>
        </p:txBody>
      </p:sp>
      <p:sp>
        <p:nvSpPr>
          <p:cNvPr id="3" name="Content Placeholder 2"/>
          <p:cNvSpPr>
            <a:spLocks noGrp="1"/>
          </p:cNvSpPr>
          <p:nvPr>
            <p:ph sz="quarter" idx="1"/>
          </p:nvPr>
        </p:nvSpPr>
        <p:spPr/>
        <p:txBody>
          <a:bodyPr/>
          <a:lstStyle/>
          <a:p>
            <a:pPr>
              <a:lnSpc>
                <a:spcPct val="80000"/>
              </a:lnSpc>
              <a:defRPr/>
            </a:pPr>
            <a:r>
              <a:rPr lang="en-GB" sz="2700" dirty="0" smtClean="0"/>
              <a:t>Cede all territory north of the Taurus mountains</a:t>
            </a:r>
          </a:p>
          <a:p>
            <a:pPr>
              <a:lnSpc>
                <a:spcPct val="80000"/>
              </a:lnSpc>
              <a:defRPr/>
            </a:pPr>
            <a:r>
              <a:rPr lang="en-GB" sz="2700" dirty="0" smtClean="0"/>
              <a:t>No navy in the Aegean</a:t>
            </a:r>
          </a:p>
          <a:p>
            <a:pPr>
              <a:lnSpc>
                <a:spcPct val="80000"/>
              </a:lnSpc>
              <a:defRPr/>
            </a:pPr>
            <a:r>
              <a:rPr lang="en-GB" sz="2700" dirty="0" smtClean="0"/>
              <a:t>No war elephants</a:t>
            </a:r>
          </a:p>
          <a:p>
            <a:pPr>
              <a:lnSpc>
                <a:spcPct val="80000"/>
              </a:lnSpc>
              <a:defRPr/>
            </a:pPr>
            <a:r>
              <a:rPr lang="en-GB" sz="2700" dirty="0" smtClean="0"/>
              <a:t>15,000 silver talents payable in yearly instalments for 12 years</a:t>
            </a:r>
          </a:p>
          <a:p>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Content Placeholder 4" descr="diadokhoi170nbc.jpg"/>
          <p:cNvPicPr>
            <a:picLocks noChangeAspect="1"/>
          </p:cNvPicPr>
          <p:nvPr/>
        </p:nvPicPr>
        <p:blipFill>
          <a:blip r:embed="rId2" cstate="print"/>
          <a:srcRect/>
          <a:stretch>
            <a:fillRect/>
          </a:stretch>
        </p:blipFill>
        <p:spPr bwMode="auto">
          <a:xfrm>
            <a:off x="0" y="785813"/>
            <a:ext cx="9144000" cy="5680075"/>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defRPr/>
            </a:pPr>
            <a:r>
              <a:rPr lang="en-US" smtClean="0"/>
              <a:t>3</a:t>
            </a:r>
            <a:r>
              <a:rPr lang="en-US" baseline="30000" smtClean="0"/>
              <a:t>rd</a:t>
            </a:r>
            <a:r>
              <a:rPr lang="en-US" smtClean="0"/>
              <a:t> Macedonian War </a:t>
            </a:r>
          </a:p>
        </p:txBody>
      </p:sp>
      <p:sp>
        <p:nvSpPr>
          <p:cNvPr id="21507" name="Content Placeholder 2"/>
          <p:cNvSpPr>
            <a:spLocks noGrp="1"/>
          </p:cNvSpPr>
          <p:nvPr>
            <p:ph sz="quarter" idx="1"/>
          </p:nvPr>
        </p:nvSpPr>
        <p:spPr/>
        <p:txBody>
          <a:bodyPr>
            <a:normAutofit/>
          </a:bodyPr>
          <a:lstStyle/>
          <a:p>
            <a:pPr eaLnBrk="1" hangingPunct="1">
              <a:defRPr/>
            </a:pPr>
            <a:r>
              <a:rPr lang="en-US" dirty="0" smtClean="0"/>
              <a:t>179: Philip V dies, </a:t>
            </a:r>
            <a:r>
              <a:rPr lang="en-US" dirty="0" err="1" smtClean="0"/>
              <a:t>Perseus</a:t>
            </a:r>
            <a:r>
              <a:rPr lang="en-US" dirty="0" smtClean="0"/>
              <a:t> takes the throne</a:t>
            </a:r>
          </a:p>
          <a:p>
            <a:pPr eaLnBrk="1" hangingPunct="1">
              <a:defRPr/>
            </a:pPr>
            <a:r>
              <a:rPr lang="en-US" dirty="0" smtClean="0"/>
              <a:t>Alliances with </a:t>
            </a:r>
            <a:r>
              <a:rPr lang="en-US" dirty="0" err="1" smtClean="0"/>
              <a:t>Prusias</a:t>
            </a:r>
            <a:r>
              <a:rPr lang="en-US" dirty="0" smtClean="0"/>
              <a:t> (king of Bithynia), </a:t>
            </a:r>
            <a:r>
              <a:rPr lang="en-US" dirty="0" err="1" smtClean="0"/>
              <a:t>Seleukos</a:t>
            </a:r>
            <a:r>
              <a:rPr lang="en-US" dirty="0" smtClean="0"/>
              <a:t> IV, Delphi, Rhodes</a:t>
            </a:r>
          </a:p>
          <a:p>
            <a:pPr eaLnBrk="1" hangingPunct="1">
              <a:defRPr/>
            </a:pPr>
            <a:r>
              <a:rPr lang="en-US" dirty="0" smtClean="0"/>
              <a:t>Marriage Alliances with </a:t>
            </a:r>
            <a:r>
              <a:rPr lang="en-US" dirty="0" err="1" smtClean="0"/>
              <a:t>Prusias</a:t>
            </a:r>
            <a:r>
              <a:rPr lang="en-US" dirty="0" smtClean="0"/>
              <a:t> II and </a:t>
            </a:r>
            <a:r>
              <a:rPr lang="en-US" dirty="0" err="1" smtClean="0"/>
              <a:t>Seleucus</a:t>
            </a:r>
            <a:r>
              <a:rPr lang="en-US" dirty="0" smtClean="0"/>
              <a:t> IV</a:t>
            </a:r>
          </a:p>
          <a:p>
            <a:pPr eaLnBrk="1" hangingPunct="1">
              <a:defRPr/>
            </a:pPr>
            <a:r>
              <a:rPr lang="en-US" dirty="0" smtClean="0"/>
              <a:t>Rome gives the </a:t>
            </a:r>
            <a:r>
              <a:rPr lang="en-US" dirty="0" err="1" smtClean="0"/>
              <a:t>Lycians</a:t>
            </a:r>
            <a:r>
              <a:rPr lang="en-US" dirty="0" smtClean="0"/>
              <a:t> independence from Rhodes (178)</a:t>
            </a:r>
          </a:p>
          <a:p>
            <a:pPr eaLnBrk="1" hangingPunct="1">
              <a:defRPr/>
            </a:pPr>
            <a:r>
              <a:rPr lang="en-US" dirty="0" smtClean="0"/>
              <a:t>172: </a:t>
            </a:r>
            <a:r>
              <a:rPr lang="en-US" dirty="0" err="1" smtClean="0"/>
              <a:t>Eumenes</a:t>
            </a:r>
            <a:r>
              <a:rPr lang="en-US" dirty="0" smtClean="0"/>
              <a:t> denounces </a:t>
            </a:r>
            <a:r>
              <a:rPr lang="en-US" dirty="0" err="1" smtClean="0"/>
              <a:t>Perseus</a:t>
            </a:r>
            <a:r>
              <a:rPr lang="en-US" dirty="0" smtClean="0"/>
              <a:t> at Rome</a:t>
            </a:r>
          </a:p>
          <a:p>
            <a:pPr eaLnBrk="1" hangingPunct="1">
              <a:defRPr/>
            </a:pPr>
            <a:endParaRPr lang="en-US"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defRPr/>
            </a:pPr>
            <a:r>
              <a:rPr lang="en-US" dirty="0" smtClean="0"/>
              <a:t>3</a:t>
            </a:r>
            <a:r>
              <a:rPr lang="en-US" baseline="30000" dirty="0" smtClean="0"/>
              <a:t>rd</a:t>
            </a:r>
            <a:r>
              <a:rPr lang="en-US" dirty="0" smtClean="0"/>
              <a:t> Macedonian War</a:t>
            </a:r>
          </a:p>
        </p:txBody>
      </p:sp>
      <p:sp>
        <p:nvSpPr>
          <p:cNvPr id="3" name="Content Placeholder 2"/>
          <p:cNvSpPr>
            <a:spLocks noGrp="1"/>
          </p:cNvSpPr>
          <p:nvPr>
            <p:ph sz="quarter" idx="1"/>
          </p:nvPr>
        </p:nvSpPr>
        <p:spPr/>
        <p:txBody>
          <a:bodyPr>
            <a:normAutofit/>
          </a:bodyPr>
          <a:lstStyle/>
          <a:p>
            <a:pPr eaLnBrk="1" hangingPunct="1">
              <a:lnSpc>
                <a:spcPct val="90000"/>
              </a:lnSpc>
              <a:defRPr/>
            </a:pPr>
            <a:r>
              <a:rPr lang="en-US" dirty="0" smtClean="0"/>
              <a:t>172: Q. </a:t>
            </a:r>
            <a:r>
              <a:rPr lang="en-US" dirty="0" err="1" smtClean="0"/>
              <a:t>Marcius</a:t>
            </a:r>
            <a:r>
              <a:rPr lang="en-US" dirty="0" smtClean="0"/>
              <a:t> </a:t>
            </a:r>
            <a:r>
              <a:rPr lang="en-US" dirty="0" err="1" smtClean="0"/>
              <a:t>Philippus</a:t>
            </a:r>
            <a:r>
              <a:rPr lang="en-US" dirty="0" smtClean="0"/>
              <a:t> tricks </a:t>
            </a:r>
            <a:r>
              <a:rPr lang="en-US" dirty="0" err="1" smtClean="0"/>
              <a:t>Perseus</a:t>
            </a:r>
            <a:r>
              <a:rPr lang="en-US" dirty="0" smtClean="0"/>
              <a:t> into thinking peace is possible with Rome</a:t>
            </a:r>
          </a:p>
          <a:p>
            <a:pPr eaLnBrk="1" hangingPunct="1">
              <a:lnSpc>
                <a:spcPct val="90000"/>
              </a:lnSpc>
              <a:defRPr/>
            </a:pPr>
            <a:r>
              <a:rPr lang="en-US" dirty="0" smtClean="0"/>
              <a:t>171: Roman army shows up in Greece and declares war on </a:t>
            </a:r>
            <a:r>
              <a:rPr lang="en-US" dirty="0" err="1" smtClean="0"/>
              <a:t>Perseus</a:t>
            </a:r>
            <a:endParaRPr lang="en-US" dirty="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nSpc>
                <a:spcPct val="90000"/>
              </a:lnSpc>
              <a:defRPr/>
            </a:pPr>
            <a:r>
              <a:rPr lang="en-US" dirty="0" smtClean="0"/>
              <a:t>Inscribed the charges against </a:t>
            </a:r>
            <a:r>
              <a:rPr lang="en-US" dirty="0" err="1" smtClean="0"/>
              <a:t>Perseus</a:t>
            </a:r>
            <a:r>
              <a:rPr lang="en-US" dirty="0" smtClean="0"/>
              <a:t> at Delphi </a:t>
            </a:r>
          </a:p>
        </p:txBody>
      </p:sp>
      <p:sp>
        <p:nvSpPr>
          <p:cNvPr id="3" name="Content Placeholder 2"/>
          <p:cNvSpPr>
            <a:spLocks noGrp="1"/>
          </p:cNvSpPr>
          <p:nvPr>
            <p:ph sz="quarter" idx="1"/>
          </p:nvPr>
        </p:nvSpPr>
        <p:spPr>
          <a:xfrm>
            <a:off x="612648" y="1600200"/>
            <a:ext cx="8153400" cy="4997152"/>
          </a:xfrm>
        </p:spPr>
        <p:txBody>
          <a:bodyPr>
            <a:normAutofit fontScale="77500" lnSpcReduction="20000"/>
          </a:bodyPr>
          <a:lstStyle/>
          <a:p>
            <a:pPr marL="0" lvl="1" indent="0">
              <a:lnSpc>
                <a:spcPct val="90000"/>
              </a:lnSpc>
              <a:buNone/>
              <a:defRPr/>
            </a:pPr>
            <a:r>
              <a:rPr lang="en-US" dirty="0" smtClean="0"/>
              <a:t>[ - (line 6) = Know then first of all that Per]</a:t>
            </a:r>
            <a:r>
              <a:rPr lang="en-US" dirty="0" err="1" smtClean="0"/>
              <a:t>seus</a:t>
            </a:r>
            <a:r>
              <a:rPr lang="en-US" dirty="0" smtClean="0"/>
              <a:t>, contrary to what is proper, [came with an army to the feast of the] </a:t>
            </a:r>
            <a:r>
              <a:rPr lang="en-US" dirty="0" err="1" smtClean="0"/>
              <a:t>Pythia</a:t>
            </a:r>
            <a:r>
              <a:rPr lang="en-US" dirty="0" smtClean="0"/>
              <a:t>. [It was] evidently not [at all] right [for him to share with you in [either] sacrifices or games or [festivals, since] he brought in the [barbarians] from beyond the [</a:t>
            </a:r>
            <a:r>
              <a:rPr lang="en-US" dirty="0" err="1" smtClean="0"/>
              <a:t>Ister</a:t>
            </a:r>
            <a:r>
              <a:rPr lang="en-US" dirty="0" smtClean="0"/>
              <a:t>, who had been roused before for] no [good cause] but instead for the enslavement [of Greece, and who] having marched against the sanctuary [at Delphi, having in mind to plunder] and destroy it, received from [the god fitting punishment]. And he transgressed the oaths made by (his) [father, which he had himself renewed]. And [he conquered] (the) Thracians, who are our [allies. And he drove] </a:t>
            </a:r>
            <a:r>
              <a:rPr lang="en-US" dirty="0" err="1" smtClean="0"/>
              <a:t>Abroup</a:t>
            </a:r>
            <a:r>
              <a:rPr lang="en-US" dirty="0" smtClean="0"/>
              <a:t>[</a:t>
            </a:r>
            <a:r>
              <a:rPr lang="en-US" dirty="0" err="1" smtClean="0"/>
              <a:t>olis</a:t>
            </a:r>
            <a:r>
              <a:rPr lang="en-US" dirty="0" smtClean="0"/>
              <a:t>, whom we included in [the treaty with Philip], from his kingdom. And he removed (the) envoys [sent from (the) Thebans] to Rome about an alliance by the [treachery of a shipwreck].</a:t>
            </a:r>
          </a:p>
          <a:p>
            <a:pPr marL="0" lvl="1" indent="0">
              <a:lnSpc>
                <a:spcPct val="90000"/>
              </a:lnSpc>
              <a:buNone/>
              <a:defRPr/>
            </a:pPr>
            <a:r>
              <a:rPr lang="en-US" dirty="0" smtClean="0"/>
              <a:t>He came moreover, to this point of madness, [that, considering it a great thing contrary to] oaths [to destroy] the freedom [given] by our commanders by throwing] the whole nation into disorders [and political conflicts], he continued to do [nothing if not what is] base, but [confounding everything, and courting the masses, and] destroying leading men, [he mindlessly promised cancellations of debts] and brought about social revolutions, (thereby) showing [what hatred he had towards the best] men….</a:t>
            </a:r>
          </a:p>
          <a:p>
            <a:pPr marL="0" lvl="1" indent="0" algn="r">
              <a:lnSpc>
                <a:spcPct val="90000"/>
              </a:lnSpc>
              <a:buNone/>
              <a:defRPr/>
            </a:pPr>
            <a:r>
              <a:rPr lang="en-US" dirty="0" err="1" smtClean="0"/>
              <a:t>Bagnall</a:t>
            </a:r>
            <a:r>
              <a:rPr lang="en-US" dirty="0" smtClean="0"/>
              <a:t> and </a:t>
            </a:r>
            <a:r>
              <a:rPr lang="en-US" dirty="0" err="1" smtClean="0"/>
              <a:t>Derow</a:t>
            </a:r>
            <a:r>
              <a:rPr lang="en-US" dirty="0" smtClean="0"/>
              <a:t> 44</a:t>
            </a:r>
          </a:p>
          <a:p>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a:t>
            </a:r>
            <a:r>
              <a:rPr lang="en-US" baseline="30000" dirty="0" smtClean="0"/>
              <a:t>rd</a:t>
            </a:r>
            <a:r>
              <a:rPr lang="en-US" dirty="0" smtClean="0"/>
              <a:t> Macedonian War</a:t>
            </a:r>
            <a:endParaRPr lang="en-GB" dirty="0"/>
          </a:p>
        </p:txBody>
      </p:sp>
      <p:sp>
        <p:nvSpPr>
          <p:cNvPr id="3" name="Content Placeholder 2"/>
          <p:cNvSpPr>
            <a:spLocks noGrp="1"/>
          </p:cNvSpPr>
          <p:nvPr>
            <p:ph sz="quarter" idx="1"/>
          </p:nvPr>
        </p:nvSpPr>
        <p:spPr/>
        <p:txBody>
          <a:bodyPr/>
          <a:lstStyle/>
          <a:p>
            <a:pPr>
              <a:lnSpc>
                <a:spcPct val="90000"/>
              </a:lnSpc>
              <a:defRPr/>
            </a:pPr>
            <a:r>
              <a:rPr lang="en-US" dirty="0" err="1" smtClean="0"/>
              <a:t>Perseus</a:t>
            </a:r>
            <a:r>
              <a:rPr lang="en-US" dirty="0" smtClean="0"/>
              <a:t> wins the first battle</a:t>
            </a:r>
          </a:p>
          <a:p>
            <a:pPr>
              <a:lnSpc>
                <a:spcPct val="90000"/>
              </a:lnSpc>
              <a:defRPr/>
            </a:pPr>
            <a:r>
              <a:rPr lang="en-US" dirty="0" smtClean="0"/>
              <a:t>168: Rhodes attempts to negotiate and end to the war</a:t>
            </a:r>
          </a:p>
          <a:p>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US" sz="4000" smtClean="0"/>
              <a:t>Pydna and the end of the Antigonids</a:t>
            </a:r>
          </a:p>
        </p:txBody>
      </p:sp>
      <p:sp>
        <p:nvSpPr>
          <p:cNvPr id="3" name="Content Placeholder 2"/>
          <p:cNvSpPr>
            <a:spLocks noGrp="1"/>
          </p:cNvSpPr>
          <p:nvPr>
            <p:ph sz="quarter" idx="1"/>
          </p:nvPr>
        </p:nvSpPr>
        <p:spPr/>
        <p:txBody>
          <a:bodyPr>
            <a:normAutofit/>
          </a:bodyPr>
          <a:lstStyle/>
          <a:p>
            <a:pPr eaLnBrk="1" hangingPunct="1">
              <a:lnSpc>
                <a:spcPct val="90000"/>
              </a:lnSpc>
              <a:defRPr/>
            </a:pPr>
            <a:r>
              <a:rPr lang="en-US" sz="3000" smtClean="0"/>
              <a:t>168: L. Aemilius Paullus takes command</a:t>
            </a:r>
          </a:p>
          <a:p>
            <a:pPr eaLnBrk="1" hangingPunct="1">
              <a:lnSpc>
                <a:spcPct val="90000"/>
              </a:lnSpc>
              <a:defRPr/>
            </a:pPr>
            <a:r>
              <a:rPr lang="en-US" sz="3000" smtClean="0"/>
              <a:t>June 168: Paullus defeats Perseus at Pydna</a:t>
            </a:r>
          </a:p>
          <a:p>
            <a:pPr eaLnBrk="1" hangingPunct="1">
              <a:lnSpc>
                <a:spcPct val="90000"/>
              </a:lnSpc>
              <a:defRPr/>
            </a:pPr>
            <a:r>
              <a:rPr lang="en-US" sz="3000" smtClean="0"/>
              <a:t>Macedon was divided into four separate states, Illyria into three</a:t>
            </a:r>
          </a:p>
          <a:p>
            <a:pPr eaLnBrk="1" hangingPunct="1">
              <a:lnSpc>
                <a:spcPct val="90000"/>
              </a:lnSpc>
              <a:defRPr/>
            </a:pPr>
            <a:r>
              <a:rPr lang="en-US" sz="3000" smtClean="0"/>
              <a:t>½ of old taxes now go as tribute to Rome</a:t>
            </a:r>
          </a:p>
          <a:p>
            <a:pPr eaLnBrk="1" hangingPunct="1">
              <a:lnSpc>
                <a:spcPct val="90000"/>
              </a:lnSpc>
              <a:defRPr/>
            </a:pPr>
            <a:r>
              <a:rPr lang="en-US" sz="3000" smtClean="0"/>
              <a:t>The gold and silver mines in Macedonia are shut down</a:t>
            </a:r>
          </a:p>
          <a:p>
            <a:pPr eaLnBrk="1" hangingPunct="1">
              <a:lnSpc>
                <a:spcPct val="90000"/>
              </a:lnSpc>
              <a:defRPr/>
            </a:pPr>
            <a:r>
              <a:rPr lang="en-US" sz="3000" smtClean="0"/>
              <a:t>1000 Achaean hostages in Rome (including Polybius)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defRPr/>
            </a:pPr>
            <a:r>
              <a:rPr lang="en-US" smtClean="0"/>
              <a:t>Rome and Her Allies</a:t>
            </a:r>
          </a:p>
        </p:txBody>
      </p:sp>
      <p:sp>
        <p:nvSpPr>
          <p:cNvPr id="24579" name="Content Placeholder 2"/>
          <p:cNvSpPr>
            <a:spLocks noGrp="1"/>
          </p:cNvSpPr>
          <p:nvPr>
            <p:ph sz="quarter" idx="1"/>
          </p:nvPr>
        </p:nvSpPr>
        <p:spPr/>
        <p:txBody>
          <a:bodyPr/>
          <a:lstStyle/>
          <a:p>
            <a:pPr eaLnBrk="1" hangingPunct="1">
              <a:defRPr/>
            </a:pPr>
            <a:r>
              <a:rPr lang="en-US" smtClean="0"/>
              <a:t>Rhodes:</a:t>
            </a:r>
          </a:p>
          <a:p>
            <a:pPr lvl="1" eaLnBrk="1" hangingPunct="1">
              <a:defRPr/>
            </a:pPr>
            <a:r>
              <a:rPr lang="en-US" smtClean="0"/>
              <a:t>Delos was declared a free port and given to Athens</a:t>
            </a:r>
          </a:p>
          <a:p>
            <a:pPr eaLnBrk="1" hangingPunct="1">
              <a:defRPr/>
            </a:pPr>
            <a:r>
              <a:rPr lang="en-US" smtClean="0"/>
              <a:t>Eumenes:</a:t>
            </a:r>
          </a:p>
          <a:p>
            <a:pPr lvl="1" eaLnBrk="1" hangingPunct="1">
              <a:defRPr/>
            </a:pPr>
            <a:r>
              <a:rPr lang="en-US" smtClean="0"/>
              <a:t>Ignored when he arrives in Rome</a:t>
            </a:r>
          </a:p>
          <a:p>
            <a:pPr lvl="1" eaLnBrk="1" hangingPunct="1">
              <a:defRPr/>
            </a:pPr>
            <a:r>
              <a:rPr lang="en-US" smtClean="0"/>
              <a:t>Accused of making common cause with Perseus</a:t>
            </a:r>
          </a:p>
          <a:p>
            <a:pPr lvl="1" eaLnBrk="1" hangingPunct="1">
              <a:defRPr/>
            </a:pPr>
            <a:endParaRPr lang="en-US"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Day of Eleusis</a:t>
            </a:r>
            <a:endParaRPr lang="en-GB" dirty="0"/>
          </a:p>
        </p:txBody>
      </p:sp>
      <p:sp>
        <p:nvSpPr>
          <p:cNvPr id="3" name="Content Placeholder 2"/>
          <p:cNvSpPr>
            <a:spLocks noGrp="1"/>
          </p:cNvSpPr>
          <p:nvPr>
            <p:ph sz="quarter" idx="1"/>
          </p:nvPr>
        </p:nvSpPr>
        <p:spPr>
          <a:xfrm>
            <a:off x="612648" y="1600200"/>
            <a:ext cx="8279832" cy="5257800"/>
          </a:xfrm>
        </p:spPr>
        <p:txBody>
          <a:bodyPr>
            <a:normAutofit fontScale="92500"/>
          </a:bodyPr>
          <a:lstStyle/>
          <a:p>
            <a:pPr marL="0" indent="0" eaLnBrk="1" hangingPunct="1">
              <a:lnSpc>
                <a:spcPct val="90000"/>
              </a:lnSpc>
              <a:buFont typeface="Wingdings" pitchFamily="2" charset="2"/>
              <a:buNone/>
              <a:defRPr/>
            </a:pPr>
            <a:r>
              <a:rPr lang="en-US" sz="2200" dirty="0" smtClean="0"/>
              <a:t>At the time when Antiochus approached Ptolemy and meant to occupy </a:t>
            </a:r>
            <a:r>
              <a:rPr lang="en-US" sz="2200" dirty="0" err="1" smtClean="0"/>
              <a:t>Pelusium</a:t>
            </a:r>
            <a:r>
              <a:rPr lang="en-US" sz="2200" dirty="0" smtClean="0"/>
              <a:t>, Caius </a:t>
            </a:r>
            <a:r>
              <a:rPr lang="en-US" sz="2200" dirty="0" err="1" smtClean="0"/>
              <a:t>Popilius</a:t>
            </a:r>
            <a:r>
              <a:rPr lang="en-US" sz="2200" dirty="0" smtClean="0"/>
              <a:t> </a:t>
            </a:r>
            <a:r>
              <a:rPr lang="en-US" sz="2200" dirty="0" err="1" smtClean="0"/>
              <a:t>Laenas</a:t>
            </a:r>
            <a:r>
              <a:rPr lang="en-US" sz="2200" dirty="0" smtClean="0"/>
              <a:t>, the Roman commander, on Antiochus greeting him from a distance and then holding out his hand, handed to the king, as he had it by him, the copy of the </a:t>
            </a:r>
            <a:r>
              <a:rPr lang="en-US" sz="2200" dirty="0" err="1" smtClean="0"/>
              <a:t>senatus-consultum</a:t>
            </a:r>
            <a:r>
              <a:rPr lang="en-US" sz="2200" dirty="0" smtClean="0"/>
              <a:t>, and told him to read it first, not thinking it proper, as it seems to me, to make the conventional sign of friendship before he knew if the intentions of him who was greeting him were friendly or hostile. But when the king, after reading it, said he would like to communicate with his friends about this intelligence, </a:t>
            </a:r>
            <a:r>
              <a:rPr lang="en-US" sz="2200" dirty="0" err="1" smtClean="0"/>
              <a:t>Popilius</a:t>
            </a:r>
            <a:r>
              <a:rPr lang="en-US" sz="2200" dirty="0" smtClean="0"/>
              <a:t> acted in a manner which was thought to be offensive and exceedingly arrogant. He was carrying a stick cut from a vine, and with this he drew a circle round Antiochus and told him he must remain inside this circle until he gave his decision about the contents of the letter. The king was astonished at this authoritative proceeding, but, after a few moments' hesitation, said he would do all that the Romans demanded. Upon this </a:t>
            </a:r>
            <a:r>
              <a:rPr lang="en-US" sz="2200" dirty="0" err="1" smtClean="0"/>
              <a:t>Popilius</a:t>
            </a:r>
            <a:r>
              <a:rPr lang="en-US" sz="2200" dirty="0" smtClean="0"/>
              <a:t> and his suite all grasped him by the hand and greeted him warmly. The letter ordered him to put an end at once to the war with Ptolemy. So, as a fixed number of days were allowed to him, he led his army back to Syria, deeply hurt and complaining indeed, but yielding to circumstances for the present. </a:t>
            </a:r>
          </a:p>
          <a:p>
            <a:pPr marL="0" indent="0" eaLnBrk="1" hangingPunct="1">
              <a:lnSpc>
                <a:spcPct val="90000"/>
              </a:lnSpc>
              <a:buFont typeface="Wingdings" pitchFamily="2" charset="2"/>
              <a:buNone/>
              <a:defRPr/>
            </a:pPr>
            <a:r>
              <a:rPr lang="en-US" sz="2200" dirty="0" smtClean="0"/>
              <a:t>						Polybius 29.27.1-6</a:t>
            </a:r>
            <a:endParaRPr lang="en-US" sz="1900"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Follow-up Reading</a:t>
            </a:r>
            <a:endParaRPr lang="en-GB" dirty="0"/>
          </a:p>
        </p:txBody>
      </p:sp>
      <p:sp>
        <p:nvSpPr>
          <p:cNvPr id="3" name="Content Placeholder 2"/>
          <p:cNvSpPr>
            <a:spLocks noGrp="1"/>
          </p:cNvSpPr>
          <p:nvPr>
            <p:ph sz="quarter" idx="1"/>
          </p:nvPr>
        </p:nvSpPr>
        <p:spPr/>
        <p:txBody>
          <a:bodyPr>
            <a:normAutofit lnSpcReduction="10000"/>
          </a:bodyPr>
          <a:lstStyle/>
          <a:p>
            <a:r>
              <a:rPr lang="en-GB" dirty="0" err="1" smtClean="0"/>
              <a:t>Errington</a:t>
            </a:r>
            <a:r>
              <a:rPr lang="en-GB" dirty="0" smtClean="0"/>
              <a:t>, R.M. 2008. </a:t>
            </a:r>
            <a:r>
              <a:rPr lang="en-GB" i="1" dirty="0" smtClean="0"/>
              <a:t>A History of the Hellenistic World</a:t>
            </a:r>
            <a:r>
              <a:rPr lang="en-GB" dirty="0" smtClean="0"/>
              <a:t>: </a:t>
            </a:r>
            <a:r>
              <a:rPr lang="en-GB" i="1" dirty="0" smtClean="0"/>
              <a:t>323-30 BC</a:t>
            </a:r>
            <a:r>
              <a:rPr lang="en-GB" dirty="0" smtClean="0"/>
              <a:t>. Oxford: Blackwell Publishing. 214-246.</a:t>
            </a:r>
          </a:p>
          <a:p>
            <a:r>
              <a:rPr lang="en-GB" dirty="0" smtClean="0"/>
              <a:t>Austin, M.M. 1986. “</a:t>
            </a:r>
            <a:r>
              <a:rPr lang="en-GB" dirty="0" smtClean="0">
                <a:hlinkClick r:id="rId2"/>
              </a:rPr>
              <a:t>Hellenistic Kings, War, and the Economy</a:t>
            </a:r>
            <a:r>
              <a:rPr lang="en-GB" dirty="0" smtClean="0"/>
              <a:t>” </a:t>
            </a:r>
            <a:r>
              <a:rPr lang="en-GB" i="1" dirty="0" smtClean="0"/>
              <a:t>The Classical Quarterly </a:t>
            </a:r>
            <a:r>
              <a:rPr lang="en-GB" dirty="0" smtClean="0"/>
              <a:t>New Series, Vol. 36, No. 2, pp. 450-466. </a:t>
            </a:r>
          </a:p>
          <a:p>
            <a:r>
              <a:rPr lang="en-GB" dirty="0" smtClean="0"/>
              <a:t>Morgan, M.G. 1990. “</a:t>
            </a:r>
            <a:r>
              <a:rPr lang="en-GB" dirty="0" smtClean="0">
                <a:hlinkClick r:id="rId3"/>
              </a:rPr>
              <a:t>The Perils of </a:t>
            </a:r>
            <a:r>
              <a:rPr lang="en-GB" dirty="0" err="1" smtClean="0">
                <a:hlinkClick r:id="rId3"/>
              </a:rPr>
              <a:t>Schematism</a:t>
            </a:r>
            <a:r>
              <a:rPr lang="en-GB" dirty="0" smtClean="0">
                <a:hlinkClick r:id="rId3"/>
              </a:rPr>
              <a:t>: Polybius, Antiochus </a:t>
            </a:r>
            <a:r>
              <a:rPr lang="en-GB" dirty="0" err="1" smtClean="0">
                <a:hlinkClick r:id="rId3"/>
              </a:rPr>
              <a:t>Epiphanes</a:t>
            </a:r>
            <a:r>
              <a:rPr lang="en-GB" dirty="0" smtClean="0">
                <a:hlinkClick r:id="rId3"/>
              </a:rPr>
              <a:t> and the ‘Day of Eleusis’</a:t>
            </a:r>
            <a:r>
              <a:rPr lang="en-GB" dirty="0" smtClean="0"/>
              <a:t>” </a:t>
            </a:r>
            <a:r>
              <a:rPr lang="en-GB" i="1" dirty="0" err="1" smtClean="0"/>
              <a:t>Historia</a:t>
            </a:r>
            <a:r>
              <a:rPr lang="en-GB" i="1" dirty="0" smtClean="0"/>
              <a:t>: </a:t>
            </a:r>
            <a:r>
              <a:rPr lang="en-GB" i="1" dirty="0" err="1" smtClean="0"/>
              <a:t>Zeitschrift</a:t>
            </a:r>
            <a:r>
              <a:rPr lang="en-GB" i="1" dirty="0" smtClean="0"/>
              <a:t> </a:t>
            </a:r>
            <a:r>
              <a:rPr lang="en-GB" i="1" dirty="0" err="1" smtClean="0"/>
              <a:t>für</a:t>
            </a:r>
            <a:r>
              <a:rPr lang="en-GB" i="1" dirty="0" smtClean="0"/>
              <a:t> </a:t>
            </a:r>
            <a:r>
              <a:rPr lang="en-GB" i="1" dirty="0" err="1" smtClean="0"/>
              <a:t>Alte</a:t>
            </a:r>
            <a:r>
              <a:rPr lang="en-GB" i="1" dirty="0" smtClean="0"/>
              <a:t> Geschichte</a:t>
            </a:r>
            <a:r>
              <a:rPr lang="en-GB" dirty="0" smtClean="0"/>
              <a:t>, Vol. 39, No. 1, pp. 37-76.</a:t>
            </a:r>
          </a:p>
          <a:p>
            <a:endParaRPr lang="en-GB" dirty="0" smtClean="0"/>
          </a:p>
          <a:p>
            <a:endParaRPr lang="en-GB" dirty="0" smtClean="0"/>
          </a:p>
          <a:p>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2" ma:contentTypeDescription="Create a new document." ma:contentTypeScope="" ma:versionID="02384363fdbaf2218df7c30ee71431a3">
  <xsd:schema xmlns:xsd="http://www.w3.org/2001/XMLSchema" xmlns:xs="http://www.w3.org/2001/XMLSchema" xmlns:p="http://schemas.microsoft.com/office/2006/metadata/properties" xmlns:ns3="d2d6d51c-be45-489c-bfaa-c0c3d4c0c982" targetNamespace="http://schemas.microsoft.com/office/2006/metadata/properties" ma:root="true" ma:fieldsID="3cd834729d18a9894f8a1a795a66dc3d" ns3:_="">
    <xsd:import namespace="d2d6d51c-be45-489c-bfaa-c0c3d4c0c982"/>
    <xsd:element name="properties">
      <xsd:complexType>
        <xsd:sequence>
          <xsd:element name="documentManagement">
            <xsd:complexType>
              <xsd:all>
                <xsd:element ref="ns3:SharedWithUser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d6d51c-be45-489c-bfaa-c0c3d4c0c98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A3BDD4F-CF4F-4A51-8414-3BEB9D91B2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d6d51c-be45-489c-bfaa-c0c3d4c0c9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816BCD3-23EA-44CB-BDC7-D499D887BE2E}">
  <ds:schemaRefs>
    <ds:schemaRef ds:uri="http://schemas.microsoft.com/office/infopath/2007/PartnerControls"/>
    <ds:schemaRef ds:uri="http://purl.org/dc/elements/1.1/"/>
    <ds:schemaRef ds:uri="http://schemas.microsoft.com/office/2006/metadata/properties"/>
    <ds:schemaRef ds:uri="d2d6d51c-be45-489c-bfaa-c0c3d4c0c982"/>
    <ds:schemaRef ds:uri="http://schemas.microsoft.com/office/2006/documentManagement/types"/>
    <ds:schemaRef ds:uri="http://purl.org/dc/dcmitype/"/>
    <ds:schemaRef ds:uri="http://purl.org/dc/term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963CAC46-5EA9-4C60-B24D-CAE78E5448A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Median</Template>
  <TotalTime>1391</TotalTime>
  <Words>2627</Words>
  <Application>Microsoft Office PowerPoint</Application>
  <PresentationFormat>On-screen Show (4:3)</PresentationFormat>
  <Paragraphs>171</Paragraphs>
  <Slides>34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Calibri</vt:lpstr>
      <vt:lpstr>Tw Cen MT</vt:lpstr>
      <vt:lpstr>Wingdings</vt:lpstr>
      <vt:lpstr>Wingdings 2</vt:lpstr>
      <vt:lpstr>Median</vt:lpstr>
      <vt:lpstr>Defenders, Conquers and Vanquished</vt:lpstr>
      <vt:lpstr>Antiochus II (261-246)</vt:lpstr>
      <vt:lpstr>Second Syrian War (261-253)</vt:lpstr>
      <vt:lpstr>Diplomatic Marriage</vt:lpstr>
      <vt:lpstr>Seleucus II (246-226) Antiochus Hierax (c.244-c.229/8)</vt:lpstr>
      <vt:lpstr>State of the Empire at the Death of Seleucus II</vt:lpstr>
      <vt:lpstr>Seleucus III (226-223)</vt:lpstr>
      <vt:lpstr>Antiochus III (223-187)</vt:lpstr>
      <vt:lpstr>Immediate Succession </vt:lpstr>
      <vt:lpstr>Molon and the East </vt:lpstr>
      <vt:lpstr>Battle of Raphia 217</vt:lpstr>
      <vt:lpstr>Asia Minor</vt:lpstr>
      <vt:lpstr>The Anabasis</vt:lpstr>
      <vt:lpstr>“Secret Pact”</vt:lpstr>
      <vt:lpstr>5th Syrian War</vt:lpstr>
      <vt:lpstr>Asia Minor</vt:lpstr>
      <vt:lpstr>Greek Freedom</vt:lpstr>
      <vt:lpstr>War with Antiochus</vt:lpstr>
      <vt:lpstr>War with Antiochus 191-189</vt:lpstr>
      <vt:lpstr>Aetolian Alliance</vt:lpstr>
      <vt:lpstr>Greek Cities and Antiochus</vt:lpstr>
      <vt:lpstr>Winter Preparations</vt:lpstr>
      <vt:lpstr>Thermopylae (191)</vt:lpstr>
      <vt:lpstr>Magnesia (189)</vt:lpstr>
      <vt:lpstr>Peace of Apameia</vt:lpstr>
      <vt:lpstr>PowerPoint Presentation</vt:lpstr>
      <vt:lpstr>3rd Macedonian War </vt:lpstr>
      <vt:lpstr>3rd Macedonian War</vt:lpstr>
      <vt:lpstr>Inscribed the charges against Perseus at Delphi </vt:lpstr>
      <vt:lpstr>3rd Macedonian War</vt:lpstr>
      <vt:lpstr>Pydna and the end of the Antigonids</vt:lpstr>
      <vt:lpstr>Rome and Her Allies</vt:lpstr>
      <vt:lpstr>Day of Eleusis</vt:lpstr>
      <vt:lpstr>Follow-up Reading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Alexander the Great and Hellenistic World</dc:title>
  <dc:creator>k.erickson</dc:creator>
  <cp:lastModifiedBy>Kyle Erickson</cp:lastModifiedBy>
  <cp:revision>142</cp:revision>
  <dcterms:created xsi:type="dcterms:W3CDTF">2011-04-01T09:53:13Z</dcterms:created>
  <dcterms:modified xsi:type="dcterms:W3CDTF">2017-03-23T08:37:23Z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