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8"/>
  </p:notesMasterIdLst>
  <p:handoutMasterIdLst>
    <p:handoutMasterId r:id="rId29"/>
  </p:handoutMasterIdLst>
  <p:sldIdLst>
    <p:sldId id="298" r:id="rId2"/>
    <p:sldId id="295" r:id="rId3"/>
    <p:sldId id="310" r:id="rId4"/>
    <p:sldId id="309" r:id="rId5"/>
    <p:sldId id="315" r:id="rId6"/>
    <p:sldId id="311" r:id="rId7"/>
    <p:sldId id="322" r:id="rId8"/>
    <p:sldId id="317" r:id="rId9"/>
    <p:sldId id="318" r:id="rId10"/>
    <p:sldId id="319" r:id="rId11"/>
    <p:sldId id="320" r:id="rId12"/>
    <p:sldId id="331" r:id="rId13"/>
    <p:sldId id="321" r:id="rId14"/>
    <p:sldId id="313" r:id="rId15"/>
    <p:sldId id="316" r:id="rId16"/>
    <p:sldId id="314" r:id="rId17"/>
    <p:sldId id="323" r:id="rId18"/>
    <p:sldId id="324" r:id="rId19"/>
    <p:sldId id="325" r:id="rId20"/>
    <p:sldId id="330" r:id="rId21"/>
    <p:sldId id="326" r:id="rId22"/>
    <p:sldId id="327" r:id="rId23"/>
    <p:sldId id="328" r:id="rId24"/>
    <p:sldId id="312" r:id="rId25"/>
    <p:sldId id="329" r:id="rId26"/>
    <p:sldId id="291" r:id="rId27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67" autoAdjust="0"/>
    <p:restoredTop sz="95840" autoAdjust="0"/>
  </p:normalViewPr>
  <p:slideViewPr>
    <p:cSldViewPr>
      <p:cViewPr varScale="1">
        <p:scale>
          <a:sx n="112" d="100"/>
          <a:sy n="112" d="100"/>
        </p:scale>
        <p:origin x="1480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576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482" y="1"/>
            <a:ext cx="2946575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014"/>
            <a:ext cx="2946576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482" y="9429014"/>
            <a:ext cx="2946575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576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9" y="1"/>
            <a:ext cx="2946576" cy="49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2950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141" y="4714507"/>
            <a:ext cx="4985393" cy="446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630"/>
            <a:ext cx="2946576" cy="496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9" y="9430630"/>
            <a:ext cx="2946576" cy="496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1" tIns="45891" rIns="91781" bIns="4589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The microenvironment refers to the factors close to the company that influence a company's ability to serve its customers, including the company itself, suppliers, marketing intermediaries, customer markets, competitors, and the public.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0362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43991AB9-5B72-53E6-5078-741F4FF64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051C3F-9BA8-3440-A8B4-B475D33F9A8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id="{D36477E7-0C1C-41E8-F58D-80BC578BB8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br>
              <a:rPr lang="en-GB" altLang="en-US" b="1" dirty="0"/>
            </a:br>
            <a:r>
              <a:rPr lang="en-GB" altLang="en-US" b="1" dirty="0"/>
              <a:t>Understanding the Marketing environment </a:t>
            </a:r>
            <a:br>
              <a:rPr lang="en-GB" altLang="en-US" sz="4400" b="1" dirty="0">
                <a:solidFill>
                  <a:schemeClr val="tx1"/>
                </a:solidFill>
              </a:rPr>
            </a:br>
            <a:r>
              <a:rPr lang="en-GB" altLang="en-US" b="1" dirty="0"/>
              <a:t>LCMB7024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br>
              <a:rPr lang="en-GB" altLang="en-US" sz="3600" dirty="0"/>
            </a:br>
            <a:r>
              <a:rPr lang="en-GB" altLang="en-US" sz="3600" dirty="0"/>
              <a:t>						</a:t>
            </a:r>
            <a:r>
              <a:rPr lang="en-GB" altLang="en-US" sz="2400" b="1" dirty="0"/>
              <a:t>Week 2 – Session 1</a:t>
            </a:r>
            <a:br>
              <a:rPr lang="en-GB" altLang="en-US" sz="3600" dirty="0"/>
            </a:br>
            <a:endParaRPr lang="en-GB" altLang="en-US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F911F-1BBE-45F8-89D2-B0462E1ED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Content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B5002-CDF2-410E-A308-DBCFFCEAA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149" y="1268760"/>
            <a:ext cx="8229600" cy="3917032"/>
          </a:xfrm>
        </p:spPr>
        <p:txBody>
          <a:bodyPr/>
          <a:lstStyle/>
          <a:p>
            <a:r>
              <a:rPr lang="en-GB" sz="2400" dirty="0"/>
              <a:t>To understand the marketing environment and including the micro-environment and macro-environment.</a:t>
            </a:r>
          </a:p>
          <a:p>
            <a:r>
              <a:rPr lang="en-GB" sz="2400" dirty="0"/>
              <a:t>To understand the analysis tools used to analyse the micro-environment and the macro-environment.</a:t>
            </a:r>
          </a:p>
          <a:p>
            <a:pPr lvl="1"/>
            <a:r>
              <a:rPr lang="en-GB" sz="2400" dirty="0"/>
              <a:t>Microenvironment -&gt; SWOT analysis</a:t>
            </a:r>
          </a:p>
          <a:p>
            <a:pPr lvl="1"/>
            <a:r>
              <a:rPr lang="en-GB" sz="2400" dirty="0"/>
              <a:t>Macroenvironment -&gt; PESTLE analysis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21535-617F-4EA2-8CEB-9893BBC9D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D705A6-0323-4EC2-B49E-1AA043AA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8392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79DD6-813D-35FF-F7E0-F83C7DE20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Marketing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1878B-6481-1A35-305A-DBBC95B23B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A company’s </a:t>
            </a:r>
            <a:r>
              <a:rPr lang="en-GB" sz="2800" b="1" i="0" u="none" strike="noStrike" dirty="0">
                <a:solidFill>
                  <a:srgbClr val="000000"/>
                </a:solidFill>
                <a:effectLst/>
              </a:rPr>
              <a:t>marketing environment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 includes </a:t>
            </a:r>
            <a:r>
              <a:rPr lang="en-GB" sz="2800" dirty="0">
                <a:solidFill>
                  <a:srgbClr val="000000"/>
                </a:solidFill>
              </a:rPr>
              <a:t>external 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actors and forces that influence marketing management’s ability to establish and sustain strong relationships with target customers. 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</a:rPr>
              <a:t>Therefore, companies must continuously monitor and adapt to changes in their environment.</a:t>
            </a:r>
            <a:endParaRPr lang="en-GB" sz="4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FB7C4-1A82-7C18-986E-BF3464076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617DF1-C7EA-C2DB-FF18-9D6FCDD9A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6323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E2F8E-E944-A758-518A-96D61373D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Layers of Business Environment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7A91E-6639-0BC5-010A-7425D19E5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7BB6E4-61ED-6B67-0E8D-6D9782C43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7" name="Picture 6" descr="A diagram of a company's organization&#10;&#10;Description automatically generated">
            <a:extLst>
              <a:ext uri="{FF2B5EF4-FFF2-40B4-BE49-F238E27FC236}">
                <a16:creationId xmlns:a16="http://schemas.microsoft.com/office/drawing/2014/main" id="{FCD912DE-CD97-88E5-F3DC-05192B57D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46902"/>
            <a:ext cx="7230566" cy="39641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49C7B6-D2F9-F531-2ECD-35A7333BD06D}"/>
              </a:ext>
            </a:extLst>
          </p:cNvPr>
          <p:cNvSpPr txBox="1"/>
          <p:nvPr/>
        </p:nvSpPr>
        <p:spPr>
          <a:xfrm>
            <a:off x="0" y="5121456"/>
            <a:ext cx="33586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Figure: Layers of Business Environment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A49DF0-26EF-847C-FEB8-21C0CE697604}"/>
              </a:ext>
            </a:extLst>
          </p:cNvPr>
          <p:cNvSpPr txBox="1"/>
          <p:nvPr/>
        </p:nvSpPr>
        <p:spPr>
          <a:xfrm>
            <a:off x="3491880" y="5373216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(Kotler et al., 2020)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453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78DBA-6858-6E8C-219D-4C6AEF1B2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Microenvironment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F0ADA-4732-86EC-F4B7-37B2CBEE9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microenvironment refers to the forces that are close to a company, directly influencing its ability to serve its customers effectively. </a:t>
            </a:r>
          </a:p>
          <a:p>
            <a:r>
              <a:rPr lang="en-GB" sz="2800" dirty="0"/>
              <a:t>This includes suppliers, marketing intermediaries, competitors, customers, and various public groups. </a:t>
            </a:r>
          </a:p>
          <a:p>
            <a:r>
              <a:rPr lang="en-GB" sz="2800" dirty="0"/>
              <a:t>By understanding and managing these elements, a company can make effective long-term and short-term strategic decisions.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B057DE-DFAB-76D0-2FDD-113C12013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E509E6-58A3-5036-3EED-9D5CA647C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4785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0F652-55E9-ED67-6147-5B0193320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Microenvironment Actors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0AA61-43F2-ECF5-C04C-D46E952A3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9F88C4-F073-9099-335C-974788173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10" name="Content Placeholder 9" descr="A diagram of marketing strategies&#10;&#10;Description automatically generated">
            <a:extLst>
              <a:ext uri="{FF2B5EF4-FFF2-40B4-BE49-F238E27FC236}">
                <a16:creationId xmlns:a16="http://schemas.microsoft.com/office/drawing/2014/main" id="{7F54C811-FD31-FC04-4C94-06C9889C45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16832"/>
            <a:ext cx="8928992" cy="3456384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4F6898-242C-DC00-0CD2-7AD1AECF07B1}"/>
              </a:ext>
            </a:extLst>
          </p:cNvPr>
          <p:cNvSpPr txBox="1"/>
          <p:nvPr/>
        </p:nvSpPr>
        <p:spPr>
          <a:xfrm>
            <a:off x="-7962" y="1747555"/>
            <a:ext cx="37111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Figure: Actors of the Microenvironment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26FA59-9223-929E-F9BC-19D48BFD8507}"/>
              </a:ext>
            </a:extLst>
          </p:cNvPr>
          <p:cNvSpPr txBox="1"/>
          <p:nvPr/>
        </p:nvSpPr>
        <p:spPr>
          <a:xfrm>
            <a:off x="3466569" y="5357827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(Kotler et al., 2020)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773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C87B-640A-3D14-8DB6-4B7C5B5EF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Company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BC4B2-A1A9-6B0C-A527-840A07207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Includes different departments (e.g., R&amp;D, finance, HR) that must work together to create value for customers.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7305F-F18B-CF56-6771-83A5EA68B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0FA55B-8D59-E2EB-5C42-C8A28E38A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1026" name="Picture 2" descr="Agile Organisation">
            <a:extLst>
              <a:ext uri="{FF2B5EF4-FFF2-40B4-BE49-F238E27FC236}">
                <a16:creationId xmlns:a16="http://schemas.microsoft.com/office/drawing/2014/main" id="{91275427-C550-D5E4-CD1B-D6961F3EF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66441"/>
            <a:ext cx="48768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46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03770-9355-F845-A2ED-261275801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Suppliers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8769C-AE2C-BB2D-AB20-0562DD70B1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Provide the raw materials, goods, and services necessary for the company's operations. </a:t>
            </a:r>
          </a:p>
          <a:p>
            <a:r>
              <a:rPr lang="en-GB" sz="2800" dirty="0"/>
              <a:t>A reliable supplier network ensures efficiency and quality.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47EC9-294E-EC97-D3DF-4ED3BB441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C18A38-F139-1029-6AE6-5C0AFD7B9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7" name="Picture 6" descr="A cartoon of a truck and a truck with boxes&#10;&#10;Description automatically generated">
            <a:extLst>
              <a:ext uri="{FF2B5EF4-FFF2-40B4-BE49-F238E27FC236}">
                <a16:creationId xmlns:a16="http://schemas.microsoft.com/office/drawing/2014/main" id="{78CBF2F4-3606-F594-5ECC-D3AE1A1FD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77072"/>
            <a:ext cx="34163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22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34015-3088-2998-3799-04711CEBD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Marketing Intermediaries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8D15F-9123-55FF-8381-25F6A379E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Firms that help distribute and promote the company’s products (e.g., retailers, wholesalers, logistics providers).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F5471-3B26-7B8C-C501-5D148D9C9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CEF5C-405B-FF13-6502-8F333CCE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3074" name="Picture 2" descr="International Market Intermediaries ...">
            <a:extLst>
              <a:ext uri="{FF2B5EF4-FFF2-40B4-BE49-F238E27FC236}">
                <a16:creationId xmlns:a16="http://schemas.microsoft.com/office/drawing/2014/main" id="{8706CB37-E622-B233-6A2F-C83402E44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99496"/>
            <a:ext cx="33909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40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3F28E-9618-F809-3B6C-8A9380EC0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Competitors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8A8DF-2D94-071D-3AD0-BAD0F5FA7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Other businesses offering similar products or services. Companies must develop competitive strategies to differentiate themselves.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C89F1-B69F-8020-5DC2-BB61A4E48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52D397-A862-1C78-FA92-8BB397F19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pic>
        <p:nvPicPr>
          <p:cNvPr id="4098" name="Picture 2" descr="your competitors | OnStrategy Resources">
            <a:extLst>
              <a:ext uri="{FF2B5EF4-FFF2-40B4-BE49-F238E27FC236}">
                <a16:creationId xmlns:a16="http://schemas.microsoft.com/office/drawing/2014/main" id="{88238065-1952-D4D7-28C9-B6C0EBA8E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868" y="3235996"/>
            <a:ext cx="3289300" cy="24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530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2E6DA-7423-D133-4BA4-307ED28B6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Publics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B04D4-4A76-93E8-8BFE-A984CEBE3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Any group that can influence the company's ability to achieve its objectives (e.g., media, government, pressure groups, financial institutions).</a:t>
            </a:r>
          </a:p>
          <a:p>
            <a:pPr marL="0" indent="0">
              <a:buNone/>
            </a:pPr>
            <a:r>
              <a:rPr lang="en-GB" sz="2800" dirty="0"/>
              <a:t>-&gt; Let’s go through the example in next slide and discuss it.</a:t>
            </a:r>
            <a:br>
              <a:rPr lang="en-GB" dirty="0"/>
            </a:b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0D86FE-2924-67B6-FA79-01E6B8A52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5F894A-CBEC-B500-BA6D-96770376C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1742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-up of a text&#10;&#10;Description automatically generated">
            <a:extLst>
              <a:ext uri="{FF2B5EF4-FFF2-40B4-BE49-F238E27FC236}">
                <a16:creationId xmlns:a16="http://schemas.microsoft.com/office/drawing/2014/main" id="{ABFF3FEB-644C-ECF9-FFF6-BF83DAABF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620688"/>
            <a:ext cx="8569647" cy="4895875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FB4E8-E78F-6037-F6DB-351E94C14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D52E66-A0AC-7487-89AA-03A83A382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3840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F65E4-E13F-7637-A551-6D430E762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Customers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1DC6F-341C-DC0E-1EB1-E761FED29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ultimate goal of the microenvironment is to serve and build strong relationships with customers. </a:t>
            </a:r>
          </a:p>
          <a:p>
            <a:r>
              <a:rPr lang="en-GB" sz="2800" dirty="0"/>
              <a:t>Understanding customer needs and preferences is key to business success.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FEFC3-84FD-EEC6-E61D-FA6FC6622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8CA619-6289-A329-89FA-1F6EA3EC0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8655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BD53E-B197-5190-4CFB-020281A0F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b="1" dirty="0"/>
              <a:t>SWOT Analysis for Microenvironment </a:t>
            </a:r>
          </a:p>
        </p:txBody>
      </p:sp>
      <p:pic>
        <p:nvPicPr>
          <p:cNvPr id="1026" name="Picture 2" descr="3 Easy Steps to Create a SWOT Analysis - BNI">
            <a:extLst>
              <a:ext uri="{FF2B5EF4-FFF2-40B4-BE49-F238E27FC236}">
                <a16:creationId xmlns:a16="http://schemas.microsoft.com/office/drawing/2014/main" id="{CF9A4FF0-809E-C7FA-9B62-F6FE10C66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0647" y="1600201"/>
            <a:ext cx="5222706" cy="391703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5A2F1-348C-213F-D16F-16AAB8D7A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05/03/2025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E4AE70-7251-38C6-DE41-DEC589D2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0839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ED7A7-686E-27AE-86EE-8D6EE8351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Macroenvironment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4523-700C-8494-6C57-0EC1FA519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larger societal forces that affect the microenvironment – demographic, economic, technological, and cultural forces.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69BB6-E0F0-69D3-2CC2-E3F073FF7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242B67-AB7A-42CA-2BF8-ADBD4F79F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3172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9DCCD-7DEF-4127-14CB-9F8D3A291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Macroenvironment Actors</a:t>
            </a:r>
          </a:p>
        </p:txBody>
      </p:sp>
      <p:pic>
        <p:nvPicPr>
          <p:cNvPr id="7" name="Content Placeholder 6" descr="A diagram of a company&#10;&#10;Description automatically generated">
            <a:extLst>
              <a:ext uri="{FF2B5EF4-FFF2-40B4-BE49-F238E27FC236}">
                <a16:creationId xmlns:a16="http://schemas.microsoft.com/office/drawing/2014/main" id="{ADB225E7-E323-4767-DC35-3F627006B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28800"/>
            <a:ext cx="8928992" cy="3672408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53B9A-636D-471E-2B21-F17A3F23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806D49-C3BC-5901-A4E6-B46D12426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8F3AD6-09F7-C988-87B9-766EA662DE41}"/>
              </a:ext>
            </a:extLst>
          </p:cNvPr>
          <p:cNvSpPr txBox="1"/>
          <p:nvPr/>
        </p:nvSpPr>
        <p:spPr>
          <a:xfrm>
            <a:off x="3600796" y="5301208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(Kotler et al., 2020)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8834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0834B-1B00-7334-EFBD-6604594E2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Demographic 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170C4-24C5-5A2C-8AC5-D1FFC9A34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Changes in population characteristics (age, gender, income, education, etc.) affect market demand.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Example: An aging population in the West and China is increasing demand for healthcare services.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C55E9-7FE5-4E63-28D5-55C51A86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5BD078-9DDB-331F-FC9A-1A923C674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0661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76F22-A208-1AD5-50F6-5374B6BFF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Economic 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D4745-4413-78F9-C5BF-0D6D6DE4B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Economic conditions, such as inflation, income levels, and consumer spending power, impact purchasing behaviour and business strategies.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36388-CED2-D30D-04F1-A5D2B06C9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F15052-867F-8F37-7263-9501EF232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  <p:pic>
        <p:nvPicPr>
          <p:cNvPr id="5124" name="Picture 4" descr="Economy Grow Chart PNG Transparent ...">
            <a:extLst>
              <a:ext uri="{FF2B5EF4-FFF2-40B4-BE49-F238E27FC236}">
                <a16:creationId xmlns:a16="http://schemas.microsoft.com/office/drawing/2014/main" id="{71644F5D-391C-968B-1ED0-08379E9D2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68960"/>
            <a:ext cx="2857500" cy="263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837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145F-0F21-024F-76D3-56ED1C667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Natural Actors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A4D52-CAF3-5DFD-1D36-1C3574C3B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Environmental concerns, resource availability, and sustainability trends affect business operations.</a:t>
            </a:r>
          </a:p>
          <a:p>
            <a:r>
              <a:rPr lang="en-GB" sz="2800" dirty="0"/>
              <a:t>Example: Unilever's commitment to a sustainable living strategy reflects the growing "green movement.”</a:t>
            </a:r>
          </a:p>
          <a:p>
            <a:pPr marL="0" indent="0">
              <a:buNone/>
            </a:pPr>
            <a:r>
              <a:rPr lang="en-GB" sz="2800" dirty="0"/>
              <a:t>-&gt; Please another example in the next page and share your opinion.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D821A9-3906-ABC6-119D-0D8DC3E19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9515C3-211D-BC0E-F4E5-7E3685EF0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0567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-up of a text&#10;&#10;Description automatically generated">
            <a:extLst>
              <a:ext uri="{FF2B5EF4-FFF2-40B4-BE49-F238E27FC236}">
                <a16:creationId xmlns:a16="http://schemas.microsoft.com/office/drawing/2014/main" id="{0FE10587-F838-336D-31EF-EEEFC3788A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363272" cy="404450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BD5DD-4089-8A5F-9168-A81DE6542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FE0707-D94C-1C30-3016-024685CBC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1313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26100-B159-60AB-F085-9EC91BE48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Technological 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FBD95-7A1F-3ADA-C8E1-AB6991CF8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Advances in technology create new opportunities and challenges for businesses.</a:t>
            </a:r>
          </a:p>
          <a:p>
            <a:r>
              <a:rPr lang="en-GB" sz="2800" dirty="0"/>
              <a:t>Companies must continuously adapt to innovations to stay competitive.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3C686-63FA-C7BD-3533-8E200A38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74ADE3-803A-00B6-A4A8-A2FFE004F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  <p:pic>
        <p:nvPicPr>
          <p:cNvPr id="6146" name="Picture 2" descr="Technology Png Images - Free Download ...">
            <a:extLst>
              <a:ext uri="{FF2B5EF4-FFF2-40B4-BE49-F238E27FC236}">
                <a16:creationId xmlns:a16="http://schemas.microsoft.com/office/drawing/2014/main" id="{9BB3A2E9-019F-2CC5-2CF9-5ABA6B5D5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12976"/>
            <a:ext cx="2497460" cy="24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805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D12F-40DD-723A-327E-F04495648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Political 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94A43-2573-2433-5B33-B6DB83C874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Government regulations, trade policies, and legal frameworks shape the business environment.</a:t>
            </a:r>
          </a:p>
          <a:p>
            <a:r>
              <a:rPr lang="en-GB" sz="2800" dirty="0"/>
              <a:t>Companies must comply with regulations and anticipate policy changes.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89B2E-0F51-FC47-76B3-C6F05DEF5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B30A8-3AD7-04A0-FA8E-1A9969770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  <p:pic>
        <p:nvPicPr>
          <p:cNvPr id="7172" name="Picture 4" descr="Politics PNG Transparent Images Free ...">
            <a:extLst>
              <a:ext uri="{FF2B5EF4-FFF2-40B4-BE49-F238E27FC236}">
                <a16:creationId xmlns:a16="http://schemas.microsoft.com/office/drawing/2014/main" id="{5D0F18FA-8F67-2A51-E6BF-074E879DC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140968"/>
            <a:ext cx="2592288" cy="248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9158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BE8F1-12FC-9293-E635-08D44179B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Cultural 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C7BB0-4273-C64C-AC6B-ACCF550EA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Societal values, beliefs, and lifestyles influence consumer preferences and brand perception.</a:t>
            </a:r>
          </a:p>
          <a:p>
            <a:r>
              <a:rPr lang="en-GB" sz="2800" dirty="0"/>
              <a:t>Example: IKEA’s investment in wind farms aligns with consumer expectations for social responsibility.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B6504-6250-8527-E312-DED2ADE53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C20934-7B8D-3DC6-84A9-1A7D2615C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07345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90FFD-04F6-D6D0-2A9A-CAB3E6687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PESTLE</a:t>
            </a:r>
          </a:p>
        </p:txBody>
      </p:sp>
      <p:pic>
        <p:nvPicPr>
          <p:cNvPr id="2052" name="Picture 4" descr="PESTLE Analysis. How to Conduct a ...">
            <a:extLst>
              <a:ext uri="{FF2B5EF4-FFF2-40B4-BE49-F238E27FC236}">
                <a16:creationId xmlns:a16="http://schemas.microsoft.com/office/drawing/2014/main" id="{55FEFF5F-A233-BA55-9FDA-68178BCBC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140561"/>
            <a:ext cx="8229600" cy="2836311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D9A3B-890D-651D-B9D0-F78AF590C6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05/03/2025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F96F32-0C01-2740-2429-ADE695984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04722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8B1FE-9218-2510-68D8-5B0A41474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E1987-084A-DA5D-78EF-CA7E3D325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Form group of 3-4 and research cultural trends in UK. </a:t>
            </a:r>
          </a:p>
          <a:p>
            <a:r>
              <a:rPr lang="en-GB" sz="2800" dirty="0"/>
              <a:t>Research one of them in depth and create a short presentation on the trend’s impact on marketing.</a:t>
            </a:r>
          </a:p>
          <a:p>
            <a:r>
              <a:rPr lang="en-GB" sz="2800" dirty="0"/>
              <a:t>Be prepared to present your ideas as a group in front of the class.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3BEBF-0397-6434-294A-D9F73F903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F1F8E0-54D1-94B7-6A0A-D6AC5F7F4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469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53DFF-6954-F68D-6449-D2A8EC112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085D6-5A70-42DA-3774-3323C2C70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ts val="1000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Whittington, R., 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Regnér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P., Angwin, D., Johnson, G., &amp; Scholes, K. (2023) Exploring strategy : text and cases. Thirteenth edition. Harlow, England: Pearson.</a:t>
            </a:r>
          </a:p>
          <a:p>
            <a:pPr>
              <a:buSzPts val="1000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Kotler, P., Armstrong, G., Harris, L. and Piercy, N. (2020) 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Principles of marketing.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8th European 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edn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 Harlow: Pearson.</a:t>
            </a: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endParaRPr lang="en-GB" sz="24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B3FAC-A88C-1F80-21C1-43C5B4F68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05/03/2025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12722E-A013-5555-F8E5-280D20F5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608340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2374</TotalTime>
  <Words>783</Words>
  <Application>Microsoft Macintosh PowerPoint</Application>
  <PresentationFormat>On-screen Show (4:3)</PresentationFormat>
  <Paragraphs>118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-webkit-standard</vt:lpstr>
      <vt:lpstr>Aptos</vt:lpstr>
      <vt:lpstr>Arial</vt:lpstr>
      <vt:lpstr>Myriad Pro</vt:lpstr>
      <vt:lpstr>Verdana</vt:lpstr>
      <vt:lpstr>20140311PresentationUWTSDTemplate</vt:lpstr>
      <vt:lpstr> Understanding the Marketing environment  LCMB7024          Week 2 – Session 1 </vt:lpstr>
      <vt:lpstr>Content of the Session</vt:lpstr>
      <vt:lpstr>Marketing Environment</vt:lpstr>
      <vt:lpstr>Layers of Business Environment</vt:lpstr>
      <vt:lpstr>Microenvironment</vt:lpstr>
      <vt:lpstr>Microenvironment Actors</vt:lpstr>
      <vt:lpstr>Company</vt:lpstr>
      <vt:lpstr>Suppliers</vt:lpstr>
      <vt:lpstr>Marketing Intermediaries </vt:lpstr>
      <vt:lpstr>Competitors</vt:lpstr>
      <vt:lpstr>Publics</vt:lpstr>
      <vt:lpstr>PowerPoint Presentation</vt:lpstr>
      <vt:lpstr>Customers</vt:lpstr>
      <vt:lpstr>SWOT Analysis for Microenvironment </vt:lpstr>
      <vt:lpstr>Macroenvironment</vt:lpstr>
      <vt:lpstr>Macroenvironment Actors</vt:lpstr>
      <vt:lpstr>Demographic Actors</vt:lpstr>
      <vt:lpstr>Economic Actors</vt:lpstr>
      <vt:lpstr>Natural Actors</vt:lpstr>
      <vt:lpstr>PowerPoint Presentation</vt:lpstr>
      <vt:lpstr>Technological actors</vt:lpstr>
      <vt:lpstr>Political Actors</vt:lpstr>
      <vt:lpstr>Cultural Actors</vt:lpstr>
      <vt:lpstr>PESTLE</vt:lpstr>
      <vt:lpstr>Activity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Laila Maazouz</cp:lastModifiedBy>
  <cp:revision>159</cp:revision>
  <cp:lastPrinted>2022-02-22T18:27:26Z</cp:lastPrinted>
  <dcterms:created xsi:type="dcterms:W3CDTF">2002-10-07T19:43:58Z</dcterms:created>
  <dcterms:modified xsi:type="dcterms:W3CDTF">2025-03-05T11:07:59Z</dcterms:modified>
</cp:coreProperties>
</file>