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3" r:id="rId9"/>
    <p:sldId id="264" r:id="rId10"/>
    <p:sldId id="273" r:id="rId11"/>
    <p:sldId id="272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157"/>
    <p:restoredTop sz="94585"/>
  </p:normalViewPr>
  <p:slideViewPr>
    <p:cSldViewPr snapToGrid="0" snapToObjects="1">
      <p:cViewPr varScale="1">
        <p:scale>
          <a:sx n="57" d="100"/>
          <a:sy n="57" d="100"/>
        </p:scale>
        <p:origin x="19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ADA020-0DE6-BD49-BA59-5657AEB53EFD}" type="datetimeFigureOut">
              <a:rPr lang="en-US" smtClean="0"/>
              <a:t>10/7/18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14DBD3-5D88-CD45-ADD2-1412CE2142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051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420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600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987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09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540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215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55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106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41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964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204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6DE5F1-D77E-AE41-9257-8740568742AC}" type="datetimeFigureOut">
              <a:rPr lang="en-US" smtClean="0"/>
              <a:t>10/7/18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23B55-9036-FC42-B717-1C07DEBCC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537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consultation/150929-draft-aln-code.pdf" TargetMode="External"/><Relationship Id="rId4" Type="http://schemas.openxmlformats.org/officeDocument/2006/relationships/hyperlink" Target="https://youtu.be/z2bkbs00Z68" TargetMode="External"/><Relationship Id="rId5" Type="http://schemas.openxmlformats.org/officeDocument/2006/relationships/hyperlink" Target="http://gov.wales/topics/educationandskills/schoolshome/additional-learning-special-educational-needs/transformation-programme/?lang=en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gov.wales/consultations/education/draft-aln-and-education-tribunal-wales-bill/?lang=en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solidFill>
                  <a:srgbClr val="002060"/>
                </a:solidFill>
              </a:rPr>
              <a:t>History of Inclusive Education</a:t>
            </a:r>
            <a:endParaRPr lang="en-US" u="sng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02060"/>
                </a:solidFill>
              </a:rPr>
              <a:t>Aims</a:t>
            </a:r>
          </a:p>
          <a:p>
            <a:pPr lvl="1"/>
            <a:r>
              <a:rPr lang="en-US" sz="3200" dirty="0" smtClean="0">
                <a:solidFill>
                  <a:srgbClr val="002060"/>
                </a:solidFill>
              </a:rPr>
              <a:t>Key milestones to present day</a:t>
            </a:r>
          </a:p>
          <a:p>
            <a:pPr lvl="1"/>
            <a:r>
              <a:rPr lang="en-US" sz="3200" dirty="0" err="1" smtClean="0">
                <a:solidFill>
                  <a:srgbClr val="002060"/>
                </a:solidFill>
              </a:rPr>
              <a:t>Contextualise</a:t>
            </a:r>
            <a:r>
              <a:rPr lang="en-US" sz="3200" dirty="0" smtClean="0">
                <a:solidFill>
                  <a:srgbClr val="002060"/>
                </a:solidFill>
              </a:rPr>
              <a:t> the changing approach to additional learning needs</a:t>
            </a:r>
          </a:p>
          <a:p>
            <a:pPr lvl="1"/>
            <a:r>
              <a:rPr lang="en-US" sz="3200" dirty="0" smtClean="0">
                <a:solidFill>
                  <a:srgbClr val="002060"/>
                </a:solidFill>
              </a:rPr>
              <a:t>Consider how ideology and legislation have altered the thinking about access and entitlement</a:t>
            </a:r>
            <a:endParaRPr lang="en-US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355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522514" y="2473854"/>
            <a:ext cx="11196735" cy="2246194"/>
            <a:chOff x="522514" y="2473854"/>
            <a:chExt cx="11196735" cy="2246194"/>
          </a:xfrm>
        </p:grpSpPr>
        <p:cxnSp>
          <p:nvCxnSpPr>
            <p:cNvPr id="3" name="Straight Arrow Connector 2"/>
            <p:cNvCxnSpPr/>
            <p:nvPr/>
          </p:nvCxnSpPr>
          <p:spPr>
            <a:xfrm>
              <a:off x="522514" y="3452327"/>
              <a:ext cx="11196735" cy="18661"/>
            </a:xfrm>
            <a:prstGeom prst="straightConnector1">
              <a:avLst/>
            </a:prstGeom>
            <a:ln w="1524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/>
            <p:cNvSpPr txBox="1"/>
            <p:nvPr/>
          </p:nvSpPr>
          <p:spPr>
            <a:xfrm>
              <a:off x="522515" y="4012162"/>
              <a:ext cx="15675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smtClean="0">
                  <a:solidFill>
                    <a:srgbClr val="002060"/>
                  </a:solidFill>
                </a:rPr>
                <a:t>1800s</a:t>
              </a:r>
              <a:endParaRPr lang="en-US" sz="4000">
                <a:solidFill>
                  <a:srgbClr val="002060"/>
                </a:solidFill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306286" y="2473854"/>
              <a:ext cx="201230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 smtClean="0">
                  <a:solidFill>
                    <a:srgbClr val="002060"/>
                  </a:solidFill>
                </a:rPr>
                <a:t>Post war</a:t>
              </a:r>
              <a:endParaRPr lang="en-US" sz="4000" dirty="0">
                <a:solidFill>
                  <a:srgbClr val="002060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594301" y="3778592"/>
              <a:ext cx="246483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000" dirty="0" smtClean="0">
                  <a:solidFill>
                    <a:srgbClr val="002060"/>
                  </a:solidFill>
                </a:rPr>
                <a:t>1978</a:t>
              </a:r>
              <a:endParaRPr lang="en-US" sz="4000" dirty="0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544854" y="2496559"/>
              <a:ext cx="236245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000" smtClean="0">
                  <a:solidFill>
                    <a:srgbClr val="002060"/>
                  </a:solidFill>
                </a:rPr>
                <a:t>1981</a:t>
              </a:r>
              <a:endParaRPr lang="en-US" sz="4000">
                <a:solidFill>
                  <a:srgbClr val="00206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872134" y="3746036"/>
              <a:ext cx="249749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000" dirty="0" smtClean="0">
                  <a:solidFill>
                    <a:srgbClr val="002060"/>
                  </a:solidFill>
                </a:rPr>
                <a:t>1994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439805" y="2533100"/>
              <a:ext cx="15675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smtClean="0">
                  <a:solidFill>
                    <a:srgbClr val="002060"/>
                  </a:solidFill>
                </a:rPr>
                <a:t>1997</a:t>
              </a:r>
              <a:endParaRPr lang="en-US" sz="4000" dirty="0">
                <a:solidFill>
                  <a:srgbClr val="00206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0091708" y="3741575"/>
              <a:ext cx="15675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 smtClean="0">
                  <a:solidFill>
                    <a:srgbClr val="002060"/>
                  </a:solidFill>
                </a:rPr>
                <a:t>2015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8853715" y="2557210"/>
              <a:ext cx="15675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 smtClean="0">
                  <a:solidFill>
                    <a:srgbClr val="002060"/>
                  </a:solidFill>
                </a:rPr>
                <a:t>2001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7873871" y="3748731"/>
              <a:ext cx="15675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 smtClean="0">
                  <a:solidFill>
                    <a:srgbClr val="002060"/>
                  </a:solidFill>
                </a:rPr>
                <a:t>2000</a:t>
              </a:r>
            </a:p>
          </p:txBody>
        </p:sp>
        <p:cxnSp>
          <p:nvCxnSpPr>
            <p:cNvPr id="14" name="Straight Connector 13"/>
            <p:cNvCxnSpPr>
              <a:endCxn id="4" idx="0"/>
            </p:cNvCxnSpPr>
            <p:nvPr/>
          </p:nvCxnSpPr>
          <p:spPr>
            <a:xfrm>
              <a:off x="1306286" y="3470988"/>
              <a:ext cx="0" cy="5411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H="1">
              <a:off x="2312436" y="3129775"/>
              <a:ext cx="1" cy="3822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>
              <a:endCxn id="6" idx="0"/>
            </p:cNvCxnSpPr>
            <p:nvPr/>
          </p:nvCxnSpPr>
          <p:spPr>
            <a:xfrm>
              <a:off x="3826719" y="3452327"/>
              <a:ext cx="1" cy="3262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872134" y="3162767"/>
              <a:ext cx="1" cy="34928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6113373" y="3452327"/>
              <a:ext cx="7507" cy="42625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7039679" y="3129775"/>
              <a:ext cx="7507" cy="39244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H="1">
              <a:off x="8490107" y="3452327"/>
              <a:ext cx="7507" cy="353943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9441413" y="3137231"/>
              <a:ext cx="0" cy="38499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flipH="1">
              <a:off x="10704786" y="3470988"/>
              <a:ext cx="1" cy="40759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37665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Medical Models of disability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486021"/>
          </a:xfrm>
        </p:spPr>
        <p:txBody>
          <a:bodyPr/>
          <a:lstStyle/>
          <a:p>
            <a:r>
              <a:rPr lang="en-US" dirty="0" smtClean="0"/>
              <a:t>Mid 1800s </a:t>
            </a:r>
            <a:r>
              <a:rPr lang="mr-IN" dirty="0" smtClean="0"/>
              <a:t>–</a:t>
            </a:r>
            <a:r>
              <a:rPr lang="en-US" dirty="0" smtClean="0"/>
              <a:t> Special Schools established, VI &amp; HI, only available for middle/ upper class pupils</a:t>
            </a:r>
          </a:p>
          <a:p>
            <a:endParaRPr lang="en-US" dirty="0" smtClean="0"/>
          </a:p>
          <a:p>
            <a:r>
              <a:rPr lang="en-US" dirty="0" smtClean="0"/>
              <a:t>Children perceived as “handicapped” were seen as different and educated in separate schools</a:t>
            </a:r>
          </a:p>
          <a:p>
            <a:endParaRPr lang="en-US" dirty="0"/>
          </a:p>
          <a:p>
            <a:r>
              <a:rPr lang="en-US" dirty="0" smtClean="0"/>
              <a:t>1948 Universal Declaration of Human Rights (right to education)</a:t>
            </a:r>
            <a:endParaRPr lang="en-US" dirty="0"/>
          </a:p>
        </p:txBody>
      </p:sp>
      <p:grpSp>
        <p:nvGrpSpPr>
          <p:cNvPr id="4" name="Group 3"/>
          <p:cNvGrpSpPr/>
          <p:nvPr/>
        </p:nvGrpSpPr>
        <p:grpSpPr>
          <a:xfrm>
            <a:off x="409796" y="5311647"/>
            <a:ext cx="11372408" cy="1294105"/>
            <a:chOff x="522514" y="2473854"/>
            <a:chExt cx="11196735" cy="2120313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522514" y="3452327"/>
              <a:ext cx="11196735" cy="18661"/>
            </a:xfrm>
            <a:prstGeom prst="straightConnector1">
              <a:avLst/>
            </a:prstGeom>
            <a:ln w="1524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/>
            <p:cNvSpPr txBox="1"/>
            <p:nvPr/>
          </p:nvSpPr>
          <p:spPr>
            <a:xfrm>
              <a:off x="522515" y="4012162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1800s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306286" y="2473854"/>
              <a:ext cx="2012301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Post war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94301" y="3778592"/>
              <a:ext cx="2464837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1978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544854" y="2496559"/>
              <a:ext cx="2362458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smtClean="0">
                  <a:solidFill>
                    <a:srgbClr val="002060"/>
                  </a:solidFill>
                </a:rPr>
                <a:t>1981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872134" y="3746036"/>
              <a:ext cx="2497493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1994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439805" y="253310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1997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091708" y="3741574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2015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853715" y="255721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2001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873871" y="3748731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2000</a:t>
              </a:r>
            </a:p>
          </p:txBody>
        </p:sp>
        <p:cxnSp>
          <p:nvCxnSpPr>
            <p:cNvPr id="15" name="Straight Connector 14"/>
            <p:cNvCxnSpPr>
              <a:endCxn id="6" idx="0"/>
            </p:cNvCxnSpPr>
            <p:nvPr/>
          </p:nvCxnSpPr>
          <p:spPr>
            <a:xfrm>
              <a:off x="1306286" y="3470988"/>
              <a:ext cx="0" cy="5411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flipH="1">
              <a:off x="2312436" y="3129775"/>
              <a:ext cx="1" cy="3822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8" idx="0"/>
            </p:cNvCxnSpPr>
            <p:nvPr/>
          </p:nvCxnSpPr>
          <p:spPr>
            <a:xfrm>
              <a:off x="3826719" y="3452327"/>
              <a:ext cx="1" cy="3262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872134" y="3162767"/>
              <a:ext cx="1" cy="34928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6113373" y="3452327"/>
              <a:ext cx="7507" cy="42625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039679" y="3129775"/>
              <a:ext cx="7507" cy="39244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8490107" y="3452327"/>
              <a:ext cx="7507" cy="353943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9441413" y="3137231"/>
              <a:ext cx="0" cy="38499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10704786" y="3470988"/>
              <a:ext cx="1" cy="40759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val 23"/>
          <p:cNvSpPr/>
          <p:nvPr/>
        </p:nvSpPr>
        <p:spPr>
          <a:xfrm>
            <a:off x="157655" y="5076497"/>
            <a:ext cx="2758966" cy="1891862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727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Warnock Report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486021"/>
          </a:xfrm>
        </p:spPr>
        <p:txBody>
          <a:bodyPr>
            <a:normAutofit/>
          </a:bodyPr>
          <a:lstStyle/>
          <a:p>
            <a:r>
              <a:rPr lang="en-US" sz="3200" dirty="0" smtClean="0"/>
              <a:t>Pupils with special needs should (as far as possible) be educated in mainstream schools</a:t>
            </a:r>
          </a:p>
          <a:p>
            <a:r>
              <a:rPr lang="en-US" sz="3200" dirty="0" smtClean="0"/>
              <a:t>“Positive and challenging” view of special needs which highlights abilities and potential</a:t>
            </a:r>
          </a:p>
          <a:p>
            <a:r>
              <a:rPr lang="en-US" sz="3200" dirty="0" smtClean="0"/>
              <a:t>SEN should embrace the 20% of children who have transitory or continuing difficulties, not just the 2% who attend special schools</a:t>
            </a:r>
            <a:endParaRPr lang="en-US" sz="3200" dirty="0"/>
          </a:p>
        </p:txBody>
      </p:sp>
      <p:grpSp>
        <p:nvGrpSpPr>
          <p:cNvPr id="4" name="Group 3"/>
          <p:cNvGrpSpPr/>
          <p:nvPr/>
        </p:nvGrpSpPr>
        <p:grpSpPr>
          <a:xfrm>
            <a:off x="409796" y="5311647"/>
            <a:ext cx="11372408" cy="1294105"/>
            <a:chOff x="522514" y="2473854"/>
            <a:chExt cx="11196735" cy="2120313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522514" y="3452327"/>
              <a:ext cx="11196735" cy="18661"/>
            </a:xfrm>
            <a:prstGeom prst="straightConnector1">
              <a:avLst/>
            </a:prstGeom>
            <a:ln w="1524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/>
            <p:cNvSpPr txBox="1"/>
            <p:nvPr/>
          </p:nvSpPr>
          <p:spPr>
            <a:xfrm>
              <a:off x="522515" y="4012162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1800s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306286" y="2473854"/>
              <a:ext cx="2012301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Post war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94301" y="3778592"/>
              <a:ext cx="2464837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1978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544854" y="2496559"/>
              <a:ext cx="2362458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smtClean="0">
                  <a:solidFill>
                    <a:srgbClr val="002060"/>
                  </a:solidFill>
                </a:rPr>
                <a:t>1981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872134" y="3746036"/>
              <a:ext cx="2497493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1994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439805" y="253310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1997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091708" y="3741574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2015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853715" y="255721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2001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873871" y="3748731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2000</a:t>
              </a:r>
            </a:p>
          </p:txBody>
        </p:sp>
        <p:cxnSp>
          <p:nvCxnSpPr>
            <p:cNvPr id="15" name="Straight Connector 14"/>
            <p:cNvCxnSpPr>
              <a:endCxn id="6" idx="0"/>
            </p:cNvCxnSpPr>
            <p:nvPr/>
          </p:nvCxnSpPr>
          <p:spPr>
            <a:xfrm>
              <a:off x="1306286" y="3470988"/>
              <a:ext cx="0" cy="5411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flipH="1">
              <a:off x="2312436" y="3129775"/>
              <a:ext cx="1" cy="3822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8" idx="0"/>
            </p:cNvCxnSpPr>
            <p:nvPr/>
          </p:nvCxnSpPr>
          <p:spPr>
            <a:xfrm>
              <a:off x="3826719" y="3452327"/>
              <a:ext cx="1" cy="3262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872134" y="3162767"/>
              <a:ext cx="1" cy="34928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6113373" y="3452327"/>
              <a:ext cx="7507" cy="42625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039679" y="3129775"/>
              <a:ext cx="7507" cy="39244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8490107" y="3452327"/>
              <a:ext cx="7507" cy="353943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9441413" y="3137231"/>
              <a:ext cx="0" cy="38499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10704786" y="3470988"/>
              <a:ext cx="1" cy="40759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val 23"/>
          <p:cNvSpPr/>
          <p:nvPr/>
        </p:nvSpPr>
        <p:spPr>
          <a:xfrm>
            <a:off x="2631367" y="5709876"/>
            <a:ext cx="2003689" cy="1164799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276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Education Act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7537"/>
            <a:ext cx="10515600" cy="3964109"/>
          </a:xfrm>
        </p:spPr>
        <p:txBody>
          <a:bodyPr>
            <a:normAutofit/>
          </a:bodyPr>
          <a:lstStyle/>
          <a:p>
            <a:r>
              <a:rPr lang="en-US" dirty="0" smtClean="0"/>
              <a:t>LEAs responsible to ensure that a child “with special educational needs” should be “educated in a school which is not a special school unless that is incompatible with the wishes of his parent”</a:t>
            </a:r>
          </a:p>
          <a:p>
            <a:r>
              <a:rPr lang="en-US" b="1" dirty="0" smtClean="0">
                <a:solidFill>
                  <a:srgbClr val="7030A0"/>
                </a:solidFill>
              </a:rPr>
              <a:t>What do you see as the advantages and disadvantages of this?</a:t>
            </a:r>
          </a:p>
          <a:p>
            <a:r>
              <a:rPr lang="en-US" dirty="0" smtClean="0"/>
              <a:t>Until 1990s “integration” used to describe the process of repositioning a child or groups of children in mainstream schools. </a:t>
            </a:r>
          </a:p>
          <a:p>
            <a:r>
              <a:rPr lang="en-US" dirty="0" smtClean="0"/>
              <a:t>Deficit model </a:t>
            </a:r>
            <a:r>
              <a:rPr lang="en-GB" dirty="0" smtClean="0"/>
              <a:t>to </a:t>
            </a:r>
            <a:r>
              <a:rPr lang="en-US" dirty="0" smtClean="0"/>
              <a:t>Social model </a:t>
            </a:r>
          </a:p>
          <a:p>
            <a:endParaRPr lang="en-US" b="1" dirty="0">
              <a:solidFill>
                <a:srgbClr val="7030A0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409796" y="5311647"/>
            <a:ext cx="11372408" cy="1294105"/>
            <a:chOff x="522514" y="2473854"/>
            <a:chExt cx="11196735" cy="2120313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522514" y="3452327"/>
              <a:ext cx="11196735" cy="18661"/>
            </a:xfrm>
            <a:prstGeom prst="straightConnector1">
              <a:avLst/>
            </a:prstGeom>
            <a:ln w="1524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/>
            <p:cNvSpPr txBox="1"/>
            <p:nvPr/>
          </p:nvSpPr>
          <p:spPr>
            <a:xfrm>
              <a:off x="522515" y="4012162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1800s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306286" y="2473854"/>
              <a:ext cx="2012301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Post war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94301" y="3778592"/>
              <a:ext cx="2464837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1978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544854" y="2496559"/>
              <a:ext cx="2362458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smtClean="0">
                  <a:solidFill>
                    <a:srgbClr val="002060"/>
                  </a:solidFill>
                </a:rPr>
                <a:t>1981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872134" y="3746036"/>
              <a:ext cx="2497493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1994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439805" y="253310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1997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091708" y="3741574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2015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853715" y="255721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2001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873871" y="3748731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2000</a:t>
              </a:r>
            </a:p>
          </p:txBody>
        </p:sp>
        <p:cxnSp>
          <p:nvCxnSpPr>
            <p:cNvPr id="15" name="Straight Connector 14"/>
            <p:cNvCxnSpPr>
              <a:endCxn id="6" idx="0"/>
            </p:cNvCxnSpPr>
            <p:nvPr/>
          </p:nvCxnSpPr>
          <p:spPr>
            <a:xfrm>
              <a:off x="1306286" y="3470988"/>
              <a:ext cx="0" cy="5411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flipH="1">
              <a:off x="2312436" y="3129775"/>
              <a:ext cx="1" cy="3822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8" idx="0"/>
            </p:cNvCxnSpPr>
            <p:nvPr/>
          </p:nvCxnSpPr>
          <p:spPr>
            <a:xfrm>
              <a:off x="3826719" y="3452327"/>
              <a:ext cx="1" cy="3262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872134" y="3162767"/>
              <a:ext cx="1" cy="34928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6113373" y="3452327"/>
              <a:ext cx="7507" cy="42625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039679" y="3129775"/>
              <a:ext cx="7507" cy="39244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8490107" y="3452327"/>
              <a:ext cx="7507" cy="353943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9441413" y="3137231"/>
              <a:ext cx="0" cy="38499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10704786" y="3470988"/>
              <a:ext cx="1" cy="40759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val 23"/>
          <p:cNvSpPr/>
          <p:nvPr/>
        </p:nvSpPr>
        <p:spPr>
          <a:xfrm>
            <a:off x="3811850" y="5084466"/>
            <a:ext cx="2003689" cy="1164799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821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Salamanca Statement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0574" y="1510433"/>
            <a:ext cx="10515600" cy="3486021"/>
          </a:xfrm>
        </p:spPr>
        <p:txBody>
          <a:bodyPr>
            <a:normAutofit/>
          </a:bodyPr>
          <a:lstStyle/>
          <a:p>
            <a:r>
              <a:rPr lang="en-US" dirty="0" smtClean="0"/>
              <a:t>1990 World Conference on Education for All</a:t>
            </a:r>
          </a:p>
          <a:p>
            <a:r>
              <a:rPr lang="en-US" dirty="0" smtClean="0"/>
              <a:t>Education for ALL, regardless of their physical, intellectual, social, emotional, linguistic or other conditions</a:t>
            </a:r>
          </a:p>
          <a:p>
            <a:r>
              <a:rPr lang="en-US" dirty="0" smtClean="0"/>
              <a:t>Children with disabilities could attend their </a:t>
            </a:r>
            <a:r>
              <a:rPr lang="en-US" dirty="0" err="1" smtClean="0"/>
              <a:t>neighbourhood</a:t>
            </a:r>
            <a:r>
              <a:rPr lang="en-US" dirty="0" smtClean="0"/>
              <a:t> school. </a:t>
            </a:r>
          </a:p>
          <a:p>
            <a:r>
              <a:rPr lang="en-US" b="1" dirty="0" smtClean="0">
                <a:solidFill>
                  <a:srgbClr val="7030A0"/>
                </a:solidFill>
              </a:rPr>
              <a:t>Benefits and issues?</a:t>
            </a:r>
          </a:p>
          <a:p>
            <a:r>
              <a:rPr lang="en-US" dirty="0" smtClean="0"/>
              <a:t>Education reform should be ”decentralised and participatory” (UNESCO, 1994: ix) </a:t>
            </a:r>
            <a:r>
              <a:rPr lang="en-US" b="1" dirty="0" smtClean="0">
                <a:solidFill>
                  <a:srgbClr val="7030A0"/>
                </a:solidFill>
              </a:rPr>
              <a:t>What and who does this include?</a:t>
            </a:r>
            <a:endParaRPr lang="en-US" b="1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409796" y="5311647"/>
            <a:ext cx="11372408" cy="1294105"/>
            <a:chOff x="522514" y="2473854"/>
            <a:chExt cx="11196735" cy="2120313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522514" y="3452327"/>
              <a:ext cx="11196735" cy="18661"/>
            </a:xfrm>
            <a:prstGeom prst="straightConnector1">
              <a:avLst/>
            </a:prstGeom>
            <a:ln w="1524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/>
            <p:cNvSpPr txBox="1"/>
            <p:nvPr/>
          </p:nvSpPr>
          <p:spPr>
            <a:xfrm>
              <a:off x="522515" y="4012162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1800s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306286" y="2473854"/>
              <a:ext cx="2012301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Post war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94301" y="3778592"/>
              <a:ext cx="2464837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1978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544854" y="2496559"/>
              <a:ext cx="2362458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smtClean="0">
                  <a:solidFill>
                    <a:srgbClr val="002060"/>
                  </a:solidFill>
                </a:rPr>
                <a:t>1981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872134" y="3746036"/>
              <a:ext cx="2497493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1994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439805" y="2533100"/>
              <a:ext cx="1567542" cy="8572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1997/9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091708" y="3741574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2015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853715" y="255721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2001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873871" y="3748731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2000</a:t>
              </a:r>
            </a:p>
          </p:txBody>
        </p:sp>
        <p:cxnSp>
          <p:nvCxnSpPr>
            <p:cNvPr id="15" name="Straight Connector 14"/>
            <p:cNvCxnSpPr>
              <a:endCxn id="6" idx="0"/>
            </p:cNvCxnSpPr>
            <p:nvPr/>
          </p:nvCxnSpPr>
          <p:spPr>
            <a:xfrm>
              <a:off x="1306286" y="3470988"/>
              <a:ext cx="0" cy="5411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flipH="1">
              <a:off x="2312436" y="3129775"/>
              <a:ext cx="1" cy="3822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8" idx="0"/>
            </p:cNvCxnSpPr>
            <p:nvPr/>
          </p:nvCxnSpPr>
          <p:spPr>
            <a:xfrm>
              <a:off x="3826719" y="3452327"/>
              <a:ext cx="1" cy="3262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872134" y="3162767"/>
              <a:ext cx="1" cy="34928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6113373" y="3452327"/>
              <a:ext cx="7507" cy="42625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039679" y="3129775"/>
              <a:ext cx="7507" cy="39244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8490107" y="3452327"/>
              <a:ext cx="7507" cy="353943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9441413" y="3137231"/>
              <a:ext cx="0" cy="38499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10704786" y="3470988"/>
              <a:ext cx="1" cy="40759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val 23"/>
          <p:cNvSpPr/>
          <p:nvPr/>
        </p:nvSpPr>
        <p:spPr>
          <a:xfrm>
            <a:off x="5207443" y="4957030"/>
            <a:ext cx="2696391" cy="1926407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360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Green Paper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279" y="1391476"/>
            <a:ext cx="10515600" cy="3486021"/>
          </a:xfrm>
        </p:spPr>
        <p:txBody>
          <a:bodyPr>
            <a:normAutofit/>
          </a:bodyPr>
          <a:lstStyle/>
          <a:p>
            <a:r>
              <a:rPr lang="en-US" dirty="0" smtClean="0"/>
              <a:t>“Inclusion is not a fixed state. By inclusion we mean not only pupils with SEN should receive their education in a mainstream school but that they should fully join their peers in the curriculum and life of the school” (1997: 44)</a:t>
            </a:r>
          </a:p>
          <a:p>
            <a:endParaRPr lang="en-US" sz="2600" b="1" dirty="0">
              <a:solidFill>
                <a:srgbClr val="7030A0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409796" y="5311647"/>
            <a:ext cx="11372408" cy="1294105"/>
            <a:chOff x="522514" y="2473854"/>
            <a:chExt cx="11196735" cy="2120313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522514" y="3452327"/>
              <a:ext cx="11196735" cy="18661"/>
            </a:xfrm>
            <a:prstGeom prst="straightConnector1">
              <a:avLst/>
            </a:prstGeom>
            <a:ln w="1524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/>
            <p:cNvSpPr txBox="1"/>
            <p:nvPr/>
          </p:nvSpPr>
          <p:spPr>
            <a:xfrm>
              <a:off x="522515" y="4012162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1800s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306286" y="2473854"/>
              <a:ext cx="2012301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Post war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94301" y="3778592"/>
              <a:ext cx="2464837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1978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544854" y="2496559"/>
              <a:ext cx="2362458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smtClean="0">
                  <a:solidFill>
                    <a:srgbClr val="002060"/>
                  </a:solidFill>
                </a:rPr>
                <a:t>1981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872134" y="3746036"/>
              <a:ext cx="2497493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1994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439805" y="2533100"/>
              <a:ext cx="1567542" cy="8572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1997/9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091708" y="3741574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2015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853715" y="255721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2001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873871" y="3748731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2000</a:t>
              </a:r>
            </a:p>
          </p:txBody>
        </p:sp>
        <p:cxnSp>
          <p:nvCxnSpPr>
            <p:cNvPr id="15" name="Straight Connector 14"/>
            <p:cNvCxnSpPr>
              <a:endCxn id="6" idx="0"/>
            </p:cNvCxnSpPr>
            <p:nvPr/>
          </p:nvCxnSpPr>
          <p:spPr>
            <a:xfrm>
              <a:off x="1306286" y="3470988"/>
              <a:ext cx="0" cy="5411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flipH="1">
              <a:off x="2312436" y="3129775"/>
              <a:ext cx="1" cy="3822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8" idx="0"/>
            </p:cNvCxnSpPr>
            <p:nvPr/>
          </p:nvCxnSpPr>
          <p:spPr>
            <a:xfrm>
              <a:off x="3826719" y="3452327"/>
              <a:ext cx="1" cy="3262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872134" y="3162767"/>
              <a:ext cx="1" cy="34928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6113373" y="3452327"/>
              <a:ext cx="7507" cy="42625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039679" y="3129775"/>
              <a:ext cx="7507" cy="39244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8490107" y="3452327"/>
              <a:ext cx="7507" cy="353943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9441413" y="3137231"/>
              <a:ext cx="0" cy="38499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10704786" y="3470988"/>
              <a:ext cx="1" cy="40759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val 23"/>
          <p:cNvSpPr/>
          <p:nvPr/>
        </p:nvSpPr>
        <p:spPr>
          <a:xfrm>
            <a:off x="5207443" y="4957030"/>
            <a:ext cx="2696391" cy="1926407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247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NC 2000 and SENDA 2001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5347"/>
            <a:ext cx="10515600" cy="4107181"/>
          </a:xfrm>
        </p:spPr>
        <p:txBody>
          <a:bodyPr/>
          <a:lstStyle/>
          <a:p>
            <a:r>
              <a:rPr lang="en-US" dirty="0" smtClean="0"/>
              <a:t>Established legal rights for disabled students (discrimination, steps to prevent disadvantage)</a:t>
            </a:r>
          </a:p>
          <a:p>
            <a:r>
              <a:rPr lang="en-US" dirty="0" smtClean="0"/>
              <a:t>Centre of studies on Inclusive Education (CSIE) “inclusive education is a human right, its good education and makes good social sense” (CSIE, 2004)</a:t>
            </a:r>
          </a:p>
          <a:p>
            <a:r>
              <a:rPr lang="en-US" dirty="0" smtClean="0"/>
              <a:t>Three Key themes for inclusion in the curriculum:</a:t>
            </a:r>
          </a:p>
          <a:p>
            <a:pPr lvl="1"/>
            <a:r>
              <a:rPr lang="en-US" dirty="0" smtClean="0"/>
              <a:t>Suitable learning challenges</a:t>
            </a:r>
          </a:p>
          <a:p>
            <a:pPr lvl="1"/>
            <a:r>
              <a:rPr lang="en-US" dirty="0" smtClean="0"/>
              <a:t>Responding to pupils diverse needs</a:t>
            </a:r>
          </a:p>
          <a:p>
            <a:pPr lvl="1"/>
            <a:r>
              <a:rPr lang="en-US" dirty="0" smtClean="0"/>
              <a:t>Differentiating assessment and learning to meet individual needs of pupils</a:t>
            </a:r>
            <a:endParaRPr lang="en-US" dirty="0"/>
          </a:p>
        </p:txBody>
      </p:sp>
      <p:grpSp>
        <p:nvGrpSpPr>
          <p:cNvPr id="4" name="Group 3"/>
          <p:cNvGrpSpPr/>
          <p:nvPr/>
        </p:nvGrpSpPr>
        <p:grpSpPr>
          <a:xfrm>
            <a:off x="409796" y="5311647"/>
            <a:ext cx="11372408" cy="1294105"/>
            <a:chOff x="522514" y="2473854"/>
            <a:chExt cx="11196735" cy="2120313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522514" y="3452327"/>
              <a:ext cx="11196735" cy="18661"/>
            </a:xfrm>
            <a:prstGeom prst="straightConnector1">
              <a:avLst/>
            </a:prstGeom>
            <a:ln w="1524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/>
            <p:cNvSpPr txBox="1"/>
            <p:nvPr/>
          </p:nvSpPr>
          <p:spPr>
            <a:xfrm>
              <a:off x="522515" y="4012162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1800s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306286" y="2473854"/>
              <a:ext cx="2012301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Post war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94301" y="3778592"/>
              <a:ext cx="2464837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1978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544854" y="2496559"/>
              <a:ext cx="2362458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smtClean="0">
                  <a:solidFill>
                    <a:srgbClr val="002060"/>
                  </a:solidFill>
                </a:rPr>
                <a:t>1981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872134" y="3746036"/>
              <a:ext cx="2497493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1994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439805" y="253310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1997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091708" y="3741574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2015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853715" y="255721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2001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873871" y="3748731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2000</a:t>
              </a:r>
            </a:p>
          </p:txBody>
        </p:sp>
        <p:cxnSp>
          <p:nvCxnSpPr>
            <p:cNvPr id="15" name="Straight Connector 14"/>
            <p:cNvCxnSpPr>
              <a:endCxn id="6" idx="0"/>
            </p:cNvCxnSpPr>
            <p:nvPr/>
          </p:nvCxnSpPr>
          <p:spPr>
            <a:xfrm>
              <a:off x="1306286" y="3470988"/>
              <a:ext cx="0" cy="5411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flipH="1">
              <a:off x="2312436" y="3129775"/>
              <a:ext cx="1" cy="3822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8" idx="0"/>
            </p:cNvCxnSpPr>
            <p:nvPr/>
          </p:nvCxnSpPr>
          <p:spPr>
            <a:xfrm>
              <a:off x="3826719" y="3452327"/>
              <a:ext cx="1" cy="3262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872134" y="3162767"/>
              <a:ext cx="1" cy="34928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6113373" y="3452327"/>
              <a:ext cx="7507" cy="42625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039679" y="3129775"/>
              <a:ext cx="7507" cy="39244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8490107" y="3452327"/>
              <a:ext cx="7507" cy="353943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9441413" y="3137231"/>
              <a:ext cx="0" cy="38499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10704786" y="3470988"/>
              <a:ext cx="1" cy="40759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val 23"/>
          <p:cNvSpPr/>
          <p:nvPr/>
        </p:nvSpPr>
        <p:spPr>
          <a:xfrm>
            <a:off x="7498184" y="5311646"/>
            <a:ext cx="2630943" cy="1546354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130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Successful Futures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486021"/>
          </a:xfrm>
        </p:spPr>
        <p:txBody>
          <a:bodyPr>
            <a:normAutofit/>
          </a:bodyPr>
          <a:lstStyle/>
          <a:p>
            <a:r>
              <a:rPr lang="en-US" sz="3200" dirty="0" smtClean="0"/>
              <a:t>Look at the documentation from Donaldson (2015) and WG (2015):</a:t>
            </a:r>
            <a:endParaRPr lang="en-US" sz="2800" dirty="0" smtClean="0"/>
          </a:p>
          <a:p>
            <a:pPr lvl="1"/>
            <a:r>
              <a:rPr lang="en-US" sz="2800" dirty="0" smtClean="0"/>
              <a:t>Has anything changed what are </a:t>
            </a:r>
            <a:r>
              <a:rPr lang="en-US" sz="2800" dirty="0" smtClean="0"/>
              <a:t>the </a:t>
            </a:r>
            <a:r>
              <a:rPr lang="en-US" sz="2800" dirty="0" smtClean="0"/>
              <a:t>suggested approaches?</a:t>
            </a:r>
          </a:p>
          <a:p>
            <a:pPr lvl="1"/>
            <a:r>
              <a:rPr lang="en-US" sz="2800" dirty="0" smtClean="0"/>
              <a:t>How do the 4 aims and the structure of the 6 areas of learning and experience help towards fully inclusive education?</a:t>
            </a:r>
          </a:p>
          <a:p>
            <a:endParaRPr lang="en-US" sz="3200" dirty="0" smtClean="0"/>
          </a:p>
          <a:p>
            <a:r>
              <a:rPr lang="en-US" sz="3200" dirty="0" smtClean="0"/>
              <a:t>Changes in language and categories</a:t>
            </a:r>
          </a:p>
          <a:p>
            <a:pPr lvl="1"/>
            <a:endParaRPr lang="en-US" sz="2800" dirty="0"/>
          </a:p>
        </p:txBody>
      </p:sp>
      <p:grpSp>
        <p:nvGrpSpPr>
          <p:cNvPr id="4" name="Group 3"/>
          <p:cNvGrpSpPr/>
          <p:nvPr/>
        </p:nvGrpSpPr>
        <p:grpSpPr>
          <a:xfrm>
            <a:off x="409796" y="5311647"/>
            <a:ext cx="11372408" cy="1294105"/>
            <a:chOff x="522514" y="2473854"/>
            <a:chExt cx="11196735" cy="2120313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522514" y="3452327"/>
              <a:ext cx="11196735" cy="18661"/>
            </a:xfrm>
            <a:prstGeom prst="straightConnector1">
              <a:avLst/>
            </a:prstGeom>
            <a:ln w="1524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/>
            <p:cNvSpPr txBox="1"/>
            <p:nvPr/>
          </p:nvSpPr>
          <p:spPr>
            <a:xfrm>
              <a:off x="522515" y="4012162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1800s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306286" y="2473854"/>
              <a:ext cx="2012301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Post war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94301" y="3778592"/>
              <a:ext cx="2464837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1978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544854" y="2496559"/>
              <a:ext cx="2362458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smtClean="0">
                  <a:solidFill>
                    <a:srgbClr val="002060"/>
                  </a:solidFill>
                </a:rPr>
                <a:t>1981</a:t>
              </a:r>
              <a:endParaRPr lang="en-US" sz="2800">
                <a:solidFill>
                  <a:srgbClr val="00206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872134" y="3746036"/>
              <a:ext cx="2497493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rgbClr val="002060"/>
                  </a:solidFill>
                </a:rPr>
                <a:t>1994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439805" y="253310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smtClean="0">
                  <a:solidFill>
                    <a:srgbClr val="002060"/>
                  </a:solidFill>
                </a:rPr>
                <a:t>1997</a:t>
              </a:r>
              <a:endParaRPr lang="en-US" sz="2800" dirty="0">
                <a:solidFill>
                  <a:srgbClr val="00206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091708" y="3741574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2015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853715" y="2557210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2001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873871" y="3748731"/>
              <a:ext cx="1567542" cy="58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rgbClr val="002060"/>
                  </a:solidFill>
                </a:rPr>
                <a:t>2000</a:t>
              </a:r>
            </a:p>
          </p:txBody>
        </p:sp>
        <p:cxnSp>
          <p:nvCxnSpPr>
            <p:cNvPr id="15" name="Straight Connector 14"/>
            <p:cNvCxnSpPr>
              <a:endCxn id="6" idx="0"/>
            </p:cNvCxnSpPr>
            <p:nvPr/>
          </p:nvCxnSpPr>
          <p:spPr>
            <a:xfrm>
              <a:off x="1306286" y="3470988"/>
              <a:ext cx="0" cy="5411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flipH="1">
              <a:off x="2312436" y="3129775"/>
              <a:ext cx="1" cy="38227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8" idx="0"/>
            </p:cNvCxnSpPr>
            <p:nvPr/>
          </p:nvCxnSpPr>
          <p:spPr>
            <a:xfrm>
              <a:off x="3826719" y="3452327"/>
              <a:ext cx="1" cy="3262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872134" y="3162767"/>
              <a:ext cx="1" cy="34928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6113373" y="3452327"/>
              <a:ext cx="7507" cy="42625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039679" y="3129775"/>
              <a:ext cx="7507" cy="39244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8490107" y="3452327"/>
              <a:ext cx="7507" cy="353943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9441413" y="3137231"/>
              <a:ext cx="0" cy="38499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10704786" y="3470988"/>
              <a:ext cx="1" cy="40759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val 23"/>
          <p:cNvSpPr/>
          <p:nvPr/>
        </p:nvSpPr>
        <p:spPr>
          <a:xfrm>
            <a:off x="9749979" y="5567664"/>
            <a:ext cx="2003689" cy="1164799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7876493" y="4283242"/>
            <a:ext cx="1592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SEN - ALN</a:t>
            </a:r>
            <a:endParaRPr lang="en-US" dirty="0"/>
          </a:p>
        </p:txBody>
      </p:sp>
      <p:sp>
        <p:nvSpPr>
          <p:cNvPr id="27" name="TextBox 26"/>
          <p:cNvSpPr txBox="1"/>
          <p:nvPr/>
        </p:nvSpPr>
        <p:spPr>
          <a:xfrm>
            <a:off x="7876493" y="4604520"/>
            <a:ext cx="1592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SEN - EHC</a:t>
            </a:r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9178140" y="4266726"/>
            <a:ext cx="1592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School Action</a:t>
            </a:r>
            <a:endParaRPr lang="en-US"/>
          </a:p>
        </p:txBody>
      </p:sp>
      <p:sp>
        <p:nvSpPr>
          <p:cNvPr id="29" name="TextBox 28"/>
          <p:cNvSpPr txBox="1"/>
          <p:nvPr/>
        </p:nvSpPr>
        <p:spPr>
          <a:xfrm>
            <a:off x="9159686" y="4611450"/>
            <a:ext cx="2194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School Action Plus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Future directions  </a:t>
            </a:r>
            <a:br>
              <a:rPr lang="en-GB" dirty="0" smtClean="0"/>
            </a:br>
            <a:r>
              <a:rPr lang="en-GB" dirty="0" smtClean="0"/>
              <a:t>Changes for SEN law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68604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On July 6th 2015 the Welsh Government launched </a:t>
            </a:r>
            <a:r>
              <a:rPr lang="en-GB" dirty="0">
                <a:hlinkClick r:id="rId2"/>
              </a:rPr>
              <a:t>a consultation</a:t>
            </a:r>
            <a:r>
              <a:rPr lang="en-GB" dirty="0"/>
              <a:t> on the Draft Additional Learning Needs and Education Tribunal (Wales) Bill. Comments </a:t>
            </a:r>
            <a:r>
              <a:rPr lang="en-GB" dirty="0" smtClean="0"/>
              <a:t>were </a:t>
            </a:r>
            <a:r>
              <a:rPr lang="en-GB" dirty="0"/>
              <a:t>requested by December 2015. A new </a:t>
            </a:r>
            <a:r>
              <a:rPr lang="en-GB" dirty="0">
                <a:hlinkClick r:id="rId3"/>
              </a:rPr>
              <a:t>draft Additional Learning Needs Code of Practice</a:t>
            </a:r>
            <a:r>
              <a:rPr lang="en-GB" dirty="0"/>
              <a:t> was published at the end of September 2015.</a:t>
            </a:r>
          </a:p>
          <a:p>
            <a:r>
              <a:rPr lang="en-GB" dirty="0"/>
              <a:t>The proposals in the draft </a:t>
            </a:r>
            <a:r>
              <a:rPr lang="en-GB" dirty="0" smtClean="0"/>
              <a:t>bill </a:t>
            </a:r>
            <a:r>
              <a:rPr lang="en-GB" dirty="0"/>
              <a:t>largely follow the proposals set out in the 2014 White Paper, notably a </a:t>
            </a:r>
            <a:r>
              <a:rPr lang="en-GB" b="1" dirty="0"/>
              <a:t>single category of 'Additional Learning Needs'</a:t>
            </a:r>
            <a:r>
              <a:rPr lang="en-GB" dirty="0"/>
              <a:t> to replace Statements, School Action, </a:t>
            </a:r>
            <a:r>
              <a:rPr lang="en-GB" b="1" dirty="0"/>
              <a:t>and</a:t>
            </a:r>
            <a:r>
              <a:rPr lang="en-GB" dirty="0"/>
              <a:t> School Action Plus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youtu.be/z2bkbs00Z68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http://gov.wales/topics/educationandskills/schoolshome/additional-learning-special-educational-needs/transformation-programme/?lang=en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3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030A0"/>
                </a:solidFill>
              </a:rPr>
              <a:t>Designing your inclusive school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7030A0"/>
                </a:solidFill>
              </a:rPr>
              <a:t>What is needed to be a successful inclusive school? Looking at core areas: </a:t>
            </a:r>
          </a:p>
          <a:p>
            <a:endParaRPr lang="en-US" b="1" dirty="0">
              <a:solidFill>
                <a:srgbClr val="7030A0"/>
              </a:solidFill>
            </a:endParaRPr>
          </a:p>
          <a:p>
            <a:r>
              <a:rPr lang="en-US" b="1" dirty="0" smtClean="0">
                <a:solidFill>
                  <a:srgbClr val="7030A0"/>
                </a:solidFill>
              </a:rPr>
              <a:t>Curriculum | School Environment | School Culture/Ethos | Opportunities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62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Headlines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Definitions and actions of a inclusive curriculum have moved from specific focus on disability to a broader </a:t>
            </a:r>
            <a:r>
              <a:rPr lang="en-US" dirty="0" smtClean="0"/>
              <a:t>viewpoint</a:t>
            </a:r>
            <a:endParaRPr lang="en-US" dirty="0" smtClean="0"/>
          </a:p>
          <a:p>
            <a:r>
              <a:rPr lang="en-US" dirty="0" smtClean="0"/>
              <a:t>ALL children </a:t>
            </a:r>
            <a:r>
              <a:rPr lang="mr-IN" dirty="0" smtClean="0"/>
              <a:t>–</a:t>
            </a:r>
            <a:r>
              <a:rPr lang="en-US" dirty="0" smtClean="0"/>
              <a:t> whatever their ability, gender, language, ethnic or cultural origin - can be valued equally, treated with respect and provided with real learning opportunities and full membership to school and society (</a:t>
            </a:r>
            <a:r>
              <a:rPr lang="en-US" dirty="0" err="1" smtClean="0"/>
              <a:t>Mittler</a:t>
            </a:r>
            <a:r>
              <a:rPr lang="en-US" dirty="0" smtClean="0"/>
              <a:t>, 2000).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20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1514</TotalTime>
  <Words>735</Words>
  <Application>Microsoft Macintosh PowerPoint</Application>
  <PresentationFormat>Widescreen</PresentationFormat>
  <Paragraphs>131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Mangal</vt:lpstr>
      <vt:lpstr>Office Theme</vt:lpstr>
      <vt:lpstr>History of Inclusive Education</vt:lpstr>
      <vt:lpstr>PowerPoint Presentation</vt:lpstr>
      <vt:lpstr>Medical Models of disability</vt:lpstr>
      <vt:lpstr>Warnock Report</vt:lpstr>
      <vt:lpstr>Education Act</vt:lpstr>
      <vt:lpstr>Salamanca Statement</vt:lpstr>
      <vt:lpstr>The Green Paper</vt:lpstr>
      <vt:lpstr>NC 2000 and SENDA 2001</vt:lpstr>
      <vt:lpstr>Successful Futures</vt:lpstr>
      <vt:lpstr>Future directions   Changes for SEN law in Wales</vt:lpstr>
      <vt:lpstr>Designing your inclusive school</vt:lpstr>
      <vt:lpstr>Headlines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Piper (1402312)</dc:creator>
  <cp:lastModifiedBy>Nalda Wainwright</cp:lastModifiedBy>
  <cp:revision>33</cp:revision>
  <dcterms:created xsi:type="dcterms:W3CDTF">2017-10-04T09:07:26Z</dcterms:created>
  <dcterms:modified xsi:type="dcterms:W3CDTF">2018-10-07T16:33:18Z</dcterms:modified>
</cp:coreProperties>
</file>