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4"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37" autoAdjust="0"/>
    <p:restoredTop sz="93741" autoAdjust="0"/>
  </p:normalViewPr>
  <p:slideViewPr>
    <p:cSldViewPr snapToGrid="0" snapToObjects="1" showGuides="1">
      <p:cViewPr varScale="1">
        <p:scale>
          <a:sx n="24" d="100"/>
          <a:sy n="24" d="100"/>
        </p:scale>
        <p:origin x="2096" y="28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56/nejmra1808803" TargetMode="External"/><Relationship Id="rId13" Type="http://schemas.openxmlformats.org/officeDocument/2006/relationships/hyperlink" Target="https://doi.org/10.3389/fgene.2021.686666" TargetMode="External"/><Relationship Id="rId3" Type="http://schemas.openxmlformats.org/officeDocument/2006/relationships/hyperlink" Target="https://doi.org/10.1017/s0033291724002058" TargetMode="External"/><Relationship Id="rId7" Type="http://schemas.openxmlformats.org/officeDocument/2006/relationships/hyperlink" Target="https://doi.org/10.1177/23779608241231000" TargetMode="External"/><Relationship Id="rId12" Type="http://schemas.openxmlformats.org/officeDocument/2006/relationships/hyperlink" Target="https://www.bbc.com/news/health-47609849" TargetMode="External"/><Relationship Id="rId2" Type="http://schemas.openxmlformats.org/officeDocument/2006/relationships/hyperlink" Target="https://doi.org/10.1016/s2215-0366(18)30057-9" TargetMode="External"/><Relationship Id="rId16" Type="http://schemas.openxmlformats.org/officeDocument/2006/relationships/hyperlink" Target="https://www.who.int/news-room/fact-sheets/detail/schizophrenia" TargetMode="External"/><Relationship Id="rId1" Type="http://schemas.openxmlformats.org/officeDocument/2006/relationships/slideLayout" Target="../slideLayouts/slideLayout6.xml"/><Relationship Id="rId6" Type="http://schemas.openxmlformats.org/officeDocument/2006/relationships/hyperlink" Target="https://www.bbc.com/news/health-39082595" TargetMode="External"/><Relationship Id="rId11" Type="http://schemas.openxmlformats.org/officeDocument/2006/relationships/hyperlink" Target="https://doi.org/10.1002/wps.20490" TargetMode="External"/><Relationship Id="rId5" Type="http://schemas.openxmlformats.org/officeDocument/2006/relationships/hyperlink" Target="https://doi.org/10.1097/yco.0000000000000486" TargetMode="External"/><Relationship Id="rId15" Type="http://schemas.openxmlformats.org/officeDocument/2006/relationships/hyperlink" Target="https://doi.org/10.1017/s0033291719002319" TargetMode="External"/><Relationship Id="rId10" Type="http://schemas.openxmlformats.org/officeDocument/2006/relationships/hyperlink" Target="https://www.gov.uk/government/statistics/adult-mental-health-and-wellbeing-profile-april-2026-update/estimated-prevalence-of-severe-mental-illness-in-england-report" TargetMode="External"/><Relationship Id="rId4" Type="http://schemas.openxmlformats.org/officeDocument/2006/relationships/hyperlink" Target="https://pro.boehringer-ingelheim.com/connecting-psychiatry/in-the-clinic/schizophrenia-etiology" TargetMode="External"/><Relationship Id="rId9" Type="http://schemas.openxmlformats.org/officeDocument/2006/relationships/hyperlink" Target="https://www.nhs.uk/mental-health/conditions/schizophrenia/overview/" TargetMode="External"/><Relationship Id="rId14" Type="http://schemas.openxmlformats.org/officeDocument/2006/relationships/hyperlink" Target="https://doi.org/10.1093/schbul/sbae2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451810" y="7269480"/>
            <a:ext cx="40987579" cy="13921740"/>
          </a:xfrm>
        </p:spPr>
        <p:txBody>
          <a:bodyPr>
            <a:normAutofit fontScale="90000"/>
          </a:bodyPr>
          <a:lstStyle/>
          <a:p>
            <a:pPr algn="l">
              <a:lnSpc>
                <a:spcPct val="150000"/>
              </a:lnSpc>
            </a:pPr>
            <a:r>
              <a:rPr lang="en-GB" sz="8000" b="1" dirty="0">
                <a:latin typeface="Arial" panose="020B0604020202020204" pitchFamily="34" charset="0"/>
                <a:cs typeface="Arial" panose="020B0604020202020204" pitchFamily="34" charset="0"/>
              </a:rPr>
              <a:t>Student Name: 	</a:t>
            </a:r>
            <a:r>
              <a:rPr lang="en-GB" sz="8000" dirty="0">
                <a:latin typeface="Arial" panose="020B0604020202020204" pitchFamily="34" charset="0"/>
                <a:cs typeface="Arial" panose="020B0604020202020204" pitchFamily="34" charset="0"/>
              </a:rPr>
              <a:t>Lorine Aikpaojie </a:t>
            </a:r>
            <a:br>
              <a:rPr lang="en-GB" sz="8000"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Student Number:          </a:t>
            </a:r>
            <a:r>
              <a:rPr lang="en-GB" sz="8000" dirty="0">
                <a:latin typeface="Arial" panose="020B0604020202020204" pitchFamily="34" charset="0"/>
                <a:cs typeface="Arial" panose="020B0604020202020204" pitchFamily="34" charset="0"/>
              </a:rPr>
              <a:t>2532537@student.uwtsd.ac.uk</a:t>
            </a:r>
            <a:br>
              <a:rPr lang="en-GB" sz="8000"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Programme: 		</a:t>
            </a:r>
            <a:r>
              <a:rPr lang="en-US" sz="8000" dirty="0">
                <a:latin typeface="Arial" panose="020B0604020202020204" pitchFamily="34" charset="0"/>
                <a:cs typeface="Arial" panose="020B0604020202020204" pitchFamily="34" charset="0"/>
              </a:rPr>
              <a:t>MSc Public Health and Social Care in Practice</a:t>
            </a:r>
            <a:br>
              <a:rPr lang="en-US" sz="8000" dirty="0">
                <a:latin typeface="Arial" panose="020B0604020202020204" pitchFamily="34" charset="0"/>
                <a:cs typeface="Arial" panose="020B0604020202020204" pitchFamily="34" charset="0"/>
              </a:rPr>
            </a:br>
            <a:r>
              <a:rPr lang="en-US" sz="8000" b="1" dirty="0">
                <a:latin typeface="Arial" panose="020B0604020202020204" pitchFamily="34" charset="0"/>
                <a:cs typeface="Arial" panose="020B0604020202020204" pitchFamily="34" charset="0"/>
              </a:rPr>
              <a:t>Module Name</a:t>
            </a:r>
            <a:r>
              <a:rPr lang="en-US" sz="8000" dirty="0">
                <a:latin typeface="Arial" panose="020B0604020202020204" pitchFamily="34" charset="0"/>
                <a:cs typeface="Arial" panose="020B0604020202020204" pitchFamily="34" charset="0"/>
              </a:rPr>
              <a:t>: 		Practice-Based Research</a:t>
            </a:r>
            <a:br>
              <a:rPr lang="en-US" sz="8000" dirty="0">
                <a:latin typeface="Arial" panose="020B0604020202020204" pitchFamily="34" charset="0"/>
                <a:cs typeface="Arial" panose="020B0604020202020204" pitchFamily="34" charset="0"/>
              </a:rPr>
            </a:br>
            <a:r>
              <a:rPr lang="en-US" sz="8000" b="1" dirty="0">
                <a:latin typeface="Arial" panose="020B0604020202020204" pitchFamily="34" charset="0"/>
                <a:cs typeface="Arial" panose="020B0604020202020204" pitchFamily="34" charset="0"/>
              </a:rPr>
              <a:t>Module Code: 		</a:t>
            </a:r>
            <a:r>
              <a:rPr lang="en-US" sz="8000" dirty="0">
                <a:latin typeface="Arial" panose="020B0604020202020204" pitchFamily="34" charset="0"/>
                <a:cs typeface="Arial" panose="020B0604020202020204" pitchFamily="34" charset="0"/>
              </a:rPr>
              <a:t>LCHS7008</a:t>
            </a:r>
            <a:br>
              <a:rPr lang="en-GB" sz="8000"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Module Leader: 	</a:t>
            </a:r>
            <a:r>
              <a:rPr lang="en-GB" sz="8000" dirty="0">
                <a:latin typeface="Arial" panose="020B0604020202020204" pitchFamily="34" charset="0"/>
                <a:cs typeface="Arial" panose="020B0604020202020204" pitchFamily="34" charset="0"/>
              </a:rPr>
              <a:t>Oluwadamilola Tayo</a:t>
            </a:r>
            <a:br>
              <a:rPr lang="en-GB" sz="8000" dirty="0"/>
            </a:br>
            <a:r>
              <a:rPr lang="en-GB" sz="8000" b="1" dirty="0"/>
              <a:t>Assignment Name: 	</a:t>
            </a:r>
            <a:r>
              <a:rPr lang="en-GB" sz="8000" dirty="0"/>
              <a:t>Component 1 - Poster Presentation</a:t>
            </a:r>
            <a:br>
              <a:rPr lang="en-GB" sz="8000" dirty="0"/>
            </a:br>
            <a:endParaRPr lang="en-GB" sz="8000" dirty="0"/>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88046" y="5427956"/>
            <a:ext cx="10056813" cy="7774414"/>
          </a:xfrm>
        </p:spPr>
        <p:txBody>
          <a:bodyPr/>
          <a:lstStyle/>
          <a:p>
            <a:r>
              <a:rPr lang="en-US" sz="3600" dirty="0">
                <a:latin typeface="Aptos" panose="020B0004020202020204" pitchFamily="34" charset="0"/>
              </a:rPr>
              <a:t>Schizophrenia is a psychotic syndrome that is </a:t>
            </a:r>
            <a:r>
              <a:rPr lang="en-US" sz="3600" dirty="0" err="1">
                <a:latin typeface="Aptos" panose="020B0004020202020204" pitchFamily="34" charset="0"/>
              </a:rPr>
              <a:t>characterised</a:t>
            </a:r>
            <a:r>
              <a:rPr lang="en-US" sz="3600" dirty="0">
                <a:latin typeface="Aptos" panose="020B0004020202020204" pitchFamily="34" charset="0"/>
              </a:rPr>
              <a:t> by psychotic features like hallucinations, </a:t>
            </a:r>
            <a:r>
              <a:rPr lang="en-US" sz="3600" dirty="0" err="1">
                <a:latin typeface="Aptos" panose="020B0004020202020204" pitchFamily="34" charset="0"/>
              </a:rPr>
              <a:t>disorganised</a:t>
            </a:r>
            <a:r>
              <a:rPr lang="en-US" sz="3600" dirty="0">
                <a:latin typeface="Aptos" panose="020B0004020202020204" pitchFamily="34" charset="0"/>
              </a:rPr>
              <a:t> speech, and delusions, by negative symptoms such as diminished expressiveness and decreased motivation, and by deficits of a cognitive nature involving impaired memory, executive functions, and mental processing speed (Marder and Cannon, 2019).</a:t>
            </a:r>
          </a:p>
          <a:p>
            <a:r>
              <a:rPr lang="en-US" sz="3600" dirty="0">
                <a:latin typeface="Aptos" panose="020B0004020202020204" pitchFamily="34" charset="0"/>
              </a:rPr>
              <a:t>According to the National Health Service (NHS) (2023), the condition is associated with significant disability and affects nearly all areas of life.</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345279" y="4738736"/>
            <a:ext cx="10048875" cy="738656"/>
          </a:xfrm>
        </p:spPr>
        <p:txBody>
          <a:bodyPr/>
          <a:lstStyle/>
          <a:p>
            <a:r>
              <a:rPr lang="en-GB" sz="3600" dirty="0">
                <a:latin typeface="Aptos" panose="020B0004020202020204" pitchFamily="34" charset="0"/>
              </a:rPr>
              <a:t>Introduction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77555" y="5998556"/>
            <a:ext cx="10048874" cy="22178357"/>
          </a:xfrm>
        </p:spPr>
        <p:txBody>
          <a:bodyPr/>
          <a:lstStyle/>
          <a:p>
            <a:r>
              <a:rPr lang="en-US" sz="3600" dirty="0">
                <a:latin typeface="Aptos" panose="020B0004020202020204" pitchFamily="34" charset="0"/>
              </a:rPr>
              <a:t>The rationale for this research is based on the necessity of understanding environmental risk factors, including their interactions and modifiability, and not just being able to identify them. </a:t>
            </a:r>
          </a:p>
          <a:p>
            <a:r>
              <a:rPr lang="en-US" sz="3600" dirty="0">
                <a:latin typeface="Aptos" panose="020B0004020202020204" pitchFamily="34" charset="0"/>
              </a:rPr>
              <a:t>The choice for childhood adversity, cannabis use, and urbanicity over the other many environmental factors, was the way they stood out as the most regularly replicated and potentially modifiable risks in high-income environments (</a:t>
            </a:r>
            <a:r>
              <a:rPr lang="en-US" sz="3600" dirty="0" err="1">
                <a:latin typeface="Aptos" panose="020B0004020202020204" pitchFamily="34" charset="0"/>
              </a:rPr>
              <a:t>Radua</a:t>
            </a:r>
            <a:r>
              <a:rPr lang="en-US" sz="3600" dirty="0">
                <a:latin typeface="Aptos" panose="020B0004020202020204" pitchFamily="34" charset="0"/>
              </a:rPr>
              <a:t> et al., 2018; Vassos et al., 2019).</a:t>
            </a:r>
          </a:p>
          <a:p>
            <a:r>
              <a:rPr lang="en-US" sz="3600" dirty="0">
                <a:latin typeface="Aptos" panose="020B0004020202020204" pitchFamily="34" charset="0"/>
              </a:rPr>
              <a:t>The following are a few reasons why </a:t>
            </a:r>
            <a:r>
              <a:rPr lang="en-US" sz="3600" dirty="0" err="1">
                <a:latin typeface="Aptos" panose="020B0004020202020204" pitchFamily="34" charset="0"/>
              </a:rPr>
              <a:t>synthesising</a:t>
            </a:r>
            <a:r>
              <a:rPr lang="en-US" sz="3600" dirty="0">
                <a:latin typeface="Aptos" panose="020B0004020202020204" pitchFamily="34" charset="0"/>
              </a:rPr>
              <a:t> current evidence on the following specific factors is a matter of pressing urgency:</a:t>
            </a:r>
          </a:p>
          <a:p>
            <a:endParaRPr lang="en-US" sz="3600" dirty="0">
              <a:latin typeface="Aptos" panose="020B0004020202020204" pitchFamily="34" charset="0"/>
            </a:endParaRPr>
          </a:p>
          <a:p>
            <a:pPr marL="742950" indent="-742950">
              <a:buAutoNum type="arabicPeriod"/>
            </a:pPr>
            <a:r>
              <a:rPr lang="en-US" sz="3600" dirty="0">
                <a:latin typeface="Aptos" panose="020B0004020202020204" pitchFamily="34" charset="0"/>
              </a:rPr>
              <a:t>At the moment, </a:t>
            </a:r>
            <a:r>
              <a:rPr lang="en-US" sz="3600" b="1" dirty="0">
                <a:latin typeface="Aptos" panose="020B0004020202020204" pitchFamily="34" charset="0"/>
              </a:rPr>
              <a:t>cannabis use</a:t>
            </a:r>
            <a:r>
              <a:rPr lang="en-US" sz="3600" dirty="0">
                <a:latin typeface="Aptos" panose="020B0004020202020204" pitchFamily="34" charset="0"/>
              </a:rPr>
              <a:t> has become increasingly prevalent globally, with frequent use and the use of high-potency strains being linked to varying incidence across the UK and Europe (Austin-Zimmerman et al., 2024). However, public awareness of its specific risks related to psychosis remains low.</a:t>
            </a:r>
          </a:p>
          <a:p>
            <a:pPr marL="742950" indent="-742950">
              <a:buAutoNum type="arabicPeriod"/>
            </a:pPr>
            <a:r>
              <a:rPr lang="en-US" sz="3600" b="1" dirty="0">
                <a:latin typeface="Aptos" panose="020B0004020202020204" pitchFamily="34" charset="0"/>
              </a:rPr>
              <a:t>Childhood adversity</a:t>
            </a:r>
            <a:r>
              <a:rPr lang="en-US" sz="3600" dirty="0">
                <a:latin typeface="Aptos" panose="020B0004020202020204" pitchFamily="34" charset="0"/>
              </a:rPr>
              <a:t> represents a critical window whereby intervention can be applied. Yet, social care systems are seen to often struggle to translate theoretical knowledge into practical, preventative action.</a:t>
            </a:r>
          </a:p>
          <a:p>
            <a:pPr marL="742950" indent="-742950">
              <a:buAutoNum type="arabicPeriod"/>
            </a:pPr>
            <a:r>
              <a:rPr lang="en-US" sz="3600" dirty="0">
                <a:latin typeface="Aptos" panose="020B0004020202020204" pitchFamily="34" charset="0"/>
              </a:rPr>
              <a:t>Many epidemiological studies link </a:t>
            </a:r>
            <a:r>
              <a:rPr lang="en-US" sz="3600" b="1" dirty="0">
                <a:latin typeface="Aptos" panose="020B0004020202020204" pitchFamily="34" charset="0"/>
              </a:rPr>
              <a:t>urbanicity</a:t>
            </a:r>
            <a:r>
              <a:rPr lang="en-US" sz="3600" dirty="0">
                <a:latin typeface="Aptos" panose="020B0004020202020204" pitchFamily="34" charset="0"/>
              </a:rPr>
              <a:t> with an elevated psychosis risk (Fett, Lemmers-Jansen and </a:t>
            </a:r>
            <a:r>
              <a:rPr lang="en-US" sz="3600" dirty="0" err="1">
                <a:latin typeface="Aptos" panose="020B0004020202020204" pitchFamily="34" charset="0"/>
              </a:rPr>
              <a:t>Krabbendam</a:t>
            </a:r>
            <a:r>
              <a:rPr lang="en-US" sz="3600" dirty="0">
                <a:latin typeface="Aptos" panose="020B0004020202020204" pitchFamily="34" charset="0"/>
              </a:rPr>
              <a:t>, 2019). While urban stress, like economic or social challenges and exposure to pollution, disease agents, or environmental toxins are posited as causative, their precise mechanisms remain poorly understood.</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370867" y="4738736"/>
            <a:ext cx="10048875" cy="738656"/>
          </a:xfrm>
        </p:spPr>
        <p:txBody>
          <a:bodyPr/>
          <a:lstStyle/>
          <a:p>
            <a:r>
              <a:rPr lang="en-GB" sz="3600" dirty="0">
                <a:latin typeface="Aptos" panose="020B0004020202020204" pitchFamily="34" charset="0"/>
              </a:rPr>
              <a:t>Rationale</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71459" y="4738735"/>
            <a:ext cx="10058400" cy="738657"/>
          </a:xfrm>
        </p:spPr>
        <p:txBody>
          <a:bodyPr/>
          <a:lstStyle/>
          <a:p>
            <a:r>
              <a:rPr lang="en-GB" sz="3600" dirty="0">
                <a:latin typeface="Aptos" panose="020B0004020202020204" pitchFamily="34" charset="0"/>
              </a:rPr>
              <a:t>Research question, aims, and objectives</a:t>
            </a:r>
            <a:endParaRPr lang="en-GB" sz="3600" b="0" u="none" dirty="0">
              <a:solidFill>
                <a:srgbClr val="FF0000"/>
              </a:solidFill>
              <a:latin typeface="Aptos" panose="020B0004020202020204" pitchFamily="34" charset="0"/>
            </a:endParaRPr>
          </a:p>
          <a:p>
            <a:endParaRPr lang="en-GB" sz="3600"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366355" y="4738736"/>
            <a:ext cx="10047018" cy="689220"/>
          </a:xfrm>
        </p:spPr>
        <p:txBody>
          <a:bodyPr/>
          <a:lstStyle/>
          <a:p>
            <a:r>
              <a:rPr lang="en-GB" sz="3600" dirty="0">
                <a:latin typeface="Aptos" panose="020B0004020202020204" pitchFamily="34" charset="0"/>
              </a:rPr>
              <a:t>Impact</a:t>
            </a:r>
          </a:p>
          <a:p>
            <a:endParaRPr lang="en-GB" sz="3600"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747461" y="5998556"/>
            <a:ext cx="10047018" cy="14211048"/>
          </a:xfrm>
        </p:spPr>
        <p:txBody>
          <a:bodyPr/>
          <a:lstStyle/>
          <a:p>
            <a:pPr>
              <a:spcAft>
                <a:spcPts val="1100"/>
              </a:spcAft>
            </a:pPr>
            <a:r>
              <a:rPr lang="en-US" sz="3600" dirty="0">
                <a:effectLst/>
                <a:latin typeface="Aptos" panose="020B0004020202020204" pitchFamily="34" charset="0"/>
                <a:ea typeface="Century Schoolbook" panose="02040604050505020304" pitchFamily="18" charset="0"/>
              </a:rPr>
              <a:t>The research is going to generate actionable, evidence-backed insights which have significant implications for health and social care.</a:t>
            </a:r>
          </a:p>
          <a:p>
            <a:pPr>
              <a:spcAft>
                <a:spcPts val="1100"/>
              </a:spcAft>
            </a:pPr>
            <a:r>
              <a:rPr lang="en-US" sz="3600" dirty="0">
                <a:effectLst/>
                <a:latin typeface="Aptos" panose="020B0004020202020204" pitchFamily="34" charset="0"/>
                <a:ea typeface="Century Schoolbook" panose="02040604050505020304" pitchFamily="18" charset="0"/>
              </a:rPr>
              <a:t>Identifying how childhood adversity, cannabis use, and urbanicity interact, in the study would equip general practitioners (GPs), social workers, and psychiatrists, with a clearer perspective and framework for risk stratification (Rodriguez et al., 2024).</a:t>
            </a:r>
          </a:p>
          <a:p>
            <a:pPr>
              <a:spcAft>
                <a:spcPts val="1100"/>
              </a:spcAft>
            </a:pPr>
            <a:r>
              <a:rPr lang="en-US" sz="3600" dirty="0">
                <a:effectLst/>
                <a:latin typeface="Aptos" panose="020B0004020202020204" pitchFamily="34" charset="0"/>
                <a:ea typeface="Century Schoolbook" panose="02040604050505020304" pitchFamily="18" charset="0"/>
              </a:rPr>
              <a:t>From the findings seen, targeted recommendations for early intervention policies would emerge, for example, </a:t>
            </a:r>
            <a:r>
              <a:rPr lang="en-US" sz="3600" dirty="0" err="1">
                <a:effectLst/>
                <a:latin typeface="Aptos" panose="020B0004020202020204" pitchFamily="34" charset="0"/>
                <a:ea typeface="Century Schoolbook" panose="02040604050505020304" pitchFamily="18" charset="0"/>
              </a:rPr>
              <a:t>vocalising</a:t>
            </a:r>
            <a:r>
              <a:rPr lang="en-US" sz="3600" dirty="0">
                <a:effectLst/>
                <a:latin typeface="Aptos" panose="020B0004020202020204" pitchFamily="34" charset="0"/>
                <a:ea typeface="Century Schoolbook" panose="02040604050505020304" pitchFamily="18" charset="0"/>
              </a:rPr>
              <a:t> louder the message of risks related to psychosis and high-potency cannabis in public health campaigns (Roberts, 2019). </a:t>
            </a:r>
          </a:p>
          <a:p>
            <a:pPr>
              <a:spcAft>
                <a:spcPts val="1100"/>
              </a:spcAft>
            </a:pPr>
            <a:r>
              <a:rPr lang="en-US" sz="3600" dirty="0">
                <a:effectLst/>
                <a:latin typeface="Aptos" panose="020B0004020202020204" pitchFamily="34" charset="0"/>
                <a:ea typeface="Century Schoolbook" panose="02040604050505020304" pitchFamily="18" charset="0"/>
              </a:rPr>
              <a:t>The research would also empower families and communities in reducing risk through engaging accessible support systems and awareness, since it shifts the narrative around schizophrenia from genetic inevitability to prevention via environmental management (Iswanti et al., 2024; Robinson and Bergen, 2021).</a:t>
            </a:r>
          </a:p>
          <a:p>
            <a:pPr>
              <a:spcAft>
                <a:spcPts val="1100"/>
              </a:spcAft>
            </a:pPr>
            <a:endParaRPr lang="en-US" sz="3600" dirty="0">
              <a:effectLst/>
              <a:latin typeface="Aptos" panose="020B0004020202020204" pitchFamily="34" charset="0"/>
              <a:ea typeface="Century Schoolbook" panose="02040604050505020304" pitchFamily="18"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56136" y="20034299"/>
            <a:ext cx="10047018" cy="738656"/>
          </a:xfrm>
        </p:spPr>
        <p:txBody>
          <a:bodyPr/>
          <a:lstStyle/>
          <a:p>
            <a:r>
              <a:rPr lang="en-GB" sz="36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21348778"/>
            <a:ext cx="10052050" cy="3785630"/>
          </a:xfrm>
        </p:spPr>
        <p:txBody>
          <a:bodyPr/>
          <a:lstStyle/>
          <a:p>
            <a:pPr>
              <a:spcAft>
                <a:spcPts val="1100"/>
              </a:spcAft>
            </a:pPr>
            <a:r>
              <a:rPr lang="en-US" sz="3600" dirty="0">
                <a:effectLst/>
                <a:latin typeface="Aptos" panose="020B0004020202020204" pitchFamily="34" charset="0"/>
                <a:ea typeface="Century Schoolbook" panose="02040604050505020304" pitchFamily="18" charset="0"/>
              </a:rPr>
              <a:t>A critical gap also exists in UK-specific studies on the interaction of these factors cumulatively with genetic vulnerabilities. Pursuing this analysis helps inform a multi-layered prevention strategy for health and social care practice in the UK.</a:t>
            </a:r>
            <a:endParaRPr lang="en-GB" sz="36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6" y="20772955"/>
            <a:ext cx="10038659" cy="10212004"/>
          </a:xfrm>
        </p:spPr>
        <p:txBody>
          <a:bodyPr/>
          <a:lstStyle/>
          <a:p>
            <a:r>
              <a:rPr lang="en-US" sz="3600" kern="100" dirty="0">
                <a:effectLst/>
                <a:latin typeface="Aptos" panose="020B0004020202020204" pitchFamily="34" charset="0"/>
                <a:ea typeface="Aptos" panose="020B0004020202020204" pitchFamily="34" charset="0"/>
                <a:cs typeface="Times New Roman" panose="02020603050405020304" pitchFamily="18" charset="0"/>
              </a:rPr>
              <a:t>The World Health </a:t>
            </a:r>
            <a:r>
              <a:rPr lang="en-US" sz="3600" kern="100" dirty="0" err="1">
                <a:effectLst/>
                <a:latin typeface="Aptos" panose="020B0004020202020204" pitchFamily="34" charset="0"/>
                <a:ea typeface="Aptos" panose="020B0004020202020204" pitchFamily="34" charset="0"/>
                <a:cs typeface="Times New Roman" panose="02020603050405020304" pitchFamily="18" charset="0"/>
              </a:rPr>
              <a:t>Organisation</a:t>
            </a:r>
            <a:r>
              <a:rPr lang="en-US" sz="3600" kern="100" dirty="0">
                <a:effectLst/>
                <a:latin typeface="Aptos" panose="020B0004020202020204" pitchFamily="34" charset="0"/>
                <a:ea typeface="Aptos" panose="020B0004020202020204" pitchFamily="34" charset="0"/>
                <a:cs typeface="Times New Roman" panose="02020603050405020304" pitchFamily="18" charset="0"/>
              </a:rPr>
              <a:t> (WHO) (2025) highlights that schizophrenia affects about 23 million people worldwide or around 1 in 345 individuals. </a:t>
            </a:r>
          </a:p>
          <a:p>
            <a:r>
              <a:rPr lang="en-US" sz="3600" kern="100" dirty="0">
                <a:effectLst/>
                <a:latin typeface="Aptos" panose="020B0004020202020204" pitchFamily="34" charset="0"/>
                <a:ea typeface="Aptos" panose="020B0004020202020204" pitchFamily="34" charset="0"/>
                <a:cs typeface="Times New Roman" panose="02020603050405020304" pitchFamily="18" charset="0"/>
              </a:rPr>
              <a:t>In England, the estimated number of people aged 14 and above with schizophrenia is 177,978 (about 0.38% prevalence) (Office for Health Improvement and Disparities, 2026).</a:t>
            </a:r>
          </a:p>
          <a:p>
            <a:r>
              <a:rPr lang="en-US" sz="3600" kern="100" dirty="0">
                <a:effectLst/>
                <a:latin typeface="Aptos" panose="020B0004020202020204" pitchFamily="34" charset="0"/>
                <a:ea typeface="Aptos" panose="020B0004020202020204" pitchFamily="34" charset="0"/>
                <a:cs typeface="Times New Roman" panose="02020603050405020304" pitchFamily="18" charset="0"/>
              </a:rPr>
              <a:t>While no single cause is identified, it is posited to be a result of the interaction between genetics and environmental factors (WHO, 2025).</a:t>
            </a:r>
          </a:p>
          <a:p>
            <a:r>
              <a:rPr lang="en-US" sz="3600" kern="100" dirty="0">
                <a:effectLst/>
                <a:latin typeface="Aptos" panose="020B0004020202020204" pitchFamily="34" charset="0"/>
                <a:ea typeface="Aptos" panose="020B0004020202020204" pitchFamily="34" charset="0"/>
                <a:cs typeface="Times New Roman" panose="02020603050405020304" pitchFamily="18" charset="0"/>
              </a:rPr>
              <a:t>Therefore, to develop effective prevention strategies, it is necessary decision-makers and implementers of health directives have a working understanding of the environmental influences that increase the probability of developing schizophrenia (Arango et al., 2018).</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958779"/>
            <a:ext cx="31998968" cy="2554545"/>
          </a:xfrm>
        </p:spPr>
        <p:txBody>
          <a:bodyPr/>
          <a:lstStyle/>
          <a:p>
            <a:r>
              <a:rPr lang="en-US" sz="8000" dirty="0"/>
              <a:t>Exploring the effect of key environmental risk factors on the development of schizophrenia in the UK</a:t>
            </a:r>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7" name="Text Placeholder 4">
            <a:extLst>
              <a:ext uri="{FF2B5EF4-FFF2-40B4-BE49-F238E27FC236}">
                <a16:creationId xmlns:a16="http://schemas.microsoft.com/office/drawing/2014/main" id="{F6A155E8-99AA-2944-C412-C9CA932E7988}"/>
              </a:ext>
            </a:extLst>
          </p:cNvPr>
          <p:cNvSpPr txBox="1">
            <a:spLocks/>
          </p:cNvSpPr>
          <p:nvPr/>
        </p:nvSpPr>
        <p:spPr>
          <a:xfrm>
            <a:off x="22282312" y="5999617"/>
            <a:ext cx="10048874" cy="13646791"/>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3600" b="1" dirty="0">
                <a:latin typeface="Aptos" panose="020B0004020202020204" pitchFamily="34" charset="0"/>
              </a:rPr>
              <a:t>Research question: </a:t>
            </a:r>
          </a:p>
          <a:p>
            <a:r>
              <a:rPr lang="en-US" sz="3600" dirty="0">
                <a:latin typeface="Aptos" panose="020B0004020202020204" pitchFamily="34" charset="0"/>
              </a:rPr>
              <a:t>To what extend do childhood adversity, cannabis use, and urbanicity influence schizophrenia development in the UK and how can this inform prevention measures?</a:t>
            </a:r>
          </a:p>
          <a:p>
            <a:endParaRPr lang="en-US" sz="3600" dirty="0">
              <a:latin typeface="Aptos" panose="020B0004020202020204" pitchFamily="34" charset="0"/>
            </a:endParaRPr>
          </a:p>
          <a:p>
            <a:r>
              <a:rPr lang="en-US" sz="3600" b="1" dirty="0">
                <a:latin typeface="Aptos" panose="020B0004020202020204" pitchFamily="34" charset="0"/>
              </a:rPr>
              <a:t>Aim:</a:t>
            </a:r>
            <a:r>
              <a:rPr lang="en-US" sz="3600" dirty="0">
                <a:latin typeface="Aptos" panose="020B0004020202020204" pitchFamily="34" charset="0"/>
              </a:rPr>
              <a:t> </a:t>
            </a:r>
          </a:p>
          <a:p>
            <a:r>
              <a:rPr lang="en-US" sz="3600" dirty="0">
                <a:latin typeface="Aptos" panose="020B0004020202020204" pitchFamily="34" charset="0"/>
              </a:rPr>
              <a:t>To assess current evidence on modifiable environmental risk factors for schizophrenia and the implications they have on health and social care in the UK.</a:t>
            </a:r>
          </a:p>
          <a:p>
            <a:endParaRPr lang="en-US" sz="3600" dirty="0">
              <a:latin typeface="Aptos" panose="020B0004020202020204" pitchFamily="34" charset="0"/>
            </a:endParaRPr>
          </a:p>
          <a:p>
            <a:r>
              <a:rPr lang="en-US" sz="3600" b="1" dirty="0">
                <a:latin typeface="Aptos" panose="020B0004020202020204" pitchFamily="34" charset="0"/>
              </a:rPr>
              <a:t>Objectives:</a:t>
            </a:r>
          </a:p>
          <a:p>
            <a:pPr marL="742950" indent="-742950">
              <a:buAutoNum type="arabicPeriod"/>
            </a:pPr>
            <a:r>
              <a:rPr lang="en-US" sz="3600" dirty="0">
                <a:latin typeface="Aptos" panose="020B0004020202020204" pitchFamily="34" charset="0"/>
              </a:rPr>
              <a:t>Critically evaluate the evidence that links childhood adversity, cannabis use, and urbanicity to the risk of developing schizophrenia.</a:t>
            </a:r>
          </a:p>
          <a:p>
            <a:pPr marL="742950" indent="-742950">
              <a:buAutoNum type="arabicPeriod"/>
            </a:pPr>
            <a:r>
              <a:rPr lang="en-US" sz="3600" dirty="0" err="1">
                <a:latin typeface="Aptos" panose="020B0004020202020204" pitchFamily="34" charset="0"/>
              </a:rPr>
              <a:t>Analyse</a:t>
            </a:r>
            <a:r>
              <a:rPr lang="en-US" sz="3600" dirty="0">
                <a:latin typeface="Aptos" panose="020B0004020202020204" pitchFamily="34" charset="0"/>
              </a:rPr>
              <a:t> how these factors interact and interact with genetic vulnerabilities.</a:t>
            </a:r>
          </a:p>
          <a:p>
            <a:pPr marL="742950" indent="-742950">
              <a:buAutoNum type="arabicPeriod"/>
            </a:pPr>
            <a:r>
              <a:rPr lang="en-US" sz="3600" dirty="0">
                <a:latin typeface="Aptos" panose="020B0004020202020204" pitchFamily="34" charset="0"/>
              </a:rPr>
              <a:t>Recommend evidence-based prevention and intervention strategies for policy and practice in the UK</a:t>
            </a:r>
          </a:p>
        </p:txBody>
      </p:sp>
      <p:sp>
        <p:nvSpPr>
          <p:cNvPr id="17" name="Text Placeholder 16">
            <a:extLst>
              <a:ext uri="{FF2B5EF4-FFF2-40B4-BE49-F238E27FC236}">
                <a16:creationId xmlns:a16="http://schemas.microsoft.com/office/drawing/2014/main" id="{29B87F3D-58F3-E372-AE7E-C7AB43B9C59C}"/>
              </a:ext>
            </a:extLst>
          </p:cNvPr>
          <p:cNvSpPr>
            <a:spLocks noGrp="1"/>
          </p:cNvSpPr>
          <p:nvPr>
            <p:ph type="body" sz="quarter" idx="20"/>
          </p:nvPr>
        </p:nvSpPr>
        <p:spPr>
          <a:xfrm>
            <a:off x="96721" y="20122062"/>
            <a:ext cx="10038662" cy="738656"/>
          </a:xfrm>
        </p:spPr>
        <p:txBody>
          <a:bodyPr/>
          <a:lstStyle/>
          <a:p>
            <a:r>
              <a:rPr lang="en-US" sz="3600" dirty="0">
                <a:latin typeface="Aptos" panose="020B0004020202020204" pitchFamily="34" charset="0"/>
              </a:rPr>
              <a:t>Prevalence</a:t>
            </a:r>
            <a:endParaRPr lang="en-GB" sz="3600" dirty="0">
              <a:latin typeface="Aptos" panose="020B0004020202020204" pitchFamily="34" charset="0"/>
            </a:endParaRPr>
          </a:p>
        </p:txBody>
      </p:sp>
      <p:pic>
        <p:nvPicPr>
          <p:cNvPr id="16" name="Picture 15">
            <a:extLst>
              <a:ext uri="{FF2B5EF4-FFF2-40B4-BE49-F238E27FC236}">
                <a16:creationId xmlns:a16="http://schemas.microsoft.com/office/drawing/2014/main" id="{01C20B2B-4DD3-48E9-AEF5-DFBA13E54DCE}"/>
              </a:ext>
            </a:extLst>
          </p:cNvPr>
          <p:cNvPicPr>
            <a:picLocks noChangeAspect="1"/>
          </p:cNvPicPr>
          <p:nvPr/>
        </p:nvPicPr>
        <p:blipFill>
          <a:blip r:embed="rId2"/>
          <a:stretch>
            <a:fillRect/>
          </a:stretch>
        </p:blipFill>
        <p:spPr>
          <a:xfrm>
            <a:off x="2086730" y="13662663"/>
            <a:ext cx="4644810" cy="4518269"/>
          </a:xfrm>
          <a:prstGeom prst="rect">
            <a:avLst/>
          </a:prstGeom>
        </p:spPr>
      </p:pic>
      <p:sp>
        <p:nvSpPr>
          <p:cNvPr id="20" name="TextBox 19">
            <a:extLst>
              <a:ext uri="{FF2B5EF4-FFF2-40B4-BE49-F238E27FC236}">
                <a16:creationId xmlns:a16="http://schemas.microsoft.com/office/drawing/2014/main" id="{D2AC15F4-D2EB-56D8-C833-ED660536021A}"/>
              </a:ext>
            </a:extLst>
          </p:cNvPr>
          <p:cNvSpPr txBox="1"/>
          <p:nvPr/>
        </p:nvSpPr>
        <p:spPr>
          <a:xfrm>
            <a:off x="939800" y="18643600"/>
            <a:ext cx="8890000" cy="1477328"/>
          </a:xfrm>
          <a:prstGeom prst="rect">
            <a:avLst/>
          </a:prstGeom>
          <a:noFill/>
        </p:spPr>
        <p:txBody>
          <a:bodyPr wrap="square" rtlCol="0">
            <a:spAutoFit/>
          </a:bodyPr>
          <a:lstStyle/>
          <a:p>
            <a:r>
              <a:rPr lang="en-US" sz="3000" dirty="0">
                <a:latin typeface="Aptos" panose="020B0004020202020204" pitchFamily="34" charset="0"/>
              </a:rPr>
              <a:t>Fig.1 Map showing prevalence of GP prescriptions fo4 Schizophrenia in England between October 2015 and September 2016 (Gallagher, 2017)</a:t>
            </a:r>
            <a:endParaRPr lang="en-GB" sz="3000" dirty="0">
              <a:latin typeface="Aptos" panose="020B0004020202020204" pitchFamily="34" charset="0"/>
            </a:endParaRPr>
          </a:p>
        </p:txBody>
      </p:sp>
      <p:sp>
        <p:nvSpPr>
          <p:cNvPr id="21" name="TextBox 20">
            <a:extLst>
              <a:ext uri="{FF2B5EF4-FFF2-40B4-BE49-F238E27FC236}">
                <a16:creationId xmlns:a16="http://schemas.microsoft.com/office/drawing/2014/main" id="{8C6C6D2A-0278-21AD-4BD0-488A1FF74E53}"/>
              </a:ext>
            </a:extLst>
          </p:cNvPr>
          <p:cNvSpPr txBox="1"/>
          <p:nvPr/>
        </p:nvSpPr>
        <p:spPr>
          <a:xfrm>
            <a:off x="22747737" y="24340118"/>
            <a:ext cx="7772400" cy="1754326"/>
          </a:xfrm>
          <a:prstGeom prst="rect">
            <a:avLst/>
          </a:prstGeom>
          <a:noFill/>
        </p:spPr>
        <p:txBody>
          <a:bodyPr wrap="square" rtlCol="0">
            <a:spAutoFit/>
          </a:bodyPr>
          <a:lstStyle/>
          <a:p>
            <a:r>
              <a:rPr lang="en-GB" sz="3600" dirty="0"/>
              <a:t>Fig.2 Complex interplay of factors behind the development of schizophrenia (Connecting Psychiatry, 2023)</a:t>
            </a:r>
          </a:p>
        </p:txBody>
      </p:sp>
      <p:pic>
        <p:nvPicPr>
          <p:cNvPr id="23" name="Picture 22">
            <a:extLst>
              <a:ext uri="{FF2B5EF4-FFF2-40B4-BE49-F238E27FC236}">
                <a16:creationId xmlns:a16="http://schemas.microsoft.com/office/drawing/2014/main" id="{FA72D5D9-E5E9-B576-06C8-AF2832FB0665}"/>
              </a:ext>
            </a:extLst>
          </p:cNvPr>
          <p:cNvPicPr>
            <a:picLocks noChangeAspect="1"/>
          </p:cNvPicPr>
          <p:nvPr/>
        </p:nvPicPr>
        <p:blipFill>
          <a:blip r:embed="rId3"/>
          <a:stretch>
            <a:fillRect/>
          </a:stretch>
        </p:blipFill>
        <p:spPr>
          <a:xfrm>
            <a:off x="23389763" y="20168633"/>
            <a:ext cx="6907410" cy="3890484"/>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4E3188-167C-45E6-41F2-75D39BA749DC}"/>
              </a:ext>
            </a:extLst>
          </p:cNvPr>
          <p:cNvSpPr>
            <a:spLocks noGrp="1"/>
          </p:cNvSpPr>
          <p:nvPr>
            <p:ph type="title"/>
          </p:nvPr>
        </p:nvSpPr>
        <p:spPr>
          <a:xfrm>
            <a:off x="3017520" y="1752603"/>
            <a:ext cx="37856160" cy="2496668"/>
          </a:xfrm>
        </p:spPr>
        <p:txBody>
          <a:bodyPr/>
          <a:lstStyle/>
          <a:p>
            <a:r>
              <a:rPr lang="en-US" dirty="0"/>
              <a:t>References</a:t>
            </a:r>
            <a:endParaRPr lang="en-GB" dirty="0"/>
          </a:p>
        </p:txBody>
      </p:sp>
      <p:sp>
        <p:nvSpPr>
          <p:cNvPr id="5" name="Content Placeholder 4">
            <a:extLst>
              <a:ext uri="{FF2B5EF4-FFF2-40B4-BE49-F238E27FC236}">
                <a16:creationId xmlns:a16="http://schemas.microsoft.com/office/drawing/2014/main" id="{D2390B04-078D-95B3-CC3B-6ABE6C353CB9}"/>
              </a:ext>
            </a:extLst>
          </p:cNvPr>
          <p:cNvSpPr>
            <a:spLocks noGrp="1"/>
          </p:cNvSpPr>
          <p:nvPr>
            <p:ph idx="1"/>
          </p:nvPr>
        </p:nvSpPr>
        <p:spPr>
          <a:xfrm>
            <a:off x="2372060" y="4733365"/>
            <a:ext cx="39278859" cy="26432432"/>
          </a:xfrm>
        </p:spPr>
        <p:txBody>
          <a:bodyPr>
            <a:normAutofit fontScale="55000" lnSpcReduction="20000"/>
          </a:bodyPr>
          <a:lstStyle/>
          <a:p>
            <a:pPr marL="0" indent="0">
              <a:buNone/>
            </a:pPr>
            <a:r>
              <a:rPr lang="en-GB" sz="9600" dirty="0">
                <a:latin typeface="Aptos" panose="020B0004020202020204" pitchFamily="34" charset="0"/>
              </a:rPr>
              <a:t>Arango, C. </a:t>
            </a:r>
            <a:r>
              <a:rPr lang="en-GB" sz="9600" i="1" dirty="0">
                <a:latin typeface="Aptos" panose="020B0004020202020204" pitchFamily="34" charset="0"/>
              </a:rPr>
              <a:t>et al.</a:t>
            </a:r>
            <a:r>
              <a:rPr lang="en-GB" sz="9600" dirty="0">
                <a:latin typeface="Aptos" panose="020B0004020202020204" pitchFamily="34" charset="0"/>
              </a:rPr>
              <a:t> (2018) ‘Preventive strategies for mental health’, </a:t>
            </a:r>
            <a:r>
              <a:rPr lang="en-GB" sz="9600" i="1" dirty="0">
                <a:latin typeface="Aptos" panose="020B0004020202020204" pitchFamily="34" charset="0"/>
              </a:rPr>
              <a:t>The Lancet Psychiatry</a:t>
            </a:r>
            <a:r>
              <a:rPr lang="en-GB" sz="9600" dirty="0">
                <a:latin typeface="Aptos" panose="020B0004020202020204" pitchFamily="34" charset="0"/>
              </a:rPr>
              <a:t>, 5(7), pp. 591–604. Available at: </a:t>
            </a:r>
            <a:r>
              <a:rPr lang="en-GB" sz="9600" dirty="0">
                <a:latin typeface="Aptos" panose="020B0004020202020204" pitchFamily="34" charset="0"/>
                <a:hlinkClick r:id="rId2"/>
              </a:rPr>
              <a:t>https://doi.org/10.1016/s2215-0366(18)30057-9</a:t>
            </a:r>
            <a:endParaRPr lang="en-GB" sz="9600" dirty="0">
              <a:latin typeface="Aptos" panose="020B0004020202020204" pitchFamily="34" charset="0"/>
            </a:endParaRPr>
          </a:p>
          <a:p>
            <a:pPr marL="0" indent="0">
              <a:buNone/>
            </a:pPr>
            <a:r>
              <a:rPr lang="en-GB" sz="9600" dirty="0">
                <a:latin typeface="Aptos" panose="020B0004020202020204" pitchFamily="34" charset="0"/>
              </a:rPr>
              <a:t>Austin-Zimmerman, I. </a:t>
            </a:r>
            <a:r>
              <a:rPr lang="en-GB" sz="9600" i="1" dirty="0">
                <a:latin typeface="Aptos" panose="020B0004020202020204" pitchFamily="34" charset="0"/>
              </a:rPr>
              <a:t>et al.</a:t>
            </a:r>
            <a:r>
              <a:rPr lang="en-GB" sz="9600" dirty="0">
                <a:latin typeface="Aptos" panose="020B0004020202020204" pitchFamily="34" charset="0"/>
              </a:rPr>
              <a:t> (2024) ‘The impact of schizophrenia genetic load and heavy cannabis use on the risk of psychotic disorder in the EU-GEI case-control and UK Biobank studies’, </a:t>
            </a:r>
            <a:r>
              <a:rPr lang="en-GB" sz="9600" i="1" dirty="0">
                <a:latin typeface="Aptos" panose="020B0004020202020204" pitchFamily="34" charset="0"/>
              </a:rPr>
              <a:t>Psychological Medicine</a:t>
            </a:r>
            <a:r>
              <a:rPr lang="en-GB" sz="9600" dirty="0">
                <a:latin typeface="Aptos" panose="020B0004020202020204" pitchFamily="34" charset="0"/>
              </a:rPr>
              <a:t>, (6 December), pp. 1–13. Available at: </a:t>
            </a:r>
            <a:r>
              <a:rPr lang="en-GB" sz="9600" dirty="0">
                <a:latin typeface="Aptos" panose="020B0004020202020204" pitchFamily="34" charset="0"/>
                <a:hlinkClick r:id="rId3"/>
              </a:rPr>
              <a:t>https://doi.org/10.1017/s0033291724002058</a:t>
            </a:r>
            <a:endParaRPr lang="en-GB" sz="9600" dirty="0">
              <a:latin typeface="Aptos" panose="020B0004020202020204" pitchFamily="34" charset="0"/>
            </a:endParaRPr>
          </a:p>
          <a:p>
            <a:pPr marL="0" indent="0">
              <a:buNone/>
            </a:pPr>
            <a:r>
              <a:rPr lang="en-GB" sz="9600" dirty="0">
                <a:latin typeface="Aptos" panose="020B0004020202020204" pitchFamily="34" charset="0"/>
              </a:rPr>
              <a:t>Connecting Psychiatry (2023) </a:t>
            </a:r>
            <a:r>
              <a:rPr lang="en-GB" sz="9600" i="1" dirty="0">
                <a:latin typeface="Aptos" panose="020B0004020202020204" pitchFamily="34" charset="0"/>
              </a:rPr>
              <a:t>More Than the Sum of Its Parts: The </a:t>
            </a:r>
            <a:r>
              <a:rPr lang="en-GB" sz="9600" i="1" dirty="0" err="1">
                <a:latin typeface="Aptos" panose="020B0004020202020204" pitchFamily="34" charset="0"/>
              </a:rPr>
              <a:t>Etiology</a:t>
            </a:r>
            <a:r>
              <a:rPr lang="en-GB" sz="9600" i="1" dirty="0">
                <a:latin typeface="Aptos" panose="020B0004020202020204" pitchFamily="34" charset="0"/>
              </a:rPr>
              <a:t> of Schizophrenia</a:t>
            </a:r>
            <a:r>
              <a:rPr lang="en-GB" sz="9600" dirty="0">
                <a:latin typeface="Aptos" panose="020B0004020202020204" pitchFamily="34" charset="0"/>
              </a:rPr>
              <a:t>. Available at: </a:t>
            </a:r>
            <a:r>
              <a:rPr lang="en-GB" sz="9600" dirty="0">
                <a:latin typeface="Aptos" panose="020B0004020202020204" pitchFamily="34" charset="0"/>
                <a:hlinkClick r:id="rId4"/>
              </a:rPr>
              <a:t>https://pro.boehringer-ingelheim.com/connecting-psychiatry/in-the-clinic/schizophrenia-etiology</a:t>
            </a:r>
            <a:r>
              <a:rPr lang="en-GB" sz="9600" dirty="0">
                <a:latin typeface="Aptos" panose="020B0004020202020204" pitchFamily="34" charset="0"/>
              </a:rPr>
              <a:t> (Accessed: 29 June 2026).</a:t>
            </a:r>
          </a:p>
          <a:p>
            <a:pPr marL="0" indent="0">
              <a:buNone/>
            </a:pPr>
            <a:r>
              <a:rPr lang="en-GB" sz="9600" dirty="0">
                <a:latin typeface="Aptos" panose="020B0004020202020204" pitchFamily="34" charset="0"/>
              </a:rPr>
              <a:t>Fett, A.-K. J., Lemmers-Jansen, I. L. J. and </a:t>
            </a:r>
            <a:r>
              <a:rPr lang="en-GB" sz="9600" dirty="0" err="1">
                <a:latin typeface="Aptos" panose="020B0004020202020204" pitchFamily="34" charset="0"/>
              </a:rPr>
              <a:t>Krabbendam</a:t>
            </a:r>
            <a:r>
              <a:rPr lang="en-GB" sz="9600" dirty="0">
                <a:latin typeface="Aptos" panose="020B0004020202020204" pitchFamily="34" charset="0"/>
              </a:rPr>
              <a:t>, L. (2019) ‘Psychosis and urbanicity’, </a:t>
            </a:r>
            <a:r>
              <a:rPr lang="en-GB" sz="9600" i="1" dirty="0">
                <a:latin typeface="Aptos" panose="020B0004020202020204" pitchFamily="34" charset="0"/>
              </a:rPr>
              <a:t>Current Opinion in Psychiatry</a:t>
            </a:r>
            <a:r>
              <a:rPr lang="en-GB" sz="9600" dirty="0">
                <a:latin typeface="Aptos" panose="020B0004020202020204" pitchFamily="34" charset="0"/>
              </a:rPr>
              <a:t>, 32(3), pp. 232–241. Available at: </a:t>
            </a:r>
            <a:r>
              <a:rPr lang="en-GB" sz="9600" dirty="0">
                <a:latin typeface="Aptos" panose="020B0004020202020204" pitchFamily="34" charset="0"/>
                <a:hlinkClick r:id="rId5"/>
              </a:rPr>
              <a:t>https://doi.org/10.1097/yco.0000000000000486</a:t>
            </a:r>
            <a:endParaRPr lang="en-GB" sz="9600" dirty="0">
              <a:latin typeface="Aptos" panose="020B0004020202020204" pitchFamily="34" charset="0"/>
            </a:endParaRPr>
          </a:p>
          <a:p>
            <a:pPr marL="0" indent="0">
              <a:buNone/>
            </a:pPr>
            <a:r>
              <a:rPr lang="en-GB" sz="9600" dirty="0">
                <a:latin typeface="Aptos" panose="020B0004020202020204" pitchFamily="34" charset="0"/>
              </a:rPr>
              <a:t>Gallagher, J. (2017) </a:t>
            </a:r>
            <a:r>
              <a:rPr lang="en-GB" sz="9600" i="1" dirty="0">
                <a:latin typeface="Aptos" panose="020B0004020202020204" pitchFamily="34" charset="0"/>
              </a:rPr>
              <a:t>Maps reveal schizophrenia 'hotspots' in England</a:t>
            </a:r>
            <a:r>
              <a:rPr lang="en-GB" sz="9600" dirty="0">
                <a:latin typeface="Aptos" panose="020B0004020202020204" pitchFamily="34" charset="0"/>
              </a:rPr>
              <a:t>. Available at: </a:t>
            </a:r>
            <a:r>
              <a:rPr lang="en-GB" sz="9600" dirty="0">
                <a:latin typeface="Aptos" panose="020B0004020202020204" pitchFamily="34" charset="0"/>
                <a:hlinkClick r:id="rId6"/>
              </a:rPr>
              <a:t>https://www.bbc.com/news/health-39082595</a:t>
            </a:r>
            <a:r>
              <a:rPr lang="en-GB" sz="9600" dirty="0">
                <a:latin typeface="Aptos" panose="020B0004020202020204" pitchFamily="34" charset="0"/>
              </a:rPr>
              <a:t> (Accessed: 29 June 2026).</a:t>
            </a:r>
          </a:p>
          <a:p>
            <a:pPr marL="0" indent="0">
              <a:buNone/>
            </a:pPr>
            <a:r>
              <a:rPr lang="en-GB" sz="9600" dirty="0">
                <a:latin typeface="Aptos" panose="020B0004020202020204" pitchFamily="34" charset="0"/>
              </a:rPr>
              <a:t>Iswanti, D. I. </a:t>
            </a:r>
            <a:r>
              <a:rPr lang="en-GB" sz="9600" i="1" dirty="0">
                <a:latin typeface="Aptos" panose="020B0004020202020204" pitchFamily="34" charset="0"/>
              </a:rPr>
              <a:t>et al.</a:t>
            </a:r>
            <a:r>
              <a:rPr lang="en-GB" sz="9600" dirty="0">
                <a:latin typeface="Aptos" panose="020B0004020202020204" pitchFamily="34" charset="0"/>
              </a:rPr>
              <a:t> (2024) ‘Effectiveness of an Integrative Empowerment Intervention for Families on Caring and Prevention of Relapse in Schizophrenia Patients’, </a:t>
            </a:r>
            <a:r>
              <a:rPr lang="en-GB" sz="9600" i="1" dirty="0">
                <a:latin typeface="Aptos" panose="020B0004020202020204" pitchFamily="34" charset="0"/>
              </a:rPr>
              <a:t>SAGE Open Nursing</a:t>
            </a:r>
            <a:r>
              <a:rPr lang="en-GB" sz="9600" dirty="0">
                <a:latin typeface="Aptos" panose="020B0004020202020204" pitchFamily="34" charset="0"/>
              </a:rPr>
              <a:t>, 10(January). Available at: </a:t>
            </a:r>
            <a:r>
              <a:rPr lang="en-GB" sz="9600" dirty="0">
                <a:latin typeface="Aptos" panose="020B0004020202020204" pitchFamily="34" charset="0"/>
                <a:hlinkClick r:id="rId7"/>
              </a:rPr>
              <a:t>https://doi.org/10.1177/23779608241231000</a:t>
            </a:r>
            <a:endParaRPr lang="en-GB" sz="9600" dirty="0">
              <a:latin typeface="Aptos" panose="020B0004020202020204" pitchFamily="34" charset="0"/>
            </a:endParaRPr>
          </a:p>
          <a:p>
            <a:pPr marL="0" indent="0">
              <a:buNone/>
            </a:pPr>
            <a:r>
              <a:rPr lang="en-GB" sz="9600" dirty="0">
                <a:latin typeface="Aptos" panose="020B0004020202020204" pitchFamily="34" charset="0"/>
              </a:rPr>
              <a:t>Marder, S. R. and Cannon, T. D. (2019) ‘Schizophrenia’, </a:t>
            </a:r>
            <a:r>
              <a:rPr lang="en-GB" sz="9600" i="1" dirty="0">
                <a:latin typeface="Aptos" panose="020B0004020202020204" pitchFamily="34" charset="0"/>
              </a:rPr>
              <a:t>New England Journal of Medicine</a:t>
            </a:r>
            <a:r>
              <a:rPr lang="en-GB" sz="9600" dirty="0">
                <a:latin typeface="Aptos" panose="020B0004020202020204" pitchFamily="34" charset="0"/>
              </a:rPr>
              <a:t>, 381(18), pp. 1753–1761. Available at: </a:t>
            </a:r>
            <a:r>
              <a:rPr lang="en-GB" sz="9600" dirty="0">
                <a:latin typeface="Aptos" panose="020B0004020202020204" pitchFamily="34" charset="0"/>
                <a:hlinkClick r:id="rId8"/>
              </a:rPr>
              <a:t>https://doi.org/10.1056/nejmra1808803</a:t>
            </a:r>
            <a:endParaRPr lang="en-GB" sz="9600" dirty="0">
              <a:latin typeface="Aptos" panose="020B0004020202020204" pitchFamily="34" charset="0"/>
            </a:endParaRPr>
          </a:p>
          <a:p>
            <a:pPr marL="0" indent="0">
              <a:buNone/>
            </a:pPr>
            <a:r>
              <a:rPr lang="en-GB" sz="9600" dirty="0">
                <a:latin typeface="Aptos" panose="020B0004020202020204" pitchFamily="34" charset="0"/>
              </a:rPr>
              <a:t>National Health Service (NHS) (2023) </a:t>
            </a:r>
            <a:r>
              <a:rPr lang="en-GB" sz="9600" i="1" dirty="0">
                <a:latin typeface="Aptos" panose="020B0004020202020204" pitchFamily="34" charset="0"/>
              </a:rPr>
              <a:t>Overview - Schizophrenia</a:t>
            </a:r>
            <a:r>
              <a:rPr lang="en-GB" sz="9600" dirty="0">
                <a:latin typeface="Aptos" panose="020B0004020202020204" pitchFamily="34" charset="0"/>
              </a:rPr>
              <a:t>. Available at: </a:t>
            </a:r>
            <a:r>
              <a:rPr lang="en-GB" sz="9600" dirty="0">
                <a:latin typeface="Aptos" panose="020B0004020202020204" pitchFamily="34" charset="0"/>
                <a:hlinkClick r:id="rId9"/>
              </a:rPr>
              <a:t>https://www.nhs.uk/mental-health/conditions/schizophrenia/overview/</a:t>
            </a:r>
            <a:r>
              <a:rPr lang="en-GB" sz="9600" dirty="0">
                <a:latin typeface="Aptos" panose="020B0004020202020204" pitchFamily="34" charset="0"/>
              </a:rPr>
              <a:t> (Accessed: 28 June 2026).</a:t>
            </a:r>
          </a:p>
          <a:p>
            <a:pPr marL="0" indent="0">
              <a:buNone/>
            </a:pPr>
            <a:r>
              <a:rPr lang="en-GB" sz="9600" dirty="0">
                <a:latin typeface="Aptos" panose="020B0004020202020204" pitchFamily="34" charset="0"/>
              </a:rPr>
              <a:t>Office for Health Improvement and Disparities (2026) </a:t>
            </a:r>
            <a:r>
              <a:rPr lang="en-GB" sz="9600" i="1" dirty="0">
                <a:latin typeface="Aptos" panose="020B0004020202020204" pitchFamily="34" charset="0"/>
              </a:rPr>
              <a:t>Estimated prevalence of severe mental illness in England: report</a:t>
            </a:r>
            <a:r>
              <a:rPr lang="en-GB" sz="9600" dirty="0">
                <a:latin typeface="Aptos" panose="020B0004020202020204" pitchFamily="34" charset="0"/>
              </a:rPr>
              <a:t>. Available at: </a:t>
            </a:r>
            <a:r>
              <a:rPr lang="en-GB" sz="9600" dirty="0">
                <a:latin typeface="Aptos" panose="020B0004020202020204" pitchFamily="34" charset="0"/>
                <a:hlinkClick r:id="rId10"/>
              </a:rPr>
              <a:t>https://www.gov.uk/government/statistics/adult-mental-health-and-wellbeing-profile-april-2026-update/estimated-prevalence-of-severe-mental-illness-in-england-report</a:t>
            </a:r>
            <a:r>
              <a:rPr lang="en-GB" sz="9600" dirty="0">
                <a:latin typeface="Aptos" panose="020B0004020202020204" pitchFamily="34" charset="0"/>
              </a:rPr>
              <a:t> (Accessed: 29 June 2026).</a:t>
            </a:r>
          </a:p>
          <a:p>
            <a:pPr marL="0" indent="0">
              <a:buNone/>
            </a:pPr>
            <a:r>
              <a:rPr lang="en-GB" sz="9600" dirty="0" err="1">
                <a:latin typeface="Aptos" panose="020B0004020202020204" pitchFamily="34" charset="0"/>
              </a:rPr>
              <a:t>Radua</a:t>
            </a:r>
            <a:r>
              <a:rPr lang="en-GB" sz="9600" dirty="0">
                <a:latin typeface="Aptos" panose="020B0004020202020204" pitchFamily="34" charset="0"/>
              </a:rPr>
              <a:t>, J. </a:t>
            </a:r>
            <a:r>
              <a:rPr lang="en-GB" sz="9600" i="1" dirty="0">
                <a:latin typeface="Aptos" panose="020B0004020202020204" pitchFamily="34" charset="0"/>
              </a:rPr>
              <a:t>et al.</a:t>
            </a:r>
            <a:r>
              <a:rPr lang="en-GB" sz="9600" dirty="0">
                <a:latin typeface="Aptos" panose="020B0004020202020204" pitchFamily="34" charset="0"/>
              </a:rPr>
              <a:t> (2018) ‘What causes psychosis? An umbrella review of risk and protective factors’, </a:t>
            </a:r>
            <a:r>
              <a:rPr lang="en-GB" sz="9600" i="1" dirty="0">
                <a:latin typeface="Aptos" panose="020B0004020202020204" pitchFamily="34" charset="0"/>
              </a:rPr>
              <a:t>World Psychiatry</a:t>
            </a:r>
            <a:r>
              <a:rPr lang="en-GB" sz="9600" dirty="0">
                <a:latin typeface="Aptos" panose="020B0004020202020204" pitchFamily="34" charset="0"/>
              </a:rPr>
              <a:t>, 17(1), pp. 49–66. Available at: </a:t>
            </a:r>
            <a:r>
              <a:rPr lang="en-GB" sz="9600" dirty="0">
                <a:latin typeface="Aptos" panose="020B0004020202020204" pitchFamily="34" charset="0"/>
                <a:hlinkClick r:id="rId11"/>
              </a:rPr>
              <a:t>https://doi.org/10.1002/wps.20490</a:t>
            </a:r>
            <a:endParaRPr lang="en-GB" sz="9600" dirty="0">
              <a:latin typeface="Aptos" panose="020B0004020202020204" pitchFamily="34" charset="0"/>
            </a:endParaRPr>
          </a:p>
          <a:p>
            <a:pPr marL="0" indent="0">
              <a:buNone/>
            </a:pPr>
            <a:r>
              <a:rPr lang="en-GB" sz="9600" dirty="0">
                <a:latin typeface="Aptos" panose="020B0004020202020204" pitchFamily="34" charset="0"/>
              </a:rPr>
              <a:t>Roberts, M. (2019) </a:t>
            </a:r>
            <a:r>
              <a:rPr lang="en-GB" sz="9600" i="1" dirty="0">
                <a:latin typeface="Aptos" panose="020B0004020202020204" pitchFamily="34" charset="0"/>
              </a:rPr>
              <a:t>Potent cannabis increases risk of serious mental illness, says study</a:t>
            </a:r>
            <a:r>
              <a:rPr lang="en-GB" sz="9600" dirty="0">
                <a:latin typeface="Aptos" panose="020B0004020202020204" pitchFamily="34" charset="0"/>
              </a:rPr>
              <a:t>. Available at: </a:t>
            </a:r>
            <a:r>
              <a:rPr lang="en-GB" sz="9600" dirty="0">
                <a:latin typeface="Aptos" panose="020B0004020202020204" pitchFamily="34" charset="0"/>
                <a:hlinkClick r:id="rId12"/>
              </a:rPr>
              <a:t>https://www.bbc.com/news/health-47609849</a:t>
            </a:r>
            <a:r>
              <a:rPr lang="en-GB" sz="9600" dirty="0">
                <a:latin typeface="Aptos" panose="020B0004020202020204" pitchFamily="34" charset="0"/>
              </a:rPr>
              <a:t> (Accessed: 29 June 2026).</a:t>
            </a:r>
          </a:p>
          <a:p>
            <a:pPr marL="0" indent="0">
              <a:buNone/>
            </a:pPr>
            <a:r>
              <a:rPr lang="en-GB" sz="9600" dirty="0">
                <a:latin typeface="Aptos" panose="020B0004020202020204" pitchFamily="34" charset="0"/>
              </a:rPr>
              <a:t>Robinson, N. and Bergen, S. E. (2021) ‘Environmental Risk Factors for Schizophrenia and Bipolar Disorder and Their Relationship to Genetic Risk: Current Knowledge and Future Directions’, </a:t>
            </a:r>
            <a:r>
              <a:rPr lang="en-GB" sz="9600" i="1" dirty="0">
                <a:latin typeface="Aptos" panose="020B0004020202020204" pitchFamily="34" charset="0"/>
              </a:rPr>
              <a:t>Frontiers in Genetics</a:t>
            </a:r>
            <a:r>
              <a:rPr lang="en-GB" sz="9600" dirty="0">
                <a:latin typeface="Aptos" panose="020B0004020202020204" pitchFamily="34" charset="0"/>
              </a:rPr>
              <a:t>, 12(28 June). Available at: </a:t>
            </a:r>
            <a:r>
              <a:rPr lang="en-GB" sz="9600" dirty="0">
                <a:latin typeface="Aptos" panose="020B0004020202020204" pitchFamily="34" charset="0"/>
                <a:hlinkClick r:id="rId13"/>
              </a:rPr>
              <a:t>https://doi.org/10.3389/fgene.2021.686666</a:t>
            </a:r>
            <a:endParaRPr lang="en-GB" sz="9600" dirty="0">
              <a:latin typeface="Aptos" panose="020B0004020202020204" pitchFamily="34" charset="0"/>
            </a:endParaRPr>
          </a:p>
          <a:p>
            <a:pPr marL="0" indent="0">
              <a:buNone/>
            </a:pPr>
            <a:r>
              <a:rPr lang="en-GB" sz="9600" dirty="0">
                <a:latin typeface="Aptos" panose="020B0004020202020204" pitchFamily="34" charset="0"/>
              </a:rPr>
              <a:t>Rodriguez, V. </a:t>
            </a:r>
            <a:r>
              <a:rPr lang="en-GB" sz="9600" i="1" dirty="0">
                <a:latin typeface="Aptos" panose="020B0004020202020204" pitchFamily="34" charset="0"/>
              </a:rPr>
              <a:t>et al.</a:t>
            </a:r>
            <a:r>
              <a:rPr lang="en-GB" sz="9600" dirty="0">
                <a:latin typeface="Aptos" panose="020B0004020202020204" pitchFamily="34" charset="0"/>
              </a:rPr>
              <a:t> (2024) ‘Polygenic and </a:t>
            </a:r>
            <a:r>
              <a:rPr lang="en-GB" sz="9600" dirty="0" err="1">
                <a:latin typeface="Aptos" panose="020B0004020202020204" pitchFamily="34" charset="0"/>
              </a:rPr>
              <a:t>Polyenvironment</a:t>
            </a:r>
            <a:r>
              <a:rPr lang="en-GB" sz="9600" dirty="0">
                <a:latin typeface="Aptos" panose="020B0004020202020204" pitchFamily="34" charset="0"/>
              </a:rPr>
              <a:t> Interplay in Schizophrenia-Spectrum Disorder and Affective Psychosis; the EUGEI First Episode Study’, </a:t>
            </a:r>
            <a:r>
              <a:rPr lang="en-GB" sz="9600" i="1" dirty="0">
                <a:latin typeface="Aptos" panose="020B0004020202020204" pitchFamily="34" charset="0"/>
              </a:rPr>
              <a:t>Schizophrenia Bulletin</a:t>
            </a:r>
            <a:r>
              <a:rPr lang="en-GB" sz="9600" dirty="0">
                <a:latin typeface="Aptos" panose="020B0004020202020204" pitchFamily="34" charset="0"/>
              </a:rPr>
              <a:t>, (10 December). Available at: </a:t>
            </a:r>
            <a:r>
              <a:rPr lang="en-GB" sz="9600" dirty="0">
                <a:latin typeface="Aptos" panose="020B0004020202020204" pitchFamily="34" charset="0"/>
                <a:hlinkClick r:id="rId14"/>
              </a:rPr>
              <a:t>https://doi.org/10.1093/schbul/sbae207</a:t>
            </a:r>
            <a:endParaRPr lang="en-GB" sz="9600" dirty="0">
              <a:latin typeface="Aptos" panose="020B0004020202020204" pitchFamily="34" charset="0"/>
            </a:endParaRPr>
          </a:p>
          <a:p>
            <a:pPr marL="0" indent="0">
              <a:buNone/>
            </a:pPr>
            <a:r>
              <a:rPr lang="en-GB" sz="9600" dirty="0">
                <a:latin typeface="Aptos" panose="020B0004020202020204" pitchFamily="34" charset="0"/>
              </a:rPr>
              <a:t>Vassos, E. </a:t>
            </a:r>
            <a:r>
              <a:rPr lang="en-GB" sz="9600" i="1" dirty="0">
                <a:latin typeface="Aptos" panose="020B0004020202020204" pitchFamily="34" charset="0"/>
              </a:rPr>
              <a:t>et al.</a:t>
            </a:r>
            <a:r>
              <a:rPr lang="en-GB" sz="9600" dirty="0">
                <a:latin typeface="Aptos" panose="020B0004020202020204" pitchFamily="34" charset="0"/>
              </a:rPr>
              <a:t> (2019) ‘The Maudsley environmental risk score for psychosis’, </a:t>
            </a:r>
            <a:r>
              <a:rPr lang="en-GB" sz="9600" i="1" dirty="0">
                <a:latin typeface="Aptos" panose="020B0004020202020204" pitchFamily="34" charset="0"/>
              </a:rPr>
              <a:t>Psychological Medicine</a:t>
            </a:r>
            <a:r>
              <a:rPr lang="en-GB" sz="9600" dirty="0">
                <a:latin typeface="Aptos" panose="020B0004020202020204" pitchFamily="34" charset="0"/>
              </a:rPr>
              <a:t>, 50(13), pp. 2213–2220. Available at: </a:t>
            </a:r>
            <a:r>
              <a:rPr lang="en-GB" sz="9600" dirty="0">
                <a:latin typeface="Aptos" panose="020B0004020202020204" pitchFamily="34" charset="0"/>
                <a:hlinkClick r:id="rId15"/>
              </a:rPr>
              <a:t>https://doi.org/10.1017/s0033291719002319</a:t>
            </a:r>
            <a:endParaRPr lang="en-GB" sz="9600" dirty="0">
              <a:latin typeface="Aptos" panose="020B0004020202020204" pitchFamily="34" charset="0"/>
            </a:endParaRPr>
          </a:p>
          <a:p>
            <a:pPr marL="0" indent="0">
              <a:buNone/>
            </a:pPr>
            <a:r>
              <a:rPr lang="en-GB" sz="9600" dirty="0">
                <a:latin typeface="Aptos" panose="020B0004020202020204" pitchFamily="34" charset="0"/>
              </a:rPr>
              <a:t>World Health Organisation (WHO) (2025) </a:t>
            </a:r>
            <a:r>
              <a:rPr lang="en-GB" sz="9600" i="1" dirty="0">
                <a:latin typeface="Aptos" panose="020B0004020202020204" pitchFamily="34" charset="0"/>
              </a:rPr>
              <a:t>Schizophrenia</a:t>
            </a:r>
            <a:r>
              <a:rPr lang="en-GB" sz="9600" dirty="0">
                <a:latin typeface="Aptos" panose="020B0004020202020204" pitchFamily="34" charset="0"/>
              </a:rPr>
              <a:t>. Available at: </a:t>
            </a:r>
            <a:r>
              <a:rPr lang="en-GB" sz="9600" dirty="0">
                <a:latin typeface="Aptos" panose="020B0004020202020204" pitchFamily="34" charset="0"/>
                <a:hlinkClick r:id="rId16"/>
              </a:rPr>
              <a:t>https://www.who.int/news-room/fact-sheets/detail/schizophrenia</a:t>
            </a:r>
            <a:r>
              <a:rPr lang="en-GB" sz="9600" dirty="0">
                <a:latin typeface="Aptos" panose="020B0004020202020204" pitchFamily="34" charset="0"/>
              </a:rPr>
              <a:t> (Accessed: 28 June 2026).</a:t>
            </a:r>
          </a:p>
          <a:p>
            <a:pPr marL="0" indent="0">
              <a:buNone/>
            </a:pPr>
            <a:endParaRPr lang="en-GB" dirty="0"/>
          </a:p>
        </p:txBody>
      </p:sp>
    </p:spTree>
    <p:extLst>
      <p:ext uri="{BB962C8B-B14F-4D97-AF65-F5344CB8AC3E}">
        <p14:creationId xmlns:p14="http://schemas.microsoft.com/office/powerpoint/2010/main" val="196283402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3012</TotalTime>
  <Words>1544</Words>
  <Application>Microsoft Macintosh PowerPoint</Application>
  <PresentationFormat>Custom</PresentationFormat>
  <Paragraphs>54</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Student Name:  Lorine Aikpaojie  Student Number:          2532537@student.uwtsd.ac.uk Programme:   MSc Public Health and Social Care in Practice Module Name:   Practice-Based Research Module Code:   LCHS7008 Module Leader:  Oluwadamilola Tayo Assignment Name:  Component 1 - Poster Presentation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Lorine Onyemhen Aikpaojie (2532537)</cp:lastModifiedBy>
  <cp:revision>94</cp:revision>
  <cp:lastPrinted>2015-06-29T17:31:11Z</cp:lastPrinted>
  <dcterms:created xsi:type="dcterms:W3CDTF">2012-02-03T19:11:35Z</dcterms:created>
  <dcterms:modified xsi:type="dcterms:W3CDTF">2026-07-05T03:37:08Z</dcterms:modified>
</cp:coreProperties>
</file>