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1022" r:id="rId3"/>
    <p:sldId id="1023" r:id="rId4"/>
    <p:sldId id="988" r:id="rId5"/>
    <p:sldId id="1024" r:id="rId6"/>
    <p:sldId id="995" r:id="rId7"/>
    <p:sldId id="1025" r:id="rId8"/>
    <p:sldId id="99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B983C3-9C78-4E33-A122-66ED22A404D9}" v="1" dt="2024-10-16T22:57:29.3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492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wa Kazimierska" userId="8edb7084-dccb-4d8f-9cfb-38098ea1d667" providerId="ADAL" clId="{01B983C3-9C78-4E33-A122-66ED22A404D9}"/>
    <pc:docChg chg="custSel modSld">
      <pc:chgData name="Ewa Kazimierska" userId="8edb7084-dccb-4d8f-9cfb-38098ea1d667" providerId="ADAL" clId="{01B983C3-9C78-4E33-A122-66ED22A404D9}" dt="2024-10-16T23:03:30.378" v="300" actId="20577"/>
      <pc:docMkLst>
        <pc:docMk/>
      </pc:docMkLst>
      <pc:sldChg chg="modSp mod">
        <pc:chgData name="Ewa Kazimierska" userId="8edb7084-dccb-4d8f-9cfb-38098ea1d667" providerId="ADAL" clId="{01B983C3-9C78-4E33-A122-66ED22A404D9}" dt="2024-10-16T23:03:30.378" v="300" actId="20577"/>
        <pc:sldMkLst>
          <pc:docMk/>
          <pc:sldMk cId="1657638937" sldId="1024"/>
        </pc:sldMkLst>
        <pc:spChg chg="mod">
          <ac:chgData name="Ewa Kazimierska" userId="8edb7084-dccb-4d8f-9cfb-38098ea1d667" providerId="ADAL" clId="{01B983C3-9C78-4E33-A122-66ED22A404D9}" dt="2024-10-16T23:03:30.378" v="300" actId="20577"/>
          <ac:spMkLst>
            <pc:docMk/>
            <pc:sldMk cId="1657638937" sldId="1024"/>
            <ac:spMk id="4" creationId="{40E4C740-AEDD-4FA8-B845-08E382084879}"/>
          </ac:spMkLst>
        </pc:spChg>
      </pc:sldChg>
      <pc:sldChg chg="addSp modSp mod">
        <pc:chgData name="Ewa Kazimierska" userId="8edb7084-dccb-4d8f-9cfb-38098ea1d667" providerId="ADAL" clId="{01B983C3-9C78-4E33-A122-66ED22A404D9}" dt="2024-10-16T23:02:17.164" v="289" actId="6549"/>
        <pc:sldMkLst>
          <pc:docMk/>
          <pc:sldMk cId="3712574046" sldId="1025"/>
        </pc:sldMkLst>
        <pc:spChg chg="add mod">
          <ac:chgData name="Ewa Kazimierska" userId="8edb7084-dccb-4d8f-9cfb-38098ea1d667" providerId="ADAL" clId="{01B983C3-9C78-4E33-A122-66ED22A404D9}" dt="2024-10-16T23:02:17.164" v="289" actId="6549"/>
          <ac:spMkLst>
            <pc:docMk/>
            <pc:sldMk cId="3712574046" sldId="1025"/>
            <ac:spMk id="9" creationId="{BAADF444-EF93-4339-84B4-2464965E92E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56DFCD-D061-42AF-8E33-5FC21F94BBE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7B4EE-DDF9-4CDA-BEFA-2DA0BA4799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84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equilibrium position will move to </a:t>
            </a:r>
            <a:r>
              <a:rPr lang="en-GB" err="1"/>
              <a:t>favor</a:t>
            </a:r>
            <a:r>
              <a:rPr lang="en-GB"/>
              <a:t> the reactants or products depending on the temperature generated by the reaction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12F7A3-8BB9-4D71-B39C-1E6C03030FD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515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767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163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46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873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811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960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413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884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633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966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4715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5756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3063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907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4057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6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502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EEE0D70-FADA-41E2-B357-2F6ABEE8AAC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C2BD503-5CF5-444F-93F0-F3B3C3DA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88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5D067-FC0F-4344-8ECE-2611C0F036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equlibria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FC2039-A8B6-45E6-A2DB-72B3466DD7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148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92108F7-C4F3-4575-829D-B7D892B773EE}"/>
              </a:ext>
            </a:extLst>
          </p:cNvPr>
          <p:cNvSpPr txBox="1"/>
          <p:nvPr/>
        </p:nvSpPr>
        <p:spPr>
          <a:xfrm>
            <a:off x="0" y="0"/>
            <a:ext cx="9144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EQUILIBRIUM</a:t>
            </a:r>
            <a:endParaRPr lang="en-GB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72890F-882A-4D7E-9C2A-90BD7641BF57}"/>
              </a:ext>
            </a:extLst>
          </p:cNvPr>
          <p:cNvSpPr txBox="1"/>
          <p:nvPr/>
        </p:nvSpPr>
        <p:spPr>
          <a:xfrm>
            <a:off x="127744" y="1956881"/>
            <a:ext cx="5183625" cy="3460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cs typeface="Calibri" panose="020F0502020204030204" pitchFamily="34" charset="0"/>
              </a:rPr>
              <a:t>reactions do not go to full completion</a:t>
            </a:r>
          </a:p>
          <a:p>
            <a:pPr marL="342900" indent="-34290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cs typeface="Calibri" panose="020F0502020204030204" pitchFamily="34" charset="0"/>
              </a:rPr>
              <a:t>there is an equilibrium</a:t>
            </a:r>
            <a:r>
              <a:rPr lang="en-US" altLang="en-US" sz="2400" b="1" dirty="0">
                <a:solidFill>
                  <a:srgbClr val="FF0000"/>
                </a:solidFill>
                <a:ea typeface="MathJax_AMS"/>
                <a:cs typeface="Calibri" panose="020F0502020204030204" pitchFamily="34" charset="0"/>
              </a:rPr>
              <a:t> (⇌)</a:t>
            </a:r>
            <a:r>
              <a:rPr lang="en-GB" sz="2400" dirty="0">
                <a:cs typeface="Calibri" panose="020F0502020204030204" pitchFamily="34" charset="0"/>
              </a:rPr>
              <a:t> between concentrations or pressures of the reactants and products</a:t>
            </a:r>
          </a:p>
          <a:p>
            <a:pPr marL="342900" indent="-342900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B0F0"/>
                </a:solidFill>
                <a:cs typeface="Calibri" panose="020F0502020204030204" pitchFamily="34" charset="0"/>
              </a:rPr>
              <a:t>at equilibrium the rate of the forward reaction equals the rate of a backward reaction</a:t>
            </a:r>
          </a:p>
        </p:txBody>
      </p:sp>
      <p:pic>
        <p:nvPicPr>
          <p:cNvPr id="1026" name="Picture 2" descr="At equilibrium, the rate of the forward reaction equals the rate of the reverse reaction">
            <a:extLst>
              <a:ext uri="{FF2B5EF4-FFF2-40B4-BE49-F238E27FC236}">
                <a16:creationId xmlns:a16="http://schemas.microsoft.com/office/drawing/2014/main" id="{AE1E4190-B20E-44C9-99C3-F4D24FA876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8"/>
          <a:stretch/>
        </p:blipFill>
        <p:spPr bwMode="auto">
          <a:xfrm>
            <a:off x="5588909" y="1779514"/>
            <a:ext cx="6603091" cy="473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65DC2E-7986-47CF-B740-FD9F123DC0F9}"/>
              </a:ext>
            </a:extLst>
          </p:cNvPr>
          <p:cNvSpPr txBox="1"/>
          <p:nvPr/>
        </p:nvSpPr>
        <p:spPr>
          <a:xfrm>
            <a:off x="411030" y="6519446"/>
            <a:ext cx="46228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/>
              <a:t>https://chem.libretexts.org/Bookshelves/Introductory_Chemistry/Book%3A_Chemistry_for_Allied_Health_%28Soult%29/08%3A_Properties_of_Solutions/8.02%3A_Chemical_Equilibrium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52FB6C0-5ABC-4D0D-A88A-5D2F19E219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5061" y="316721"/>
            <a:ext cx="121920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H</a:t>
            </a:r>
            <a:r>
              <a:rPr lang="en-US" altLang="en-US" sz="2800" b="1" baseline="-250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2</a:t>
            </a: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(</a:t>
            </a: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th-italic"/>
                <a:cs typeface="Calibri" panose="020F0502020204030204" pitchFamily="34" charset="0"/>
              </a:rPr>
              <a:t>g</a:t>
            </a: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)+I</a:t>
            </a:r>
            <a:r>
              <a:rPr lang="en-US" altLang="en-US" sz="2800" b="1" baseline="-250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2</a:t>
            </a: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(</a:t>
            </a: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th-italic"/>
                <a:cs typeface="Calibri" panose="020F0502020204030204" pitchFamily="34" charset="0"/>
              </a:rPr>
              <a:t>g</a:t>
            </a: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)</a:t>
            </a:r>
            <a:r>
              <a:rPr lang="en-US" altLang="en-US" sz="2800" b="1">
                <a:solidFill>
                  <a:srgbClr val="FF0000"/>
                </a:solidFill>
                <a:latin typeface="Calibri" panose="020F0502020204030204" pitchFamily="34" charset="0"/>
                <a:ea typeface="MathJax_AMS"/>
                <a:cs typeface="Calibri" panose="020F0502020204030204" pitchFamily="34" charset="0"/>
              </a:rPr>
              <a:t>⇌</a:t>
            </a: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2HI(</a:t>
            </a: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th-italic"/>
                <a:cs typeface="Calibri" panose="020F0502020204030204" pitchFamily="34" charset="0"/>
              </a:rPr>
              <a:t>g</a:t>
            </a:r>
            <a:r>
              <a:rPr lang="en-US" altLang="en-US" sz="28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)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altLang="en-US" sz="2800" b="1">
              <a:solidFill>
                <a:srgbClr val="0000FF"/>
              </a:solidFill>
              <a:latin typeface="Calibri" panose="020F0502020204030204" pitchFamily="34" charset="0"/>
              <a:ea typeface="MathJax_Main"/>
              <a:cs typeface="Calibri" panose="020F0502020204030204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0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forward reaction</a:t>
            </a:r>
            <a:r>
              <a:rPr lang="en-US" altLang="en-US" sz="24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: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H</a:t>
            </a:r>
            <a:r>
              <a:rPr lang="en-US" altLang="en-US" sz="2400" b="1" baseline="-250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2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(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th-italic"/>
                <a:cs typeface="Calibri" panose="020F0502020204030204" pitchFamily="34" charset="0"/>
              </a:rPr>
              <a:t>g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)+I</a:t>
            </a:r>
            <a:r>
              <a:rPr lang="en-US" altLang="en-US" sz="2400" b="1" baseline="-250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2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(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th-italic"/>
                <a:cs typeface="Calibri" panose="020F0502020204030204" pitchFamily="34" charset="0"/>
              </a:rPr>
              <a:t>g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)</a:t>
            </a:r>
            <a:r>
              <a:rPr lang="en-US" altLang="en-US" sz="2400" b="1">
                <a:solidFill>
                  <a:srgbClr val="FF0000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→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2HI(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th-italic"/>
                <a:cs typeface="Calibri" panose="020F0502020204030204" pitchFamily="34" charset="0"/>
              </a:rPr>
              <a:t>g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)  		</a:t>
            </a:r>
            <a:r>
              <a:rPr lang="en-US" altLang="en-US" sz="20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reverse reaction</a:t>
            </a:r>
            <a:r>
              <a:rPr lang="en-US" altLang="en-US" sz="24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: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2HI(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th-italic"/>
                <a:cs typeface="Calibri" panose="020F0502020204030204" pitchFamily="34" charset="0"/>
              </a:rPr>
              <a:t>g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)</a:t>
            </a:r>
            <a:r>
              <a:rPr lang="en-US" altLang="en-US" sz="2400" b="1">
                <a:solidFill>
                  <a:srgbClr val="FF0000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→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H</a:t>
            </a:r>
            <a:r>
              <a:rPr lang="en-US" altLang="en-US" sz="2400" b="1" baseline="-250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2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(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th-italic"/>
                <a:cs typeface="Calibri" panose="020F0502020204030204" pitchFamily="34" charset="0"/>
              </a:rPr>
              <a:t>g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)+I</a:t>
            </a:r>
            <a:r>
              <a:rPr lang="en-US" altLang="en-US" sz="2400" b="1" baseline="-25000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2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(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th-italic"/>
                <a:cs typeface="Calibri" panose="020F0502020204030204" pitchFamily="34" charset="0"/>
              </a:rPr>
              <a:t>g</a:t>
            </a:r>
            <a:r>
              <a:rPr lang="en-US" altLang="en-US" sz="2400" b="1">
                <a:solidFill>
                  <a:srgbClr val="0000FF"/>
                </a:solidFill>
                <a:latin typeface="Calibri" panose="020F0502020204030204" pitchFamily="34" charset="0"/>
                <a:ea typeface="MathJax_Main"/>
                <a:cs typeface="Calibri" panose="020F0502020204030204" pitchFamily="34" charset="0"/>
              </a:rPr>
              <a:t>)</a:t>
            </a:r>
            <a:endParaRPr lang="en-US" altLang="en-US" sz="2400" b="1">
              <a:solidFill>
                <a:srgbClr val="0000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4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8BB7016-C5E9-4243-ACFD-FBCD3BAAB2AA}"/>
              </a:ext>
            </a:extLst>
          </p:cNvPr>
          <p:cNvSpPr txBox="1"/>
          <p:nvPr/>
        </p:nvSpPr>
        <p:spPr>
          <a:xfrm>
            <a:off x="722811" y="620711"/>
            <a:ext cx="10354491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</a:rPr>
              <a:t>Equilibria play a significant role in the chemistry of explosives, influencing their stability, reactivity, energy release, and safety.</a:t>
            </a:r>
          </a:p>
          <a:p>
            <a:r>
              <a:rPr lang="en-GB" sz="2800" dirty="0">
                <a:solidFill>
                  <a:srgbClr val="0070C0"/>
                </a:solidFill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</a:rPr>
              <a:t>Understanding these equilibria allows engineers and chemists to design safer explosives, predict their behaviour under different conditions, and optimize performance for specific applications in munitions, mining, demolition, and defence.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7634FF-0867-441F-907F-F0AC50C47779}"/>
              </a:ext>
            </a:extLst>
          </p:cNvPr>
          <p:cNvSpPr txBox="1"/>
          <p:nvPr/>
        </p:nvSpPr>
        <p:spPr>
          <a:xfrm>
            <a:off x="3161211" y="4466549"/>
            <a:ext cx="586957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equilibrium depends on the oxygen balance and temperature of explosion</a:t>
            </a:r>
          </a:p>
        </p:txBody>
      </p:sp>
    </p:spTree>
    <p:extLst>
      <p:ext uri="{BB962C8B-B14F-4D97-AF65-F5344CB8AC3E}">
        <p14:creationId xmlns:p14="http://schemas.microsoft.com/office/powerpoint/2010/main" val="2745271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4FF1E21-2DB7-4408-A083-13301F67BEE9}"/>
              </a:ext>
            </a:extLst>
          </p:cNvPr>
          <p:cNvSpPr txBox="1"/>
          <p:nvPr/>
        </p:nvSpPr>
        <p:spPr>
          <a:xfrm>
            <a:off x="0" y="26181"/>
            <a:ext cx="9144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EQUILIBRIUM CONSTANT</a:t>
            </a:r>
            <a:endParaRPr lang="en-GB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anose="020F0502020204030204" pitchFamily="34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6F05832-2E0E-477F-B509-3D97CEBE08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382" y="723317"/>
            <a:ext cx="10609006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for any hypothetical reversible reaction in which reactants A and B react to form products C and D the chemical equation at equilibrium can be written: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solidFill>
                <a:srgbClr val="000000"/>
              </a:solidFill>
              <a:latin typeface="+mn-lt"/>
              <a:cs typeface="Calibri" panose="020F050202020403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3200" b="1" dirty="0">
                <a:solidFill>
                  <a:srgbClr val="0070C0"/>
                </a:solidFill>
                <a:latin typeface="+mn-lt"/>
                <a:ea typeface="MathJax_Math-italic"/>
                <a:cs typeface="Calibri" panose="020F0502020204030204" pitchFamily="34" charset="0"/>
              </a:rPr>
              <a:t>	</a:t>
            </a:r>
            <a:r>
              <a:rPr lang="en-US" altLang="en-US" sz="3200" b="1" dirty="0" err="1">
                <a:solidFill>
                  <a:srgbClr val="0070C0"/>
                </a:solidFill>
                <a:latin typeface="+mn-lt"/>
                <a:ea typeface="MathJax_Math-italic"/>
                <a:cs typeface="Calibri" panose="020F0502020204030204" pitchFamily="34" charset="0"/>
              </a:rPr>
              <a:t>a</a:t>
            </a:r>
            <a:r>
              <a:rPr lang="en-US" altLang="en-US" sz="3200" b="1" dirty="0" err="1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A</a:t>
            </a:r>
            <a:r>
              <a:rPr lang="en-US" altLang="en-US" sz="3200" b="1" dirty="0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 +  </a:t>
            </a:r>
            <a:r>
              <a:rPr lang="en-US" altLang="en-US" sz="3200" b="1" dirty="0" err="1">
                <a:solidFill>
                  <a:srgbClr val="0070C0"/>
                </a:solidFill>
                <a:latin typeface="+mn-lt"/>
                <a:ea typeface="MathJax_Math-italic"/>
                <a:cs typeface="Calibri" panose="020F0502020204030204" pitchFamily="34" charset="0"/>
              </a:rPr>
              <a:t>b</a:t>
            </a:r>
            <a:r>
              <a:rPr lang="en-US" altLang="en-US" sz="3200" b="1" dirty="0" err="1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B</a:t>
            </a:r>
            <a:r>
              <a:rPr lang="en-US" altLang="en-US" sz="3200" b="1" dirty="0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  </a:t>
            </a:r>
            <a:r>
              <a:rPr lang="en-US" altLang="en-US" sz="3200" b="1" dirty="0">
                <a:solidFill>
                  <a:srgbClr val="FF0000"/>
                </a:solidFill>
                <a:latin typeface="+mn-lt"/>
                <a:ea typeface="MathJax_AMS"/>
                <a:cs typeface="Calibri" panose="020F0502020204030204" pitchFamily="34" charset="0"/>
              </a:rPr>
              <a:t>⇌ </a:t>
            </a:r>
            <a:r>
              <a:rPr lang="en-US" altLang="en-US" sz="3200" b="1" dirty="0">
                <a:solidFill>
                  <a:srgbClr val="0070C0"/>
                </a:solidFill>
                <a:latin typeface="+mn-lt"/>
                <a:ea typeface="MathJax_AMS"/>
                <a:cs typeface="Calibri" panose="020F0502020204030204" pitchFamily="34" charset="0"/>
              </a:rPr>
              <a:t> </a:t>
            </a:r>
            <a:r>
              <a:rPr lang="en-US" altLang="en-US" sz="3200" b="1" dirty="0" err="1">
                <a:solidFill>
                  <a:srgbClr val="0070C0"/>
                </a:solidFill>
                <a:latin typeface="+mn-lt"/>
                <a:ea typeface="MathJax_Math-italic"/>
                <a:cs typeface="Calibri" panose="020F0502020204030204" pitchFamily="34" charset="0"/>
              </a:rPr>
              <a:t>c</a:t>
            </a:r>
            <a:r>
              <a:rPr lang="en-US" altLang="en-US" sz="3200" b="1" dirty="0" err="1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C</a:t>
            </a:r>
            <a:r>
              <a:rPr lang="en-US" altLang="en-US" sz="3200" b="1" dirty="0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  +  </a:t>
            </a:r>
            <a:r>
              <a:rPr lang="en-US" altLang="en-US" sz="3200" b="1" dirty="0" err="1">
                <a:solidFill>
                  <a:srgbClr val="0070C0"/>
                </a:solidFill>
                <a:latin typeface="+mn-lt"/>
                <a:ea typeface="MathJax_Math-italic"/>
                <a:cs typeface="Calibri" panose="020F0502020204030204" pitchFamily="34" charset="0"/>
              </a:rPr>
              <a:t>d</a:t>
            </a:r>
            <a:r>
              <a:rPr lang="en-US" altLang="en-US" sz="3200" b="1" dirty="0" err="1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D</a:t>
            </a:r>
            <a:r>
              <a:rPr lang="en-US" altLang="en-US" sz="3200" b="1" dirty="0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  </a:t>
            </a:r>
            <a:r>
              <a:rPr lang="en-US" altLang="en-US" dirty="0">
                <a:latin typeface="+mn-lt"/>
                <a:cs typeface="Calibri" panose="020F0502020204030204" pitchFamily="34" charset="0"/>
              </a:rPr>
              <a:t>(a, b, c, d – stoichiometric coefficients)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8316BB-D30C-4E5C-B6B3-559F2DEBA04A}"/>
              </a:ext>
            </a:extLst>
          </p:cNvPr>
          <p:cNvSpPr txBox="1"/>
          <p:nvPr/>
        </p:nvSpPr>
        <p:spPr>
          <a:xfrm>
            <a:off x="526247" y="2379008"/>
            <a:ext cx="1141936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000">
                <a:solidFill>
                  <a:srgbClr val="000000"/>
                </a:solidFill>
                <a:cs typeface="Calibri" panose="020F0502020204030204" pitchFamily="34" charset="0"/>
              </a:rPr>
              <a:t>if the rates of the forward and reverse reactions are the same at equilibrium, the concentrations (pressures) of all of the substances must be constant </a:t>
            </a:r>
          </a:p>
          <a:p>
            <a:endParaRPr lang="en-US" altLang="en-US" sz="240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5022D34-3D8F-4D4C-A815-0C33A6CAC8ED}"/>
                  </a:ext>
                </a:extLst>
              </p:cNvPr>
              <p:cNvSpPr txBox="1"/>
              <p:nvPr/>
            </p:nvSpPr>
            <p:spPr>
              <a:xfrm>
                <a:off x="1090020" y="5188573"/>
                <a:ext cx="3613115" cy="1434175"/>
              </a:xfrm>
              <a:prstGeom prst="rect">
                <a:avLst/>
              </a:prstGeom>
              <a:noFill/>
              <a:ln w="28575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en-GB" sz="2800" i="1" baseline="-25000">
                          <a:latin typeface="Cambria Math" panose="02040503050406030204" pitchFamily="18" charset="0"/>
                        </a:rPr>
                        <m:t>𝑒𝑞</m:t>
                      </m:r>
                      <m:r>
                        <a:rPr lang="en-GB" sz="28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[</m:t>
                              </m:r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]</m:t>
                              </m:r>
                            </m:e>
                            <m:sup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p>
                          </m:sSup>
                          <m:r>
                            <a:rPr lang="en-GB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[</m:t>
                              </m:r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𝐷</m:t>
                              </m:r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]</m:t>
                              </m:r>
                            </m:e>
                            <m:sup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sup>
                          </m:sSup>
                        </m:num>
                        <m:den>
                          <m:eqArr>
                            <m:eqArr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p>
                                <m:sSupPr>
                                  <m:ctrlP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[</m:t>
                                  </m:r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]</m:t>
                                  </m:r>
                                </m:e>
                                <m:sup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sup>
                              </m:sSup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GB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[</m:t>
                                  </m:r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𝐵</m:t>
                                  </m:r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]</m:t>
                                  </m:r>
                                </m:e>
                                <m:sup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𝑏</m:t>
                                  </m:r>
                                </m:sup>
                              </m:sSup>
                            </m:e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𝑖𝑛</m:t>
                              </m:r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𝑠𝑜𝑙𝑢𝑡𝑖𝑜𝑛</m:t>
                              </m:r>
                            </m:e>
                          </m:eqArr>
                        </m:den>
                      </m:f>
                    </m:oMath>
                  </m:oMathPara>
                </a14:m>
                <a:endParaRPr lang="en-GB" sz="280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5022D34-3D8F-4D4C-A815-0C33A6CAC8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020" y="5188573"/>
                <a:ext cx="3613115" cy="14341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A94E5D2B-BD04-4A82-AA17-F5473871CC35}"/>
              </a:ext>
            </a:extLst>
          </p:cNvPr>
          <p:cNvSpPr/>
          <p:nvPr/>
        </p:nvSpPr>
        <p:spPr>
          <a:xfrm>
            <a:off x="853366" y="3579337"/>
            <a:ext cx="10485268" cy="10351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rgbClr val="FF0000"/>
                </a:solidFill>
              </a:ln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8F3098D-A608-4600-981C-4ACDF3D2340B}"/>
                  </a:ext>
                </a:extLst>
              </p:cNvPr>
              <p:cNvSpPr txBox="1"/>
              <p:nvPr/>
            </p:nvSpPr>
            <p:spPr>
              <a:xfrm>
                <a:off x="6539701" y="5248762"/>
                <a:ext cx="3532989" cy="1393971"/>
              </a:xfrm>
              <a:prstGeom prst="rect">
                <a:avLst/>
              </a:prstGeom>
              <a:noFill/>
              <a:ln w="28575">
                <a:solidFill>
                  <a:srgbClr val="00B05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en-GB" sz="2800" i="1" baseline="-25000">
                          <a:latin typeface="Cambria Math" panose="02040503050406030204" pitchFamily="18" charset="0"/>
                        </a:rPr>
                        <m:t>𝑒𝑞</m:t>
                      </m:r>
                      <m:r>
                        <a:rPr lang="en-GB" sz="28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  <m:r>
                                <a:rPr lang="en-GB" sz="2800" i="1" baseline="-25000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p>
                          </m:sSup>
                          <m:r>
                            <a:rPr lang="en-GB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𝑃</m:t>
                              </m:r>
                              <m:r>
                                <a:rPr lang="en-GB" sz="2800" i="1" baseline="-2500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𝐷</m:t>
                              </m:r>
                            </m:e>
                            <m:sup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  <m:r>
                                <a:rPr lang="en-GB" sz="2800" i="1" baseline="-2500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p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p>
                          </m:sSup>
                          <m:r>
                            <a:rPr lang="en-GB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𝑃</m:t>
                              </m:r>
                              <m:r>
                                <a:rPr lang="en-GB" sz="2800" i="1" baseline="-2500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𝐵</m:t>
                              </m:r>
                            </m:e>
                            <m:sup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𝑏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B" sz="2800"/>
              </a:p>
              <a:p>
                <a:r>
                  <a:rPr lang="en-GB" sz="2800"/>
                  <a:t>	</a:t>
                </a:r>
                <a:r>
                  <a:rPr lang="en-GB" sz="2800" i="1">
                    <a:ea typeface="Cambria Math" panose="02040503050406030204" pitchFamily="18" charset="0"/>
                  </a:rPr>
                  <a:t>in gas phase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8F3098D-A608-4600-981C-4ACDF3D234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9701" y="5248762"/>
                <a:ext cx="3532989" cy="1393971"/>
              </a:xfrm>
              <a:prstGeom prst="rect">
                <a:avLst/>
              </a:prstGeom>
              <a:blipFill>
                <a:blip r:embed="rId3"/>
                <a:stretch>
                  <a:fillRect b="-9829"/>
                </a:stretch>
              </a:blipFill>
              <a:ln w="28575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4E63CECE-61B5-472B-844D-518B17D08DBE}"/>
              </a:ext>
            </a:extLst>
          </p:cNvPr>
          <p:cNvSpPr txBox="1"/>
          <p:nvPr/>
        </p:nvSpPr>
        <p:spPr>
          <a:xfrm>
            <a:off x="952500" y="3663666"/>
            <a:ext cx="102870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>
                <a:solidFill>
                  <a:srgbClr val="FF0000"/>
                </a:solidFill>
                <a:cs typeface="Calibri" panose="020F0502020204030204" pitchFamily="34" charset="0"/>
              </a:rPr>
              <a:t>a ratio of the concentration (pressure) for any given reaction at equilibrium is called equilibrium constant, K</a:t>
            </a:r>
            <a:r>
              <a:rPr lang="en-US" altLang="en-US" sz="2400" b="1" baseline="-25000">
                <a:solidFill>
                  <a:srgbClr val="FF0000"/>
                </a:solidFill>
                <a:cs typeface="Calibri" panose="020F0502020204030204" pitchFamily="34" charset="0"/>
              </a:rPr>
              <a:t>eq</a:t>
            </a:r>
            <a:r>
              <a:rPr lang="en-US" altLang="en-US" sz="2400" b="1">
                <a:solidFill>
                  <a:srgbClr val="FF0000"/>
                </a:solidFill>
                <a:cs typeface="Calibri" panose="020F0502020204030204" pitchFamily="34" charset="0"/>
              </a:rPr>
              <a:t>, and at T = const it has a constant value !!!</a:t>
            </a:r>
            <a:endParaRPr lang="en-GB" sz="2400" b="1">
              <a:solidFill>
                <a:srgbClr val="FF0000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779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0E4C740-AEDD-4FA8-B845-08E382084879}"/>
              </a:ext>
            </a:extLst>
          </p:cNvPr>
          <p:cNvSpPr txBox="1"/>
          <p:nvPr/>
        </p:nvSpPr>
        <p:spPr>
          <a:xfrm>
            <a:off x="609600" y="339634"/>
            <a:ext cx="10659292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</a:rPr>
              <a:t>Importance of Equilibrium Constant</a:t>
            </a:r>
          </a:p>
          <a:p>
            <a:pPr>
              <a:buFont typeface="+mj-lt"/>
              <a:buAutoNum type="arabicPeriod"/>
            </a:pPr>
            <a:r>
              <a:rPr lang="en-GB" sz="2800" dirty="0">
                <a:solidFill>
                  <a:srgbClr val="0070C0"/>
                </a:solidFill>
              </a:rPr>
              <a:t> K</a:t>
            </a:r>
            <a:r>
              <a:rPr lang="en-GB" sz="2800" baseline="-25000" dirty="0">
                <a:solidFill>
                  <a:srgbClr val="0070C0"/>
                </a:solidFill>
              </a:rPr>
              <a:t>eq</a:t>
            </a:r>
            <a:r>
              <a:rPr lang="en-GB" sz="2800" dirty="0">
                <a:solidFill>
                  <a:srgbClr val="0070C0"/>
                </a:solidFill>
              </a:rPr>
              <a:t> &gt; 0 =&gt; reaction favours products (detonation),  K</a:t>
            </a:r>
            <a:r>
              <a:rPr lang="en-GB" sz="2800" baseline="-25000" dirty="0">
                <a:solidFill>
                  <a:srgbClr val="0070C0"/>
                </a:solidFill>
              </a:rPr>
              <a:t>eq</a:t>
            </a:r>
            <a:r>
              <a:rPr lang="en-GB" sz="2800" dirty="0">
                <a:solidFill>
                  <a:srgbClr val="0070C0"/>
                </a:solidFill>
              </a:rPr>
              <a:t> &gt; 0 =&gt; 	reactants (stability). </a:t>
            </a:r>
            <a:r>
              <a:rPr lang="en-GB" sz="2800" i="1" dirty="0">
                <a:solidFill>
                  <a:srgbClr val="00B0F0"/>
                </a:solidFill>
              </a:rPr>
              <a:t>(reaction extent)</a:t>
            </a:r>
          </a:p>
          <a:p>
            <a:pPr>
              <a:buFont typeface="+mj-lt"/>
              <a:buAutoNum type="arabicPeriod"/>
            </a:pPr>
            <a:r>
              <a:rPr lang="en-GB" sz="2800" dirty="0">
                <a:solidFill>
                  <a:srgbClr val="0070C0"/>
                </a:solidFill>
              </a:rPr>
              <a:t> High K</a:t>
            </a:r>
            <a:r>
              <a:rPr lang="en-GB" sz="2800" baseline="-25000" dirty="0">
                <a:solidFill>
                  <a:srgbClr val="0070C0"/>
                </a:solidFill>
              </a:rPr>
              <a:t>eq</a:t>
            </a:r>
            <a:r>
              <a:rPr lang="en-GB" sz="2800" dirty="0">
                <a:solidFill>
                  <a:srgbClr val="0070C0"/>
                </a:solidFill>
              </a:rPr>
              <a:t> ensures maximum energy release and efficient detonation. 	</a:t>
            </a:r>
            <a:r>
              <a:rPr lang="en-GB" sz="2800" dirty="0">
                <a:solidFill>
                  <a:srgbClr val="00B0F0"/>
                </a:solidFill>
              </a:rPr>
              <a:t>(</a:t>
            </a:r>
            <a:r>
              <a:rPr lang="en-GB" sz="2800" i="1" dirty="0">
                <a:solidFill>
                  <a:srgbClr val="00B0F0"/>
                </a:solidFill>
              </a:rPr>
              <a:t>efficiency</a:t>
            </a:r>
            <a:r>
              <a:rPr lang="en-GB" sz="2800" dirty="0">
                <a:solidFill>
                  <a:srgbClr val="00B0F0"/>
                </a:solidFill>
              </a:rPr>
              <a:t>)</a:t>
            </a:r>
          </a:p>
          <a:p>
            <a:pPr>
              <a:buFont typeface="+mj-lt"/>
              <a:buAutoNum type="arabicPeriod"/>
            </a:pPr>
            <a:r>
              <a:rPr lang="en-GB" sz="2800" dirty="0">
                <a:solidFill>
                  <a:srgbClr val="0070C0"/>
                </a:solidFill>
              </a:rPr>
              <a:t> Helps assess how stable an explosive is under various conditions. 	(</a:t>
            </a:r>
            <a:r>
              <a:rPr lang="en-GB" sz="2800" i="1" dirty="0">
                <a:solidFill>
                  <a:srgbClr val="00B0F0"/>
                </a:solidFill>
              </a:rPr>
              <a:t>stability</a:t>
            </a:r>
            <a:r>
              <a:rPr lang="en-GB" sz="2800" i="1" dirty="0">
                <a:solidFill>
                  <a:srgbClr val="0070C0"/>
                </a:solidFill>
              </a:rPr>
              <a:t>) </a:t>
            </a:r>
            <a:endParaRPr lang="en-GB" sz="2800" dirty="0">
              <a:solidFill>
                <a:srgbClr val="0070C0"/>
              </a:solidFill>
            </a:endParaRPr>
          </a:p>
          <a:p>
            <a:pPr>
              <a:buFont typeface="+mj-lt"/>
              <a:buAutoNum type="arabicPeriod"/>
            </a:pPr>
            <a:r>
              <a:rPr lang="en-GB" sz="2800" dirty="0">
                <a:solidFill>
                  <a:srgbClr val="0070C0"/>
                </a:solidFill>
              </a:rPr>
              <a:t> Shows how the explosive behaviour changes with temperature, crucial 	for safe handling. </a:t>
            </a:r>
            <a:r>
              <a:rPr lang="en-GB" sz="2800" dirty="0">
                <a:solidFill>
                  <a:srgbClr val="00B0F0"/>
                </a:solidFill>
              </a:rPr>
              <a:t>(</a:t>
            </a:r>
            <a:r>
              <a:rPr lang="en-GB" sz="2800" i="1" dirty="0">
                <a:solidFill>
                  <a:srgbClr val="00B0F0"/>
                </a:solidFill>
              </a:rPr>
              <a:t>temperature dependence</a:t>
            </a:r>
            <a:r>
              <a:rPr lang="en-GB" sz="2800" dirty="0">
                <a:solidFill>
                  <a:srgbClr val="00B0F0"/>
                </a:solidFill>
              </a:rPr>
              <a:t>)</a:t>
            </a:r>
          </a:p>
          <a:p>
            <a:pPr>
              <a:buFont typeface="+mj-lt"/>
              <a:buAutoNum type="arabicPeriod"/>
            </a:pPr>
            <a:r>
              <a:rPr lang="en-GB" sz="2800" dirty="0">
                <a:solidFill>
                  <a:srgbClr val="0070C0"/>
                </a:solidFill>
              </a:rPr>
              <a:t> Ensures the correct balance between oxidisers and fuels for efficient 	explosions. </a:t>
            </a:r>
            <a:r>
              <a:rPr lang="en-GB" sz="2800" dirty="0">
                <a:solidFill>
                  <a:srgbClr val="00B0F0"/>
                </a:solidFill>
              </a:rPr>
              <a:t>(</a:t>
            </a:r>
            <a:r>
              <a:rPr lang="en-GB" sz="2800" i="1" dirty="0">
                <a:solidFill>
                  <a:srgbClr val="00B0F0"/>
                </a:solidFill>
              </a:rPr>
              <a:t>optimal explosive mixture) </a:t>
            </a:r>
            <a:endParaRPr lang="en-GB" sz="2800" dirty="0">
              <a:solidFill>
                <a:srgbClr val="00B0F0"/>
              </a:solidFill>
            </a:endParaRPr>
          </a:p>
          <a:p>
            <a:pPr>
              <a:buFont typeface="+mj-lt"/>
              <a:buAutoNum type="arabicPeriod"/>
            </a:pPr>
            <a:r>
              <a:rPr lang="en-GB" sz="2800" dirty="0">
                <a:solidFill>
                  <a:srgbClr val="0070C0"/>
                </a:solidFill>
              </a:rPr>
              <a:t> Helps in applying Le </a:t>
            </a:r>
            <a:r>
              <a:rPr lang="en-GB" sz="2800" dirty="0" err="1">
                <a:solidFill>
                  <a:srgbClr val="0070C0"/>
                </a:solidFill>
              </a:rPr>
              <a:t>Chatelier’s</a:t>
            </a:r>
            <a:r>
              <a:rPr lang="en-GB" sz="2800" dirty="0">
                <a:solidFill>
                  <a:srgbClr val="0070C0"/>
                </a:solidFill>
              </a:rPr>
              <a:t> Principle to predict the effects </a:t>
            </a:r>
            <a:r>
              <a:rPr lang="en-GB" sz="2800">
                <a:solidFill>
                  <a:srgbClr val="0070C0"/>
                </a:solidFill>
              </a:rPr>
              <a:t>of 	pressure </a:t>
            </a:r>
            <a:r>
              <a:rPr lang="en-GB" sz="2800" dirty="0">
                <a:solidFill>
                  <a:srgbClr val="0070C0"/>
                </a:solidFill>
              </a:rPr>
              <a:t>and temperature changes.</a:t>
            </a:r>
          </a:p>
        </p:txBody>
      </p:sp>
    </p:spTree>
    <p:extLst>
      <p:ext uri="{BB962C8B-B14F-4D97-AF65-F5344CB8AC3E}">
        <p14:creationId xmlns:p14="http://schemas.microsoft.com/office/powerpoint/2010/main" val="1657638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22BAE9A-D3A6-4F1A-BDCB-29482000B07F}"/>
              </a:ext>
            </a:extLst>
          </p:cNvPr>
          <p:cNvSpPr txBox="1"/>
          <p:nvPr/>
        </p:nvSpPr>
        <p:spPr>
          <a:xfrm>
            <a:off x="0" y="-67061"/>
            <a:ext cx="96598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FACTORS AFFECTING POSITION OF EQULIBRIUM</a:t>
            </a:r>
            <a:endParaRPr lang="en-GB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815EEE-34B5-4AE9-B946-9A342AF15E19}"/>
              </a:ext>
            </a:extLst>
          </p:cNvPr>
          <p:cNvSpPr txBox="1"/>
          <p:nvPr/>
        </p:nvSpPr>
        <p:spPr>
          <a:xfrm>
            <a:off x="1587658" y="849328"/>
            <a:ext cx="7909088" cy="2251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position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of equilibrium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(not the value of K</a:t>
            </a:r>
            <a:r>
              <a:rPr lang="en-GB" sz="2400" b="1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eq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) depends on: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Temperature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en-GB" sz="24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Concentration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en-GB" sz="24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Pressure (of gases)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56066E-88C7-4DE0-B928-19F2A285AB4A}"/>
              </a:ext>
            </a:extLst>
          </p:cNvPr>
          <p:cNvSpPr txBox="1"/>
          <p:nvPr/>
        </p:nvSpPr>
        <p:spPr>
          <a:xfrm>
            <a:off x="1520113" y="3304975"/>
            <a:ext cx="8696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Change in any of these factors will affect the balance of the system and results in a shift in the position of the equilibrium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BCFEE1-EFDA-4B13-B7CE-3533AA4802A1}"/>
              </a:ext>
            </a:extLst>
          </p:cNvPr>
          <p:cNvSpPr txBox="1"/>
          <p:nvPr/>
        </p:nvSpPr>
        <p:spPr>
          <a:xfrm>
            <a:off x="1768321" y="4683359"/>
            <a:ext cx="7875639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a chemical system is in equilibrium and one of the factors involved in equilibrium is changed, the equilibrium will shift so as to neutralise the effect of this change !!!</a:t>
            </a:r>
          </a:p>
        </p:txBody>
      </p:sp>
    </p:spTree>
    <p:extLst>
      <p:ext uri="{BB962C8B-B14F-4D97-AF65-F5344CB8AC3E}">
        <p14:creationId xmlns:p14="http://schemas.microsoft.com/office/powerpoint/2010/main" val="1505095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C534F-B460-4017-813C-6D4CFBC4A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0"/>
            <a:ext cx="10364451" cy="957943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chatelier’s</a:t>
            </a:r>
            <a:r>
              <a:rPr lang="en-GB" dirty="0"/>
              <a:t> principle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C755AD-E23E-4189-94E0-36949EB607DF}"/>
              </a:ext>
            </a:extLst>
          </p:cNvPr>
          <p:cNvSpPr txBox="1"/>
          <p:nvPr/>
        </p:nvSpPr>
        <p:spPr>
          <a:xfrm>
            <a:off x="627017" y="1147396"/>
            <a:ext cx="1148660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Le </a:t>
            </a:r>
            <a:r>
              <a:rPr lang="en-GB" sz="2800" dirty="0" err="1">
                <a:solidFill>
                  <a:srgbClr val="0070C0"/>
                </a:solidFill>
              </a:rPr>
              <a:t>Châtelier's</a:t>
            </a:r>
            <a:r>
              <a:rPr lang="en-GB" sz="2800" dirty="0">
                <a:solidFill>
                  <a:srgbClr val="0070C0"/>
                </a:solidFill>
              </a:rPr>
              <a:t> principle states that if a dynamic equilibrium is disturbed by changing the conditions, the position of equilibrium shifts to counteract the change to re-establish an equilibrium.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44ABC1-02E6-468C-AE44-E8A33B634B42}"/>
              </a:ext>
            </a:extLst>
          </p:cNvPr>
          <p:cNvSpPr txBox="1"/>
          <p:nvPr/>
        </p:nvSpPr>
        <p:spPr>
          <a:xfrm>
            <a:off x="2011680" y="2976545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 err="1">
                <a:solidFill>
                  <a:srgbClr val="0070C0"/>
                </a:solidFill>
                <a:latin typeface="+mn-lt"/>
                <a:ea typeface="MathJax_Math-italic"/>
                <a:cs typeface="Calibri" panose="020F0502020204030204" pitchFamily="34" charset="0"/>
              </a:rPr>
              <a:t>a</a:t>
            </a:r>
            <a:r>
              <a:rPr lang="en-US" altLang="en-US" sz="2800" b="1" dirty="0" err="1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A</a:t>
            </a:r>
            <a:r>
              <a:rPr lang="en-US" altLang="en-US" sz="2800" b="1" dirty="0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 +  </a:t>
            </a:r>
            <a:r>
              <a:rPr lang="en-US" altLang="en-US" sz="2800" b="1" dirty="0" err="1">
                <a:solidFill>
                  <a:srgbClr val="0070C0"/>
                </a:solidFill>
                <a:latin typeface="+mn-lt"/>
                <a:ea typeface="MathJax_Math-italic"/>
                <a:cs typeface="Calibri" panose="020F0502020204030204" pitchFamily="34" charset="0"/>
              </a:rPr>
              <a:t>b</a:t>
            </a:r>
            <a:r>
              <a:rPr lang="en-US" altLang="en-US" sz="2800" b="1" dirty="0" err="1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B</a:t>
            </a:r>
            <a:r>
              <a:rPr lang="en-US" altLang="en-US" sz="2800" b="1" dirty="0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  </a:t>
            </a:r>
            <a:r>
              <a:rPr lang="en-US" altLang="en-US" sz="2800" b="1" dirty="0">
                <a:solidFill>
                  <a:srgbClr val="FF0000"/>
                </a:solidFill>
                <a:latin typeface="+mn-lt"/>
                <a:ea typeface="MathJax_AMS"/>
                <a:cs typeface="Calibri" panose="020F0502020204030204" pitchFamily="34" charset="0"/>
              </a:rPr>
              <a:t>⇌ </a:t>
            </a:r>
            <a:r>
              <a:rPr lang="en-US" altLang="en-US" sz="2800" b="1" dirty="0">
                <a:solidFill>
                  <a:srgbClr val="0070C0"/>
                </a:solidFill>
                <a:latin typeface="+mn-lt"/>
                <a:ea typeface="MathJax_AMS"/>
                <a:cs typeface="Calibri" panose="020F0502020204030204" pitchFamily="34" charset="0"/>
              </a:rPr>
              <a:t> </a:t>
            </a:r>
            <a:r>
              <a:rPr lang="en-US" altLang="en-US" sz="2800" b="1" dirty="0" err="1">
                <a:solidFill>
                  <a:srgbClr val="0070C0"/>
                </a:solidFill>
                <a:latin typeface="+mn-lt"/>
                <a:ea typeface="MathJax_Math-italic"/>
                <a:cs typeface="Calibri" panose="020F0502020204030204" pitchFamily="34" charset="0"/>
              </a:rPr>
              <a:t>c</a:t>
            </a:r>
            <a:r>
              <a:rPr lang="en-US" altLang="en-US" sz="2800" b="1" dirty="0" err="1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C</a:t>
            </a:r>
            <a:r>
              <a:rPr lang="en-US" altLang="en-US" sz="2800" b="1" dirty="0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  +  </a:t>
            </a:r>
            <a:r>
              <a:rPr lang="en-US" altLang="en-US" sz="2800" b="1" dirty="0" err="1">
                <a:solidFill>
                  <a:srgbClr val="0070C0"/>
                </a:solidFill>
                <a:latin typeface="+mn-lt"/>
                <a:ea typeface="MathJax_Math-italic"/>
                <a:cs typeface="Calibri" panose="020F0502020204030204" pitchFamily="34" charset="0"/>
              </a:rPr>
              <a:t>d</a:t>
            </a:r>
            <a:r>
              <a:rPr lang="en-US" altLang="en-US" sz="2800" b="1" dirty="0" err="1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D</a:t>
            </a:r>
            <a:r>
              <a:rPr lang="en-US" altLang="en-US" sz="2800" b="1" dirty="0">
                <a:solidFill>
                  <a:srgbClr val="0070C0"/>
                </a:solidFill>
                <a:latin typeface="+mn-lt"/>
                <a:ea typeface="MathJax_Main"/>
                <a:cs typeface="Calibri" panose="020F0502020204030204" pitchFamily="34" charset="0"/>
              </a:rPr>
              <a:t> </a:t>
            </a:r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ADF444-EF93-4339-84B4-2464965E92E2}"/>
              </a:ext>
            </a:extLst>
          </p:cNvPr>
          <p:cNvSpPr txBox="1"/>
          <p:nvPr/>
        </p:nvSpPr>
        <p:spPr>
          <a:xfrm>
            <a:off x="499087" y="3784117"/>
            <a:ext cx="7608593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Temperature: add heat to </a:t>
            </a:r>
            <a:r>
              <a:rPr lang="en-GB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exo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- reaction – left shift 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en-GB" sz="24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Concentration: add reactants – right shift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en-GB" sz="24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Pressure (of gases): Increasing pressure shifts the equilibrium towards the side with fewer gas molecules to reduce the pressure</a:t>
            </a:r>
          </a:p>
        </p:txBody>
      </p:sp>
    </p:spTree>
    <p:extLst>
      <p:ext uri="{BB962C8B-B14F-4D97-AF65-F5344CB8AC3E}">
        <p14:creationId xmlns:p14="http://schemas.microsoft.com/office/powerpoint/2010/main" val="3712574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6EE9EDC-5C99-4B70-8B42-EC2E5FCA5DD8}"/>
              </a:ext>
            </a:extLst>
          </p:cNvPr>
          <p:cNvSpPr txBox="1"/>
          <p:nvPr/>
        </p:nvSpPr>
        <p:spPr>
          <a:xfrm>
            <a:off x="1719328" y="3434576"/>
            <a:ext cx="9800916" cy="545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200"/>
              <a:t>equilibria are temperature-dependant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E6563D-B452-4686-A61A-E66E15FDF551}"/>
              </a:ext>
            </a:extLst>
          </p:cNvPr>
          <p:cNvSpPr txBox="1"/>
          <p:nvPr/>
        </p:nvSpPr>
        <p:spPr>
          <a:xfrm>
            <a:off x="1415481" y="1023771"/>
            <a:ext cx="5142883" cy="13181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CO</a:t>
            </a:r>
            <a:r>
              <a:rPr lang="en-GB" sz="28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+  H</a:t>
            </a:r>
            <a:r>
              <a:rPr lang="en-GB" sz="28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CO  +  H</a:t>
            </a:r>
            <a:r>
              <a:rPr lang="en-GB" sz="28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901ED95-59F8-48A7-A3E6-10DC0E004F23}"/>
              </a:ext>
            </a:extLst>
          </p:cNvPr>
          <p:cNvGrpSpPr/>
          <p:nvPr/>
        </p:nvGrpSpPr>
        <p:grpSpPr>
          <a:xfrm>
            <a:off x="4092022" y="837021"/>
            <a:ext cx="429814" cy="811839"/>
            <a:chOff x="2987824" y="4823156"/>
            <a:chExt cx="429814" cy="811839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20B46AD-D560-47F5-8E96-2B9C117A3602}"/>
                </a:ext>
              </a:extLst>
            </p:cNvPr>
            <p:cNvSpPr txBox="1"/>
            <p:nvPr/>
          </p:nvSpPr>
          <p:spPr>
            <a:xfrm>
              <a:off x="2987824" y="4966863"/>
              <a:ext cx="360040" cy="6681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sz="2800" dirty="0">
                  <a:latin typeface="Calibri" panose="020F0502020204030204" pitchFamily="34" charset="0"/>
                  <a:cs typeface="Calibri" panose="020F0502020204030204" pitchFamily="34" charset="0"/>
                  <a:sym typeface="Symbol" panose="05050102010706020507" pitchFamily="18" charset="2"/>
                </a:rPr>
                <a:t></a:t>
              </a:r>
              <a:endParaRPr lang="en-GB" sz="28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D80C6B8-F098-4638-A7C5-CE09FE607F8E}"/>
                </a:ext>
              </a:extLst>
            </p:cNvPr>
            <p:cNvSpPr txBox="1"/>
            <p:nvPr/>
          </p:nvSpPr>
          <p:spPr>
            <a:xfrm>
              <a:off x="3010811" y="4823156"/>
              <a:ext cx="406827" cy="6681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sz="2800" dirty="0">
                  <a:latin typeface="Calibri" panose="020F0502020204030204" pitchFamily="34" charset="0"/>
                  <a:cs typeface="Calibri" panose="020F0502020204030204" pitchFamily="34" charset="0"/>
                  <a:sym typeface="Symbol" panose="05050102010706020507" pitchFamily="18" charset="2"/>
                </a:rPr>
                <a:t></a:t>
              </a:r>
              <a:endParaRPr lang="en-GB" sz="28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18D0F58-00BF-42C4-B938-A8A160CFD944}"/>
              </a:ext>
            </a:extLst>
          </p:cNvPr>
          <p:cNvSpPr txBox="1"/>
          <p:nvPr/>
        </p:nvSpPr>
        <p:spPr>
          <a:xfrm>
            <a:off x="89779" y="25964"/>
            <a:ext cx="91440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EQUILIBRIA for EXPLOSIVE REACTION</a:t>
            </a:r>
            <a:endParaRPr lang="en-GB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5FC5D9-5EF8-49A5-AC10-5D07D0E5BFD8}"/>
              </a:ext>
            </a:extLst>
          </p:cNvPr>
          <p:cNvSpPr txBox="1"/>
          <p:nvPr/>
        </p:nvSpPr>
        <p:spPr>
          <a:xfrm>
            <a:off x="1341873" y="5100935"/>
            <a:ext cx="9170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Equilibrium constant, K, </a:t>
            </a:r>
            <a:r>
              <a:rPr lang="en-GB" sz="28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shows how the concentrations of the products vary with the concentration of the reactants.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7DD2043-F758-45A9-AC46-4BBC2A46847D}"/>
                  </a:ext>
                </a:extLst>
              </p:cNvPr>
              <p:cNvSpPr txBox="1"/>
              <p:nvPr/>
            </p:nvSpPr>
            <p:spPr>
              <a:xfrm>
                <a:off x="7104113" y="1167881"/>
                <a:ext cx="1668405" cy="58791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>
                          <a:solidFill>
                            <a:srgbClr val="008000"/>
                          </a:solidFill>
                          <a:latin typeface="Cambria Math" panose="02040503050406030204" pitchFamily="18" charset="0"/>
                        </a:rPr>
                        <m:t>𝑲</m:t>
                      </m:r>
                      <m:r>
                        <a:rPr lang="en-GB" b="1" i="1">
                          <a:solidFill>
                            <a:srgbClr val="008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  <m:t>𝑪𝑶</m:t>
                              </m:r>
                            </m:e>
                          </m:d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[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𝑯</m:t>
                          </m:r>
                          <m:r>
                            <a:rPr lang="en-GB" b="1" i="1" baseline="-25000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𝑶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]</m:t>
                          </m:r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  <m:t>𝑪𝑶</m:t>
                              </m:r>
                              <m:r>
                                <a:rPr lang="en-GB" b="1" i="1" baseline="-25000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e>
                          </m:d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[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𝑯</m:t>
                          </m:r>
                          <m:r>
                            <a:rPr lang="en-GB" b="1" i="1" baseline="-25000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n-GB" b="1">
                  <a:solidFill>
                    <a:srgbClr val="008000"/>
                  </a:solidFill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7DD2043-F758-45A9-AC46-4BBC2A4684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4113" y="1167881"/>
                <a:ext cx="1668405" cy="58791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393B360-E182-4CDF-BF1D-C5F402DBC7F5}"/>
                  </a:ext>
                </a:extLst>
              </p:cNvPr>
              <p:cNvSpPr txBox="1"/>
              <p:nvPr/>
            </p:nvSpPr>
            <p:spPr>
              <a:xfrm>
                <a:off x="7083682" y="1995160"/>
                <a:ext cx="1411925" cy="57785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>
                          <a:solidFill>
                            <a:srgbClr val="008000"/>
                          </a:solidFill>
                          <a:latin typeface="Cambria Math" panose="02040503050406030204" pitchFamily="18" charset="0"/>
                        </a:rPr>
                        <m:t>𝑲</m:t>
                      </m:r>
                      <m:r>
                        <a:rPr lang="en-GB" b="1" i="1">
                          <a:solidFill>
                            <a:srgbClr val="008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  <m:t>𝑪</m:t>
                              </m:r>
                            </m:e>
                          </m:d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[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𝑪𝑶</m:t>
                          </m:r>
                          <m:r>
                            <a:rPr lang="en-GB" b="1" i="1" baseline="-25000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]</m:t>
                          </m:r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  <m:t>𝑪𝑶</m:t>
                              </m:r>
                            </m:e>
                          </m:d>
                          <m:r>
                            <a:rPr lang="en-GB" b="1" i="1" baseline="30000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b="1">
                  <a:solidFill>
                    <a:srgbClr val="008000"/>
                  </a:solidFill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393B360-E182-4CDF-BF1D-C5F402DBC7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3682" y="1995160"/>
                <a:ext cx="1411925" cy="57785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E0F4E4C-BBB9-486B-A37E-C6BE5C248ECE}"/>
                  </a:ext>
                </a:extLst>
              </p:cNvPr>
              <p:cNvSpPr txBox="1"/>
              <p:nvPr/>
            </p:nvSpPr>
            <p:spPr>
              <a:xfrm>
                <a:off x="7004107" y="2665518"/>
                <a:ext cx="1668405" cy="58791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>
                          <a:solidFill>
                            <a:srgbClr val="008000"/>
                          </a:solidFill>
                          <a:latin typeface="Cambria Math" panose="02040503050406030204" pitchFamily="18" charset="0"/>
                        </a:rPr>
                        <m:t>𝑲</m:t>
                      </m:r>
                      <m:r>
                        <a:rPr lang="en-GB" b="1" i="1">
                          <a:solidFill>
                            <a:srgbClr val="008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  <m:t>𝑪𝑶</m:t>
                              </m:r>
                            </m:e>
                          </m:d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[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𝑯</m:t>
                          </m:r>
                          <m:r>
                            <a:rPr lang="en-GB" b="1" i="1" baseline="-25000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𝑶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]</m:t>
                          </m:r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1" i="1">
                                  <a:solidFill>
                                    <a:srgbClr val="008000"/>
                                  </a:solidFill>
                                  <a:latin typeface="Cambria Math" panose="02040503050406030204" pitchFamily="18" charset="0"/>
                                </a:rPr>
                                <m:t>𝑪𝑶</m:t>
                              </m:r>
                            </m:e>
                          </m:d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[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𝑯</m:t>
                          </m:r>
                          <m:r>
                            <a:rPr lang="en-GB" b="1" i="1" baseline="-25000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GB" b="1" i="1">
                              <a:solidFill>
                                <a:srgbClr val="008000"/>
                              </a:solidFill>
                              <a:latin typeface="Cambria Math" panose="02040503050406030204" pitchFamily="18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n-GB" b="1">
                  <a:solidFill>
                    <a:srgbClr val="008000"/>
                  </a:solidFill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E0F4E4C-BBB9-486B-A37E-C6BE5C248E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4107" y="2665518"/>
                <a:ext cx="1668405" cy="58791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>
            <a:extLst>
              <a:ext uri="{FF2B5EF4-FFF2-40B4-BE49-F238E27FC236}">
                <a16:creationId xmlns:a16="http://schemas.microsoft.com/office/drawing/2014/main" id="{0A01E58F-7E7B-419F-92B1-BA161EE0654F}"/>
              </a:ext>
            </a:extLst>
          </p:cNvPr>
          <p:cNvSpPr txBox="1"/>
          <p:nvPr/>
        </p:nvSpPr>
        <p:spPr>
          <a:xfrm>
            <a:off x="2228831" y="1918164"/>
            <a:ext cx="4296433" cy="19645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2 CO              C  +  CO</a:t>
            </a:r>
            <a:r>
              <a:rPr lang="en-GB" sz="28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CO   +  H</a:t>
            </a:r>
            <a:r>
              <a:rPr lang="en-GB" sz="28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C  +  H</a:t>
            </a:r>
            <a:r>
              <a:rPr lang="en-GB" sz="28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</a:p>
          <a:p>
            <a:pPr>
              <a:lnSpc>
                <a:spcPct val="150000"/>
              </a:lnSpc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C73F819-2515-4EAF-94D7-00AE1051F0A1}"/>
              </a:ext>
            </a:extLst>
          </p:cNvPr>
          <p:cNvSpPr/>
          <p:nvPr/>
        </p:nvSpPr>
        <p:spPr>
          <a:xfrm>
            <a:off x="2195730" y="1032286"/>
            <a:ext cx="6996614" cy="77057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1CDF897-1E32-44E9-8926-C7DCAAB11086}"/>
              </a:ext>
            </a:extLst>
          </p:cNvPr>
          <p:cNvSpPr txBox="1"/>
          <p:nvPr/>
        </p:nvSpPr>
        <p:spPr>
          <a:xfrm>
            <a:off x="1719328" y="3893536"/>
            <a:ext cx="5364354" cy="1053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200"/>
              <a:t>at </a:t>
            </a:r>
            <a:r>
              <a:rPr lang="en-GB" sz="2200">
                <a:solidFill>
                  <a:srgbClr val="0000FF"/>
                </a:solidFill>
              </a:rPr>
              <a:t>higher temperature </a:t>
            </a:r>
            <a:r>
              <a:rPr lang="en-GB" sz="2200"/>
              <a:t>more </a:t>
            </a:r>
            <a:r>
              <a:rPr lang="en-GB" sz="2200">
                <a:solidFill>
                  <a:srgbClr val="0000FF"/>
                </a:solidFill>
              </a:rPr>
              <a:t>water</a:t>
            </a:r>
            <a:r>
              <a:rPr lang="en-GB" sz="2200"/>
              <a:t> will form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200"/>
              <a:t>at </a:t>
            </a:r>
            <a:r>
              <a:rPr lang="en-GB" sz="2200">
                <a:solidFill>
                  <a:srgbClr val="00B050"/>
                </a:solidFill>
              </a:rPr>
              <a:t>lower temperature </a:t>
            </a:r>
            <a:r>
              <a:rPr lang="en-GB" sz="2200"/>
              <a:t>more </a:t>
            </a:r>
            <a:r>
              <a:rPr lang="en-GB" sz="2200">
                <a:solidFill>
                  <a:srgbClr val="00B050"/>
                </a:solidFill>
              </a:rPr>
              <a:t>CO</a:t>
            </a:r>
            <a:r>
              <a:rPr lang="en-GB" sz="2200" baseline="-25000">
                <a:solidFill>
                  <a:srgbClr val="00B050"/>
                </a:solidFill>
              </a:rPr>
              <a:t>2</a:t>
            </a:r>
            <a:r>
              <a:rPr lang="en-GB" sz="2200"/>
              <a:t> will form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EA015A3-2B5A-4FBD-B0A7-0EDDE2BEA0D8}"/>
              </a:ext>
            </a:extLst>
          </p:cNvPr>
          <p:cNvSpPr txBox="1"/>
          <p:nvPr/>
        </p:nvSpPr>
        <p:spPr>
          <a:xfrm>
            <a:off x="273408" y="6139056"/>
            <a:ext cx="107419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GB" sz="2000">
                <a:solidFill>
                  <a:srgbClr val="20212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position of equilibrium is changed when the concentration of species in the mixture change. </a:t>
            </a:r>
          </a:p>
          <a:p>
            <a:pPr marL="342900" indent="-342900">
              <a:buFontTx/>
              <a:buChar char="-"/>
            </a:pPr>
            <a:r>
              <a:rPr lang="en-GB" sz="2000">
                <a:solidFill>
                  <a:srgbClr val="20212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only change of temperature can change the equilibrium constant</a:t>
            </a:r>
            <a:endParaRPr lang="en-GB" sz="2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069B716-D356-4F3C-9677-E175ECCA013B}"/>
              </a:ext>
            </a:extLst>
          </p:cNvPr>
          <p:cNvGrpSpPr/>
          <p:nvPr/>
        </p:nvGrpSpPr>
        <p:grpSpPr>
          <a:xfrm>
            <a:off x="4115009" y="1811375"/>
            <a:ext cx="429814" cy="811839"/>
            <a:chOff x="2987824" y="4823156"/>
            <a:chExt cx="429814" cy="811839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E05566F-B48D-415D-B866-DC0E5647805A}"/>
                </a:ext>
              </a:extLst>
            </p:cNvPr>
            <p:cNvSpPr txBox="1"/>
            <p:nvPr/>
          </p:nvSpPr>
          <p:spPr>
            <a:xfrm>
              <a:off x="2987824" y="4966863"/>
              <a:ext cx="360040" cy="6681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sz="2800" dirty="0">
                  <a:latin typeface="Calibri" panose="020F0502020204030204" pitchFamily="34" charset="0"/>
                  <a:cs typeface="Calibri" panose="020F0502020204030204" pitchFamily="34" charset="0"/>
                  <a:sym typeface="Symbol" panose="05050102010706020507" pitchFamily="18" charset="2"/>
                </a:rPr>
                <a:t></a:t>
              </a:r>
              <a:endParaRPr lang="en-GB" sz="28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D058AD1-9127-4A46-B3BC-F523EEDDD5FA}"/>
                </a:ext>
              </a:extLst>
            </p:cNvPr>
            <p:cNvSpPr txBox="1"/>
            <p:nvPr/>
          </p:nvSpPr>
          <p:spPr>
            <a:xfrm>
              <a:off x="3010811" y="4823156"/>
              <a:ext cx="406827" cy="6681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sz="2800" dirty="0">
                  <a:latin typeface="Calibri" panose="020F0502020204030204" pitchFamily="34" charset="0"/>
                  <a:cs typeface="Calibri" panose="020F0502020204030204" pitchFamily="34" charset="0"/>
                  <a:sym typeface="Symbol" panose="05050102010706020507" pitchFamily="18" charset="2"/>
                </a:rPr>
                <a:t></a:t>
              </a:r>
              <a:endParaRPr lang="en-GB" sz="28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9583793-6C09-4B18-8AC0-0DFEFFDBBAF2}"/>
              </a:ext>
            </a:extLst>
          </p:cNvPr>
          <p:cNvGrpSpPr/>
          <p:nvPr/>
        </p:nvGrpSpPr>
        <p:grpSpPr>
          <a:xfrm>
            <a:off x="4186598" y="2448741"/>
            <a:ext cx="429814" cy="811839"/>
            <a:chOff x="2987824" y="4823156"/>
            <a:chExt cx="429814" cy="811839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AA43565-CF95-4FBC-9BE5-C944F1910B23}"/>
                </a:ext>
              </a:extLst>
            </p:cNvPr>
            <p:cNvSpPr txBox="1"/>
            <p:nvPr/>
          </p:nvSpPr>
          <p:spPr>
            <a:xfrm>
              <a:off x="2987824" y="4966863"/>
              <a:ext cx="360040" cy="6681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sz="2800" dirty="0">
                  <a:latin typeface="Calibri" panose="020F0502020204030204" pitchFamily="34" charset="0"/>
                  <a:cs typeface="Calibri" panose="020F0502020204030204" pitchFamily="34" charset="0"/>
                  <a:sym typeface="Symbol" panose="05050102010706020507" pitchFamily="18" charset="2"/>
                </a:rPr>
                <a:t></a:t>
              </a:r>
              <a:endParaRPr lang="en-GB" sz="28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55171A8-611D-4F8C-93DA-571AADBDE2CC}"/>
                </a:ext>
              </a:extLst>
            </p:cNvPr>
            <p:cNvSpPr txBox="1"/>
            <p:nvPr/>
          </p:nvSpPr>
          <p:spPr>
            <a:xfrm>
              <a:off x="3010811" y="4823156"/>
              <a:ext cx="406827" cy="6681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sz="2800" dirty="0">
                  <a:latin typeface="Calibri" panose="020F0502020204030204" pitchFamily="34" charset="0"/>
                  <a:cs typeface="Calibri" panose="020F0502020204030204" pitchFamily="34" charset="0"/>
                  <a:sym typeface="Symbol" panose="05050102010706020507" pitchFamily="18" charset="2"/>
                </a:rPr>
                <a:t></a:t>
              </a:r>
              <a:endParaRPr lang="en-GB" sz="28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249EBDF-64AE-46C7-8321-70055712E630}"/>
              </a:ext>
            </a:extLst>
          </p:cNvPr>
          <p:cNvSpPr txBox="1"/>
          <p:nvPr/>
        </p:nvSpPr>
        <p:spPr>
          <a:xfrm>
            <a:off x="9738093" y="1145376"/>
            <a:ext cx="9172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en-GB" dirty="0">
                <a:sym typeface="Wingdings" panose="05000000000000000000" pitchFamily="2" charset="2"/>
              </a:rPr>
              <a:t>Endo</a:t>
            </a:r>
          </a:p>
          <a:p>
            <a:r>
              <a:rPr lang="en-GB" dirty="0">
                <a:sym typeface="Wingdings" panose="05000000000000000000" pitchFamily="2" charset="2"/>
              </a:rPr>
              <a:t> Exo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399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/>
      <p:bldP spid="24" grpId="0"/>
    </p:bld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0</TotalTime>
  <Words>715</Words>
  <Application>Microsoft Office PowerPoint</Application>
  <PresentationFormat>Widescreen</PresentationFormat>
  <Paragraphs>66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Cambria Math</vt:lpstr>
      <vt:lpstr>Tw Cen MT</vt:lpstr>
      <vt:lpstr>Wingdings</vt:lpstr>
      <vt:lpstr>Droplet</vt:lpstr>
      <vt:lpstr>equlibria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 chatelier’s principle 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equlibria</dc:title>
  <dc:creator>Ewa Kazimierska</dc:creator>
  <cp:lastModifiedBy>Ewa Kazimierska</cp:lastModifiedBy>
  <cp:revision>1</cp:revision>
  <dcterms:created xsi:type="dcterms:W3CDTF">2024-10-16T22:21:38Z</dcterms:created>
  <dcterms:modified xsi:type="dcterms:W3CDTF">2024-10-16T23:03:34Z</dcterms:modified>
</cp:coreProperties>
</file>