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5"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CFE775-0C86-40C8-B59E-03F1EC42A62A}" v="9" dt="2019-09-22T19:36:07.6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3" d="100"/>
          <a:sy n="63" d="100"/>
        </p:scale>
        <p:origin x="78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re Holt" userId="570fa1c7e5b292b0" providerId="LiveId" clId="{ADCFE775-0C86-40C8-B59E-03F1EC42A62A}"/>
    <pc:docChg chg="undo custSel addSld delSld modSld">
      <pc:chgData name="Clare Holt" userId="570fa1c7e5b292b0" providerId="LiveId" clId="{ADCFE775-0C86-40C8-B59E-03F1EC42A62A}" dt="2019-09-23T12:49:35.088" v="3892" actId="1076"/>
      <pc:docMkLst>
        <pc:docMk/>
      </pc:docMkLst>
      <pc:sldChg chg="modSp">
        <pc:chgData name="Clare Holt" userId="570fa1c7e5b292b0" providerId="LiveId" clId="{ADCFE775-0C86-40C8-B59E-03F1EC42A62A}" dt="2019-09-23T12:49:35.088" v="3892" actId="1076"/>
        <pc:sldMkLst>
          <pc:docMk/>
          <pc:sldMk cId="891387780" sldId="257"/>
        </pc:sldMkLst>
        <pc:spChg chg="mod">
          <ac:chgData name="Clare Holt" userId="570fa1c7e5b292b0" providerId="LiveId" clId="{ADCFE775-0C86-40C8-B59E-03F1EC42A62A}" dt="2019-09-22T20:32:53.906" v="3707" actId="1076"/>
          <ac:spMkLst>
            <pc:docMk/>
            <pc:sldMk cId="891387780" sldId="257"/>
            <ac:spMk id="4" creationId="{6F8DEE7D-15B0-420C-B2CE-A85EB067EFBA}"/>
          </ac:spMkLst>
        </pc:spChg>
        <pc:spChg chg="mod">
          <ac:chgData name="Clare Holt" userId="570fa1c7e5b292b0" providerId="LiveId" clId="{ADCFE775-0C86-40C8-B59E-03F1EC42A62A}" dt="2019-09-22T22:24:11.369" v="3808" actId="1076"/>
          <ac:spMkLst>
            <pc:docMk/>
            <pc:sldMk cId="891387780" sldId="257"/>
            <ac:spMk id="5" creationId="{36C8C4CA-C8A4-48B6-A87F-28FFA361A88E}"/>
          </ac:spMkLst>
        </pc:spChg>
        <pc:spChg chg="mod">
          <ac:chgData name="Clare Holt" userId="570fa1c7e5b292b0" providerId="LiveId" clId="{ADCFE775-0C86-40C8-B59E-03F1EC42A62A}" dt="2019-09-23T12:40:45.220" v="3823" actId="20577"/>
          <ac:spMkLst>
            <pc:docMk/>
            <pc:sldMk cId="891387780" sldId="257"/>
            <ac:spMk id="6" creationId="{807BA726-AE0F-462E-830E-FEF1F48407A4}"/>
          </ac:spMkLst>
        </pc:spChg>
        <pc:spChg chg="mod">
          <ac:chgData name="Clare Holt" userId="570fa1c7e5b292b0" providerId="LiveId" clId="{ADCFE775-0C86-40C8-B59E-03F1EC42A62A}" dt="2019-09-23T12:43:30.271" v="3831" actId="1076"/>
          <ac:spMkLst>
            <pc:docMk/>
            <pc:sldMk cId="891387780" sldId="257"/>
            <ac:spMk id="7" creationId="{FFC0E4BF-D53C-46A0-98D9-F284AA3E23BD}"/>
          </ac:spMkLst>
        </pc:spChg>
        <pc:spChg chg="mod">
          <ac:chgData name="Clare Holt" userId="570fa1c7e5b292b0" providerId="LiveId" clId="{ADCFE775-0C86-40C8-B59E-03F1EC42A62A}" dt="2019-09-22T22:24:19.512" v="3809" actId="1076"/>
          <ac:spMkLst>
            <pc:docMk/>
            <pc:sldMk cId="891387780" sldId="257"/>
            <ac:spMk id="8" creationId="{AD4766E7-4EA7-4734-92BD-8301DFFB3F6B}"/>
          </ac:spMkLst>
        </pc:spChg>
        <pc:spChg chg="mod">
          <ac:chgData name="Clare Holt" userId="570fa1c7e5b292b0" providerId="LiveId" clId="{ADCFE775-0C86-40C8-B59E-03F1EC42A62A}" dt="2019-09-23T12:49:35.088" v="3892" actId="1076"/>
          <ac:spMkLst>
            <pc:docMk/>
            <pc:sldMk cId="891387780" sldId="257"/>
            <ac:spMk id="9" creationId="{DA6179B0-43A4-4764-8321-C23EFF84C919}"/>
          </ac:spMkLst>
        </pc:spChg>
        <pc:picChg chg="mod">
          <ac:chgData name="Clare Holt" userId="570fa1c7e5b292b0" providerId="LiveId" clId="{ADCFE775-0C86-40C8-B59E-03F1EC42A62A}" dt="2019-09-23T12:49:04.704" v="3890" actId="1076"/>
          <ac:picMkLst>
            <pc:docMk/>
            <pc:sldMk cId="891387780" sldId="257"/>
            <ac:picMk id="13" creationId="{48F7CCC3-30EF-4460-A607-EB954DAEDA1F}"/>
          </ac:picMkLst>
        </pc:picChg>
      </pc:sldChg>
      <pc:sldChg chg="modSp add del">
        <pc:chgData name="Clare Holt" userId="570fa1c7e5b292b0" providerId="LiveId" clId="{ADCFE775-0C86-40C8-B59E-03F1EC42A62A}" dt="2019-09-22T19:37:09.737" v="3188" actId="2696"/>
        <pc:sldMkLst>
          <pc:docMk/>
          <pc:sldMk cId="2738164350" sldId="258"/>
        </pc:sldMkLst>
        <pc:spChg chg="mod">
          <ac:chgData name="Clare Holt" userId="570fa1c7e5b292b0" providerId="LiveId" clId="{ADCFE775-0C86-40C8-B59E-03F1EC42A62A}" dt="2019-09-22T19:36:52.882" v="3186" actId="1076"/>
          <ac:spMkLst>
            <pc:docMk/>
            <pc:sldMk cId="2738164350" sldId="258"/>
            <ac:spMk id="2" creationId="{6543AC7F-11E8-4988-BEB2-489A6C2E67BC}"/>
          </ac:spMkLst>
        </pc:spChg>
        <pc:spChg chg="mod">
          <ac:chgData name="Clare Holt" userId="570fa1c7e5b292b0" providerId="LiveId" clId="{ADCFE775-0C86-40C8-B59E-03F1EC42A62A}" dt="2019-09-22T19:36:54.355" v="3187" actId="1076"/>
          <ac:spMkLst>
            <pc:docMk/>
            <pc:sldMk cId="2738164350" sldId="258"/>
            <ac:spMk id="4" creationId="{86D5B8ED-A4D3-4A49-ABD1-8AFF8949AB1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EA0C0817-A112-4847-8014-A94B7D2A4EA3}" type="datetime1">
              <a:rPr lang="en-US" smtClean="0"/>
              <a:t>9/20/2019</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34B7E4EF-A1BD-40F4-AB7B-04F084DD991D}" type="slidenum">
              <a:rPr lang="en-US" smtClean="0"/>
              <a:t>‹#›</a:t>
            </a:fld>
            <a:endParaRPr lang="en-US"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1785481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9772582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F6FA2B21-3FCD-4721-B95C-427943F61125}" type="datetime1">
              <a:rPr lang="en-US" smtClean="0"/>
              <a:t>9/20/2019</a:t>
            </a:fld>
            <a:endParaRPr lang="en-U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34B7E4EF-A1BD-40F4-AB7B-04F084DD991D}" type="slidenum">
              <a:rPr lang="en-US" smtClean="0"/>
              <a:t>‹#›</a:t>
            </a:fld>
            <a:endParaRPr lang="en-U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6941774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9/20/2019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3607214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9/20/2019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7113659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9/20/2019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77549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F6FA2B21-3FCD-4721-B95C-427943F61125}" type="datetime1">
              <a:rPr lang="en-US" smtClean="0"/>
              <a:t>9/20/2019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22646449"/>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F6FA2B21-3FCD-4721-B95C-427943F61125}" type="datetime1">
              <a:rPr lang="en-US" smtClean="0"/>
              <a:t>9/20/2019</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34B7E4EF-A1BD-40F4-AB7B-04F084DD991D}" type="slidenum">
              <a:rPr lang="en-US" smtClean="0"/>
              <a:t>‹#›</a:t>
            </a:fld>
            <a:endParaRPr lang="en-US"/>
          </a:p>
        </p:txBody>
      </p:sp>
    </p:spTree>
    <p:extLst>
      <p:ext uri="{BB962C8B-B14F-4D97-AF65-F5344CB8AC3E}">
        <p14:creationId xmlns:p14="http://schemas.microsoft.com/office/powerpoint/2010/main" val="3586428404"/>
      </p:ext>
    </p:extLst>
  </p:cSld>
  <p:clrMapOvr>
    <a:masterClrMapping/>
  </p:clrMapOvr>
  <p:hf sldNum="0" hdr="0" ftr="0" dt="0"/>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F6FA2B21-3FCD-4721-B95C-427943F61125}" type="datetime1">
              <a:rPr lang="en-US" smtClean="0"/>
              <a:t>9/20/2019</a:t>
            </a:fld>
            <a:endParaRPr lang="en-U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34B7E4EF-A1BD-40F4-AB7B-04F084DD991D}" type="slidenum">
              <a:rPr lang="en-US" smtClean="0"/>
              <a:t>‹#›</a:t>
            </a:fld>
            <a:endParaRPr lang="en-US"/>
          </a:p>
        </p:txBody>
      </p:sp>
    </p:spTree>
    <p:extLst>
      <p:ext uri="{BB962C8B-B14F-4D97-AF65-F5344CB8AC3E}">
        <p14:creationId xmlns:p14="http://schemas.microsoft.com/office/powerpoint/2010/main" val="78812959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9/20/2019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2233668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F6FA2B21-3FCD-4721-B95C-427943F61125}" type="datetime1">
              <a:rPr lang="en-US" smtClean="0"/>
              <a:t>9/20/2019</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34B7E4EF-A1BD-40F4-AB7B-04F084DD991D}" type="slidenum">
              <a:rPr lang="en-US" smtClean="0"/>
              <a:t>‹#›</a:t>
            </a:fld>
            <a:endParaRPr lang="en-US"/>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477229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F6FA2B21-3FCD-4721-B95C-427943F61125}" type="datetime1">
              <a:rPr lang="en-US" smtClean="0"/>
              <a:t>9/20/2019</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34B7E4EF-A1BD-40F4-AB7B-04F084DD991D}" type="slidenum">
              <a:rPr lang="en-US" smtClean="0"/>
              <a:t>‹#›</a:t>
            </a:fld>
            <a:endParaRPr lang="en-US"/>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0846219"/>
      </p:ext>
    </p:extLst>
  </p:cSld>
  <p:clrMap bg1="lt1" tx1="dk1" bg2="lt2" tx2="dk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 id="2147483991" r:id="rId6"/>
    <p:sldLayoutId id="2147483992" r:id="rId7"/>
    <p:sldLayoutId id="2147483993" r:id="rId8"/>
    <p:sldLayoutId id="2147483994" r:id="rId9"/>
    <p:sldLayoutId id="2147483995" r:id="rId10"/>
    <p:sldLayoutId id="2147483996" r:id="rId11"/>
  </p:sldLayoutIdLst>
  <p:hf sldNum="0" hdr="0" ftr="0" dt="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F8DEE7D-15B0-420C-B2CE-A85EB067EFBA}"/>
              </a:ext>
            </a:extLst>
          </p:cNvPr>
          <p:cNvSpPr txBox="1"/>
          <p:nvPr/>
        </p:nvSpPr>
        <p:spPr>
          <a:xfrm>
            <a:off x="381439" y="320446"/>
            <a:ext cx="3756167" cy="3824124"/>
          </a:xfrm>
          <a:prstGeom prst="rect">
            <a:avLst/>
          </a:prstGeom>
          <a:noFill/>
        </p:spPr>
        <p:txBody>
          <a:bodyPr wrap="square" rtlCol="0">
            <a:spAutoFit/>
          </a:bodyPr>
          <a:lstStyle/>
          <a:p>
            <a:pPr algn="ctr"/>
            <a:r>
              <a:rPr lang="en-GB" sz="1200" b="1" u="sng" dirty="0" err="1">
                <a:latin typeface="Segoe Print" panose="02000600000000000000" pitchFamily="2" charset="0"/>
                <a:cs typeface="Vijaya" panose="020B0502040204020203" pitchFamily="18" charset="0"/>
              </a:rPr>
              <a:t>Profiad</a:t>
            </a:r>
            <a:r>
              <a:rPr lang="en-GB" sz="1200" b="1" u="sng" dirty="0">
                <a:latin typeface="Segoe Print" panose="02000600000000000000" pitchFamily="2" charset="0"/>
                <a:cs typeface="Vijaya" panose="020B0502040204020203" pitchFamily="18" charset="0"/>
              </a:rPr>
              <a:t> </a:t>
            </a:r>
            <a:r>
              <a:rPr lang="en-GB" sz="1200" b="1" u="sng" dirty="0" err="1">
                <a:latin typeface="Segoe Print" panose="02000600000000000000" pitchFamily="2" charset="0"/>
                <a:cs typeface="Vijaya" panose="020B0502040204020203" pitchFamily="18" charset="0"/>
              </a:rPr>
              <a:t>addysgu</a:t>
            </a:r>
            <a:r>
              <a:rPr lang="en-GB" sz="1200" b="1" u="sng" dirty="0">
                <a:latin typeface="Segoe Print" panose="02000600000000000000" pitchFamily="2" charset="0"/>
                <a:cs typeface="Vijaya" panose="020B0502040204020203" pitchFamily="18" charset="0"/>
              </a:rPr>
              <a:t> </a:t>
            </a:r>
            <a:r>
              <a:rPr lang="en-GB" sz="1200" b="1" u="sng" dirty="0" err="1">
                <a:latin typeface="Segoe Print" panose="02000600000000000000" pitchFamily="2" charset="0"/>
                <a:cs typeface="Vijaya" panose="020B0502040204020203" pitchFamily="18" charset="0"/>
              </a:rPr>
              <a:t>blaenorol</a:t>
            </a:r>
            <a:endParaRPr lang="en-GB" sz="1200" b="1" u="sng" dirty="0">
              <a:latin typeface="Segoe Print" panose="02000600000000000000" pitchFamily="2" charset="0"/>
              <a:cs typeface="Vijaya" panose="020B0502040204020203" pitchFamily="18" charset="0"/>
            </a:endParaRPr>
          </a:p>
          <a:p>
            <a:pPr algn="ctr"/>
            <a:r>
              <a:rPr lang="en-GB" sz="1200" b="1" u="sng" dirty="0">
                <a:latin typeface="Segoe Print" panose="02000600000000000000" pitchFamily="2" charset="0"/>
                <a:cs typeface="Vijaya" panose="020B0502040204020203" pitchFamily="18" charset="0"/>
              </a:rPr>
              <a:t>Previous teaching experiences </a:t>
            </a:r>
          </a:p>
          <a:p>
            <a:pPr algn="just"/>
            <a:r>
              <a:rPr lang="en-GB" sz="1150" dirty="0">
                <a:latin typeface="Segoe Print" panose="02000600000000000000" pitchFamily="2" charset="0"/>
              </a:rPr>
              <a:t>While I was at University I was able to visit a variety of schools where I was able to observe and partake in activities. I also had the opportunity to work one to one with a child with ALN; I went on to complete a case study on the child. I have a particular interest in this area. </a:t>
            </a:r>
          </a:p>
          <a:p>
            <a:pPr algn="just"/>
            <a:r>
              <a:rPr lang="en-GB" sz="1150" dirty="0">
                <a:latin typeface="Segoe Print" panose="02000600000000000000" pitchFamily="2" charset="0"/>
              </a:rPr>
              <a:t>My previous job was as a Manager of a Pre-School Unit in a nursery. I was able to work closely with a teacher to plan the activities which followed a theme each term, concentrating on the Foundation Phase to ensure the children were prepared for their time in a school setting. I was also a keyworker for nine children including a child with Downs Syndrome. I liaised with Speech and Language therapists and also Physiotherapists to ensure I was able to provide the best one on one sessions with the child. </a:t>
            </a:r>
            <a:endParaRPr lang="en-GB" sz="1150" dirty="0"/>
          </a:p>
        </p:txBody>
      </p:sp>
      <p:sp>
        <p:nvSpPr>
          <p:cNvPr id="5" name="TextBox 4">
            <a:extLst>
              <a:ext uri="{FF2B5EF4-FFF2-40B4-BE49-F238E27FC236}">
                <a16:creationId xmlns:a16="http://schemas.microsoft.com/office/drawing/2014/main" id="{36C8C4CA-C8A4-48B6-A87F-28FFA361A88E}"/>
              </a:ext>
            </a:extLst>
          </p:cNvPr>
          <p:cNvSpPr txBox="1"/>
          <p:nvPr/>
        </p:nvSpPr>
        <p:spPr>
          <a:xfrm>
            <a:off x="8003070" y="3246120"/>
            <a:ext cx="3807491" cy="3754874"/>
          </a:xfrm>
          <a:prstGeom prst="rect">
            <a:avLst/>
          </a:prstGeom>
          <a:noFill/>
        </p:spPr>
        <p:txBody>
          <a:bodyPr wrap="square" rtlCol="0">
            <a:spAutoFit/>
          </a:bodyPr>
          <a:lstStyle/>
          <a:p>
            <a:pPr algn="ctr"/>
            <a:r>
              <a:rPr lang="en-GB" sz="1200" b="1" u="sng" dirty="0" err="1">
                <a:latin typeface="Segoe Print" panose="02000600000000000000" pitchFamily="2" charset="0"/>
              </a:rPr>
              <a:t>Cefndir</a:t>
            </a:r>
            <a:r>
              <a:rPr lang="en-GB" sz="1200" b="1" u="sng" dirty="0">
                <a:latin typeface="Segoe Print" panose="02000600000000000000" pitchFamily="2" charset="0"/>
              </a:rPr>
              <a:t> </a:t>
            </a:r>
            <a:r>
              <a:rPr lang="en-GB" sz="1200" b="1" u="sng" dirty="0" err="1">
                <a:latin typeface="Segoe Print" panose="02000600000000000000" pitchFamily="2" charset="0"/>
              </a:rPr>
              <a:t>academaidd</a:t>
            </a:r>
            <a:endParaRPr lang="en-GB" sz="1200" b="1" u="sng" dirty="0">
              <a:latin typeface="Segoe Print" panose="02000600000000000000" pitchFamily="2" charset="0"/>
            </a:endParaRPr>
          </a:p>
          <a:p>
            <a:pPr algn="ctr"/>
            <a:r>
              <a:rPr lang="en-GB" sz="1200" b="1" u="sng" dirty="0">
                <a:latin typeface="Segoe Print" panose="02000600000000000000" pitchFamily="2" charset="0"/>
              </a:rPr>
              <a:t>Academic history</a:t>
            </a:r>
          </a:p>
          <a:p>
            <a:pPr algn="just"/>
            <a:r>
              <a:rPr lang="en-GB" sz="1150" dirty="0">
                <a:latin typeface="Segoe Print" panose="02000600000000000000" pitchFamily="2" charset="0"/>
              </a:rPr>
              <a:t>After completing my GCSE’s and A Levels in school, I went on to University where I gained BA Hons in Early Childhood Studies and Education. I have completed a certificate of Higher Education in Welsh and Bilingual Practice as I wanted to increase my knowledge of Welsh within an Educational setting. I believe that Welsh culture and language is important to promote at primary level. While working in a nursery setting I decided to further my knowledge by completing a level 5 diploma in Leadership for Children's Care, Learning and Development (Management). I believe this has increased my knowledge further within this field. I am also working toward completing a course in British Sign Language.</a:t>
            </a:r>
          </a:p>
          <a:p>
            <a:pPr algn="just"/>
            <a:endParaRPr lang="en-GB" sz="1200" dirty="0">
              <a:latin typeface="Segoe Print" panose="02000600000000000000" pitchFamily="2" charset="0"/>
            </a:endParaRPr>
          </a:p>
          <a:p>
            <a:endParaRPr lang="en-GB" dirty="0"/>
          </a:p>
        </p:txBody>
      </p:sp>
      <p:sp>
        <p:nvSpPr>
          <p:cNvPr id="6" name="TextBox 5">
            <a:extLst>
              <a:ext uri="{FF2B5EF4-FFF2-40B4-BE49-F238E27FC236}">
                <a16:creationId xmlns:a16="http://schemas.microsoft.com/office/drawing/2014/main" id="{807BA726-AE0F-462E-830E-FEF1F48407A4}"/>
              </a:ext>
            </a:extLst>
          </p:cNvPr>
          <p:cNvSpPr txBox="1"/>
          <p:nvPr/>
        </p:nvSpPr>
        <p:spPr>
          <a:xfrm>
            <a:off x="4201407" y="178099"/>
            <a:ext cx="3924887" cy="2054409"/>
          </a:xfrm>
          <a:prstGeom prst="rect">
            <a:avLst/>
          </a:prstGeom>
          <a:noFill/>
        </p:spPr>
        <p:txBody>
          <a:bodyPr wrap="square" rtlCol="0">
            <a:spAutoFit/>
          </a:bodyPr>
          <a:lstStyle/>
          <a:p>
            <a:pPr algn="ctr"/>
            <a:r>
              <a:rPr lang="en-GB" sz="1200" b="1" u="sng" dirty="0" err="1">
                <a:latin typeface="Segoe Print" panose="02000600000000000000" pitchFamily="2" charset="0"/>
              </a:rPr>
              <a:t>Amdana</a:t>
            </a:r>
            <a:r>
              <a:rPr lang="en-GB" sz="1200" b="1" u="sng" dirty="0">
                <a:latin typeface="Segoe Print" panose="02000600000000000000" pitchFamily="2" charset="0"/>
              </a:rPr>
              <a:t> </a:t>
            </a:r>
            <a:r>
              <a:rPr lang="en-GB" sz="1200" b="1" u="sng" dirty="0" err="1">
                <a:latin typeface="Segoe Print" panose="02000600000000000000" pitchFamily="2" charset="0"/>
              </a:rPr>
              <a:t>i</a:t>
            </a:r>
            <a:endParaRPr lang="en-GB" sz="1200" b="1" u="sng" dirty="0">
              <a:latin typeface="Segoe Print" panose="02000600000000000000" pitchFamily="2" charset="0"/>
            </a:endParaRPr>
          </a:p>
          <a:p>
            <a:pPr algn="ctr"/>
            <a:r>
              <a:rPr lang="en-GB" sz="1200" b="1" u="sng" dirty="0">
                <a:latin typeface="Segoe Print" panose="02000600000000000000" pitchFamily="2" charset="0"/>
              </a:rPr>
              <a:t>About Me</a:t>
            </a:r>
          </a:p>
          <a:p>
            <a:pPr algn="just"/>
            <a:r>
              <a:rPr lang="en-GB" sz="1150" dirty="0">
                <a:latin typeface="Segoe Print" panose="02000600000000000000" pitchFamily="2" charset="0"/>
              </a:rPr>
              <a:t>My name is Clare Holt. I live in a small rural area and I love how close my community is. I have a dog and I enjoy taking him for long walks around the area and on one of the many beaches I have to choose from within my locality. I recently joined a local running club and have found a passion for running. I am very creative and like to draw in my spare time along with spending time with my family who I am very close to. </a:t>
            </a:r>
          </a:p>
        </p:txBody>
      </p:sp>
      <p:sp>
        <p:nvSpPr>
          <p:cNvPr id="7" name="TextBox 6">
            <a:extLst>
              <a:ext uri="{FF2B5EF4-FFF2-40B4-BE49-F238E27FC236}">
                <a16:creationId xmlns:a16="http://schemas.microsoft.com/office/drawing/2014/main" id="{FFC0E4BF-D53C-46A0-98D9-F284AA3E23BD}"/>
              </a:ext>
            </a:extLst>
          </p:cNvPr>
          <p:cNvSpPr txBox="1"/>
          <p:nvPr/>
        </p:nvSpPr>
        <p:spPr>
          <a:xfrm>
            <a:off x="219164" y="4397698"/>
            <a:ext cx="4282779" cy="2046714"/>
          </a:xfrm>
          <a:prstGeom prst="rect">
            <a:avLst/>
          </a:prstGeom>
          <a:noFill/>
        </p:spPr>
        <p:txBody>
          <a:bodyPr wrap="square" rtlCol="0">
            <a:spAutoFit/>
          </a:bodyPr>
          <a:lstStyle/>
          <a:p>
            <a:pPr algn="ctr"/>
            <a:r>
              <a:rPr lang="en-GB" sz="1200" b="1" u="sng" dirty="0" err="1">
                <a:latin typeface="Segoe Print" panose="02000600000000000000" pitchFamily="2" charset="0"/>
              </a:rPr>
              <a:t>Rhesymau</a:t>
            </a:r>
            <a:r>
              <a:rPr lang="en-GB" sz="1200" b="1" u="sng" dirty="0">
                <a:latin typeface="Segoe Print" panose="02000600000000000000" pitchFamily="2" charset="0"/>
              </a:rPr>
              <a:t> </a:t>
            </a:r>
            <a:r>
              <a:rPr lang="en-GB" sz="1200" b="1" u="sng" dirty="0" err="1">
                <a:latin typeface="Segoe Print" panose="02000600000000000000" pitchFamily="2" charset="0"/>
              </a:rPr>
              <a:t>dros</a:t>
            </a:r>
            <a:r>
              <a:rPr lang="en-GB" sz="1200" b="1" u="sng" dirty="0">
                <a:latin typeface="Segoe Print" panose="02000600000000000000" pitchFamily="2" charset="0"/>
              </a:rPr>
              <a:t> </a:t>
            </a:r>
            <a:r>
              <a:rPr lang="en-GB" sz="1200" b="1" u="sng" dirty="0" err="1">
                <a:latin typeface="Segoe Print" panose="02000600000000000000" pitchFamily="2" charset="0"/>
              </a:rPr>
              <a:t>ddewis</a:t>
            </a:r>
            <a:r>
              <a:rPr lang="en-GB" sz="1200" b="1" u="sng" dirty="0">
                <a:latin typeface="Segoe Print" panose="02000600000000000000" pitchFamily="2" charset="0"/>
              </a:rPr>
              <a:t> </a:t>
            </a:r>
            <a:r>
              <a:rPr lang="en-GB" sz="1200" b="1" u="sng" dirty="0" err="1">
                <a:latin typeface="Segoe Print" panose="02000600000000000000" pitchFamily="2" charset="0"/>
              </a:rPr>
              <a:t>addysgu</a:t>
            </a:r>
            <a:r>
              <a:rPr lang="en-GB" sz="1200" b="1" u="sng" dirty="0">
                <a:latin typeface="Segoe Print" panose="02000600000000000000" pitchFamily="2" charset="0"/>
              </a:rPr>
              <a:t> </a:t>
            </a:r>
            <a:r>
              <a:rPr lang="en-GB" sz="1200" b="1" u="sng" dirty="0" err="1">
                <a:latin typeface="Segoe Print" panose="02000600000000000000" pitchFamily="2" charset="0"/>
              </a:rPr>
              <a:t>fel</a:t>
            </a:r>
            <a:r>
              <a:rPr lang="en-GB" sz="1200" b="1" u="sng" dirty="0">
                <a:latin typeface="Segoe Print" panose="02000600000000000000" pitchFamily="2" charset="0"/>
              </a:rPr>
              <a:t> </a:t>
            </a:r>
            <a:r>
              <a:rPr lang="en-GB" sz="1200" b="1" u="sng" dirty="0" err="1">
                <a:latin typeface="Segoe Print" panose="02000600000000000000" pitchFamily="2" charset="0"/>
              </a:rPr>
              <a:t>proffesiwn</a:t>
            </a:r>
            <a:endParaRPr lang="en-GB" sz="1200" b="1" u="sng" dirty="0">
              <a:latin typeface="Segoe Print" panose="02000600000000000000" pitchFamily="2" charset="0"/>
            </a:endParaRPr>
          </a:p>
          <a:p>
            <a:pPr algn="ctr"/>
            <a:r>
              <a:rPr lang="en-GB" sz="1200" b="1" u="sng" dirty="0">
                <a:latin typeface="Segoe Print" panose="02000600000000000000" pitchFamily="2" charset="0"/>
              </a:rPr>
              <a:t>Reasons for entering the teaching profession </a:t>
            </a:r>
          </a:p>
          <a:p>
            <a:pPr algn="just"/>
            <a:r>
              <a:rPr lang="en-GB" sz="1150" dirty="0">
                <a:latin typeface="Segoe Print" panose="02000600000000000000" pitchFamily="2" charset="0"/>
              </a:rPr>
              <a:t>Initially, I was inspired to follow a career in teaching based on my own experiences at school. The approachable, committed and encouraging qualities I saw in the teachers at this time inspired me and is something I will try to emulate in my own teaching. My enthusiasm for wanting to teach and build professional, honest relationships with pupils is clearly evident.</a:t>
            </a:r>
          </a:p>
          <a:p>
            <a:pPr marL="228600" indent="-228600">
              <a:buAutoNum type="arabicParenR"/>
            </a:pPr>
            <a:endParaRPr lang="en-GB" sz="1100" dirty="0"/>
          </a:p>
        </p:txBody>
      </p:sp>
      <p:sp>
        <p:nvSpPr>
          <p:cNvPr id="8" name="TextBox 7">
            <a:extLst>
              <a:ext uri="{FF2B5EF4-FFF2-40B4-BE49-F238E27FC236}">
                <a16:creationId xmlns:a16="http://schemas.microsoft.com/office/drawing/2014/main" id="{AD4766E7-4EA7-4734-92BD-8301DFFB3F6B}"/>
              </a:ext>
            </a:extLst>
          </p:cNvPr>
          <p:cNvSpPr txBox="1"/>
          <p:nvPr/>
        </p:nvSpPr>
        <p:spPr>
          <a:xfrm>
            <a:off x="8190094" y="476131"/>
            <a:ext cx="3735230" cy="2769989"/>
          </a:xfrm>
          <a:prstGeom prst="rect">
            <a:avLst/>
          </a:prstGeom>
          <a:noFill/>
        </p:spPr>
        <p:txBody>
          <a:bodyPr wrap="square" rtlCol="0">
            <a:spAutoFit/>
          </a:bodyPr>
          <a:lstStyle/>
          <a:p>
            <a:pPr algn="ctr"/>
            <a:r>
              <a:rPr lang="en-GB" sz="1200" b="1" u="sng" dirty="0">
                <a:latin typeface="Segoe Print" panose="02000600000000000000" pitchFamily="2" charset="0"/>
              </a:rPr>
              <a:t>Y math o </a:t>
            </a:r>
            <a:r>
              <a:rPr lang="en-GB" sz="1200" b="1" u="sng" dirty="0" err="1">
                <a:latin typeface="Segoe Print" panose="02000600000000000000" pitchFamily="2" charset="0"/>
              </a:rPr>
              <a:t>athro</a:t>
            </a:r>
            <a:r>
              <a:rPr lang="en-GB" sz="1200" b="1" u="sng" dirty="0">
                <a:latin typeface="Segoe Print" panose="02000600000000000000" pitchFamily="2" charset="0"/>
              </a:rPr>
              <a:t> </a:t>
            </a:r>
            <a:r>
              <a:rPr lang="en-GB" sz="1200" b="1" u="sng" dirty="0" err="1">
                <a:latin typeface="Segoe Print" panose="02000600000000000000" pitchFamily="2" charset="0"/>
              </a:rPr>
              <a:t>hoffaf</a:t>
            </a:r>
            <a:r>
              <a:rPr lang="en-GB" sz="1200" b="1" u="sng" dirty="0">
                <a:latin typeface="Segoe Print" panose="02000600000000000000" pitchFamily="2" charset="0"/>
              </a:rPr>
              <a:t> bod</a:t>
            </a:r>
          </a:p>
          <a:p>
            <a:pPr algn="ctr"/>
            <a:r>
              <a:rPr lang="en-GB" sz="1200" b="1" u="sng" dirty="0">
                <a:latin typeface="Segoe Print" panose="02000600000000000000" pitchFamily="2" charset="0"/>
              </a:rPr>
              <a:t>The kind of teacher I aspire to be</a:t>
            </a:r>
          </a:p>
          <a:p>
            <a:pPr algn="just"/>
            <a:r>
              <a:rPr lang="en-GB" sz="1150" dirty="0">
                <a:latin typeface="Segoe Print" panose="02000600000000000000" pitchFamily="2" charset="0"/>
              </a:rPr>
              <a:t>My secondary school English teacher always comes to mind when I think about a teacher I would aspire to be. She was intelligent, kind, hard working, passionate and had a lovely nature. She was always willing to help and cared about each and every student. I was devastated to hear that she had passed away recently; if I can be half the teacher she was I feel like I will have succeeded. I believe that the qualities she had as a teacher and a person, is something for everyone to aspire to be. I really hope I can make her proud.</a:t>
            </a:r>
          </a:p>
          <a:p>
            <a:pPr marL="228600" indent="-228600">
              <a:buAutoNum type="arabicParenR"/>
            </a:pPr>
            <a:endParaRPr lang="en-GB" sz="1200" dirty="0"/>
          </a:p>
        </p:txBody>
      </p:sp>
      <p:sp>
        <p:nvSpPr>
          <p:cNvPr id="9" name="TextBox 8">
            <a:extLst>
              <a:ext uri="{FF2B5EF4-FFF2-40B4-BE49-F238E27FC236}">
                <a16:creationId xmlns:a16="http://schemas.microsoft.com/office/drawing/2014/main" id="{DA6179B0-43A4-4764-8321-C23EFF84C919}"/>
              </a:ext>
            </a:extLst>
          </p:cNvPr>
          <p:cNvSpPr txBox="1"/>
          <p:nvPr/>
        </p:nvSpPr>
        <p:spPr>
          <a:xfrm>
            <a:off x="4589062" y="4397698"/>
            <a:ext cx="3150542" cy="2308324"/>
          </a:xfrm>
          <a:prstGeom prst="rect">
            <a:avLst/>
          </a:prstGeom>
          <a:noFill/>
        </p:spPr>
        <p:txBody>
          <a:bodyPr wrap="square" rtlCol="0">
            <a:spAutoFit/>
          </a:bodyPr>
          <a:lstStyle/>
          <a:p>
            <a:pPr algn="ctr"/>
            <a:r>
              <a:rPr lang="en-GB" sz="1200" b="1" u="sng" dirty="0" err="1">
                <a:latin typeface="Segoe Print" panose="02000600000000000000" pitchFamily="2" charset="0"/>
              </a:rPr>
              <a:t>Meysydd</a:t>
            </a:r>
            <a:r>
              <a:rPr lang="en-GB" sz="1200" b="1" u="sng" dirty="0">
                <a:latin typeface="Segoe Print" panose="02000600000000000000" pitchFamily="2" charset="0"/>
              </a:rPr>
              <a:t> / </a:t>
            </a:r>
            <a:r>
              <a:rPr lang="en-GB" sz="1200" b="1" u="sng" dirty="0" err="1">
                <a:latin typeface="Segoe Print" panose="02000600000000000000" pitchFamily="2" charset="0"/>
              </a:rPr>
              <a:t>pynciau</a:t>
            </a:r>
            <a:r>
              <a:rPr lang="en-GB" sz="1200" b="1" u="sng" dirty="0">
                <a:latin typeface="Segoe Print" panose="02000600000000000000" pitchFamily="2" charset="0"/>
              </a:rPr>
              <a:t> </a:t>
            </a:r>
            <a:r>
              <a:rPr lang="en-GB" sz="1200" b="1" u="sng" dirty="0" err="1">
                <a:latin typeface="Segoe Print" panose="02000600000000000000" pitchFamily="2" charset="0"/>
              </a:rPr>
              <a:t>medraf</a:t>
            </a:r>
            <a:r>
              <a:rPr lang="en-GB" sz="1200" b="1" u="sng" dirty="0">
                <a:latin typeface="Segoe Print" panose="02000600000000000000" pitchFamily="2" charset="0"/>
              </a:rPr>
              <a:t> </a:t>
            </a:r>
            <a:r>
              <a:rPr lang="en-GB" sz="1200" b="1" u="sng" dirty="0" err="1">
                <a:latin typeface="Segoe Print" panose="02000600000000000000" pitchFamily="2" charset="0"/>
              </a:rPr>
              <a:t>eu</a:t>
            </a:r>
            <a:r>
              <a:rPr lang="en-GB" sz="1200" b="1" u="sng" dirty="0">
                <a:latin typeface="Segoe Print" panose="02000600000000000000" pitchFamily="2" charset="0"/>
              </a:rPr>
              <a:t> </a:t>
            </a:r>
            <a:r>
              <a:rPr lang="en-GB" sz="1200" b="1" u="sng" dirty="0" err="1">
                <a:latin typeface="Segoe Print" panose="02000600000000000000" pitchFamily="2" charset="0"/>
              </a:rPr>
              <a:t>haddysgu</a:t>
            </a:r>
            <a:endParaRPr lang="en-GB" sz="1200" b="1" u="sng" dirty="0">
              <a:latin typeface="Segoe Print" panose="02000600000000000000" pitchFamily="2" charset="0"/>
            </a:endParaRPr>
          </a:p>
          <a:p>
            <a:pPr algn="ctr"/>
            <a:r>
              <a:rPr lang="en-GB" sz="1200" b="1" u="sng" dirty="0">
                <a:latin typeface="Segoe Print" panose="02000600000000000000" pitchFamily="2" charset="0"/>
              </a:rPr>
              <a:t>Areas / subjects I could teach</a:t>
            </a:r>
          </a:p>
          <a:p>
            <a:pPr algn="just"/>
            <a:r>
              <a:rPr lang="en-GB" sz="1200" dirty="0">
                <a:latin typeface="Segoe Print" panose="02000600000000000000" pitchFamily="2" charset="0"/>
              </a:rPr>
              <a:t>Art is my passion; I completed a GCSE and A Level in the subject. I am a very creative person and enjoyed decorating the classroom with themed displays where the children  enjoyed getting involved. Also planning creative activities, which linked to the theme, for the children to partake in.</a:t>
            </a:r>
          </a:p>
        </p:txBody>
      </p:sp>
      <p:pic>
        <p:nvPicPr>
          <p:cNvPr id="13" name="Picture 12" descr="A person standing in front of a forest&#10;&#10;Description automatically generated">
            <a:extLst>
              <a:ext uri="{FF2B5EF4-FFF2-40B4-BE49-F238E27FC236}">
                <a16:creationId xmlns:a16="http://schemas.microsoft.com/office/drawing/2014/main" id="{48F7CCC3-30EF-4460-A607-EB954DAEDA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11592" y="2232508"/>
            <a:ext cx="2504516" cy="2095941"/>
          </a:xfrm>
          <a:prstGeom prst="rect">
            <a:avLst/>
          </a:prstGeom>
        </p:spPr>
      </p:pic>
    </p:spTree>
    <p:extLst>
      <p:ext uri="{BB962C8B-B14F-4D97-AF65-F5344CB8AC3E}">
        <p14:creationId xmlns:p14="http://schemas.microsoft.com/office/powerpoint/2010/main" val="891387780"/>
      </p:ext>
    </p:extLst>
  </p:cSld>
  <p:clrMapOvr>
    <a:masterClrMapping/>
  </p:clrMapOvr>
</p:sld>
</file>

<file path=ppt/theme/theme1.xml><?xml version="1.0" encoding="utf-8"?>
<a:theme xmlns:a="http://schemas.openxmlformats.org/drawingml/2006/main" name="Feathered">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Template>TM10001104[[fn=Feathered]]</Template>
  <TotalTime>4282</TotalTime>
  <Words>662</Words>
  <Application>Microsoft Office PowerPoint</Application>
  <PresentationFormat>Widescreen</PresentationFormat>
  <Paragraphs>19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Century Schoolbook</vt:lpstr>
      <vt:lpstr>Corbel</vt:lpstr>
      <vt:lpstr>Segoe Print</vt:lpstr>
      <vt:lpstr>Feathered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Clare Holt</cp:lastModifiedBy>
  <cp:revision>9</cp:revision>
  <dcterms:created xsi:type="dcterms:W3CDTF">2019-09-05T20:58:34Z</dcterms:created>
  <dcterms:modified xsi:type="dcterms:W3CDTF">2019-09-23T12:49:46Z</dcterms:modified>
</cp:coreProperties>
</file>