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9"/>
  </p:notesMasterIdLst>
  <p:sldIdLst>
    <p:sldId id="256" r:id="rId2"/>
    <p:sldId id="259" r:id="rId3"/>
    <p:sldId id="258" r:id="rId4"/>
    <p:sldId id="260" r:id="rId5"/>
    <p:sldId id="270" r:id="rId6"/>
    <p:sldId id="287" r:id="rId7"/>
    <p:sldId id="271" r:id="rId8"/>
    <p:sldId id="262" r:id="rId9"/>
    <p:sldId id="263" r:id="rId10"/>
    <p:sldId id="265" r:id="rId11"/>
    <p:sldId id="264" r:id="rId12"/>
    <p:sldId id="266" r:id="rId13"/>
    <p:sldId id="267" r:id="rId14"/>
    <p:sldId id="272" r:id="rId15"/>
    <p:sldId id="273" r:id="rId16"/>
    <p:sldId id="274" r:id="rId17"/>
    <p:sldId id="275" r:id="rId18"/>
    <p:sldId id="276" r:id="rId19"/>
    <p:sldId id="277" r:id="rId20"/>
    <p:sldId id="295" r:id="rId21"/>
    <p:sldId id="279" r:id="rId22"/>
    <p:sldId id="280" r:id="rId23"/>
    <p:sldId id="281" r:id="rId24"/>
    <p:sldId id="283" r:id="rId25"/>
    <p:sldId id="282" r:id="rId26"/>
    <p:sldId id="284" r:id="rId27"/>
    <p:sldId id="285" r:id="rId28"/>
    <p:sldId id="286" r:id="rId29"/>
    <p:sldId id="288" r:id="rId30"/>
    <p:sldId id="289" r:id="rId31"/>
    <p:sldId id="290" r:id="rId32"/>
    <p:sldId id="291" r:id="rId33"/>
    <p:sldId id="292" r:id="rId34"/>
    <p:sldId id="293" r:id="rId35"/>
    <p:sldId id="294" r:id="rId36"/>
    <p:sldId id="297" r:id="rId37"/>
    <p:sldId id="296"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21"/>
    <p:restoredTop sz="94663"/>
  </p:normalViewPr>
  <p:slideViewPr>
    <p:cSldViewPr snapToGrid="0" snapToObjects="1">
      <p:cViewPr varScale="1">
        <p:scale>
          <a:sx n="70" d="100"/>
          <a:sy n="70" d="100"/>
        </p:scale>
        <p:origin x="54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5D70B5-D787-4FBC-BC1F-35C8A376D2E6}" type="datetimeFigureOut">
              <a:rPr lang="en-GB" smtClean="0"/>
              <a:t>27/02/2023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A947FB-234D-4BC4-8915-716EF883CC91}" type="slidenum">
              <a:rPr lang="en-GB" smtClean="0"/>
              <a:t>‹#›</a:t>
            </a:fld>
            <a:endParaRPr lang="en-GB"/>
          </a:p>
        </p:txBody>
      </p:sp>
    </p:spTree>
    <p:extLst>
      <p:ext uri="{BB962C8B-B14F-4D97-AF65-F5344CB8AC3E}">
        <p14:creationId xmlns:p14="http://schemas.microsoft.com/office/powerpoint/2010/main" val="26838332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514C37A-B5AA-4BAE-83E4-4BCC1D9FA39F}" type="slidenum">
              <a:rPr lang="en-GB" altLang="en-US" sz="1200"/>
              <a:pPr/>
              <a:t>30</a:t>
            </a:fld>
            <a:endParaRPr lang="en-GB" altLang="en-US" sz="1200"/>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1926165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ECDD99B-EA6A-4267-8B3E-93696B10ED63}" type="slidenum">
              <a:rPr lang="en-GB" altLang="en-US" sz="1200"/>
              <a:pPr/>
              <a:t>31</a:t>
            </a:fld>
            <a:endParaRPr lang="en-GB" altLang="en-US" sz="1200"/>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323488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68BEDF7-8C3C-458E-8AFB-7EE64B0316C9}" type="slidenum">
              <a:rPr lang="en-GB" altLang="en-US" sz="1200"/>
              <a:pPr/>
              <a:t>32</a:t>
            </a:fld>
            <a:endParaRPr lang="en-GB" altLang="en-US" sz="1200"/>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1854850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509DDED-6701-40D3-8AD2-469410BDEEAC}" type="slidenum">
              <a:rPr lang="en-GB" altLang="en-US" sz="1200"/>
              <a:pPr/>
              <a:t>33</a:t>
            </a:fld>
            <a:endParaRPr lang="en-GB" altLang="en-US" sz="1200"/>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p>
        </p:txBody>
      </p:sp>
    </p:spTree>
    <p:extLst>
      <p:ext uri="{BB962C8B-B14F-4D97-AF65-F5344CB8AC3E}">
        <p14:creationId xmlns:p14="http://schemas.microsoft.com/office/powerpoint/2010/main" val="1209735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22319EC-C980-4E01-9856-B9D74D61F570}" type="slidenum">
              <a:rPr lang="en-GB" altLang="en-US" sz="1200"/>
              <a:pPr/>
              <a:t>34</a:t>
            </a:fld>
            <a:endParaRPr lang="en-GB" altLang="en-US" sz="1200"/>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929706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4D248F3-0EE5-47F5-9D00-E0816E8DE642}" type="slidenum">
              <a:rPr lang="en-GB" altLang="en-US" sz="1200"/>
              <a:pPr/>
              <a:t>35</a:t>
            </a:fld>
            <a:endParaRPr lang="en-GB" altLang="en-US" sz="120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2886580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35D3698-F20D-594B-9EBA-70DD1DB18826}"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1108341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5D3698-F20D-594B-9EBA-70DD1DB18826}"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3740351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5D3698-F20D-594B-9EBA-70DD1DB18826}"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4043849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35D3698-F20D-594B-9EBA-70DD1DB18826}"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4249972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35D3698-F20D-594B-9EBA-70DD1DB18826}" type="datetimeFigureOut">
              <a:rPr lang="en-US" smtClean="0"/>
              <a:t>2/27/2023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4040800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35D3698-F20D-594B-9EBA-70DD1DB18826}" type="datetimeFigureOut">
              <a:rPr lang="en-US" smtClean="0"/>
              <a:t>2/27/2023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2856201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5D3698-F20D-594B-9EBA-70DD1DB18826}" type="datetimeFigureOut">
              <a:rPr lang="en-US" smtClean="0"/>
              <a:t>2/27/2023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2425613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5D3698-F20D-594B-9EBA-70DD1DB18826}"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2241496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5D3698-F20D-594B-9EBA-70DD1DB18826}"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1815141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5D3698-F20D-594B-9EBA-70DD1DB18826}"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470724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5D3698-F20D-594B-9EBA-70DD1DB18826}"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1003200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5D3698-F20D-594B-9EBA-70DD1DB18826}" type="datetimeFigureOut">
              <a:rPr lang="en-US" smtClean="0"/>
              <a:t>2/27/2023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1F23D1-EB00-6244-8F68-B35A1336659C}" type="slidenum">
              <a:rPr lang="en-US" smtClean="0"/>
              <a:t>‹#›</a:t>
            </a:fld>
            <a:endParaRPr lang="en-US"/>
          </a:p>
        </p:txBody>
      </p:sp>
    </p:spTree>
    <p:extLst>
      <p:ext uri="{BB962C8B-B14F-4D97-AF65-F5344CB8AC3E}">
        <p14:creationId xmlns:p14="http://schemas.microsoft.com/office/powerpoint/2010/main" val="18792959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8294908-8B00-4F58-BBBA-20F71A40A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 xmlns:a16="http://schemas.microsoft.com/office/drawing/2014/main" id="{4364C879-1404-4203-8E9D-CC5DE0A621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 xmlns:a16="http://schemas.microsoft.com/office/drawing/2014/main" id="{84617302-4B0D-4351-A6BB-6F0930D943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 xmlns:a16="http://schemas.microsoft.com/office/drawing/2014/main" id="{DA2C7802-C2E0-4218-8F89-8DD7CCD2CD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 xmlns:a16="http://schemas.microsoft.com/office/drawing/2014/main" id="{A6D7111A-21E5-4EE9-8A78-10E5530F01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 xmlns:a16="http://schemas.microsoft.com/office/drawing/2014/main" id="{A3969E80-A77B-49FC-9122-D89AFD5EE1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 xmlns:a16="http://schemas.microsoft.com/office/drawing/2014/main" id="{1849CA57-76BD-4CF2-80BA-D7A46A01B7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 xmlns:a16="http://schemas.microsoft.com/office/drawing/2014/main" id="{35E9085E-E730-4768-83D4-6CB7E98971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 xmlns:a16="http://schemas.microsoft.com/office/drawing/2014/main" id="{973272FE-A474-4CAE-8CA2-BCC8B476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 xmlns:a16="http://schemas.microsoft.com/office/drawing/2014/main" id="{41B352BB-4C22-1343-B418-774D7847835E}"/>
              </a:ext>
            </a:extLst>
          </p:cNvPr>
          <p:cNvSpPr>
            <a:spLocks noGrp="1"/>
          </p:cNvSpPr>
          <p:nvPr>
            <p:ph type="ctrTitle"/>
          </p:nvPr>
        </p:nvSpPr>
        <p:spPr>
          <a:xfrm>
            <a:off x="3204642" y="2353641"/>
            <a:ext cx="5782716" cy="2150719"/>
          </a:xfrm>
          <a:noFill/>
        </p:spPr>
        <p:txBody>
          <a:bodyPr anchor="ctr">
            <a:normAutofit/>
          </a:bodyPr>
          <a:lstStyle/>
          <a:p>
            <a:r>
              <a:rPr lang="en-US" sz="4400" dirty="0">
                <a:solidFill>
                  <a:srgbClr val="080808"/>
                </a:solidFill>
              </a:rPr>
              <a:t>Marketing in Practice</a:t>
            </a:r>
          </a:p>
        </p:txBody>
      </p:sp>
      <p:sp>
        <p:nvSpPr>
          <p:cNvPr id="3" name="Subtitle 2">
            <a:extLst>
              <a:ext uri="{FF2B5EF4-FFF2-40B4-BE49-F238E27FC236}">
                <a16:creationId xmlns="" xmlns:a16="http://schemas.microsoft.com/office/drawing/2014/main" id="{2FEA2440-E29C-1D4D-B3F2-24CD4C78FE29}"/>
              </a:ext>
            </a:extLst>
          </p:cNvPr>
          <p:cNvSpPr>
            <a:spLocks noGrp="1"/>
          </p:cNvSpPr>
          <p:nvPr>
            <p:ph type="subTitle" idx="1"/>
          </p:nvPr>
        </p:nvSpPr>
        <p:spPr>
          <a:xfrm>
            <a:off x="4439633" y="4518923"/>
            <a:ext cx="3312734" cy="1141851"/>
          </a:xfrm>
          <a:noFill/>
        </p:spPr>
        <p:txBody>
          <a:bodyPr>
            <a:normAutofit/>
          </a:bodyPr>
          <a:lstStyle/>
          <a:p>
            <a:r>
              <a:rPr lang="en-US" sz="3200" dirty="0">
                <a:solidFill>
                  <a:srgbClr val="080808"/>
                </a:solidFill>
              </a:rPr>
              <a:t>Lecture One</a:t>
            </a:r>
          </a:p>
        </p:txBody>
      </p:sp>
      <p:sp>
        <p:nvSpPr>
          <p:cNvPr id="26" name="Freeform: Shape 25">
            <a:extLst>
              <a:ext uri="{FF2B5EF4-FFF2-40B4-BE49-F238E27FC236}">
                <a16:creationId xmlns="" xmlns:a16="http://schemas.microsoft.com/office/drawing/2014/main" id="{E07981EA-05A6-437C-88D7-B377B92B03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 xmlns:a16="http://schemas.microsoft.com/office/drawing/2014/main" id="{15E3C750-986E-4769-B1AE-49289FBEE7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32845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2C61293E-6EBE-43EF-A52C-9BEBFD7679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12EE850C-8E9E-294F-83F5-FEBDE29B6D11}"/>
              </a:ext>
            </a:extLst>
          </p:cNvPr>
          <p:cNvSpPr>
            <a:spLocks noGrp="1"/>
          </p:cNvSpPr>
          <p:nvPr>
            <p:ph type="title"/>
          </p:nvPr>
        </p:nvSpPr>
        <p:spPr>
          <a:xfrm>
            <a:off x="5297762" y="329184"/>
            <a:ext cx="6251110" cy="1783080"/>
          </a:xfrm>
        </p:spPr>
        <p:txBody>
          <a:bodyPr anchor="b">
            <a:normAutofit/>
          </a:bodyPr>
          <a:lstStyle/>
          <a:p>
            <a:r>
              <a:rPr lang="en-US" sz="5400" dirty="0"/>
              <a:t>About me </a:t>
            </a:r>
          </a:p>
        </p:txBody>
      </p:sp>
      <p:sp>
        <p:nvSpPr>
          <p:cNvPr id="3" name="Content Placeholder 2">
            <a:extLst>
              <a:ext uri="{FF2B5EF4-FFF2-40B4-BE49-F238E27FC236}">
                <a16:creationId xmlns="" xmlns:a16="http://schemas.microsoft.com/office/drawing/2014/main" id="{2E181CA7-AA99-D14C-81B4-B3180BD99A82}"/>
              </a:ext>
            </a:extLst>
          </p:cNvPr>
          <p:cNvSpPr>
            <a:spLocks noGrp="1"/>
          </p:cNvSpPr>
          <p:nvPr>
            <p:ph idx="1"/>
          </p:nvPr>
        </p:nvSpPr>
        <p:spPr>
          <a:xfrm>
            <a:off x="5297762" y="2706624"/>
            <a:ext cx="6251110" cy="3483864"/>
          </a:xfrm>
        </p:spPr>
        <p:txBody>
          <a:bodyPr>
            <a:normAutofit/>
          </a:bodyPr>
          <a:lstStyle/>
          <a:p>
            <a:r>
              <a:rPr lang="en-US" sz="2200" dirty="0" smtClean="0"/>
              <a:t>Marketing Lecturer &amp; Course Leader (25 years)</a:t>
            </a:r>
          </a:p>
          <a:p>
            <a:pPr lvl="1"/>
            <a:r>
              <a:rPr lang="en-US" sz="1800" dirty="0" smtClean="0"/>
              <a:t>University of Southampton / </a:t>
            </a:r>
            <a:r>
              <a:rPr lang="en-US" sz="1800" dirty="0" err="1" smtClean="0"/>
              <a:t>Solent</a:t>
            </a:r>
            <a:r>
              <a:rPr lang="en-US" sz="1800" dirty="0" smtClean="0"/>
              <a:t> University</a:t>
            </a:r>
          </a:p>
          <a:p>
            <a:pPr lvl="1"/>
            <a:r>
              <a:rPr lang="en-US" sz="1800" dirty="0" smtClean="0"/>
              <a:t>Open University / Surrey University / University of West London</a:t>
            </a:r>
          </a:p>
          <a:p>
            <a:pPr lvl="1"/>
            <a:r>
              <a:rPr lang="en-US" sz="1800" dirty="0" smtClean="0"/>
              <a:t>HCT Dubai</a:t>
            </a:r>
          </a:p>
          <a:p>
            <a:r>
              <a:rPr lang="en-US" sz="2200" dirty="0" smtClean="0"/>
              <a:t>Marketing Consultant</a:t>
            </a:r>
            <a:endParaRPr lang="en-US" sz="2200" dirty="0"/>
          </a:p>
          <a:p>
            <a:r>
              <a:rPr lang="en-US" sz="2200" dirty="0" smtClean="0"/>
              <a:t>Industry Experience</a:t>
            </a:r>
          </a:p>
          <a:p>
            <a:pPr lvl="1"/>
            <a:r>
              <a:rPr lang="en-US" sz="1800" dirty="0" smtClean="0"/>
              <a:t>Oil Industry, </a:t>
            </a:r>
          </a:p>
          <a:p>
            <a:pPr lvl="1"/>
            <a:r>
              <a:rPr lang="en-US" sz="1800" dirty="0" smtClean="0"/>
              <a:t>Marketing Agencies – Market Research and Promotions</a:t>
            </a:r>
            <a:endParaRPr lang="en-US" sz="1800" dirty="0"/>
          </a:p>
          <a:p>
            <a:pPr marL="0" indent="0">
              <a:buNone/>
            </a:pPr>
            <a:endParaRPr lang="en-US" sz="2200" dirty="0"/>
          </a:p>
          <a:p>
            <a:endParaRPr lang="en-US" sz="2200" dirty="0"/>
          </a:p>
        </p:txBody>
      </p:sp>
      <p:pic>
        <p:nvPicPr>
          <p:cNvPr id="4" name="Picture 3">
            <a:extLst>
              <a:ext uri="{FF2B5EF4-FFF2-40B4-BE49-F238E27FC236}">
                <a16:creationId xmlns="" xmlns:a16="http://schemas.microsoft.com/office/drawing/2014/main" id="{5D6E2ADA-AF3F-A64B-8FA2-F6FFBEBCCD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 y="0"/>
            <a:ext cx="5297424" cy="685800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 xmlns:a16="http://schemas.microsoft.com/office/drawing/2014/main" id="{21540236-BFD5-4A9D-8840-4703E7F7682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6713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0">
            <a:extLst>
              <a:ext uri="{FF2B5EF4-FFF2-40B4-BE49-F238E27FC236}">
                <a16:creationId xmlns="" xmlns:a16="http://schemas.microsoft.com/office/drawing/2014/main" id="{2C61293E-6EBE-43EF-A52C-9BEBFD7679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11229FD4-9076-1F4B-904C-C2A73E7448FB}"/>
              </a:ext>
            </a:extLst>
          </p:cNvPr>
          <p:cNvSpPr>
            <a:spLocks noGrp="1"/>
          </p:cNvSpPr>
          <p:nvPr>
            <p:ph type="title"/>
          </p:nvPr>
        </p:nvSpPr>
        <p:spPr>
          <a:xfrm>
            <a:off x="5297762" y="329184"/>
            <a:ext cx="6251110" cy="1783080"/>
          </a:xfrm>
        </p:spPr>
        <p:txBody>
          <a:bodyPr anchor="b">
            <a:normAutofit/>
          </a:bodyPr>
          <a:lstStyle/>
          <a:p>
            <a:r>
              <a:rPr lang="en-US" sz="5400"/>
              <a:t>About the course </a:t>
            </a:r>
          </a:p>
        </p:txBody>
      </p:sp>
      <p:sp>
        <p:nvSpPr>
          <p:cNvPr id="3" name="Content Placeholder 2">
            <a:extLst>
              <a:ext uri="{FF2B5EF4-FFF2-40B4-BE49-F238E27FC236}">
                <a16:creationId xmlns="" xmlns:a16="http://schemas.microsoft.com/office/drawing/2014/main" id="{28E73A3E-D2BB-1541-8FB2-9110295EEF05}"/>
              </a:ext>
            </a:extLst>
          </p:cNvPr>
          <p:cNvSpPr>
            <a:spLocks noGrp="1"/>
          </p:cNvSpPr>
          <p:nvPr>
            <p:ph idx="1"/>
          </p:nvPr>
        </p:nvSpPr>
        <p:spPr>
          <a:xfrm>
            <a:off x="5297762" y="2706624"/>
            <a:ext cx="6251110" cy="3483864"/>
          </a:xfrm>
        </p:spPr>
        <p:txBody>
          <a:bodyPr>
            <a:normAutofit/>
          </a:bodyPr>
          <a:lstStyle/>
          <a:p>
            <a:pPr marL="0" indent="0">
              <a:buNone/>
            </a:pPr>
            <a:r>
              <a:rPr lang="en-US" sz="2200" dirty="0"/>
              <a:t>Course Aims</a:t>
            </a:r>
          </a:p>
          <a:p>
            <a:pPr marL="0" indent="0">
              <a:buNone/>
            </a:pPr>
            <a:endParaRPr lang="en-US" sz="2200" dirty="0"/>
          </a:p>
          <a:p>
            <a:pPr marL="0" indent="0">
              <a:buNone/>
            </a:pPr>
            <a:r>
              <a:rPr lang="en-GB" sz="2200" dirty="0"/>
              <a:t>“To prepare students for the workplace by focusing on the identification and implementation of key marketing responsibilities that add value to the organisation and the customer.”</a:t>
            </a:r>
          </a:p>
          <a:p>
            <a:pPr marL="0" indent="0">
              <a:buNone/>
            </a:pPr>
            <a:endParaRPr lang="en-US" sz="2200" dirty="0"/>
          </a:p>
        </p:txBody>
      </p:sp>
      <p:pic>
        <p:nvPicPr>
          <p:cNvPr id="6" name="Picture 5">
            <a:extLst>
              <a:ext uri="{FF2B5EF4-FFF2-40B4-BE49-F238E27FC236}">
                <a16:creationId xmlns="" xmlns:a16="http://schemas.microsoft.com/office/drawing/2014/main" id="{D253ED03-B4D1-9C41-8BC3-C81653406926}"/>
              </a:ext>
            </a:extLst>
          </p:cNvPr>
          <p:cNvPicPr>
            <a:picLocks noChangeAspect="1"/>
          </p:cNvPicPr>
          <p:nvPr/>
        </p:nvPicPr>
        <p:blipFill rotWithShape="1">
          <a:blip r:embed="rId2"/>
          <a:srcRect l="34199" r="2064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4" name="sketchy line">
            <a:extLst>
              <a:ext uri="{FF2B5EF4-FFF2-40B4-BE49-F238E27FC236}">
                <a16:creationId xmlns="" xmlns:a16="http://schemas.microsoft.com/office/drawing/2014/main" id="{21540236-BFD5-4A9D-8840-4703E7F7682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79153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100EDD19-6802-4EC3-95CE-CFFAB042CFD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2BED25C4-494C-7C4A-8F96-B5AA55A06C75}"/>
              </a:ext>
            </a:extLst>
          </p:cNvPr>
          <p:cNvSpPr>
            <a:spLocks noGrp="1"/>
          </p:cNvSpPr>
          <p:nvPr>
            <p:ph type="title"/>
          </p:nvPr>
        </p:nvSpPr>
        <p:spPr/>
        <p:txBody>
          <a:bodyPr>
            <a:normAutofit/>
          </a:bodyPr>
          <a:lstStyle/>
          <a:p>
            <a:r>
              <a:rPr lang="en-GB" sz="5400" b="1"/>
              <a:t>LEARNING OUTCOMES</a:t>
            </a:r>
            <a:r>
              <a:rPr lang="en-GB" sz="5400">
                <a:effectLst/>
              </a:rPr>
              <a:t> </a:t>
            </a:r>
            <a:endParaRPr lang="en-US" sz="5400"/>
          </a:p>
        </p:txBody>
      </p:sp>
      <p:sp>
        <p:nvSpPr>
          <p:cNvPr id="3" name="Content Placeholder 2">
            <a:extLst>
              <a:ext uri="{FF2B5EF4-FFF2-40B4-BE49-F238E27FC236}">
                <a16:creationId xmlns="" xmlns:a16="http://schemas.microsoft.com/office/drawing/2014/main" id="{7811CB13-A97E-074A-B9A1-883DA5DABCCA}"/>
              </a:ext>
            </a:extLst>
          </p:cNvPr>
          <p:cNvSpPr>
            <a:spLocks noGrp="1"/>
          </p:cNvSpPr>
          <p:nvPr>
            <p:ph idx="1"/>
          </p:nvPr>
        </p:nvSpPr>
        <p:spPr>
          <a:xfrm>
            <a:off x="838200" y="1929384"/>
            <a:ext cx="10515600" cy="4251960"/>
          </a:xfrm>
        </p:spPr>
        <p:txBody>
          <a:bodyPr>
            <a:normAutofit/>
          </a:bodyPr>
          <a:lstStyle/>
          <a:p>
            <a:pPr marL="0" indent="0">
              <a:buNone/>
            </a:pPr>
            <a:r>
              <a:rPr lang="en-GB" sz="2200" dirty="0"/>
              <a:t>Upon the successful completion of this module, the student should be able to:</a:t>
            </a:r>
          </a:p>
          <a:p>
            <a:pPr marL="0" indent="0">
              <a:buNone/>
            </a:pPr>
            <a:endParaRPr lang="en-GB" sz="2200" dirty="0"/>
          </a:p>
          <a:p>
            <a:pPr lvl="0" fontAlgn="base" hangingPunct="0"/>
            <a:r>
              <a:rPr lang="en-GB" sz="2200" dirty="0"/>
              <a:t>Produce and organise effectively and efficiently marketing outputs that meet key strategic opportunities identified by the business</a:t>
            </a:r>
            <a:r>
              <a:rPr lang="en-GB" sz="2200" dirty="0" smtClean="0"/>
              <a:t>.</a:t>
            </a:r>
          </a:p>
          <a:p>
            <a:pPr marL="0" lvl="0" indent="0" fontAlgn="base" hangingPunct="0">
              <a:buNone/>
            </a:pPr>
            <a:endParaRPr lang="en-GB" sz="2200" dirty="0"/>
          </a:p>
          <a:p>
            <a:pPr lvl="0" fontAlgn="base" hangingPunct="0"/>
            <a:r>
              <a:rPr lang="en-GB" sz="2200" dirty="0"/>
              <a:t>Develop tactical programmes that will impact the organisations positioning in the marketplace positively.</a:t>
            </a:r>
            <a:endParaRPr lang="en-GB" sz="2200" dirty="0">
              <a:effectLst/>
            </a:endParaRPr>
          </a:p>
          <a:p>
            <a:pPr marL="0" indent="0">
              <a:buNone/>
            </a:pPr>
            <a:endParaRPr lang="en-US" sz="2200" dirty="0"/>
          </a:p>
        </p:txBody>
      </p:sp>
      <p:sp>
        <p:nvSpPr>
          <p:cNvPr id="10" name="sketch line">
            <a:extLst>
              <a:ext uri="{FF2B5EF4-FFF2-40B4-BE49-F238E27FC236}">
                <a16:creationId xmlns="" xmlns:a16="http://schemas.microsoft.com/office/drawing/2014/main" id="{DB17E863-922E-4C26-BD64-E8FD41D2866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8727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100EDD19-6802-4EC3-95CE-CFFAB042CFD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EBFD8ABE-ABDD-4648-8429-C4619BF27278}"/>
              </a:ext>
            </a:extLst>
          </p:cNvPr>
          <p:cNvSpPr>
            <a:spLocks noGrp="1"/>
          </p:cNvSpPr>
          <p:nvPr>
            <p:ph type="title"/>
          </p:nvPr>
        </p:nvSpPr>
        <p:spPr/>
        <p:txBody>
          <a:bodyPr>
            <a:normAutofit/>
          </a:bodyPr>
          <a:lstStyle/>
          <a:p>
            <a:r>
              <a:rPr lang="en-US" sz="5400"/>
              <a:t>What are we going to cover </a:t>
            </a:r>
          </a:p>
        </p:txBody>
      </p:sp>
      <p:sp>
        <p:nvSpPr>
          <p:cNvPr id="34" name="Content Placeholder 2">
            <a:extLst>
              <a:ext uri="{FF2B5EF4-FFF2-40B4-BE49-F238E27FC236}">
                <a16:creationId xmlns="" xmlns:a16="http://schemas.microsoft.com/office/drawing/2014/main" id="{D5DFC0C6-324D-B74E-BAF9-7E7FE1434F79}"/>
              </a:ext>
            </a:extLst>
          </p:cNvPr>
          <p:cNvSpPr>
            <a:spLocks noGrp="1"/>
          </p:cNvSpPr>
          <p:nvPr>
            <p:ph idx="1"/>
          </p:nvPr>
        </p:nvSpPr>
        <p:spPr>
          <a:xfrm>
            <a:off x="838200" y="1929384"/>
            <a:ext cx="10515600" cy="4251960"/>
          </a:xfrm>
        </p:spPr>
        <p:txBody>
          <a:bodyPr>
            <a:normAutofit/>
          </a:bodyPr>
          <a:lstStyle/>
          <a:p>
            <a:pPr lvl="0"/>
            <a:r>
              <a:rPr lang="en-GB" sz="2400" dirty="0"/>
              <a:t>An introduction to negotiations</a:t>
            </a:r>
          </a:p>
          <a:p>
            <a:pPr lvl="0"/>
            <a:r>
              <a:rPr lang="en-GB" sz="2400" dirty="0"/>
              <a:t>Marketing agency work relationships work effectively and efficiently</a:t>
            </a:r>
          </a:p>
          <a:p>
            <a:pPr lvl="0"/>
            <a:r>
              <a:rPr lang="en-GB" sz="2400" dirty="0"/>
              <a:t>The relationship with sales and working with the sales team</a:t>
            </a:r>
          </a:p>
          <a:p>
            <a:pPr lvl="0"/>
            <a:r>
              <a:rPr lang="en-GB" sz="2400" dirty="0"/>
              <a:t>Developing social media marketing programmes</a:t>
            </a:r>
          </a:p>
          <a:p>
            <a:pPr lvl="0"/>
            <a:r>
              <a:rPr lang="en-GB" sz="2400" dirty="0"/>
              <a:t>Public relations events, organising press conferences and writing press releases</a:t>
            </a:r>
          </a:p>
          <a:p>
            <a:pPr lvl="0"/>
            <a:r>
              <a:rPr lang="en-GB" sz="2400" dirty="0"/>
              <a:t>Managing the distribution channels</a:t>
            </a:r>
          </a:p>
          <a:p>
            <a:pPr lvl="0"/>
            <a:r>
              <a:rPr lang="en-GB" sz="2400" dirty="0"/>
              <a:t>Managing and organising direct marketing activity</a:t>
            </a:r>
          </a:p>
        </p:txBody>
      </p:sp>
      <p:sp>
        <p:nvSpPr>
          <p:cNvPr id="10" name="sketch line">
            <a:extLst>
              <a:ext uri="{FF2B5EF4-FFF2-40B4-BE49-F238E27FC236}">
                <a16:creationId xmlns="" xmlns:a16="http://schemas.microsoft.com/office/drawing/2014/main" id="{DB17E863-922E-4C26-BD64-E8FD41D2866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6193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100EDD19-6802-4EC3-95CE-CFFAB042CFD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EBFD8ABE-ABDD-4648-8429-C4619BF27278}"/>
              </a:ext>
            </a:extLst>
          </p:cNvPr>
          <p:cNvSpPr>
            <a:spLocks noGrp="1"/>
          </p:cNvSpPr>
          <p:nvPr>
            <p:ph type="title"/>
          </p:nvPr>
        </p:nvSpPr>
        <p:spPr/>
        <p:txBody>
          <a:bodyPr>
            <a:normAutofit/>
          </a:bodyPr>
          <a:lstStyle/>
          <a:p>
            <a:r>
              <a:rPr lang="en-US" sz="5400"/>
              <a:t>What are we going to cover </a:t>
            </a:r>
          </a:p>
        </p:txBody>
      </p:sp>
      <p:sp>
        <p:nvSpPr>
          <p:cNvPr id="34" name="Content Placeholder 2">
            <a:extLst>
              <a:ext uri="{FF2B5EF4-FFF2-40B4-BE49-F238E27FC236}">
                <a16:creationId xmlns="" xmlns:a16="http://schemas.microsoft.com/office/drawing/2014/main" id="{D5DFC0C6-324D-B74E-BAF9-7E7FE1434F79}"/>
              </a:ext>
            </a:extLst>
          </p:cNvPr>
          <p:cNvSpPr>
            <a:spLocks noGrp="1"/>
          </p:cNvSpPr>
          <p:nvPr>
            <p:ph idx="1"/>
          </p:nvPr>
        </p:nvSpPr>
        <p:spPr>
          <a:xfrm>
            <a:off x="838200" y="1929384"/>
            <a:ext cx="10515600" cy="4251960"/>
          </a:xfrm>
        </p:spPr>
        <p:txBody>
          <a:bodyPr>
            <a:normAutofit/>
          </a:bodyPr>
          <a:lstStyle/>
          <a:p>
            <a:r>
              <a:rPr lang="en-GB" sz="2200" dirty="0"/>
              <a:t>An overview of modern marketing teams</a:t>
            </a:r>
          </a:p>
          <a:p>
            <a:r>
              <a:rPr lang="en-GB" sz="2200" dirty="0"/>
              <a:t>Proactive Public Relations</a:t>
            </a:r>
          </a:p>
          <a:p>
            <a:r>
              <a:rPr lang="en-GB" sz="2200" dirty="0"/>
              <a:t>Reactive Public Relations</a:t>
            </a:r>
          </a:p>
          <a:p>
            <a:r>
              <a:rPr lang="en-GB" sz="2200" dirty="0" smtClean="0"/>
              <a:t>Brand Management</a:t>
            </a:r>
            <a:endParaRPr lang="en-GB" sz="2200" dirty="0"/>
          </a:p>
          <a:p>
            <a:r>
              <a:rPr lang="en-GB" sz="2200" dirty="0"/>
              <a:t>Marketing strategy and planning</a:t>
            </a:r>
          </a:p>
          <a:p>
            <a:r>
              <a:rPr lang="en-GB" sz="2200" dirty="0"/>
              <a:t>Data at the heart of marketing decisions</a:t>
            </a:r>
          </a:p>
          <a:p>
            <a:r>
              <a:rPr lang="en-GB" sz="2200" dirty="0"/>
              <a:t>Social Media ( Across 2 lectures) </a:t>
            </a:r>
          </a:p>
          <a:p>
            <a:r>
              <a:rPr lang="en-GB" sz="2200" dirty="0"/>
              <a:t>The Customer </a:t>
            </a:r>
          </a:p>
          <a:p>
            <a:r>
              <a:rPr lang="en-GB" sz="2200" dirty="0"/>
              <a:t>ATL Marketing ( TV, Radio, Print)</a:t>
            </a:r>
            <a:endParaRPr lang="en-US" sz="2200" dirty="0"/>
          </a:p>
        </p:txBody>
      </p:sp>
      <p:sp>
        <p:nvSpPr>
          <p:cNvPr id="10" name="sketch line">
            <a:extLst>
              <a:ext uri="{FF2B5EF4-FFF2-40B4-BE49-F238E27FC236}">
                <a16:creationId xmlns="" xmlns:a16="http://schemas.microsoft.com/office/drawing/2014/main" id="{DB17E863-922E-4C26-BD64-E8FD41D2866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7571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100EDD19-6802-4EC3-95CE-CFFAB042CFD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376FAFC9-3231-1C45-AA19-9ED074377948}"/>
              </a:ext>
            </a:extLst>
          </p:cNvPr>
          <p:cNvSpPr>
            <a:spLocks noGrp="1"/>
          </p:cNvSpPr>
          <p:nvPr>
            <p:ph type="title"/>
          </p:nvPr>
        </p:nvSpPr>
        <p:spPr/>
        <p:txBody>
          <a:bodyPr>
            <a:normAutofit/>
          </a:bodyPr>
          <a:lstStyle/>
          <a:p>
            <a:r>
              <a:rPr lang="en-US" sz="5400"/>
              <a:t>What are we going to cover </a:t>
            </a:r>
          </a:p>
        </p:txBody>
      </p:sp>
      <p:sp>
        <p:nvSpPr>
          <p:cNvPr id="30" name="Content Placeholder 2">
            <a:extLst>
              <a:ext uri="{FF2B5EF4-FFF2-40B4-BE49-F238E27FC236}">
                <a16:creationId xmlns="" xmlns:a16="http://schemas.microsoft.com/office/drawing/2014/main" id="{984CE122-E169-F34B-808E-FCC5997773EE}"/>
              </a:ext>
            </a:extLst>
          </p:cNvPr>
          <p:cNvSpPr>
            <a:spLocks noGrp="1"/>
          </p:cNvSpPr>
          <p:nvPr>
            <p:ph idx="1"/>
          </p:nvPr>
        </p:nvSpPr>
        <p:spPr>
          <a:xfrm>
            <a:off x="838200" y="1929384"/>
            <a:ext cx="10515600" cy="4251960"/>
          </a:xfrm>
        </p:spPr>
        <p:txBody>
          <a:bodyPr>
            <a:normAutofit/>
          </a:bodyPr>
          <a:lstStyle/>
          <a:p>
            <a:r>
              <a:rPr lang="en-US" sz="2200"/>
              <a:t>Other digital media channels</a:t>
            </a:r>
          </a:p>
          <a:p>
            <a:r>
              <a:rPr lang="en-US" sz="2200"/>
              <a:t>Media planning</a:t>
            </a:r>
          </a:p>
          <a:p>
            <a:r>
              <a:rPr lang="en-US" sz="2200"/>
              <a:t>Web creation and management</a:t>
            </a:r>
          </a:p>
          <a:p>
            <a:r>
              <a:rPr lang="en-US" sz="2200"/>
              <a:t>Campaigns</a:t>
            </a:r>
          </a:p>
          <a:p>
            <a:r>
              <a:rPr lang="en-US" sz="2200"/>
              <a:t>Creativity, targeting and timings</a:t>
            </a:r>
          </a:p>
          <a:p>
            <a:r>
              <a:rPr lang="en-US" sz="2200"/>
              <a:t>Campaigns in action</a:t>
            </a:r>
          </a:p>
          <a:p>
            <a:r>
              <a:rPr lang="en-US" sz="2200"/>
              <a:t>Q&amp;A with a marketing professionals</a:t>
            </a:r>
          </a:p>
        </p:txBody>
      </p:sp>
      <p:sp>
        <p:nvSpPr>
          <p:cNvPr id="10" name="sketch line">
            <a:extLst>
              <a:ext uri="{FF2B5EF4-FFF2-40B4-BE49-F238E27FC236}">
                <a16:creationId xmlns="" xmlns:a16="http://schemas.microsoft.com/office/drawing/2014/main" id="{DB17E863-922E-4C26-BD64-E8FD41D2866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4347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2B97F24A-32CE-4C1C-A50D-3016B394DC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2CDE9255-A222-C24A-979E-957B4812A0E1}"/>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Study time allocation </a:t>
            </a:r>
          </a:p>
        </p:txBody>
      </p:sp>
      <p:graphicFrame>
        <p:nvGraphicFramePr>
          <p:cNvPr id="4" name="Content Placeholder 3">
            <a:extLst>
              <a:ext uri="{FF2B5EF4-FFF2-40B4-BE49-F238E27FC236}">
                <a16:creationId xmlns="" xmlns:a16="http://schemas.microsoft.com/office/drawing/2014/main" id="{BAF9B880-1A9F-AA47-AC46-8DE305E1BE08}"/>
              </a:ext>
            </a:extLst>
          </p:cNvPr>
          <p:cNvGraphicFramePr>
            <a:graphicFrameLocks noGrp="1"/>
          </p:cNvGraphicFramePr>
          <p:nvPr>
            <p:ph idx="1"/>
            <p:extLst>
              <p:ext uri="{D42A27DB-BD31-4B8C-83A1-F6EECF244321}">
                <p14:modId xmlns:p14="http://schemas.microsoft.com/office/powerpoint/2010/main" val="2133094027"/>
              </p:ext>
            </p:extLst>
          </p:nvPr>
        </p:nvGraphicFramePr>
        <p:xfrm>
          <a:off x="4654296" y="1777934"/>
          <a:ext cx="6903721" cy="3302133"/>
        </p:xfrm>
        <a:graphic>
          <a:graphicData uri="http://schemas.openxmlformats.org/drawingml/2006/table">
            <a:tbl>
              <a:tblPr firstRow="1" firstCol="1" bandRow="1">
                <a:noFill/>
                <a:tableStyleId>{5C22544A-7EE6-4342-B048-85BDC9FD1C3A}</a:tableStyleId>
              </a:tblPr>
              <a:tblGrid>
                <a:gridCol w="2759870">
                  <a:extLst>
                    <a:ext uri="{9D8B030D-6E8A-4147-A177-3AD203B41FA5}">
                      <a16:colId xmlns="" xmlns:a16="http://schemas.microsoft.com/office/drawing/2014/main" val="4217852280"/>
                    </a:ext>
                  </a:extLst>
                </a:gridCol>
                <a:gridCol w="1588342">
                  <a:extLst>
                    <a:ext uri="{9D8B030D-6E8A-4147-A177-3AD203B41FA5}">
                      <a16:colId xmlns="" xmlns:a16="http://schemas.microsoft.com/office/drawing/2014/main" val="2532361196"/>
                    </a:ext>
                  </a:extLst>
                </a:gridCol>
                <a:gridCol w="2555509">
                  <a:extLst>
                    <a:ext uri="{9D8B030D-6E8A-4147-A177-3AD203B41FA5}">
                      <a16:colId xmlns="" xmlns:a16="http://schemas.microsoft.com/office/drawing/2014/main" val="1769790438"/>
                    </a:ext>
                  </a:extLst>
                </a:gridCol>
              </a:tblGrid>
              <a:tr h="707045">
                <a:tc>
                  <a:txBody>
                    <a:bodyPr/>
                    <a:lstStyle/>
                    <a:p>
                      <a:pPr>
                        <a:spcAft>
                          <a:spcPts val="0"/>
                        </a:spcAft>
                      </a:pPr>
                      <a:r>
                        <a:rPr lang="en-GB" sz="2000" b="0" cap="all" spc="150">
                          <a:solidFill>
                            <a:schemeClr val="lt1"/>
                          </a:solidFill>
                          <a:effectLst/>
                        </a:rPr>
                        <a:t>Activity type</a:t>
                      </a:r>
                      <a:endParaRPr lang="en-GB" sz="2000" b="0" cap="all" spc="150">
                        <a:solidFill>
                          <a:schemeClr val="lt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lnL>
                    <a:lnR w="12700" cmpd="sng">
                      <a:noFill/>
                    </a:lnR>
                    <a:lnT w="12700" cmpd="sng">
                      <a:noFill/>
                    </a:lnT>
                    <a:lnB w="38100" cmpd="sng">
                      <a:noFill/>
                    </a:lnB>
                    <a:solidFill>
                      <a:srgbClr val="505356"/>
                    </a:solidFill>
                  </a:tcPr>
                </a:tc>
                <a:tc>
                  <a:txBody>
                    <a:bodyPr/>
                    <a:lstStyle/>
                    <a:p>
                      <a:pPr algn="ctr">
                        <a:spcAft>
                          <a:spcPts val="0"/>
                        </a:spcAft>
                      </a:pPr>
                      <a:r>
                        <a:rPr lang="en-GB" sz="2000" b="0" cap="all" spc="150">
                          <a:solidFill>
                            <a:schemeClr val="lt1"/>
                          </a:solidFill>
                          <a:effectLst/>
                        </a:rPr>
                        <a:t>Hours</a:t>
                      </a:r>
                      <a:endParaRPr lang="en-GB" sz="2000" b="0" cap="all" spc="150">
                        <a:solidFill>
                          <a:schemeClr val="lt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lnL>
                    <a:lnR w="12700" cmpd="sng">
                      <a:noFill/>
                    </a:lnR>
                    <a:lnT w="12700" cmpd="sng">
                      <a:noFill/>
                    </a:lnT>
                    <a:lnB w="38100" cmpd="sng">
                      <a:noFill/>
                    </a:lnB>
                    <a:solidFill>
                      <a:srgbClr val="505356"/>
                    </a:solidFill>
                  </a:tcPr>
                </a:tc>
                <a:tc>
                  <a:txBody>
                    <a:bodyPr/>
                    <a:lstStyle/>
                    <a:p>
                      <a:pPr algn="ctr">
                        <a:spcAft>
                          <a:spcPts val="0"/>
                        </a:spcAft>
                      </a:pPr>
                      <a:r>
                        <a:rPr lang="en-GB" sz="2000" b="0" cap="all" spc="150">
                          <a:solidFill>
                            <a:schemeClr val="lt1"/>
                          </a:solidFill>
                          <a:effectLst/>
                        </a:rPr>
                        <a:t>Percentage</a:t>
                      </a:r>
                      <a:endParaRPr lang="en-GB" sz="2000" b="0" cap="all" spc="150">
                        <a:solidFill>
                          <a:schemeClr val="lt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lnL>
                    <a:lnR w="12700" cmpd="sng">
                      <a:noFill/>
                    </a:lnR>
                    <a:lnT w="12700" cmpd="sng">
                      <a:noFill/>
                    </a:lnT>
                    <a:lnB w="38100" cmpd="sng">
                      <a:noFill/>
                    </a:lnB>
                    <a:solidFill>
                      <a:srgbClr val="505356"/>
                    </a:solidFill>
                  </a:tcPr>
                </a:tc>
                <a:extLst>
                  <a:ext uri="{0D108BD9-81ED-4DB2-BD59-A6C34878D82A}">
                    <a16:rowId xmlns="" xmlns:a16="http://schemas.microsoft.com/office/drawing/2014/main" val="1711409216"/>
                  </a:ext>
                </a:extLst>
              </a:tr>
              <a:tr h="648772">
                <a:tc>
                  <a:txBody>
                    <a:bodyPr/>
                    <a:lstStyle/>
                    <a:p>
                      <a:pPr>
                        <a:spcAft>
                          <a:spcPts val="0"/>
                        </a:spcAft>
                      </a:pPr>
                      <a:r>
                        <a:rPr lang="en-GB" sz="1700" b="1" cap="none" spc="0">
                          <a:solidFill>
                            <a:schemeClr val="tx1"/>
                          </a:solidFill>
                          <a:effectLst/>
                        </a:rPr>
                        <a:t>Scheduled learning</a:t>
                      </a:r>
                      <a:endParaRPr lang="en-GB" sz="1700" b="1"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38100" cmpd="sng">
                      <a:noFill/>
                    </a:lnT>
                    <a:lnB w="12700" cmpd="sng">
                      <a:noFill/>
                      <a:prstDash val="solid"/>
                    </a:lnB>
                    <a:noFill/>
                  </a:tcPr>
                </a:tc>
                <a:tc>
                  <a:txBody>
                    <a:bodyPr/>
                    <a:lstStyle/>
                    <a:p>
                      <a:pPr algn="ctr">
                        <a:spcAft>
                          <a:spcPts val="0"/>
                        </a:spcAft>
                      </a:pPr>
                      <a:r>
                        <a:rPr lang="en-GB" sz="1700" cap="none" spc="0">
                          <a:solidFill>
                            <a:schemeClr val="tx1"/>
                          </a:solidFill>
                          <a:effectLst/>
                        </a:rPr>
                        <a:t>48</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38100" cmpd="sng">
                      <a:noFill/>
                    </a:lnT>
                    <a:lnB w="12700" cmpd="sng">
                      <a:noFill/>
                      <a:prstDash val="solid"/>
                    </a:lnB>
                    <a:noFill/>
                  </a:tcPr>
                </a:tc>
                <a:tc>
                  <a:txBody>
                    <a:bodyPr/>
                    <a:lstStyle/>
                    <a:p>
                      <a:pPr algn="ctr">
                        <a:spcAft>
                          <a:spcPts val="0"/>
                        </a:spcAft>
                      </a:pPr>
                      <a:r>
                        <a:rPr lang="en-GB" sz="1700" cap="none" spc="0">
                          <a:solidFill>
                            <a:schemeClr val="tx1"/>
                          </a:solidFill>
                          <a:effectLst/>
                        </a:rPr>
                        <a:t>24%</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38100" cmpd="sng">
                      <a:noFill/>
                    </a:lnT>
                    <a:lnB w="12700" cmpd="sng">
                      <a:noFill/>
                      <a:prstDash val="solid"/>
                    </a:lnB>
                    <a:noFill/>
                  </a:tcPr>
                </a:tc>
                <a:extLst>
                  <a:ext uri="{0D108BD9-81ED-4DB2-BD59-A6C34878D82A}">
                    <a16:rowId xmlns="" xmlns:a16="http://schemas.microsoft.com/office/drawing/2014/main" val="1045118569"/>
                  </a:ext>
                </a:extLst>
              </a:tr>
              <a:tr h="648772">
                <a:tc>
                  <a:txBody>
                    <a:bodyPr/>
                    <a:lstStyle/>
                    <a:p>
                      <a:pPr>
                        <a:spcAft>
                          <a:spcPts val="0"/>
                        </a:spcAft>
                      </a:pPr>
                      <a:r>
                        <a:rPr lang="en-GB" sz="1700" b="1" cap="none" spc="0">
                          <a:solidFill>
                            <a:schemeClr val="tx1"/>
                          </a:solidFill>
                          <a:effectLst/>
                        </a:rPr>
                        <a:t>Independent learning</a:t>
                      </a:r>
                      <a:endParaRPr lang="en-GB" sz="1700" b="1"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spcAft>
                          <a:spcPts val="0"/>
                        </a:spcAft>
                      </a:pPr>
                      <a:r>
                        <a:rPr lang="en-GB" sz="1700" cap="none" spc="0">
                          <a:solidFill>
                            <a:schemeClr val="tx1"/>
                          </a:solidFill>
                          <a:effectLst/>
                        </a:rPr>
                        <a:t>152</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spcAft>
                          <a:spcPts val="0"/>
                        </a:spcAft>
                      </a:pPr>
                      <a:r>
                        <a:rPr lang="en-GB" sz="1700" cap="none" spc="0">
                          <a:solidFill>
                            <a:schemeClr val="tx1"/>
                          </a:solidFill>
                          <a:effectLst/>
                        </a:rPr>
                        <a:t>76%</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 xmlns:a16="http://schemas.microsoft.com/office/drawing/2014/main" val="1994376361"/>
                  </a:ext>
                </a:extLst>
              </a:tr>
              <a:tr h="648772">
                <a:tc>
                  <a:txBody>
                    <a:bodyPr/>
                    <a:lstStyle/>
                    <a:p>
                      <a:pPr>
                        <a:spcAft>
                          <a:spcPts val="0"/>
                        </a:spcAft>
                      </a:pPr>
                      <a:r>
                        <a:rPr lang="en-GB" sz="1700" b="1" cap="none" spc="0">
                          <a:solidFill>
                            <a:schemeClr val="tx1"/>
                          </a:solidFill>
                          <a:effectLst/>
                        </a:rPr>
                        <a:t>Placement learning</a:t>
                      </a:r>
                      <a:endParaRPr lang="en-GB" sz="1700" b="1"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noFill/>
                  </a:tcPr>
                </a:tc>
                <a:tc>
                  <a:txBody>
                    <a:bodyPr/>
                    <a:lstStyle/>
                    <a:p>
                      <a:pPr algn="ctr">
                        <a:spcAft>
                          <a:spcPts val="0"/>
                        </a:spcAft>
                      </a:pPr>
                      <a:r>
                        <a:rPr lang="en-GB" sz="1700" cap="none" spc="0">
                          <a:solidFill>
                            <a:schemeClr val="tx1"/>
                          </a:solidFill>
                          <a:effectLst/>
                        </a:rPr>
                        <a:t>0</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noFill/>
                  </a:tcPr>
                </a:tc>
                <a:tc>
                  <a:txBody>
                    <a:bodyPr/>
                    <a:lstStyle/>
                    <a:p>
                      <a:pPr algn="ctr">
                        <a:spcAft>
                          <a:spcPts val="0"/>
                        </a:spcAft>
                      </a:pPr>
                      <a:r>
                        <a:rPr lang="en-GB" sz="1700" cap="none" spc="0">
                          <a:solidFill>
                            <a:schemeClr val="tx1"/>
                          </a:solidFill>
                          <a:effectLst/>
                        </a:rPr>
                        <a:t>0%</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 xmlns:a16="http://schemas.microsoft.com/office/drawing/2014/main" val="145655385"/>
                  </a:ext>
                </a:extLst>
              </a:tr>
              <a:tr h="648772">
                <a:tc>
                  <a:txBody>
                    <a:bodyPr/>
                    <a:lstStyle/>
                    <a:p>
                      <a:pPr>
                        <a:spcAft>
                          <a:spcPts val="0"/>
                        </a:spcAft>
                      </a:pPr>
                      <a:r>
                        <a:rPr lang="en-GB" sz="1700" b="1" cap="none" spc="0">
                          <a:solidFill>
                            <a:schemeClr val="tx1"/>
                          </a:solidFill>
                          <a:effectLst/>
                        </a:rPr>
                        <a:t>TOTAL</a:t>
                      </a:r>
                      <a:endParaRPr lang="en-GB" sz="1700" b="1"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spcAft>
                          <a:spcPts val="0"/>
                        </a:spcAft>
                      </a:pPr>
                      <a:r>
                        <a:rPr lang="en-GB" sz="1700" cap="none" spc="0">
                          <a:solidFill>
                            <a:schemeClr val="tx1"/>
                          </a:solidFill>
                          <a:effectLst/>
                        </a:rPr>
                        <a:t>200</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spcAft>
                          <a:spcPts val="0"/>
                        </a:spcAft>
                      </a:pPr>
                      <a:r>
                        <a:rPr lang="en-GB" sz="1700" cap="none" spc="0">
                          <a:solidFill>
                            <a:schemeClr val="tx1"/>
                          </a:solidFill>
                          <a:effectLst/>
                        </a:rPr>
                        <a:t>100%</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 xmlns:a16="http://schemas.microsoft.com/office/drawing/2014/main" val="1525845855"/>
                  </a:ext>
                </a:extLst>
              </a:tr>
            </a:tbl>
          </a:graphicData>
        </a:graphic>
      </p:graphicFrame>
      <p:sp>
        <p:nvSpPr>
          <p:cNvPr id="12" name="sketch line">
            <a:extLst>
              <a:ext uri="{FF2B5EF4-FFF2-40B4-BE49-F238E27FC236}">
                <a16:creationId xmlns="" xmlns:a16="http://schemas.microsoft.com/office/drawing/2014/main" id="{CD8B4F24-440B-49E9-B85D-733523DC064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 xmlns:a16="http://schemas.microsoft.com/office/drawing/2014/main" id="{397693AF-9303-E847-A3F1-3817F74CCF95}"/>
              </a:ext>
            </a:extLst>
          </p:cNvPr>
          <p:cNvSpPr>
            <a:spLocks noChangeArrowheads="1"/>
          </p:cNvSpPr>
          <p:nvPr/>
        </p:nvSpPr>
        <p:spPr bwMode="auto">
          <a:xfrm>
            <a:off x="630936" y="2807208"/>
            <a:ext cx="3429000" cy="34107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lvl1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9pPr>
          </a:lstStyle>
          <a:p>
            <a:pPr marR="0" lvl="0" eaLnBrk="1" fontAlgn="base" hangingPunct="1">
              <a:lnSpc>
                <a:spcPct val="90000"/>
              </a:lnSpc>
              <a:spcBef>
                <a:spcPct val="0"/>
              </a:spcBef>
              <a:spcAft>
                <a:spcPts val="600"/>
              </a:spcAft>
              <a:buClrTx/>
              <a:buSzTx/>
              <a:tabLst>
                <a:tab pos="457200" algn="l"/>
                <a:tab pos="914400" algn="l"/>
                <a:tab pos="1371600" algn="l"/>
                <a:tab pos="1828800" algn="l"/>
              </a:tabLst>
            </a:pPr>
            <a:r>
              <a:rPr kumimoji="0" lang="en-US" altLang="en-US" sz="2200" b="0" i="0" u="none" strike="noStrike" cap="none" normalizeH="0" baseline="0" dirty="0">
                <a:ln>
                  <a:noFill/>
                </a:ln>
                <a:effectLst/>
                <a:latin typeface="+mn-lt"/>
              </a:rPr>
              <a:t>The study time for the module is divided as follows:</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457200" algn="l"/>
                <a:tab pos="914400" algn="l"/>
                <a:tab pos="1371600" algn="l"/>
                <a:tab pos="1828800" algn="l"/>
              </a:tabLst>
            </a:pPr>
            <a:endParaRPr kumimoji="0" lang="en-US" altLang="en-US" sz="2200" b="0" i="0" u="none" strike="noStrike" cap="none" normalizeH="0" baseline="0" dirty="0">
              <a:ln>
                <a:noFill/>
              </a:ln>
              <a:effectLst/>
              <a:latin typeface="+mn-lt"/>
            </a:endParaRPr>
          </a:p>
        </p:txBody>
      </p:sp>
    </p:spTree>
    <p:extLst>
      <p:ext uri="{BB962C8B-B14F-4D97-AF65-F5344CB8AC3E}">
        <p14:creationId xmlns:p14="http://schemas.microsoft.com/office/powerpoint/2010/main" val="3835859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 xmlns:a16="http://schemas.microsoft.com/office/drawing/2014/main" id="{201CC55D-ED54-4C5C-95E6-10947BD1103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AB6FF150-6AE7-9547-9EEA-3B84EA196484}"/>
              </a:ext>
            </a:extLst>
          </p:cNvPr>
          <p:cNvSpPr>
            <a:spLocks noGrp="1"/>
          </p:cNvSpPr>
          <p:nvPr>
            <p:ph type="title"/>
          </p:nvPr>
        </p:nvSpPr>
        <p:spPr>
          <a:xfrm>
            <a:off x="589560" y="856180"/>
            <a:ext cx="4560584" cy="1128068"/>
          </a:xfrm>
        </p:spPr>
        <p:txBody>
          <a:bodyPr anchor="ctr">
            <a:normAutofit/>
          </a:bodyPr>
          <a:lstStyle/>
          <a:p>
            <a:r>
              <a:rPr lang="en-US" sz="3700"/>
              <a:t>My promise as a lecturer</a:t>
            </a:r>
          </a:p>
        </p:txBody>
      </p:sp>
      <p:sp>
        <p:nvSpPr>
          <p:cNvPr id="3" name="Content Placeholder 2">
            <a:extLst>
              <a:ext uri="{FF2B5EF4-FFF2-40B4-BE49-F238E27FC236}">
                <a16:creationId xmlns="" xmlns:a16="http://schemas.microsoft.com/office/drawing/2014/main" id="{25294084-C134-B24B-A971-07496A77410A}"/>
              </a:ext>
            </a:extLst>
          </p:cNvPr>
          <p:cNvSpPr>
            <a:spLocks noGrp="1"/>
          </p:cNvSpPr>
          <p:nvPr>
            <p:ph idx="1"/>
          </p:nvPr>
        </p:nvSpPr>
        <p:spPr>
          <a:xfrm>
            <a:off x="590719" y="2330505"/>
            <a:ext cx="4559425" cy="3979585"/>
          </a:xfrm>
        </p:spPr>
        <p:txBody>
          <a:bodyPr anchor="ctr">
            <a:normAutofit/>
          </a:bodyPr>
          <a:lstStyle/>
          <a:p>
            <a:r>
              <a:rPr lang="en-GB" sz="2000" dirty="0"/>
              <a:t>I will make the sessions </a:t>
            </a:r>
            <a:r>
              <a:rPr lang="en-GB" sz="2000" dirty="0" smtClean="0"/>
              <a:t>as </a:t>
            </a:r>
            <a:r>
              <a:rPr lang="en-GB" sz="2000" dirty="0"/>
              <a:t>interactive as possible</a:t>
            </a:r>
          </a:p>
          <a:p>
            <a:r>
              <a:rPr lang="en-GB" sz="2000" dirty="0"/>
              <a:t>I believe that there is no such thing as a silly question. Please ask away! </a:t>
            </a:r>
          </a:p>
          <a:p>
            <a:r>
              <a:rPr lang="en-GB" sz="2000" dirty="0"/>
              <a:t>The content we cover  will be </a:t>
            </a:r>
            <a:r>
              <a:rPr lang="en-GB" sz="2000" i="1" u="sng" dirty="0"/>
              <a:t>extremely</a:t>
            </a:r>
            <a:r>
              <a:rPr lang="en-GB" sz="2000" dirty="0"/>
              <a:t> useful in the workplace</a:t>
            </a:r>
          </a:p>
          <a:p>
            <a:r>
              <a:rPr lang="en-GB" sz="2000" dirty="0"/>
              <a:t>I will try and give you examples and case studies which relate to industries that you are interested in</a:t>
            </a:r>
          </a:p>
          <a:p>
            <a:endParaRPr lang="en-US" sz="2000" dirty="0"/>
          </a:p>
        </p:txBody>
      </p:sp>
      <p:grpSp>
        <p:nvGrpSpPr>
          <p:cNvPr id="16" name="Group 10">
            <a:extLst>
              <a:ext uri="{FF2B5EF4-FFF2-40B4-BE49-F238E27FC236}">
                <a16:creationId xmlns="" xmlns:a16="http://schemas.microsoft.com/office/drawing/2014/main" id="{1DE889C7-FAD6-4397-98E2-05D50348445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 xmlns:a16="http://schemas.microsoft.com/office/drawing/2014/main" id="{F399A70F-F8CD-4992-9EF5-6CF15472E73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48F4FEDC-6D80-458C-A665-075D9B9500F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 xmlns:a16="http://schemas.microsoft.com/office/drawing/2014/main" id="{3873B707-463F-40B0-8227-E8CC6C67EB2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 xmlns:a16="http://schemas.microsoft.com/office/drawing/2014/main" id="{C13237C8-E62C-4F0D-A318-BD6FB6C2D13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 xmlns:a16="http://schemas.microsoft.com/office/drawing/2014/main" id="{19C9EAEA-39D0-4B0E-A0EB-51E7B26740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 xmlns:a16="http://schemas.microsoft.com/office/drawing/2014/main" id="{9ED8583F-301F-D24B-8682-500287E270C8}"/>
              </a:ext>
            </a:extLst>
          </p:cNvPr>
          <p:cNvPicPr>
            <a:picLocks noChangeAspect="1"/>
          </p:cNvPicPr>
          <p:nvPr/>
        </p:nvPicPr>
        <p:blipFill rotWithShape="1">
          <a:blip r:embed="rId2"/>
          <a:srcRect l="16466" r="14676" b="1"/>
          <a:stretch/>
        </p:blipFill>
        <p:spPr>
          <a:xfrm>
            <a:off x="5977788" y="799352"/>
            <a:ext cx="5425410" cy="5259296"/>
          </a:xfrm>
          <a:prstGeom prst="rect">
            <a:avLst/>
          </a:prstGeom>
        </p:spPr>
      </p:pic>
    </p:spTree>
    <p:extLst>
      <p:ext uri="{BB962C8B-B14F-4D97-AF65-F5344CB8AC3E}">
        <p14:creationId xmlns:p14="http://schemas.microsoft.com/office/powerpoint/2010/main" val="2135166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732FF3E-F54D-CF46-B7D6-9C1C84EFC944}"/>
              </a:ext>
            </a:extLst>
          </p:cNvPr>
          <p:cNvSpPr>
            <a:spLocks noGrp="1"/>
          </p:cNvSpPr>
          <p:nvPr>
            <p:ph type="title"/>
          </p:nvPr>
        </p:nvSpPr>
        <p:spPr>
          <a:xfrm>
            <a:off x="4965430" y="629268"/>
            <a:ext cx="6586491" cy="1286160"/>
          </a:xfrm>
        </p:spPr>
        <p:txBody>
          <a:bodyPr anchor="b">
            <a:normAutofit/>
          </a:bodyPr>
          <a:lstStyle/>
          <a:p>
            <a:r>
              <a:rPr lang="en-US"/>
              <a:t>Your promise to me</a:t>
            </a:r>
            <a:endParaRPr lang="en-US" dirty="0"/>
          </a:p>
        </p:txBody>
      </p:sp>
      <p:sp>
        <p:nvSpPr>
          <p:cNvPr id="3" name="Content Placeholder 2">
            <a:extLst>
              <a:ext uri="{FF2B5EF4-FFF2-40B4-BE49-F238E27FC236}">
                <a16:creationId xmlns="" xmlns:a16="http://schemas.microsoft.com/office/drawing/2014/main" id="{60E9D51B-717B-BD42-AC6C-282C992BEF53}"/>
              </a:ext>
            </a:extLst>
          </p:cNvPr>
          <p:cNvSpPr>
            <a:spLocks noGrp="1"/>
          </p:cNvSpPr>
          <p:nvPr>
            <p:ph idx="1"/>
          </p:nvPr>
        </p:nvSpPr>
        <p:spPr>
          <a:xfrm>
            <a:off x="4965431" y="2438400"/>
            <a:ext cx="6586489" cy="3785419"/>
          </a:xfrm>
        </p:spPr>
        <p:txBody>
          <a:bodyPr>
            <a:normAutofit/>
          </a:bodyPr>
          <a:lstStyle/>
          <a:p>
            <a:r>
              <a:rPr lang="en-US" sz="2000"/>
              <a:t>‘Be in the room’ even when we can’t ‘be in the same room’ </a:t>
            </a:r>
          </a:p>
          <a:p>
            <a:r>
              <a:rPr lang="en-US" sz="2000"/>
              <a:t>Get involved.  Be creative.  Take risks.</a:t>
            </a:r>
          </a:p>
          <a:p>
            <a:r>
              <a:rPr lang="en-GB" sz="2000"/>
              <a:t>Ask lots of questions</a:t>
            </a:r>
          </a:p>
          <a:p>
            <a:r>
              <a:rPr lang="en-GB" sz="2000"/>
              <a:t>Please attend as many lectures as possible</a:t>
            </a:r>
          </a:p>
          <a:p>
            <a:r>
              <a:rPr lang="en-GB" sz="2000"/>
              <a:t>Do lots of self study</a:t>
            </a:r>
          </a:p>
          <a:p>
            <a:r>
              <a:rPr lang="en-GB" sz="2000"/>
              <a:t>Join in the conversation, both in class and on Moodle</a:t>
            </a:r>
          </a:p>
          <a:p>
            <a:r>
              <a:rPr lang="en-GB" sz="2000"/>
              <a:t>Start your assignments early</a:t>
            </a:r>
          </a:p>
          <a:p>
            <a:endParaRPr lang="en-US" sz="2000"/>
          </a:p>
          <a:p>
            <a:endParaRPr lang="en-US" sz="2000"/>
          </a:p>
          <a:p>
            <a:endParaRPr lang="en-US" sz="2000"/>
          </a:p>
          <a:p>
            <a:endParaRPr lang="en-US" sz="2000"/>
          </a:p>
        </p:txBody>
      </p:sp>
      <p:pic>
        <p:nvPicPr>
          <p:cNvPr id="4" name="Picture 3">
            <a:extLst>
              <a:ext uri="{FF2B5EF4-FFF2-40B4-BE49-F238E27FC236}">
                <a16:creationId xmlns="" xmlns:a16="http://schemas.microsoft.com/office/drawing/2014/main" id="{AA74D6E9-2414-F844-BCB3-5AFB3A7567F5}"/>
              </a:ext>
            </a:extLst>
          </p:cNvPr>
          <p:cNvPicPr>
            <a:picLocks noChangeAspect="1"/>
          </p:cNvPicPr>
          <p:nvPr/>
        </p:nvPicPr>
        <p:blipFill rotWithShape="1">
          <a:blip r:embed="rId2"/>
          <a:srcRect t="4207"/>
          <a:stretch/>
        </p:blipFill>
        <p:spPr>
          <a:xfrm>
            <a:off x="20" y="10"/>
            <a:ext cx="4635571" cy="6857990"/>
          </a:xfrm>
          <a:prstGeom prst="rect">
            <a:avLst/>
          </a:prstGeom>
          <a:effectLst/>
        </p:spPr>
      </p:pic>
      <p:cxnSp>
        <p:nvCxnSpPr>
          <p:cNvPr id="9" name="Straight Connector 8">
            <a:extLst>
              <a:ext uri="{FF2B5EF4-FFF2-40B4-BE49-F238E27FC236}">
                <a16:creationId xmlns="" xmlns:a16="http://schemas.microsoft.com/office/drawing/2014/main" id="{A7F400EE-A8A5-48AF-B4D6-291B52C6F0B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080934" y="2115117"/>
            <a:ext cx="6309360" cy="0"/>
          </a:xfrm>
          <a:prstGeom prst="line">
            <a:avLst/>
          </a:prstGeom>
          <a:ln w="19050">
            <a:solidFill>
              <a:srgbClr val="B3576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565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 xmlns:a16="http://schemas.microsoft.com/office/drawing/2014/main" id="{DBF61EA3-B236-439E-9C0B-340980D56BE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EB5E6696-75E4-0241-BB12-410F8EC3AE38}"/>
              </a:ext>
            </a:extLst>
          </p:cNvPr>
          <p:cNvSpPr>
            <a:spLocks noGrp="1"/>
          </p:cNvSpPr>
          <p:nvPr>
            <p:ph type="title"/>
          </p:nvPr>
        </p:nvSpPr>
        <p:spPr>
          <a:xfrm>
            <a:off x="808638" y="386930"/>
            <a:ext cx="9236700" cy="1188950"/>
          </a:xfrm>
        </p:spPr>
        <p:txBody>
          <a:bodyPr anchor="b">
            <a:normAutofit/>
          </a:bodyPr>
          <a:lstStyle/>
          <a:p>
            <a:r>
              <a:rPr lang="en-US" sz="5400"/>
              <a:t>Over to you </a:t>
            </a:r>
          </a:p>
        </p:txBody>
      </p:sp>
      <p:sp>
        <p:nvSpPr>
          <p:cNvPr id="3" name="Content Placeholder 2">
            <a:extLst>
              <a:ext uri="{FF2B5EF4-FFF2-40B4-BE49-F238E27FC236}">
                <a16:creationId xmlns="" xmlns:a16="http://schemas.microsoft.com/office/drawing/2014/main" id="{5016B1B8-B3D3-2E4A-97AB-B7E05BD0FBC8}"/>
              </a:ext>
            </a:extLst>
          </p:cNvPr>
          <p:cNvSpPr>
            <a:spLocks noGrp="1"/>
          </p:cNvSpPr>
          <p:nvPr>
            <p:ph idx="1"/>
          </p:nvPr>
        </p:nvSpPr>
        <p:spPr>
          <a:xfrm>
            <a:off x="793660" y="2599509"/>
            <a:ext cx="10143668" cy="3435531"/>
          </a:xfrm>
        </p:spPr>
        <p:txBody>
          <a:bodyPr anchor="ctr">
            <a:normAutofit/>
          </a:bodyPr>
          <a:lstStyle/>
          <a:p>
            <a:r>
              <a:rPr lang="en-US" sz="2200" dirty="0"/>
              <a:t>Introduce yourself – name and where you </a:t>
            </a:r>
            <a:r>
              <a:rPr lang="en-US" sz="2200" dirty="0" smtClean="0"/>
              <a:t>are from</a:t>
            </a:r>
            <a:endParaRPr lang="en-US" sz="2200" dirty="0"/>
          </a:p>
          <a:p>
            <a:r>
              <a:rPr lang="en-US" sz="2200" dirty="0"/>
              <a:t>Why did you choose Marketing In Practice?</a:t>
            </a:r>
          </a:p>
          <a:p>
            <a:r>
              <a:rPr lang="en-US" sz="2200" dirty="0"/>
              <a:t>Do you have any marketing work experience?</a:t>
            </a:r>
          </a:p>
          <a:p>
            <a:r>
              <a:rPr lang="en-US" sz="2200" dirty="0"/>
              <a:t>Are there any parts of marketing which particularly interest you?</a:t>
            </a:r>
          </a:p>
          <a:p>
            <a:r>
              <a:rPr lang="en-US" sz="2200" dirty="0"/>
              <a:t>What have you done online with other lectures that you suggest we try here? (games, quizzes </a:t>
            </a:r>
            <a:r>
              <a:rPr lang="en-US" sz="2200" dirty="0" err="1"/>
              <a:t>etc</a:t>
            </a:r>
            <a:r>
              <a:rPr lang="en-US" sz="2200" dirty="0"/>
              <a:t>) </a:t>
            </a:r>
          </a:p>
          <a:p>
            <a:r>
              <a:rPr lang="en-US" sz="2200" dirty="0"/>
              <a:t>Give me one interesting fact about yourself</a:t>
            </a:r>
          </a:p>
        </p:txBody>
      </p:sp>
      <p:grpSp>
        <p:nvGrpSpPr>
          <p:cNvPr id="21" name="Group 20">
            <a:extLst>
              <a:ext uri="{FF2B5EF4-FFF2-40B4-BE49-F238E27FC236}">
                <a16:creationId xmlns="" xmlns:a16="http://schemas.microsoft.com/office/drawing/2014/main" id="{28FAF094-D087-493F-8DF9-A486C2D6BBA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2" y="1998368"/>
            <a:ext cx="11695083" cy="782176"/>
            <a:chOff x="-2" y="1998368"/>
            <a:chExt cx="11695083" cy="782176"/>
          </a:xfrm>
        </p:grpSpPr>
        <p:sp>
          <p:nvSpPr>
            <p:cNvPr id="30" name="Rectangle 21">
              <a:extLst>
                <a:ext uri="{FF2B5EF4-FFF2-40B4-BE49-F238E27FC236}">
                  <a16:creationId xmlns="" xmlns:a16="http://schemas.microsoft.com/office/drawing/2014/main" id="{8D7C88D8-5509-4514-925A-9CE148E5CBD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 xmlns:a16="http://schemas.microsoft.com/office/drawing/2014/main" id="{7275593D-F75E-4426-AE3E-2CDEFD228D2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 xmlns:a16="http://schemas.microsoft.com/office/drawing/2014/main" id="{E659831F-0D9A-4C63-9EBB-8435B85A44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540825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DBF61EA3-B236-439E-9C0B-340980D56BE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5BAEE590-9DB0-4047-A1C9-E141A4013CA1}"/>
              </a:ext>
            </a:extLst>
          </p:cNvPr>
          <p:cNvSpPr>
            <a:spLocks noGrp="1"/>
          </p:cNvSpPr>
          <p:nvPr>
            <p:ph type="title"/>
          </p:nvPr>
        </p:nvSpPr>
        <p:spPr>
          <a:xfrm>
            <a:off x="808638" y="386930"/>
            <a:ext cx="9236700" cy="1188950"/>
          </a:xfrm>
        </p:spPr>
        <p:txBody>
          <a:bodyPr anchor="b">
            <a:normAutofit/>
          </a:bodyPr>
          <a:lstStyle/>
          <a:p>
            <a:r>
              <a:rPr lang="en-US" sz="5400"/>
              <a:t>Assessment one</a:t>
            </a:r>
          </a:p>
        </p:txBody>
      </p:sp>
      <p:sp>
        <p:nvSpPr>
          <p:cNvPr id="3" name="Content Placeholder 2">
            <a:extLst>
              <a:ext uri="{FF2B5EF4-FFF2-40B4-BE49-F238E27FC236}">
                <a16:creationId xmlns="" xmlns:a16="http://schemas.microsoft.com/office/drawing/2014/main" id="{62FDA613-6B3B-074D-8813-8D2C82001E69}"/>
              </a:ext>
            </a:extLst>
          </p:cNvPr>
          <p:cNvSpPr>
            <a:spLocks noGrp="1"/>
          </p:cNvSpPr>
          <p:nvPr>
            <p:ph idx="1"/>
          </p:nvPr>
        </p:nvSpPr>
        <p:spPr>
          <a:xfrm>
            <a:off x="793660" y="2599509"/>
            <a:ext cx="10143668" cy="3435531"/>
          </a:xfrm>
        </p:spPr>
        <p:txBody>
          <a:bodyPr anchor="ctr">
            <a:normAutofit/>
          </a:bodyPr>
          <a:lstStyle/>
          <a:p>
            <a:pPr marL="0" indent="0">
              <a:buNone/>
            </a:pPr>
            <a:r>
              <a:rPr lang="en-GB" sz="1100"/>
              <a:t>This assessment will require you to produce a strategy for a fictional business.  You are able to make up any aspect of the business, such as audience, ambitions and values.  You are the Marketing Manager for a new ‘subscription cooking box’ company who will be launching at the end of the year. You have been asked to create an effective 30 second television advertisement and have commissioned a creative agency to help.  </a:t>
            </a:r>
          </a:p>
          <a:p>
            <a:pPr marL="0" indent="0">
              <a:buNone/>
            </a:pPr>
            <a:r>
              <a:rPr lang="en-GB" sz="1100"/>
              <a:t>To ensure the agency produces the most effective advert you have been asked to present your brief to them. This brief should include: </a:t>
            </a:r>
          </a:p>
          <a:p>
            <a:pPr marL="0" indent="0">
              <a:buNone/>
            </a:pPr>
            <a:endParaRPr lang="en-GB" sz="1100"/>
          </a:p>
          <a:p>
            <a:pPr lvl="1"/>
            <a:r>
              <a:rPr lang="en-GB" sz="1100"/>
              <a:t>A comprehensive description of the product </a:t>
            </a:r>
          </a:p>
          <a:p>
            <a:pPr lvl="1"/>
            <a:r>
              <a:rPr lang="en-GB" sz="1100"/>
              <a:t>Key product benefits </a:t>
            </a:r>
          </a:p>
          <a:p>
            <a:pPr lvl="1" fontAlgn="base"/>
            <a:r>
              <a:rPr lang="en-GB" sz="1100"/>
              <a:t>Key messages and tone of voice</a:t>
            </a:r>
          </a:p>
          <a:p>
            <a:pPr lvl="1"/>
            <a:r>
              <a:rPr lang="en-GB" sz="1100"/>
              <a:t>The target audience and what’s important to them</a:t>
            </a:r>
          </a:p>
          <a:p>
            <a:pPr lvl="1" fontAlgn="base"/>
            <a:r>
              <a:rPr lang="en-GB" sz="1100"/>
              <a:t>Market place positioning and main competitors</a:t>
            </a:r>
          </a:p>
          <a:p>
            <a:pPr lvl="1" fontAlgn="base"/>
            <a:r>
              <a:rPr lang="en-GB" sz="1100"/>
              <a:t>The objective of the TV advert  </a:t>
            </a:r>
          </a:p>
          <a:p>
            <a:pPr lvl="1" fontAlgn="base"/>
            <a:r>
              <a:rPr lang="en-GB" sz="1100"/>
              <a:t>Anything else which may be of use to the agency</a:t>
            </a:r>
          </a:p>
          <a:p>
            <a:pPr marL="0" indent="0" fontAlgn="base">
              <a:buNone/>
            </a:pPr>
            <a:endParaRPr lang="en-GB" sz="1100"/>
          </a:p>
          <a:p>
            <a:pPr marL="0" indent="0" fontAlgn="base">
              <a:buNone/>
            </a:pPr>
            <a:r>
              <a:rPr lang="en-GB" sz="1100"/>
              <a:t>The assessment will be in the form of a pre-recorded presentation of no longer than 15 minutes. You will need to submit your video and references in the template provided to Turnitin. Please ensure the link has been checked before submission. </a:t>
            </a:r>
          </a:p>
          <a:p>
            <a:endParaRPr lang="en-GB" sz="1100"/>
          </a:p>
          <a:p>
            <a:pPr marL="0" indent="0">
              <a:buNone/>
            </a:pPr>
            <a:endParaRPr lang="en-US" sz="1100"/>
          </a:p>
        </p:txBody>
      </p:sp>
      <p:grpSp>
        <p:nvGrpSpPr>
          <p:cNvPr id="10" name="Group 9">
            <a:extLst>
              <a:ext uri="{FF2B5EF4-FFF2-40B4-BE49-F238E27FC236}">
                <a16:creationId xmlns="" xmlns:a16="http://schemas.microsoft.com/office/drawing/2014/main" id="{28FAF094-D087-493F-8DF9-A486C2D6BBA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 xmlns:a16="http://schemas.microsoft.com/office/drawing/2014/main" id="{8D7C88D8-5509-4514-925A-9CE148E5CBD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7275593D-F75E-4426-AE3E-2CDEFD228D2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 xmlns:a16="http://schemas.microsoft.com/office/drawing/2014/main" id="{E659831F-0D9A-4C63-9EBB-8435B85A44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867735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DBF61EA3-B236-439E-9C0B-340980D56BE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6D5FBB6B-8D27-0E4F-80E3-BF15AA27F91E}"/>
              </a:ext>
            </a:extLst>
          </p:cNvPr>
          <p:cNvSpPr>
            <a:spLocks noGrp="1"/>
          </p:cNvSpPr>
          <p:nvPr>
            <p:ph type="title"/>
          </p:nvPr>
        </p:nvSpPr>
        <p:spPr>
          <a:xfrm>
            <a:off x="808638" y="386930"/>
            <a:ext cx="9236700" cy="1188950"/>
          </a:xfrm>
        </p:spPr>
        <p:txBody>
          <a:bodyPr anchor="b">
            <a:normAutofit/>
          </a:bodyPr>
          <a:lstStyle/>
          <a:p>
            <a:r>
              <a:rPr lang="en-US" sz="5400"/>
              <a:t>Assessment two </a:t>
            </a:r>
          </a:p>
        </p:txBody>
      </p:sp>
      <p:sp>
        <p:nvSpPr>
          <p:cNvPr id="3" name="Content Placeholder 2">
            <a:extLst>
              <a:ext uri="{FF2B5EF4-FFF2-40B4-BE49-F238E27FC236}">
                <a16:creationId xmlns="" xmlns:a16="http://schemas.microsoft.com/office/drawing/2014/main" id="{47371AC1-7C2A-2046-AE47-5BF6B4D3FE3A}"/>
              </a:ext>
            </a:extLst>
          </p:cNvPr>
          <p:cNvSpPr>
            <a:spLocks noGrp="1"/>
          </p:cNvSpPr>
          <p:nvPr>
            <p:ph idx="1"/>
          </p:nvPr>
        </p:nvSpPr>
        <p:spPr>
          <a:xfrm>
            <a:off x="793660" y="2599509"/>
            <a:ext cx="10143668" cy="3435531"/>
          </a:xfrm>
        </p:spPr>
        <p:txBody>
          <a:bodyPr anchor="ctr">
            <a:normAutofit/>
          </a:bodyPr>
          <a:lstStyle/>
          <a:p>
            <a:pPr marL="0" indent="0">
              <a:buNone/>
            </a:pPr>
            <a:r>
              <a:rPr lang="en-GB" sz="1300"/>
              <a:t>The subscription food box company you are working for has developed a new vegan range and is keen to launch a campaign to promote it.  You have a budget of £50,000 and need to sign up 5000 new members. </a:t>
            </a:r>
          </a:p>
          <a:p>
            <a:pPr marL="0" indent="0">
              <a:buNone/>
            </a:pPr>
            <a:endParaRPr lang="en-GB" sz="1300"/>
          </a:p>
          <a:p>
            <a:pPr marL="0" indent="0">
              <a:buNone/>
            </a:pPr>
            <a:r>
              <a:rPr lang="en-GB" sz="1300"/>
              <a:t>Write a campaign proposal and include:</a:t>
            </a:r>
          </a:p>
          <a:p>
            <a:pPr marL="0" indent="0">
              <a:buNone/>
            </a:pPr>
            <a:r>
              <a:rPr lang="en-GB" sz="1300"/>
              <a:t> </a:t>
            </a:r>
          </a:p>
          <a:p>
            <a:pPr lvl="1"/>
            <a:r>
              <a:rPr lang="en-GB" sz="1300"/>
              <a:t>Which communication channels you will be using and details of how you will use them </a:t>
            </a:r>
          </a:p>
          <a:p>
            <a:pPr lvl="1"/>
            <a:r>
              <a:rPr lang="en-GB" sz="1300"/>
              <a:t>Campaign ideas (messaging/offers)</a:t>
            </a:r>
          </a:p>
          <a:p>
            <a:pPr lvl="1"/>
            <a:r>
              <a:rPr lang="en-GB" sz="1300"/>
              <a:t>Budget splits</a:t>
            </a:r>
          </a:p>
          <a:p>
            <a:pPr lvl="1"/>
            <a:r>
              <a:rPr lang="en-GB" sz="1300"/>
              <a:t>How you will be measuring the campaign performance</a:t>
            </a:r>
          </a:p>
          <a:p>
            <a:pPr marL="0" indent="0">
              <a:buNone/>
            </a:pPr>
            <a:r>
              <a:rPr lang="en-GB" sz="1300"/>
              <a:t> </a:t>
            </a:r>
          </a:p>
          <a:p>
            <a:pPr marL="0" indent="0">
              <a:buNone/>
            </a:pPr>
            <a:r>
              <a:rPr lang="en-GB" sz="1300"/>
              <a:t> </a:t>
            </a:r>
          </a:p>
          <a:p>
            <a:pPr marL="0" indent="0">
              <a:buNone/>
            </a:pPr>
            <a:r>
              <a:rPr lang="en-GB" sz="1300"/>
              <a:t>Your proposal will be in the form of a 2000-word report.</a:t>
            </a:r>
          </a:p>
          <a:p>
            <a:pPr marL="0" indent="0">
              <a:buNone/>
            </a:pPr>
            <a:endParaRPr lang="en-US" sz="1300"/>
          </a:p>
        </p:txBody>
      </p:sp>
      <p:grpSp>
        <p:nvGrpSpPr>
          <p:cNvPr id="10" name="Group 9">
            <a:extLst>
              <a:ext uri="{FF2B5EF4-FFF2-40B4-BE49-F238E27FC236}">
                <a16:creationId xmlns="" xmlns:a16="http://schemas.microsoft.com/office/drawing/2014/main" id="{28FAF094-D087-493F-8DF9-A486C2D6BBA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 xmlns:a16="http://schemas.microsoft.com/office/drawing/2014/main" id="{8D7C88D8-5509-4514-925A-9CE148E5CBD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7275593D-F75E-4426-AE3E-2CDEFD228D2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 xmlns:a16="http://schemas.microsoft.com/office/drawing/2014/main" id="{E659831F-0D9A-4C63-9EBB-8435B85A44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20057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 xmlns:a16="http://schemas.microsoft.com/office/drawing/2014/main" id="{117AB3D3-3C9C-4DED-809A-78734805B89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3AE93D86-3BDE-2344-BAAB-0CB46EA8224A}"/>
              </a:ext>
            </a:extLst>
          </p:cNvPr>
          <p:cNvSpPr>
            <a:spLocks noGrp="1"/>
          </p:cNvSpPr>
          <p:nvPr>
            <p:ph type="title"/>
          </p:nvPr>
        </p:nvSpPr>
        <p:spPr>
          <a:xfrm>
            <a:off x="793662" y="386930"/>
            <a:ext cx="10066122" cy="1298448"/>
          </a:xfrm>
        </p:spPr>
        <p:txBody>
          <a:bodyPr anchor="b">
            <a:normAutofit/>
          </a:bodyPr>
          <a:lstStyle/>
          <a:p>
            <a:r>
              <a:rPr lang="en-US" sz="4800"/>
              <a:t>Marketing teams </a:t>
            </a:r>
          </a:p>
        </p:txBody>
      </p:sp>
      <p:sp>
        <p:nvSpPr>
          <p:cNvPr id="3" name="Content Placeholder 2">
            <a:extLst>
              <a:ext uri="{FF2B5EF4-FFF2-40B4-BE49-F238E27FC236}">
                <a16:creationId xmlns="" xmlns:a16="http://schemas.microsoft.com/office/drawing/2014/main" id="{CECCED72-375F-094B-99E6-C79343806CFE}"/>
              </a:ext>
            </a:extLst>
          </p:cNvPr>
          <p:cNvSpPr>
            <a:spLocks noGrp="1"/>
          </p:cNvSpPr>
          <p:nvPr>
            <p:ph idx="1"/>
          </p:nvPr>
        </p:nvSpPr>
        <p:spPr>
          <a:xfrm>
            <a:off x="793661" y="2599509"/>
            <a:ext cx="4530898" cy="3639450"/>
          </a:xfrm>
        </p:spPr>
        <p:txBody>
          <a:bodyPr anchor="ctr">
            <a:normAutofit/>
          </a:bodyPr>
          <a:lstStyle/>
          <a:p>
            <a:r>
              <a:rPr lang="en-US" sz="2000" dirty="0"/>
              <a:t>Marketing teams come in different shapes and sizes, from one to one fifty plus people</a:t>
            </a:r>
          </a:p>
          <a:p>
            <a:r>
              <a:rPr lang="en-US" sz="2000" dirty="0" smtClean="0"/>
              <a:t>Teams </a:t>
            </a:r>
            <a:r>
              <a:rPr lang="en-US" sz="2000" dirty="0"/>
              <a:t>often include a mixture of generalists, specialists and leaders</a:t>
            </a:r>
          </a:p>
          <a:p>
            <a:r>
              <a:rPr lang="en-US" sz="2000" dirty="0"/>
              <a:t>Many teams also commission agencies and freelancers </a:t>
            </a:r>
          </a:p>
          <a:p>
            <a:endParaRPr lang="en-US" sz="2000" dirty="0"/>
          </a:p>
        </p:txBody>
      </p:sp>
      <p:sp>
        <p:nvSpPr>
          <p:cNvPr id="21" name="Rectangle 20">
            <a:extLst>
              <a:ext uri="{FF2B5EF4-FFF2-40B4-BE49-F238E27FC236}">
                <a16:creationId xmlns="" xmlns:a16="http://schemas.microsoft.com/office/drawing/2014/main" id="{3A9A4357-BD1D-4622-A4FE-766E6AB8DE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 xmlns:a16="http://schemas.microsoft.com/office/drawing/2014/main" id="{E659831F-0D9A-4C63-9EBB-8435B85A44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 xmlns:a16="http://schemas.microsoft.com/office/drawing/2014/main" id="{3E70241D-A7C2-DE4A-91FC-FB35F3156FCC}"/>
              </a:ext>
            </a:extLst>
          </p:cNvPr>
          <p:cNvPicPr>
            <a:picLocks noChangeAspect="1"/>
          </p:cNvPicPr>
          <p:nvPr/>
        </p:nvPicPr>
        <p:blipFill rotWithShape="1">
          <a:blip r:embed="rId2"/>
          <a:srcRect t="3843" r="2" b="2"/>
          <a:stretch/>
        </p:blipFill>
        <p:spPr>
          <a:xfrm>
            <a:off x="5911532" y="2484255"/>
            <a:ext cx="5150277" cy="3714244"/>
          </a:xfrm>
          <a:prstGeom prst="rect">
            <a:avLst/>
          </a:prstGeom>
        </p:spPr>
      </p:pic>
      <p:sp>
        <p:nvSpPr>
          <p:cNvPr id="25" name="Rectangle 24">
            <a:extLst>
              <a:ext uri="{FF2B5EF4-FFF2-40B4-BE49-F238E27FC236}">
                <a16:creationId xmlns="" xmlns:a16="http://schemas.microsoft.com/office/drawing/2014/main" id="{E6995CE5-F890-4ABA-82A2-26507CE8D2A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93539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B6CDA21F-E7AF-4C75-8395-33F58D5B0E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 xmlns:a16="http://schemas.microsoft.com/office/drawing/2014/main" id="{AE1C45F0-260A-458C-96ED-C1F6D215121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 xmlns:a16="http://schemas.microsoft.com/office/drawing/2014/main" id="{A6604B49-AD5C-4590-B051-06C8222ECD9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743ECCAF-29C5-4537-947C-7EA1292463D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ED49787B-8DE6-4467-AD0A-8DECC6E0C2D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 xmlns:a16="http://schemas.microsoft.com/office/drawing/2014/main" id="{D5B0017B-2ECA-49AF-B397-DC140825DF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34267AEB-23F5-674E-A3B5-16A0732630F9}"/>
              </a:ext>
            </a:extLst>
          </p:cNvPr>
          <p:cNvSpPr>
            <a:spLocks noGrp="1"/>
          </p:cNvSpPr>
          <p:nvPr>
            <p:ph type="title"/>
          </p:nvPr>
        </p:nvSpPr>
        <p:spPr>
          <a:xfrm>
            <a:off x="1043631" y="809898"/>
            <a:ext cx="9942716" cy="1554480"/>
          </a:xfrm>
        </p:spPr>
        <p:txBody>
          <a:bodyPr anchor="ctr">
            <a:normAutofit/>
          </a:bodyPr>
          <a:lstStyle/>
          <a:p>
            <a:r>
              <a:rPr lang="en-US" sz="4800"/>
              <a:t>Marketing Management /Directors</a:t>
            </a:r>
          </a:p>
        </p:txBody>
      </p:sp>
      <p:sp>
        <p:nvSpPr>
          <p:cNvPr id="3" name="Content Placeholder 2">
            <a:extLst>
              <a:ext uri="{FF2B5EF4-FFF2-40B4-BE49-F238E27FC236}">
                <a16:creationId xmlns="" xmlns:a16="http://schemas.microsoft.com/office/drawing/2014/main" id="{E2574A28-23E3-5F46-A557-FD0AA0557353}"/>
              </a:ext>
            </a:extLst>
          </p:cNvPr>
          <p:cNvSpPr>
            <a:spLocks noGrp="1"/>
          </p:cNvSpPr>
          <p:nvPr>
            <p:ph idx="1"/>
          </p:nvPr>
        </p:nvSpPr>
        <p:spPr>
          <a:xfrm>
            <a:off x="1045028" y="3017522"/>
            <a:ext cx="9941319" cy="3124658"/>
          </a:xfrm>
        </p:spPr>
        <p:txBody>
          <a:bodyPr anchor="ctr">
            <a:normAutofit/>
          </a:bodyPr>
          <a:lstStyle/>
          <a:p>
            <a:pPr marL="0" indent="0">
              <a:buNone/>
            </a:pPr>
            <a:r>
              <a:rPr lang="en-US" sz="1900"/>
              <a:t>Chief Marketing Officer (CMO)</a:t>
            </a:r>
          </a:p>
          <a:p>
            <a:pPr marL="0" indent="0">
              <a:buNone/>
            </a:pPr>
            <a:r>
              <a:rPr lang="en-US" sz="1900"/>
              <a:t>Marketing Director</a:t>
            </a:r>
          </a:p>
          <a:p>
            <a:pPr marL="0" indent="0">
              <a:buNone/>
            </a:pPr>
            <a:r>
              <a:rPr lang="en-US" sz="1900"/>
              <a:t>Marketing Manager</a:t>
            </a:r>
          </a:p>
          <a:p>
            <a:endParaRPr lang="en-US" sz="1900"/>
          </a:p>
          <a:p>
            <a:r>
              <a:rPr lang="en-US" sz="1900"/>
              <a:t>Setting budgets </a:t>
            </a:r>
          </a:p>
          <a:p>
            <a:r>
              <a:rPr lang="en-US" sz="1900"/>
              <a:t>Long term vision and strategy</a:t>
            </a:r>
          </a:p>
          <a:p>
            <a:r>
              <a:rPr lang="en-US" sz="1900"/>
              <a:t>Brand direction</a:t>
            </a:r>
          </a:p>
          <a:p>
            <a:r>
              <a:rPr lang="en-US" sz="1900"/>
              <a:t>Member of senior management team/board member</a:t>
            </a:r>
          </a:p>
          <a:p>
            <a:endParaRPr lang="en-US" sz="1900"/>
          </a:p>
          <a:p>
            <a:endParaRPr lang="en-US" sz="1900"/>
          </a:p>
        </p:txBody>
      </p:sp>
      <p:cxnSp>
        <p:nvCxnSpPr>
          <p:cNvPr id="17" name="Straight Connector 16">
            <a:extLst>
              <a:ext uri="{FF2B5EF4-FFF2-40B4-BE49-F238E27FC236}">
                <a16:creationId xmlns="" xmlns:a16="http://schemas.microsoft.com/office/drawing/2014/main" id="{6CF1BAF6-AD41-4082-B212-8A1F9A2E877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60167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B6CDA21F-E7AF-4C75-8395-33F58D5B0E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 xmlns:a16="http://schemas.microsoft.com/office/drawing/2014/main" id="{AE1C45F0-260A-458C-96ED-C1F6D215121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 xmlns:a16="http://schemas.microsoft.com/office/drawing/2014/main" id="{A6604B49-AD5C-4590-B051-06C8222ECD9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743ECCAF-29C5-4537-947C-7EA1292463D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ED49787B-8DE6-4467-AD0A-8DECC6E0C2D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 xmlns:a16="http://schemas.microsoft.com/office/drawing/2014/main" id="{D5B0017B-2ECA-49AF-B397-DC140825DF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73F5416A-1780-A14B-B96C-0A1C0967EA8C}"/>
              </a:ext>
            </a:extLst>
          </p:cNvPr>
          <p:cNvSpPr>
            <a:spLocks noGrp="1"/>
          </p:cNvSpPr>
          <p:nvPr>
            <p:ph type="title"/>
          </p:nvPr>
        </p:nvSpPr>
        <p:spPr>
          <a:xfrm>
            <a:off x="1043631" y="809898"/>
            <a:ext cx="9942716" cy="1554480"/>
          </a:xfrm>
        </p:spPr>
        <p:txBody>
          <a:bodyPr anchor="ctr">
            <a:normAutofit/>
          </a:bodyPr>
          <a:lstStyle/>
          <a:p>
            <a:r>
              <a:rPr lang="en-US" sz="4800"/>
              <a:t>Specialists</a:t>
            </a:r>
          </a:p>
        </p:txBody>
      </p:sp>
      <p:sp>
        <p:nvSpPr>
          <p:cNvPr id="3" name="Content Placeholder 2">
            <a:extLst>
              <a:ext uri="{FF2B5EF4-FFF2-40B4-BE49-F238E27FC236}">
                <a16:creationId xmlns="" xmlns:a16="http://schemas.microsoft.com/office/drawing/2014/main" id="{6BB9BCA3-F8AB-A344-81E5-083516F6B3F1}"/>
              </a:ext>
            </a:extLst>
          </p:cNvPr>
          <p:cNvSpPr>
            <a:spLocks noGrp="1"/>
          </p:cNvSpPr>
          <p:nvPr>
            <p:ph idx="1"/>
          </p:nvPr>
        </p:nvSpPr>
        <p:spPr>
          <a:xfrm>
            <a:off x="1045028" y="3017522"/>
            <a:ext cx="9941319" cy="3124658"/>
          </a:xfrm>
        </p:spPr>
        <p:txBody>
          <a:bodyPr anchor="ctr">
            <a:normAutofit fontScale="85000" lnSpcReduction="20000"/>
          </a:bodyPr>
          <a:lstStyle/>
          <a:p>
            <a:endParaRPr lang="en-US" sz="2400" dirty="0" smtClean="0"/>
          </a:p>
          <a:p>
            <a:r>
              <a:rPr lang="en-US" sz="2400" dirty="0" smtClean="0"/>
              <a:t>Media </a:t>
            </a:r>
            <a:r>
              <a:rPr lang="en-US" sz="2400" dirty="0"/>
              <a:t>buying (TV/Out of home)</a:t>
            </a:r>
          </a:p>
          <a:p>
            <a:r>
              <a:rPr lang="en-US" sz="2400" dirty="0"/>
              <a:t>Digital ( paid search/natural search/email/display)</a:t>
            </a:r>
          </a:p>
          <a:p>
            <a:r>
              <a:rPr lang="en-US" sz="2400" dirty="0"/>
              <a:t>Analyst</a:t>
            </a:r>
          </a:p>
          <a:p>
            <a:r>
              <a:rPr lang="en-US" sz="2400" dirty="0"/>
              <a:t>Customer research </a:t>
            </a:r>
          </a:p>
          <a:p>
            <a:r>
              <a:rPr lang="en-US" sz="2400" dirty="0"/>
              <a:t>Website usability and testing</a:t>
            </a:r>
          </a:p>
          <a:p>
            <a:r>
              <a:rPr lang="en-US" sz="2400" dirty="0"/>
              <a:t>Direct mail/ Print hander</a:t>
            </a:r>
          </a:p>
          <a:p>
            <a:r>
              <a:rPr lang="en-US" sz="2400" dirty="0"/>
              <a:t>Media </a:t>
            </a:r>
            <a:r>
              <a:rPr lang="en-US" sz="2400" dirty="0" smtClean="0"/>
              <a:t>accounts</a:t>
            </a:r>
          </a:p>
          <a:p>
            <a:r>
              <a:rPr lang="en-US" sz="2400" dirty="0" smtClean="0"/>
              <a:t>Customer journey</a:t>
            </a:r>
            <a:endParaRPr lang="en-US" sz="2400" dirty="0"/>
          </a:p>
          <a:p>
            <a:endParaRPr lang="en-US" sz="2400" dirty="0"/>
          </a:p>
          <a:p>
            <a:endParaRPr lang="en-US" sz="2400" dirty="0"/>
          </a:p>
        </p:txBody>
      </p:sp>
      <p:cxnSp>
        <p:nvCxnSpPr>
          <p:cNvPr id="17" name="Straight Connector 16">
            <a:extLst>
              <a:ext uri="{FF2B5EF4-FFF2-40B4-BE49-F238E27FC236}">
                <a16:creationId xmlns="" xmlns:a16="http://schemas.microsoft.com/office/drawing/2014/main" id="{6CF1BAF6-AD41-4082-B212-8A1F9A2E877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513923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 xmlns:a16="http://schemas.microsoft.com/office/drawing/2014/main" id="{B6CDA21F-E7AF-4C75-8395-33F58D5B0E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9">
            <a:extLst>
              <a:ext uri="{FF2B5EF4-FFF2-40B4-BE49-F238E27FC236}">
                <a16:creationId xmlns="" xmlns:a16="http://schemas.microsoft.com/office/drawing/2014/main" id="{AE1C45F0-260A-458C-96ED-C1F6D215121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 xmlns:a16="http://schemas.microsoft.com/office/drawing/2014/main" id="{A6604B49-AD5C-4590-B051-06C8222ECD9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743ECCAF-29C5-4537-947C-7EA1292463D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ED49787B-8DE6-4467-AD0A-8DECC6E0C2D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 xmlns:a16="http://schemas.microsoft.com/office/drawing/2014/main" id="{D5B0017B-2ECA-49AF-B397-DC140825DF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23C376E5-688A-C446-A44F-7570D05C101D}"/>
              </a:ext>
            </a:extLst>
          </p:cNvPr>
          <p:cNvSpPr>
            <a:spLocks noGrp="1"/>
          </p:cNvSpPr>
          <p:nvPr>
            <p:ph type="title"/>
          </p:nvPr>
        </p:nvSpPr>
        <p:spPr>
          <a:xfrm>
            <a:off x="1043631" y="809898"/>
            <a:ext cx="9942716" cy="1554480"/>
          </a:xfrm>
        </p:spPr>
        <p:txBody>
          <a:bodyPr anchor="ctr">
            <a:normAutofit/>
          </a:bodyPr>
          <a:lstStyle/>
          <a:p>
            <a:r>
              <a:rPr lang="en-US" sz="4800" dirty="0"/>
              <a:t>Assisting  Team Members</a:t>
            </a:r>
          </a:p>
        </p:txBody>
      </p:sp>
      <p:sp>
        <p:nvSpPr>
          <p:cNvPr id="3" name="Content Placeholder 2">
            <a:extLst>
              <a:ext uri="{FF2B5EF4-FFF2-40B4-BE49-F238E27FC236}">
                <a16:creationId xmlns="" xmlns:a16="http://schemas.microsoft.com/office/drawing/2014/main" id="{55AAB779-0158-CF46-BA7D-3FB9CB8087F7}"/>
              </a:ext>
            </a:extLst>
          </p:cNvPr>
          <p:cNvSpPr>
            <a:spLocks noGrp="1"/>
          </p:cNvSpPr>
          <p:nvPr>
            <p:ph idx="1"/>
          </p:nvPr>
        </p:nvSpPr>
        <p:spPr>
          <a:xfrm>
            <a:off x="1045028" y="3017522"/>
            <a:ext cx="9941319" cy="3124658"/>
          </a:xfrm>
        </p:spPr>
        <p:txBody>
          <a:bodyPr anchor="ctr">
            <a:normAutofit/>
          </a:bodyPr>
          <a:lstStyle/>
          <a:p>
            <a:r>
              <a:rPr lang="en-US" sz="2400"/>
              <a:t>Assistant</a:t>
            </a:r>
          </a:p>
          <a:p>
            <a:r>
              <a:rPr lang="en-US" sz="2400"/>
              <a:t>Executives</a:t>
            </a:r>
          </a:p>
          <a:p>
            <a:r>
              <a:rPr lang="en-US" sz="2400"/>
              <a:t>Admin</a:t>
            </a:r>
          </a:p>
          <a:p>
            <a:r>
              <a:rPr lang="en-US" sz="2400"/>
              <a:t>Both general and specialist</a:t>
            </a:r>
          </a:p>
        </p:txBody>
      </p:sp>
      <p:cxnSp>
        <p:nvCxnSpPr>
          <p:cNvPr id="17" name="Straight Connector 16">
            <a:extLst>
              <a:ext uri="{FF2B5EF4-FFF2-40B4-BE49-F238E27FC236}">
                <a16:creationId xmlns="" xmlns:a16="http://schemas.microsoft.com/office/drawing/2014/main" id="{6CF1BAF6-AD41-4082-B212-8A1F9A2E877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8915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B6CDA21F-E7AF-4C75-8395-33F58D5B0E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 xmlns:a16="http://schemas.microsoft.com/office/drawing/2014/main" id="{AE1C45F0-260A-458C-96ED-C1F6D215121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 xmlns:a16="http://schemas.microsoft.com/office/drawing/2014/main" id="{A6604B49-AD5C-4590-B051-06C8222ECD9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743ECCAF-29C5-4537-947C-7EA1292463D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ED49787B-8DE6-4467-AD0A-8DECC6E0C2D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 xmlns:a16="http://schemas.microsoft.com/office/drawing/2014/main" id="{D5B0017B-2ECA-49AF-B397-DC140825DF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08B19C69-E5E9-A24F-9FFF-A3BA6AF94598}"/>
              </a:ext>
            </a:extLst>
          </p:cNvPr>
          <p:cNvSpPr>
            <a:spLocks noGrp="1"/>
          </p:cNvSpPr>
          <p:nvPr>
            <p:ph type="title"/>
          </p:nvPr>
        </p:nvSpPr>
        <p:spPr>
          <a:xfrm>
            <a:off x="1043631" y="809898"/>
            <a:ext cx="9942716" cy="1554480"/>
          </a:xfrm>
        </p:spPr>
        <p:txBody>
          <a:bodyPr anchor="ctr">
            <a:normAutofit/>
          </a:bodyPr>
          <a:lstStyle/>
          <a:p>
            <a:r>
              <a:rPr lang="en-US" sz="4800"/>
              <a:t>Creative</a:t>
            </a:r>
          </a:p>
        </p:txBody>
      </p:sp>
      <p:sp>
        <p:nvSpPr>
          <p:cNvPr id="3" name="Content Placeholder 2">
            <a:extLst>
              <a:ext uri="{FF2B5EF4-FFF2-40B4-BE49-F238E27FC236}">
                <a16:creationId xmlns="" xmlns:a16="http://schemas.microsoft.com/office/drawing/2014/main" id="{996DC242-AFBD-8146-A795-73AF607C2DA3}"/>
              </a:ext>
            </a:extLst>
          </p:cNvPr>
          <p:cNvSpPr>
            <a:spLocks noGrp="1"/>
          </p:cNvSpPr>
          <p:nvPr>
            <p:ph idx="1"/>
          </p:nvPr>
        </p:nvSpPr>
        <p:spPr>
          <a:xfrm>
            <a:off x="1045028" y="3017522"/>
            <a:ext cx="9941319" cy="3124658"/>
          </a:xfrm>
        </p:spPr>
        <p:txBody>
          <a:bodyPr anchor="ctr">
            <a:normAutofit/>
          </a:bodyPr>
          <a:lstStyle/>
          <a:p>
            <a:r>
              <a:rPr lang="en-US" sz="2400" dirty="0" smtClean="0"/>
              <a:t>Brand </a:t>
            </a:r>
            <a:r>
              <a:rPr lang="en-US" sz="2400" dirty="0"/>
              <a:t>manager</a:t>
            </a:r>
          </a:p>
          <a:p>
            <a:r>
              <a:rPr lang="en-US" sz="2400" dirty="0"/>
              <a:t>Creative/design </a:t>
            </a:r>
          </a:p>
          <a:p>
            <a:r>
              <a:rPr lang="en-US" sz="2400" dirty="0" smtClean="0"/>
              <a:t>Content </a:t>
            </a:r>
            <a:r>
              <a:rPr lang="en-US" sz="2400" dirty="0"/>
              <a:t>manager </a:t>
            </a:r>
          </a:p>
          <a:p>
            <a:pPr marL="0" indent="0">
              <a:buNone/>
            </a:pPr>
            <a:endParaRPr lang="en-US" sz="2400" dirty="0"/>
          </a:p>
          <a:p>
            <a:endParaRPr lang="en-US" sz="2400" dirty="0"/>
          </a:p>
        </p:txBody>
      </p:sp>
      <p:cxnSp>
        <p:nvCxnSpPr>
          <p:cNvPr id="17" name="Straight Connector 16">
            <a:extLst>
              <a:ext uri="{FF2B5EF4-FFF2-40B4-BE49-F238E27FC236}">
                <a16:creationId xmlns="" xmlns:a16="http://schemas.microsoft.com/office/drawing/2014/main" id="{6CF1BAF6-AD41-4082-B212-8A1F9A2E877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07009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DBF61EA3-B236-439E-9C0B-340980D56BE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00454355-603B-8744-BE32-139C29E52732}"/>
              </a:ext>
            </a:extLst>
          </p:cNvPr>
          <p:cNvSpPr>
            <a:spLocks noGrp="1"/>
          </p:cNvSpPr>
          <p:nvPr>
            <p:ph type="title"/>
          </p:nvPr>
        </p:nvSpPr>
        <p:spPr>
          <a:xfrm>
            <a:off x="808638" y="386930"/>
            <a:ext cx="9236700" cy="1188950"/>
          </a:xfrm>
        </p:spPr>
        <p:txBody>
          <a:bodyPr anchor="b">
            <a:normAutofit/>
          </a:bodyPr>
          <a:lstStyle/>
          <a:p>
            <a:r>
              <a:rPr lang="en-US" sz="5400"/>
              <a:t>Now your turn </a:t>
            </a:r>
          </a:p>
        </p:txBody>
      </p:sp>
      <p:sp>
        <p:nvSpPr>
          <p:cNvPr id="3" name="Content Placeholder 2">
            <a:extLst>
              <a:ext uri="{FF2B5EF4-FFF2-40B4-BE49-F238E27FC236}">
                <a16:creationId xmlns="" xmlns:a16="http://schemas.microsoft.com/office/drawing/2014/main" id="{F5C0EF50-674C-5F49-8611-96710325FD1E}"/>
              </a:ext>
            </a:extLst>
          </p:cNvPr>
          <p:cNvSpPr>
            <a:spLocks noGrp="1"/>
          </p:cNvSpPr>
          <p:nvPr>
            <p:ph idx="1"/>
          </p:nvPr>
        </p:nvSpPr>
        <p:spPr>
          <a:xfrm>
            <a:off x="793660" y="2599509"/>
            <a:ext cx="10143668" cy="3435531"/>
          </a:xfrm>
        </p:spPr>
        <p:txBody>
          <a:bodyPr anchor="ctr">
            <a:normAutofit/>
          </a:bodyPr>
          <a:lstStyle/>
          <a:p>
            <a:r>
              <a:rPr lang="en-US" sz="2400"/>
              <a:t>Have a look at marketing job roles and find a surpising or interesting  role.  </a:t>
            </a:r>
          </a:p>
          <a:p>
            <a:r>
              <a:rPr lang="en-US" sz="2400"/>
              <a:t>You have 15 minutes, report back your findings.</a:t>
            </a:r>
          </a:p>
        </p:txBody>
      </p:sp>
      <p:grpSp>
        <p:nvGrpSpPr>
          <p:cNvPr id="10" name="Group 9">
            <a:extLst>
              <a:ext uri="{FF2B5EF4-FFF2-40B4-BE49-F238E27FC236}">
                <a16:creationId xmlns="" xmlns:a16="http://schemas.microsoft.com/office/drawing/2014/main" id="{28FAF094-D087-493F-8DF9-A486C2D6BBA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 xmlns:a16="http://schemas.microsoft.com/office/drawing/2014/main" id="{8D7C88D8-5509-4514-925A-9CE148E5CBD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7275593D-F75E-4426-AE3E-2CDEFD228D2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 xmlns:a16="http://schemas.microsoft.com/office/drawing/2014/main" id="{E659831F-0D9A-4C63-9EBB-8435B85A44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31483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Task</a:t>
            </a:r>
            <a:endParaRPr lang="en-GB" dirty="0"/>
          </a:p>
        </p:txBody>
      </p:sp>
      <p:sp>
        <p:nvSpPr>
          <p:cNvPr id="3" name="Content Placeholder 2"/>
          <p:cNvSpPr>
            <a:spLocks noGrp="1"/>
          </p:cNvSpPr>
          <p:nvPr>
            <p:ph idx="1"/>
          </p:nvPr>
        </p:nvSpPr>
        <p:spPr/>
        <p:txBody>
          <a:bodyPr/>
          <a:lstStyle/>
          <a:p>
            <a:r>
              <a:rPr lang="en-GB" dirty="0" smtClean="0"/>
              <a:t>Complete the following quiz on marketing roles</a:t>
            </a:r>
            <a:endParaRPr lang="en-GB" dirty="0"/>
          </a:p>
        </p:txBody>
      </p:sp>
    </p:spTree>
    <p:extLst>
      <p:ext uri="{BB962C8B-B14F-4D97-AF65-F5344CB8AC3E}">
        <p14:creationId xmlns:p14="http://schemas.microsoft.com/office/powerpoint/2010/main" val="34981343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person looks at the overall strategic vision for the marketing team</a:t>
            </a:r>
            <a:endParaRPr lang="en-GB" dirty="0"/>
          </a:p>
        </p:txBody>
      </p:sp>
      <p:sp>
        <p:nvSpPr>
          <p:cNvPr id="3" name="Content Placeholder 2"/>
          <p:cNvSpPr>
            <a:spLocks noGrp="1"/>
          </p:cNvSpPr>
          <p:nvPr>
            <p:ph idx="1"/>
          </p:nvPr>
        </p:nvSpPr>
        <p:spPr>
          <a:xfrm>
            <a:off x="838200" y="2210937"/>
            <a:ext cx="10515600" cy="3966026"/>
          </a:xfrm>
        </p:spPr>
        <p:txBody>
          <a:bodyPr/>
          <a:lstStyle/>
          <a:p>
            <a:pPr marL="514350" indent="-514350">
              <a:buFont typeface="+mj-lt"/>
              <a:buAutoNum type="arabicPeriod"/>
            </a:pPr>
            <a:r>
              <a:rPr lang="en-GB" dirty="0" smtClean="0"/>
              <a:t>Marketing Executive</a:t>
            </a:r>
          </a:p>
          <a:p>
            <a:pPr marL="514350" indent="-514350">
              <a:buFont typeface="+mj-lt"/>
              <a:buAutoNum type="arabicPeriod"/>
            </a:pPr>
            <a:endParaRPr lang="en-GB" dirty="0" smtClean="0"/>
          </a:p>
          <a:p>
            <a:pPr marL="514350" indent="-514350">
              <a:buFont typeface="+mj-lt"/>
              <a:buAutoNum type="arabicPeriod"/>
            </a:pPr>
            <a:r>
              <a:rPr lang="en-GB" dirty="0" smtClean="0">
                <a:solidFill>
                  <a:srgbClr val="FF0000"/>
                </a:solidFill>
              </a:rPr>
              <a:t>Chief Marketing Officer</a:t>
            </a:r>
          </a:p>
          <a:p>
            <a:pPr marL="514350" indent="-514350">
              <a:buFont typeface="+mj-lt"/>
              <a:buAutoNum type="arabicPeriod"/>
            </a:pPr>
            <a:endParaRPr lang="en-GB" dirty="0" smtClean="0"/>
          </a:p>
          <a:p>
            <a:pPr marL="514350" indent="-514350">
              <a:buFont typeface="+mj-lt"/>
              <a:buAutoNum type="arabicPeriod"/>
            </a:pPr>
            <a:r>
              <a:rPr lang="en-GB" dirty="0" smtClean="0"/>
              <a:t>PPC Manager</a:t>
            </a:r>
          </a:p>
          <a:p>
            <a:pPr marL="514350" indent="-514350">
              <a:buFont typeface="+mj-lt"/>
              <a:buAutoNum type="arabicPeriod"/>
            </a:pPr>
            <a:endParaRPr lang="en-GB" dirty="0" smtClean="0"/>
          </a:p>
          <a:p>
            <a:pPr marL="514350" indent="-514350">
              <a:buFont typeface="+mj-lt"/>
              <a:buAutoNum type="arabicPeriod"/>
            </a:pPr>
            <a:r>
              <a:rPr lang="en-GB" dirty="0" smtClean="0"/>
              <a:t>Analyst</a:t>
            </a:r>
            <a:endParaRPr lang="en-GB" dirty="0"/>
          </a:p>
        </p:txBody>
      </p:sp>
    </p:spTree>
    <p:extLst>
      <p:ext uri="{BB962C8B-B14F-4D97-AF65-F5344CB8AC3E}">
        <p14:creationId xmlns:p14="http://schemas.microsoft.com/office/powerpoint/2010/main" val="23555101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person is most likely to write a creative brief</a:t>
            </a:r>
            <a:endParaRPr lang="en-GB" dirty="0"/>
          </a:p>
        </p:txBody>
      </p:sp>
      <p:sp>
        <p:nvSpPr>
          <p:cNvPr id="3" name="Content Placeholder 2"/>
          <p:cNvSpPr>
            <a:spLocks noGrp="1"/>
          </p:cNvSpPr>
          <p:nvPr>
            <p:ph idx="1"/>
          </p:nvPr>
        </p:nvSpPr>
        <p:spPr>
          <a:xfrm>
            <a:off x="838200" y="2210937"/>
            <a:ext cx="10515600" cy="3966026"/>
          </a:xfrm>
        </p:spPr>
        <p:txBody>
          <a:bodyPr/>
          <a:lstStyle/>
          <a:p>
            <a:pPr marL="514350" indent="-514350">
              <a:buFont typeface="+mj-lt"/>
              <a:buAutoNum type="arabicPeriod"/>
            </a:pPr>
            <a:r>
              <a:rPr lang="en-GB" dirty="0" smtClean="0">
                <a:solidFill>
                  <a:srgbClr val="FF0000"/>
                </a:solidFill>
              </a:rPr>
              <a:t>Brand Manager</a:t>
            </a:r>
          </a:p>
          <a:p>
            <a:pPr marL="514350" indent="-514350">
              <a:buFont typeface="+mj-lt"/>
              <a:buAutoNum type="arabicPeriod"/>
            </a:pPr>
            <a:endParaRPr lang="en-GB" dirty="0" smtClean="0"/>
          </a:p>
          <a:p>
            <a:pPr marL="514350" indent="-514350">
              <a:buFont typeface="+mj-lt"/>
              <a:buAutoNum type="arabicPeriod"/>
            </a:pPr>
            <a:r>
              <a:rPr lang="en-GB" dirty="0" smtClean="0"/>
              <a:t>Email Manager</a:t>
            </a:r>
          </a:p>
          <a:p>
            <a:pPr marL="514350" indent="-514350">
              <a:buFont typeface="+mj-lt"/>
              <a:buAutoNum type="arabicPeriod"/>
            </a:pPr>
            <a:endParaRPr lang="en-GB" dirty="0" smtClean="0"/>
          </a:p>
          <a:p>
            <a:pPr marL="514350" indent="-514350">
              <a:buFont typeface="+mj-lt"/>
              <a:buAutoNum type="arabicPeriod"/>
            </a:pPr>
            <a:r>
              <a:rPr lang="en-GB" dirty="0" smtClean="0"/>
              <a:t>Marketing Assistant</a:t>
            </a:r>
          </a:p>
          <a:p>
            <a:pPr marL="514350" indent="-514350">
              <a:buFont typeface="+mj-lt"/>
              <a:buAutoNum type="arabicPeriod"/>
            </a:pPr>
            <a:endParaRPr lang="en-GB" dirty="0" smtClean="0"/>
          </a:p>
          <a:p>
            <a:pPr marL="514350" indent="-514350">
              <a:buFont typeface="+mj-lt"/>
              <a:buAutoNum type="arabicPeriod"/>
            </a:pPr>
            <a:r>
              <a:rPr lang="en-GB" dirty="0" smtClean="0"/>
              <a:t>TV Media Buyer</a:t>
            </a:r>
            <a:endParaRPr lang="en-GB" dirty="0"/>
          </a:p>
        </p:txBody>
      </p:sp>
    </p:spTree>
    <p:extLst>
      <p:ext uri="{BB962C8B-B14F-4D97-AF65-F5344CB8AC3E}">
        <p14:creationId xmlns:p14="http://schemas.microsoft.com/office/powerpoint/2010/main" val="325631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 is possible to have only one member in a marketing team</a:t>
            </a:r>
            <a:endParaRPr lang="en-GB" dirty="0"/>
          </a:p>
        </p:txBody>
      </p:sp>
      <p:sp>
        <p:nvSpPr>
          <p:cNvPr id="3" name="Content Placeholder 2"/>
          <p:cNvSpPr>
            <a:spLocks noGrp="1"/>
          </p:cNvSpPr>
          <p:nvPr>
            <p:ph idx="1"/>
          </p:nvPr>
        </p:nvSpPr>
        <p:spPr>
          <a:xfrm>
            <a:off x="838200" y="2210937"/>
            <a:ext cx="10515600" cy="3966026"/>
          </a:xfrm>
        </p:spPr>
        <p:txBody>
          <a:bodyPr/>
          <a:lstStyle/>
          <a:p>
            <a:pPr marL="514350" indent="-514350">
              <a:buFont typeface="+mj-lt"/>
              <a:buAutoNum type="arabicPeriod"/>
            </a:pPr>
            <a:r>
              <a:rPr lang="en-GB" dirty="0" smtClean="0">
                <a:solidFill>
                  <a:srgbClr val="FF0000"/>
                </a:solidFill>
              </a:rPr>
              <a:t>True</a:t>
            </a:r>
          </a:p>
          <a:p>
            <a:pPr marL="514350" indent="-514350">
              <a:buFont typeface="+mj-lt"/>
              <a:buAutoNum type="arabicPeriod"/>
            </a:pPr>
            <a:endParaRPr lang="en-GB" dirty="0" smtClean="0"/>
          </a:p>
          <a:p>
            <a:pPr marL="514350" indent="-514350">
              <a:buFont typeface="+mj-lt"/>
              <a:buAutoNum type="arabicPeriod"/>
            </a:pPr>
            <a:r>
              <a:rPr lang="en-GB" dirty="0" smtClean="0"/>
              <a:t>False</a:t>
            </a:r>
          </a:p>
          <a:p>
            <a:pPr marL="0" indent="0">
              <a:buNone/>
            </a:pPr>
            <a:endParaRPr lang="en-GB" dirty="0" smtClean="0"/>
          </a:p>
        </p:txBody>
      </p:sp>
    </p:spTree>
    <p:extLst>
      <p:ext uri="{BB962C8B-B14F-4D97-AF65-F5344CB8AC3E}">
        <p14:creationId xmlns:p14="http://schemas.microsoft.com/office/powerpoint/2010/main" val="41866014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would normally look at marketing results?</a:t>
            </a:r>
            <a:endParaRPr lang="en-GB" dirty="0"/>
          </a:p>
        </p:txBody>
      </p:sp>
      <p:sp>
        <p:nvSpPr>
          <p:cNvPr id="3" name="Content Placeholder 2"/>
          <p:cNvSpPr>
            <a:spLocks noGrp="1"/>
          </p:cNvSpPr>
          <p:nvPr>
            <p:ph idx="1"/>
          </p:nvPr>
        </p:nvSpPr>
        <p:spPr>
          <a:xfrm>
            <a:off x="838200" y="2210937"/>
            <a:ext cx="10515600" cy="3966026"/>
          </a:xfrm>
        </p:spPr>
        <p:txBody>
          <a:bodyPr/>
          <a:lstStyle/>
          <a:p>
            <a:pPr marL="514350" indent="-514350">
              <a:buFont typeface="+mj-lt"/>
              <a:buAutoNum type="arabicPeriod"/>
            </a:pPr>
            <a:r>
              <a:rPr lang="en-GB" dirty="0" smtClean="0"/>
              <a:t>Analyst</a:t>
            </a:r>
          </a:p>
          <a:p>
            <a:pPr marL="514350" indent="-514350">
              <a:buFont typeface="+mj-lt"/>
              <a:buAutoNum type="arabicPeriod"/>
            </a:pPr>
            <a:endParaRPr lang="en-GB" dirty="0" smtClean="0"/>
          </a:p>
          <a:p>
            <a:pPr marL="514350" indent="-514350">
              <a:buFont typeface="+mj-lt"/>
              <a:buAutoNum type="arabicPeriod"/>
            </a:pPr>
            <a:r>
              <a:rPr lang="en-GB" dirty="0" smtClean="0"/>
              <a:t>Marketing Director</a:t>
            </a:r>
          </a:p>
          <a:p>
            <a:pPr marL="514350" indent="-514350">
              <a:buFont typeface="+mj-lt"/>
              <a:buAutoNum type="arabicPeriod"/>
            </a:pPr>
            <a:endParaRPr lang="en-GB" dirty="0" smtClean="0"/>
          </a:p>
          <a:p>
            <a:pPr marL="514350" indent="-514350">
              <a:buFont typeface="+mj-lt"/>
              <a:buAutoNum type="arabicPeriod"/>
            </a:pPr>
            <a:r>
              <a:rPr lang="en-GB" dirty="0" smtClean="0"/>
              <a:t>Media Buyer</a:t>
            </a:r>
          </a:p>
          <a:p>
            <a:pPr marL="514350" indent="-514350">
              <a:buFont typeface="+mj-lt"/>
              <a:buAutoNum type="arabicPeriod"/>
            </a:pPr>
            <a:endParaRPr lang="en-GB" dirty="0" smtClean="0"/>
          </a:p>
          <a:p>
            <a:pPr marL="514350" indent="-514350">
              <a:buFont typeface="+mj-lt"/>
              <a:buAutoNum type="arabicPeriod"/>
            </a:pPr>
            <a:r>
              <a:rPr lang="en-GB" dirty="0" smtClean="0">
                <a:solidFill>
                  <a:srgbClr val="FF0000"/>
                </a:solidFill>
              </a:rPr>
              <a:t>All of them</a:t>
            </a:r>
            <a:endParaRPr lang="en-GB" dirty="0">
              <a:solidFill>
                <a:srgbClr val="FF0000"/>
              </a:solidFill>
            </a:endParaRPr>
          </a:p>
        </p:txBody>
      </p:sp>
    </p:spTree>
    <p:extLst>
      <p:ext uri="{BB962C8B-B14F-4D97-AF65-F5344CB8AC3E}">
        <p14:creationId xmlns:p14="http://schemas.microsoft.com/office/powerpoint/2010/main" val="36034303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would come up with a list of website tests?</a:t>
            </a:r>
            <a:endParaRPr lang="en-GB" dirty="0"/>
          </a:p>
        </p:txBody>
      </p:sp>
      <p:sp>
        <p:nvSpPr>
          <p:cNvPr id="3" name="Content Placeholder 2"/>
          <p:cNvSpPr>
            <a:spLocks noGrp="1"/>
          </p:cNvSpPr>
          <p:nvPr>
            <p:ph idx="1"/>
          </p:nvPr>
        </p:nvSpPr>
        <p:spPr>
          <a:xfrm>
            <a:off x="838200" y="2210937"/>
            <a:ext cx="10515600" cy="3966026"/>
          </a:xfrm>
        </p:spPr>
        <p:txBody>
          <a:bodyPr/>
          <a:lstStyle/>
          <a:p>
            <a:pPr marL="514350" indent="-514350">
              <a:buFont typeface="+mj-lt"/>
              <a:buAutoNum type="arabicPeriod"/>
            </a:pPr>
            <a:r>
              <a:rPr lang="en-GB" dirty="0" smtClean="0"/>
              <a:t>Email Manager</a:t>
            </a:r>
          </a:p>
          <a:p>
            <a:pPr marL="514350" indent="-514350">
              <a:buFont typeface="+mj-lt"/>
              <a:buAutoNum type="arabicPeriod"/>
            </a:pPr>
            <a:endParaRPr lang="en-GB" dirty="0" smtClean="0"/>
          </a:p>
          <a:p>
            <a:pPr marL="514350" indent="-514350">
              <a:buFont typeface="+mj-lt"/>
              <a:buAutoNum type="arabicPeriod"/>
            </a:pPr>
            <a:r>
              <a:rPr lang="en-GB" dirty="0" smtClean="0">
                <a:solidFill>
                  <a:srgbClr val="FF0000"/>
                </a:solidFill>
              </a:rPr>
              <a:t>Website Usability Manager</a:t>
            </a:r>
          </a:p>
          <a:p>
            <a:pPr marL="514350" indent="-514350">
              <a:buFont typeface="+mj-lt"/>
              <a:buAutoNum type="arabicPeriod"/>
            </a:pPr>
            <a:endParaRPr lang="en-GB" dirty="0" smtClean="0"/>
          </a:p>
          <a:p>
            <a:pPr marL="514350" indent="-514350">
              <a:buFont typeface="+mj-lt"/>
              <a:buAutoNum type="arabicPeriod"/>
            </a:pPr>
            <a:r>
              <a:rPr lang="en-GB" dirty="0" smtClean="0"/>
              <a:t>Brand Manager</a:t>
            </a:r>
          </a:p>
          <a:p>
            <a:pPr marL="514350" indent="-514350">
              <a:buFont typeface="+mj-lt"/>
              <a:buAutoNum type="arabicPeriod"/>
            </a:pPr>
            <a:endParaRPr lang="en-GB" dirty="0" smtClean="0"/>
          </a:p>
          <a:p>
            <a:pPr marL="514350" indent="-514350">
              <a:buFont typeface="+mj-lt"/>
              <a:buAutoNum type="arabicPeriod"/>
            </a:pPr>
            <a:r>
              <a:rPr lang="en-GB" dirty="0" smtClean="0"/>
              <a:t>Customer Research Manager</a:t>
            </a:r>
            <a:endParaRPr lang="en-GB" dirty="0"/>
          </a:p>
        </p:txBody>
      </p:sp>
    </p:spTree>
    <p:extLst>
      <p:ext uri="{BB962C8B-B14F-4D97-AF65-F5344CB8AC3E}">
        <p14:creationId xmlns:p14="http://schemas.microsoft.com/office/powerpoint/2010/main" val="27305663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Big marketing teams often use multiple agencies</a:t>
            </a:r>
            <a:endParaRPr lang="en-GB" dirty="0"/>
          </a:p>
        </p:txBody>
      </p:sp>
      <p:sp>
        <p:nvSpPr>
          <p:cNvPr id="3" name="Content Placeholder 2"/>
          <p:cNvSpPr>
            <a:spLocks noGrp="1"/>
          </p:cNvSpPr>
          <p:nvPr>
            <p:ph idx="1"/>
          </p:nvPr>
        </p:nvSpPr>
        <p:spPr>
          <a:xfrm>
            <a:off x="838200" y="2210937"/>
            <a:ext cx="10515600" cy="3966026"/>
          </a:xfrm>
        </p:spPr>
        <p:txBody>
          <a:bodyPr/>
          <a:lstStyle/>
          <a:p>
            <a:pPr marL="514350" indent="-514350">
              <a:buFont typeface="+mj-lt"/>
              <a:buAutoNum type="arabicPeriod"/>
            </a:pPr>
            <a:r>
              <a:rPr lang="en-GB" dirty="0" smtClean="0">
                <a:solidFill>
                  <a:srgbClr val="FF0000"/>
                </a:solidFill>
              </a:rPr>
              <a:t>True</a:t>
            </a:r>
          </a:p>
          <a:p>
            <a:pPr marL="514350" indent="-514350">
              <a:buFont typeface="+mj-lt"/>
              <a:buAutoNum type="arabicPeriod"/>
            </a:pPr>
            <a:endParaRPr lang="en-GB" dirty="0" smtClean="0"/>
          </a:p>
          <a:p>
            <a:pPr marL="514350" indent="-514350">
              <a:buFont typeface="+mj-lt"/>
              <a:buAutoNum type="arabicPeriod"/>
            </a:pPr>
            <a:r>
              <a:rPr lang="en-GB" dirty="0" smtClean="0"/>
              <a:t>False</a:t>
            </a:r>
          </a:p>
        </p:txBody>
      </p:sp>
    </p:spTree>
    <p:extLst>
      <p:ext uri="{BB962C8B-B14F-4D97-AF65-F5344CB8AC3E}">
        <p14:creationId xmlns:p14="http://schemas.microsoft.com/office/powerpoint/2010/main" val="24013342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most likely to make the final decision to increase TV advertising spend?</a:t>
            </a:r>
            <a:endParaRPr lang="en-GB" dirty="0"/>
          </a:p>
        </p:txBody>
      </p:sp>
      <p:sp>
        <p:nvSpPr>
          <p:cNvPr id="3" name="Content Placeholder 2"/>
          <p:cNvSpPr>
            <a:spLocks noGrp="1"/>
          </p:cNvSpPr>
          <p:nvPr>
            <p:ph idx="1"/>
          </p:nvPr>
        </p:nvSpPr>
        <p:spPr>
          <a:xfrm>
            <a:off x="838200" y="2210937"/>
            <a:ext cx="10515600" cy="3966026"/>
          </a:xfrm>
        </p:spPr>
        <p:txBody>
          <a:bodyPr/>
          <a:lstStyle/>
          <a:p>
            <a:pPr marL="514350" indent="-514350">
              <a:buFont typeface="+mj-lt"/>
              <a:buAutoNum type="arabicPeriod"/>
            </a:pPr>
            <a:r>
              <a:rPr lang="en-GB" dirty="0" smtClean="0"/>
              <a:t>Email Manager</a:t>
            </a:r>
          </a:p>
          <a:p>
            <a:pPr marL="514350" indent="-514350">
              <a:buFont typeface="+mj-lt"/>
              <a:buAutoNum type="arabicPeriod"/>
            </a:pPr>
            <a:endParaRPr lang="en-GB" dirty="0" smtClean="0"/>
          </a:p>
          <a:p>
            <a:pPr marL="514350" indent="-514350">
              <a:buFont typeface="+mj-lt"/>
              <a:buAutoNum type="arabicPeriod"/>
            </a:pPr>
            <a:r>
              <a:rPr lang="en-GB" dirty="0" smtClean="0"/>
              <a:t>Website Usability Manager</a:t>
            </a:r>
          </a:p>
          <a:p>
            <a:pPr marL="514350" indent="-514350">
              <a:buFont typeface="+mj-lt"/>
              <a:buAutoNum type="arabicPeriod"/>
            </a:pPr>
            <a:endParaRPr lang="en-GB" dirty="0" smtClean="0"/>
          </a:p>
          <a:p>
            <a:pPr marL="514350" indent="-514350">
              <a:buFont typeface="+mj-lt"/>
              <a:buAutoNum type="arabicPeriod"/>
            </a:pPr>
            <a:r>
              <a:rPr lang="en-GB" dirty="0" smtClean="0">
                <a:solidFill>
                  <a:srgbClr val="FF0000"/>
                </a:solidFill>
              </a:rPr>
              <a:t>Brand Manager</a:t>
            </a:r>
          </a:p>
          <a:p>
            <a:pPr marL="514350" indent="-514350">
              <a:buFont typeface="+mj-lt"/>
              <a:buAutoNum type="arabicPeriod"/>
            </a:pPr>
            <a:endParaRPr lang="en-GB" dirty="0" smtClean="0"/>
          </a:p>
          <a:p>
            <a:pPr marL="514350" indent="-514350">
              <a:buFont typeface="+mj-lt"/>
              <a:buAutoNum type="arabicPeriod"/>
            </a:pPr>
            <a:r>
              <a:rPr lang="en-GB" dirty="0" smtClean="0"/>
              <a:t>Customer Research Manager</a:t>
            </a:r>
            <a:endParaRPr lang="en-GB" dirty="0"/>
          </a:p>
        </p:txBody>
      </p:sp>
    </p:spTree>
    <p:extLst>
      <p:ext uri="{BB962C8B-B14F-4D97-AF65-F5344CB8AC3E}">
        <p14:creationId xmlns:p14="http://schemas.microsoft.com/office/powerpoint/2010/main" val="2182783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Which job is most likely to work across multiple media and projects?</a:t>
            </a:r>
            <a:endParaRPr lang="en-GB" dirty="0"/>
          </a:p>
        </p:txBody>
      </p:sp>
      <p:sp>
        <p:nvSpPr>
          <p:cNvPr id="3" name="Content Placeholder 2"/>
          <p:cNvSpPr>
            <a:spLocks noGrp="1"/>
          </p:cNvSpPr>
          <p:nvPr>
            <p:ph idx="1"/>
          </p:nvPr>
        </p:nvSpPr>
        <p:spPr>
          <a:xfrm>
            <a:off x="838200" y="2210937"/>
            <a:ext cx="10515600" cy="3966026"/>
          </a:xfrm>
        </p:spPr>
        <p:txBody>
          <a:bodyPr/>
          <a:lstStyle/>
          <a:p>
            <a:pPr marL="514350" indent="-514350">
              <a:buFont typeface="+mj-lt"/>
              <a:buAutoNum type="arabicPeriod"/>
            </a:pPr>
            <a:r>
              <a:rPr lang="en-GB" dirty="0" smtClean="0">
                <a:solidFill>
                  <a:srgbClr val="FF0000"/>
                </a:solidFill>
              </a:rPr>
              <a:t>Marketing Assistant</a:t>
            </a:r>
          </a:p>
          <a:p>
            <a:pPr marL="514350" indent="-514350">
              <a:buFont typeface="+mj-lt"/>
              <a:buAutoNum type="arabicPeriod"/>
            </a:pPr>
            <a:endParaRPr lang="en-GB" dirty="0" smtClean="0"/>
          </a:p>
          <a:p>
            <a:pPr marL="514350" indent="-514350">
              <a:buFont typeface="+mj-lt"/>
              <a:buAutoNum type="arabicPeriod"/>
            </a:pPr>
            <a:r>
              <a:rPr lang="en-GB" dirty="0" smtClean="0"/>
              <a:t>Creative Manager</a:t>
            </a:r>
          </a:p>
          <a:p>
            <a:pPr marL="514350" indent="-514350">
              <a:buFont typeface="+mj-lt"/>
              <a:buAutoNum type="arabicPeriod"/>
            </a:pPr>
            <a:endParaRPr lang="en-GB" dirty="0" smtClean="0"/>
          </a:p>
          <a:p>
            <a:pPr marL="514350" indent="-514350">
              <a:buFont typeface="+mj-lt"/>
              <a:buAutoNum type="arabicPeriod"/>
            </a:pPr>
            <a:r>
              <a:rPr lang="en-GB" dirty="0" smtClean="0"/>
              <a:t>PPC Manager</a:t>
            </a:r>
          </a:p>
          <a:p>
            <a:pPr marL="514350" indent="-514350">
              <a:buFont typeface="+mj-lt"/>
              <a:buAutoNum type="arabicPeriod"/>
            </a:pPr>
            <a:endParaRPr lang="en-GB" dirty="0" smtClean="0"/>
          </a:p>
          <a:p>
            <a:pPr marL="514350" indent="-514350">
              <a:buFont typeface="+mj-lt"/>
              <a:buAutoNum type="arabicPeriod"/>
            </a:pPr>
            <a:r>
              <a:rPr lang="en-GB" dirty="0" smtClean="0"/>
              <a:t>Content Manager</a:t>
            </a:r>
            <a:endParaRPr lang="en-GB" dirty="0"/>
          </a:p>
        </p:txBody>
      </p:sp>
    </p:spTree>
    <p:extLst>
      <p:ext uri="{BB962C8B-B14F-4D97-AF65-F5344CB8AC3E}">
        <p14:creationId xmlns:p14="http://schemas.microsoft.com/office/powerpoint/2010/main" val="8722234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Advertising and Promotional Agencies Structure and Role</a:t>
            </a:r>
            <a:endParaRPr lang="en-GB" b="1" dirty="0"/>
          </a:p>
        </p:txBody>
      </p:sp>
      <p:pic>
        <p:nvPicPr>
          <p:cNvPr id="1026" name="Picture 2" descr="The Best Digital Advertising Agencies Have These 7 Things in Comm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09935" y="1690688"/>
            <a:ext cx="9662614" cy="50376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03771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a:xfrm>
            <a:off x="2209800" y="304800"/>
            <a:ext cx="7772400" cy="914400"/>
          </a:xfrm>
          <a:noFill/>
        </p:spPr>
        <p:txBody>
          <a:bodyPr vert="horz" lIns="90488" tIns="44450" rIns="90488" bIns="44450" rtlCol="0" anchor="ctr">
            <a:normAutofit/>
          </a:bodyPr>
          <a:lstStyle/>
          <a:p>
            <a:r>
              <a:rPr lang="en-GB" altLang="en-US" sz="3200">
                <a:latin typeface="Copperplate Gothic Bold" panose="020E0705020206020404" pitchFamily="34" charset="0"/>
              </a:rPr>
              <a:t>Advertising Agency Structure</a:t>
            </a:r>
          </a:p>
        </p:txBody>
      </p:sp>
      <p:sp>
        <p:nvSpPr>
          <p:cNvPr id="3074" name="Slide Number Placeholder 4"/>
          <p:cNvSpPr>
            <a:spLocks noGrp="1"/>
          </p:cNvSpPr>
          <p:nvPr>
            <p:ph type="sldNum" sz="quarter" idx="12"/>
          </p:nvPr>
        </p:nvSpPr>
        <p:spPr>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200">
                <a:solidFill>
                  <a:schemeClr val="bg1"/>
                </a:solidFill>
                <a:latin typeface="Arial" panose="020B0604020202020204" pitchFamily="34" charset="0"/>
              </a:rPr>
              <a:t>5/</a:t>
            </a:r>
            <a:fld id="{0F377261-FF77-480E-A0BD-E1DE14777E0C}" type="slidenum">
              <a:rPr lang="en-GB" altLang="en-US" sz="1200">
                <a:solidFill>
                  <a:schemeClr val="bg1"/>
                </a:solidFill>
                <a:latin typeface="Arial" panose="020B0604020202020204" pitchFamily="34" charset="0"/>
              </a:rPr>
              <a:pPr/>
              <a:t>30</a:t>
            </a:fld>
            <a:endParaRPr lang="en-GB" altLang="en-US" sz="1200">
              <a:solidFill>
                <a:schemeClr val="bg1"/>
              </a:solidFill>
              <a:latin typeface="Arial" panose="020B0604020202020204" pitchFamily="34" charset="0"/>
            </a:endParaRPr>
          </a:p>
        </p:txBody>
      </p:sp>
      <p:sp>
        <p:nvSpPr>
          <p:cNvPr id="3076" name="Rectangle 3"/>
          <p:cNvSpPr>
            <a:spLocks noChangeArrowheads="1"/>
          </p:cNvSpPr>
          <p:nvPr/>
        </p:nvSpPr>
        <p:spPr bwMode="auto">
          <a:xfrm>
            <a:off x="4508500" y="2627313"/>
            <a:ext cx="31750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77" name="Rectangle 4"/>
          <p:cNvSpPr>
            <a:spLocks noChangeArrowheads="1"/>
          </p:cNvSpPr>
          <p:nvPr/>
        </p:nvSpPr>
        <p:spPr bwMode="auto">
          <a:xfrm>
            <a:off x="4343400" y="1447800"/>
            <a:ext cx="3492500" cy="685800"/>
          </a:xfrm>
          <a:prstGeom prst="rect">
            <a:avLst/>
          </a:prstGeom>
          <a:solidFill>
            <a:srgbClr val="339966"/>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78" name="Rectangle 5"/>
          <p:cNvSpPr>
            <a:spLocks noChangeArrowheads="1"/>
          </p:cNvSpPr>
          <p:nvPr/>
        </p:nvSpPr>
        <p:spPr bwMode="auto">
          <a:xfrm>
            <a:off x="5995989" y="1295401"/>
            <a:ext cx="200025"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79" name="Rectangle 6"/>
          <p:cNvSpPr>
            <a:spLocks noChangeArrowheads="1"/>
          </p:cNvSpPr>
          <p:nvPr/>
        </p:nvSpPr>
        <p:spPr bwMode="auto">
          <a:xfrm>
            <a:off x="4718051" y="1670051"/>
            <a:ext cx="2759075"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CHAIRMAN, MANAGING DIRECTOR</a:t>
            </a:r>
          </a:p>
          <a:p>
            <a:pPr algn="ctr"/>
            <a:r>
              <a:rPr lang="en-GB" altLang="en-US" sz="1200">
                <a:solidFill>
                  <a:srgbClr val="000000"/>
                </a:solidFill>
                <a:latin typeface="Arial" panose="020B0604020202020204" pitchFamily="34" charset="0"/>
              </a:rPr>
              <a:t>     OTHER DIRECTORS</a:t>
            </a:r>
          </a:p>
        </p:txBody>
      </p:sp>
      <p:sp>
        <p:nvSpPr>
          <p:cNvPr id="3080" name="Rectangle 7"/>
          <p:cNvSpPr>
            <a:spLocks noChangeArrowheads="1"/>
          </p:cNvSpPr>
          <p:nvPr/>
        </p:nvSpPr>
        <p:spPr bwMode="auto">
          <a:xfrm>
            <a:off x="2209800" y="2749550"/>
            <a:ext cx="1219200" cy="5207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81" name="Rectangle 8"/>
          <p:cNvSpPr>
            <a:spLocks noChangeArrowheads="1"/>
          </p:cNvSpPr>
          <p:nvPr/>
        </p:nvSpPr>
        <p:spPr bwMode="auto">
          <a:xfrm>
            <a:off x="2365162" y="2743200"/>
            <a:ext cx="983091"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ACCOUNT </a:t>
            </a:r>
          </a:p>
          <a:p>
            <a:pPr algn="ctr"/>
            <a:r>
              <a:rPr lang="en-GB" altLang="en-US" sz="1200">
                <a:solidFill>
                  <a:srgbClr val="000000"/>
                </a:solidFill>
                <a:latin typeface="Arial" panose="020B0604020202020204" pitchFamily="34" charset="0"/>
              </a:rPr>
              <a:t>HANDLING</a:t>
            </a:r>
          </a:p>
        </p:txBody>
      </p:sp>
      <p:sp>
        <p:nvSpPr>
          <p:cNvPr id="3082" name="Rectangle 9"/>
          <p:cNvSpPr>
            <a:spLocks noChangeArrowheads="1"/>
          </p:cNvSpPr>
          <p:nvPr/>
        </p:nvSpPr>
        <p:spPr bwMode="auto">
          <a:xfrm>
            <a:off x="3886200" y="2743200"/>
            <a:ext cx="977900" cy="5207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83" name="Rectangle 10"/>
          <p:cNvSpPr>
            <a:spLocks noChangeArrowheads="1"/>
          </p:cNvSpPr>
          <p:nvPr/>
        </p:nvSpPr>
        <p:spPr bwMode="auto">
          <a:xfrm>
            <a:off x="4032251" y="2889251"/>
            <a:ext cx="676275"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MEDIA</a:t>
            </a:r>
          </a:p>
        </p:txBody>
      </p:sp>
      <p:sp>
        <p:nvSpPr>
          <p:cNvPr id="3084" name="Rectangle 11"/>
          <p:cNvSpPr>
            <a:spLocks noChangeArrowheads="1"/>
          </p:cNvSpPr>
          <p:nvPr/>
        </p:nvSpPr>
        <p:spPr bwMode="auto">
          <a:xfrm>
            <a:off x="5334000" y="2743200"/>
            <a:ext cx="1282700" cy="5207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85" name="Rectangle 12"/>
          <p:cNvSpPr>
            <a:spLocks noChangeArrowheads="1"/>
          </p:cNvSpPr>
          <p:nvPr/>
        </p:nvSpPr>
        <p:spPr bwMode="auto">
          <a:xfrm>
            <a:off x="5480050" y="2965451"/>
            <a:ext cx="971550"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PLANNING</a:t>
            </a:r>
          </a:p>
        </p:txBody>
      </p:sp>
      <p:sp>
        <p:nvSpPr>
          <p:cNvPr id="3086" name="Rectangle 13"/>
          <p:cNvSpPr>
            <a:spLocks noChangeArrowheads="1"/>
          </p:cNvSpPr>
          <p:nvPr/>
        </p:nvSpPr>
        <p:spPr bwMode="auto">
          <a:xfrm>
            <a:off x="7102475" y="2749550"/>
            <a:ext cx="1282700" cy="5207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87" name="Rectangle 14"/>
          <p:cNvSpPr>
            <a:spLocks noChangeArrowheads="1"/>
          </p:cNvSpPr>
          <p:nvPr/>
        </p:nvSpPr>
        <p:spPr bwMode="auto">
          <a:xfrm>
            <a:off x="7229476" y="2813051"/>
            <a:ext cx="955675"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CREATIVE</a:t>
            </a:r>
          </a:p>
        </p:txBody>
      </p:sp>
      <p:sp>
        <p:nvSpPr>
          <p:cNvPr id="3088" name="Rectangle 15"/>
          <p:cNvSpPr>
            <a:spLocks noChangeArrowheads="1"/>
          </p:cNvSpPr>
          <p:nvPr/>
        </p:nvSpPr>
        <p:spPr bwMode="auto">
          <a:xfrm>
            <a:off x="8763000" y="2749550"/>
            <a:ext cx="1143000" cy="5207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89" name="Rectangle 16"/>
          <p:cNvSpPr>
            <a:spLocks noChangeArrowheads="1"/>
          </p:cNvSpPr>
          <p:nvPr/>
        </p:nvSpPr>
        <p:spPr bwMode="auto">
          <a:xfrm>
            <a:off x="8734426" y="2813051"/>
            <a:ext cx="1217613"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PRODUCTION</a:t>
            </a:r>
          </a:p>
        </p:txBody>
      </p:sp>
      <p:sp>
        <p:nvSpPr>
          <p:cNvPr id="3090" name="Rectangle 17"/>
          <p:cNvSpPr>
            <a:spLocks noChangeArrowheads="1"/>
          </p:cNvSpPr>
          <p:nvPr/>
        </p:nvSpPr>
        <p:spPr bwMode="auto">
          <a:xfrm>
            <a:off x="2286000" y="3810000"/>
            <a:ext cx="1066800" cy="4572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91" name="Rectangle 18"/>
          <p:cNvSpPr>
            <a:spLocks noChangeArrowheads="1"/>
          </p:cNvSpPr>
          <p:nvPr/>
        </p:nvSpPr>
        <p:spPr bwMode="auto">
          <a:xfrm>
            <a:off x="3886200" y="3810000"/>
            <a:ext cx="1066800" cy="5207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92" name="Rectangle 19"/>
          <p:cNvSpPr>
            <a:spLocks noChangeArrowheads="1"/>
          </p:cNvSpPr>
          <p:nvPr/>
        </p:nvSpPr>
        <p:spPr bwMode="auto">
          <a:xfrm>
            <a:off x="5410200" y="3810000"/>
            <a:ext cx="990600" cy="5207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93" name="Rectangle 20"/>
          <p:cNvSpPr>
            <a:spLocks noChangeArrowheads="1"/>
          </p:cNvSpPr>
          <p:nvPr/>
        </p:nvSpPr>
        <p:spPr bwMode="auto">
          <a:xfrm>
            <a:off x="7162800" y="3810000"/>
            <a:ext cx="1066800" cy="5207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94" name="Rectangle 21"/>
          <p:cNvSpPr>
            <a:spLocks noChangeArrowheads="1"/>
          </p:cNvSpPr>
          <p:nvPr/>
        </p:nvSpPr>
        <p:spPr bwMode="auto">
          <a:xfrm>
            <a:off x="8610600" y="3810000"/>
            <a:ext cx="1206500" cy="5207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095" name="Rectangle 22"/>
          <p:cNvSpPr>
            <a:spLocks noChangeArrowheads="1"/>
          </p:cNvSpPr>
          <p:nvPr/>
        </p:nvSpPr>
        <p:spPr bwMode="auto">
          <a:xfrm>
            <a:off x="2357643" y="3810000"/>
            <a:ext cx="942567" cy="274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ACCOUNT</a:t>
            </a:r>
          </a:p>
        </p:txBody>
      </p:sp>
      <p:sp>
        <p:nvSpPr>
          <p:cNvPr id="3096" name="Rectangle 23"/>
          <p:cNvSpPr>
            <a:spLocks noChangeArrowheads="1"/>
          </p:cNvSpPr>
          <p:nvPr/>
        </p:nvSpPr>
        <p:spPr bwMode="auto">
          <a:xfrm>
            <a:off x="2286000" y="3962400"/>
            <a:ext cx="1155700" cy="274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DIRECTORS</a:t>
            </a:r>
          </a:p>
        </p:txBody>
      </p:sp>
      <p:sp>
        <p:nvSpPr>
          <p:cNvPr id="3097" name="Rectangle 24"/>
          <p:cNvSpPr>
            <a:spLocks noChangeArrowheads="1"/>
          </p:cNvSpPr>
          <p:nvPr/>
        </p:nvSpPr>
        <p:spPr bwMode="auto">
          <a:xfrm>
            <a:off x="4081464" y="3803651"/>
            <a:ext cx="676275"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MEDIA</a:t>
            </a:r>
          </a:p>
        </p:txBody>
      </p:sp>
      <p:sp>
        <p:nvSpPr>
          <p:cNvPr id="3098" name="Rectangle 25"/>
          <p:cNvSpPr>
            <a:spLocks noChangeArrowheads="1"/>
          </p:cNvSpPr>
          <p:nvPr/>
        </p:nvSpPr>
        <p:spPr bwMode="auto">
          <a:xfrm>
            <a:off x="5403850" y="3803651"/>
            <a:ext cx="971550"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PLANNING</a:t>
            </a:r>
          </a:p>
        </p:txBody>
      </p:sp>
      <p:sp>
        <p:nvSpPr>
          <p:cNvPr id="3099" name="Rectangle 26"/>
          <p:cNvSpPr>
            <a:spLocks noChangeArrowheads="1"/>
          </p:cNvSpPr>
          <p:nvPr/>
        </p:nvSpPr>
        <p:spPr bwMode="auto">
          <a:xfrm>
            <a:off x="3956050" y="3956051"/>
            <a:ext cx="971550"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PLANNING</a:t>
            </a:r>
          </a:p>
        </p:txBody>
      </p:sp>
      <p:sp>
        <p:nvSpPr>
          <p:cNvPr id="3100" name="Rectangle 27"/>
          <p:cNvSpPr>
            <a:spLocks noChangeArrowheads="1"/>
          </p:cNvSpPr>
          <p:nvPr/>
        </p:nvSpPr>
        <p:spPr bwMode="auto">
          <a:xfrm>
            <a:off x="5449889" y="3956051"/>
            <a:ext cx="854075"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GROUPS</a:t>
            </a:r>
          </a:p>
        </p:txBody>
      </p:sp>
      <p:sp>
        <p:nvSpPr>
          <p:cNvPr id="3101" name="Rectangle 28"/>
          <p:cNvSpPr>
            <a:spLocks noChangeArrowheads="1"/>
          </p:cNvSpPr>
          <p:nvPr/>
        </p:nvSpPr>
        <p:spPr bwMode="auto">
          <a:xfrm>
            <a:off x="7278689" y="3956051"/>
            <a:ext cx="854075"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GROUPS</a:t>
            </a:r>
          </a:p>
        </p:txBody>
      </p:sp>
      <p:sp>
        <p:nvSpPr>
          <p:cNvPr id="3102" name="Rectangle 29"/>
          <p:cNvSpPr>
            <a:spLocks noChangeArrowheads="1"/>
          </p:cNvSpPr>
          <p:nvPr/>
        </p:nvSpPr>
        <p:spPr bwMode="auto">
          <a:xfrm>
            <a:off x="7229476" y="3803651"/>
            <a:ext cx="955675"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CREATIVE</a:t>
            </a:r>
          </a:p>
        </p:txBody>
      </p:sp>
      <p:sp>
        <p:nvSpPr>
          <p:cNvPr id="3103" name="Rectangle 30"/>
          <p:cNvSpPr>
            <a:spLocks noChangeArrowheads="1"/>
          </p:cNvSpPr>
          <p:nvPr/>
        </p:nvSpPr>
        <p:spPr bwMode="auto">
          <a:xfrm>
            <a:off x="8709026" y="3956051"/>
            <a:ext cx="1057275"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PROGRESS</a:t>
            </a:r>
          </a:p>
        </p:txBody>
      </p:sp>
      <p:sp>
        <p:nvSpPr>
          <p:cNvPr id="3104" name="Rectangle 31"/>
          <p:cNvSpPr>
            <a:spLocks noChangeArrowheads="1"/>
          </p:cNvSpPr>
          <p:nvPr/>
        </p:nvSpPr>
        <p:spPr bwMode="auto">
          <a:xfrm>
            <a:off x="2362200" y="4953000"/>
            <a:ext cx="990600" cy="4572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05" name="Rectangle 32"/>
          <p:cNvSpPr>
            <a:spLocks noChangeArrowheads="1"/>
          </p:cNvSpPr>
          <p:nvPr/>
        </p:nvSpPr>
        <p:spPr bwMode="auto">
          <a:xfrm>
            <a:off x="3973514" y="4648200"/>
            <a:ext cx="1055687" cy="533400"/>
          </a:xfrm>
          <a:prstGeom prst="rect">
            <a:avLst/>
          </a:prstGeom>
          <a:solidFill>
            <a:srgbClr val="FFCC00"/>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06" name="Rectangle 33"/>
          <p:cNvSpPr>
            <a:spLocks noChangeArrowheads="1"/>
          </p:cNvSpPr>
          <p:nvPr/>
        </p:nvSpPr>
        <p:spPr bwMode="auto">
          <a:xfrm>
            <a:off x="6559550" y="4654550"/>
            <a:ext cx="1816100" cy="596900"/>
          </a:xfrm>
          <a:prstGeom prst="rect">
            <a:avLst/>
          </a:prstGeom>
          <a:solidFill>
            <a:srgbClr val="FFCC00"/>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07" name="Rectangle 34"/>
          <p:cNvSpPr>
            <a:spLocks noChangeArrowheads="1"/>
          </p:cNvSpPr>
          <p:nvPr/>
        </p:nvSpPr>
        <p:spPr bwMode="auto">
          <a:xfrm>
            <a:off x="8839200" y="4648200"/>
            <a:ext cx="908050" cy="596900"/>
          </a:xfrm>
          <a:prstGeom prst="rect">
            <a:avLst/>
          </a:prstGeom>
          <a:solidFill>
            <a:srgbClr val="FFCC00"/>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08" name="Rectangle 35"/>
          <p:cNvSpPr>
            <a:spLocks noChangeArrowheads="1"/>
          </p:cNvSpPr>
          <p:nvPr/>
        </p:nvSpPr>
        <p:spPr bwMode="auto">
          <a:xfrm>
            <a:off x="8915400" y="5562600"/>
            <a:ext cx="838200" cy="368300"/>
          </a:xfrm>
          <a:prstGeom prst="rect">
            <a:avLst/>
          </a:prstGeom>
          <a:solidFill>
            <a:srgbClr val="FFCC00"/>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09" name="Rectangle 36"/>
          <p:cNvSpPr>
            <a:spLocks noChangeArrowheads="1"/>
          </p:cNvSpPr>
          <p:nvPr/>
        </p:nvSpPr>
        <p:spPr bwMode="auto">
          <a:xfrm>
            <a:off x="3276600" y="5562600"/>
            <a:ext cx="1066800" cy="444500"/>
          </a:xfrm>
          <a:prstGeom prst="rect">
            <a:avLst/>
          </a:prstGeom>
          <a:solidFill>
            <a:srgbClr val="FFCC00"/>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10" name="Rectangle 37"/>
          <p:cNvSpPr>
            <a:spLocks noChangeArrowheads="1"/>
          </p:cNvSpPr>
          <p:nvPr/>
        </p:nvSpPr>
        <p:spPr bwMode="auto">
          <a:xfrm>
            <a:off x="4572000" y="5562600"/>
            <a:ext cx="685800" cy="444500"/>
          </a:xfrm>
          <a:prstGeom prst="rect">
            <a:avLst/>
          </a:prstGeom>
          <a:solidFill>
            <a:srgbClr val="FFCC00"/>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11" name="Rectangle 38"/>
          <p:cNvSpPr>
            <a:spLocks noChangeArrowheads="1"/>
          </p:cNvSpPr>
          <p:nvPr/>
        </p:nvSpPr>
        <p:spPr bwMode="auto">
          <a:xfrm>
            <a:off x="2355850" y="4946651"/>
            <a:ext cx="946150"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ACCOUNT</a:t>
            </a:r>
          </a:p>
        </p:txBody>
      </p:sp>
      <p:sp>
        <p:nvSpPr>
          <p:cNvPr id="3112" name="Rectangle 39"/>
          <p:cNvSpPr>
            <a:spLocks noChangeArrowheads="1"/>
          </p:cNvSpPr>
          <p:nvPr/>
        </p:nvSpPr>
        <p:spPr bwMode="auto">
          <a:xfrm>
            <a:off x="2432051" y="5099051"/>
            <a:ext cx="854075"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GROUPS</a:t>
            </a:r>
          </a:p>
        </p:txBody>
      </p:sp>
      <p:sp>
        <p:nvSpPr>
          <p:cNvPr id="3113" name="Rectangle 40"/>
          <p:cNvSpPr>
            <a:spLocks noChangeArrowheads="1"/>
          </p:cNvSpPr>
          <p:nvPr/>
        </p:nvSpPr>
        <p:spPr bwMode="auto">
          <a:xfrm>
            <a:off x="4111626" y="4870451"/>
            <a:ext cx="777875"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BUYING</a:t>
            </a:r>
          </a:p>
        </p:txBody>
      </p:sp>
      <p:sp>
        <p:nvSpPr>
          <p:cNvPr id="3114" name="Rectangle 41"/>
          <p:cNvSpPr>
            <a:spLocks noChangeArrowheads="1"/>
          </p:cNvSpPr>
          <p:nvPr/>
        </p:nvSpPr>
        <p:spPr bwMode="auto">
          <a:xfrm>
            <a:off x="4184650" y="4718051"/>
            <a:ext cx="692150"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MEDIA</a:t>
            </a:r>
          </a:p>
        </p:txBody>
      </p:sp>
      <p:sp>
        <p:nvSpPr>
          <p:cNvPr id="3115" name="Rectangle 42"/>
          <p:cNvSpPr>
            <a:spLocks noChangeArrowheads="1"/>
          </p:cNvSpPr>
          <p:nvPr/>
        </p:nvSpPr>
        <p:spPr bwMode="auto">
          <a:xfrm>
            <a:off x="3257551" y="5632451"/>
            <a:ext cx="1141413"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BROADCAST</a:t>
            </a:r>
          </a:p>
        </p:txBody>
      </p:sp>
      <p:sp>
        <p:nvSpPr>
          <p:cNvPr id="3116" name="Rectangle 43"/>
          <p:cNvSpPr>
            <a:spLocks noChangeArrowheads="1"/>
          </p:cNvSpPr>
          <p:nvPr/>
        </p:nvSpPr>
        <p:spPr bwMode="auto">
          <a:xfrm>
            <a:off x="4633914" y="5632451"/>
            <a:ext cx="650875"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PRINT</a:t>
            </a:r>
          </a:p>
        </p:txBody>
      </p:sp>
      <p:sp>
        <p:nvSpPr>
          <p:cNvPr id="3117" name="Rectangle 44"/>
          <p:cNvSpPr>
            <a:spLocks noChangeArrowheads="1"/>
          </p:cNvSpPr>
          <p:nvPr/>
        </p:nvSpPr>
        <p:spPr bwMode="auto">
          <a:xfrm>
            <a:off x="8909050" y="5556251"/>
            <a:ext cx="781050"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PRINT</a:t>
            </a:r>
          </a:p>
        </p:txBody>
      </p:sp>
      <p:sp>
        <p:nvSpPr>
          <p:cNvPr id="3118" name="Rectangle 45"/>
          <p:cNvSpPr>
            <a:spLocks noChangeArrowheads="1"/>
          </p:cNvSpPr>
          <p:nvPr/>
        </p:nvSpPr>
        <p:spPr bwMode="auto">
          <a:xfrm>
            <a:off x="6804025" y="4641851"/>
            <a:ext cx="1328738"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COPYWRITERS</a:t>
            </a:r>
          </a:p>
        </p:txBody>
      </p:sp>
      <p:sp>
        <p:nvSpPr>
          <p:cNvPr id="3119" name="Rectangle 46"/>
          <p:cNvSpPr>
            <a:spLocks noChangeArrowheads="1"/>
          </p:cNvSpPr>
          <p:nvPr/>
        </p:nvSpPr>
        <p:spPr bwMode="auto">
          <a:xfrm>
            <a:off x="6748464" y="4946651"/>
            <a:ext cx="1438275"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ART DIRECTORS</a:t>
            </a:r>
          </a:p>
        </p:txBody>
      </p:sp>
      <p:sp>
        <p:nvSpPr>
          <p:cNvPr id="3120" name="Rectangle 47"/>
          <p:cNvSpPr>
            <a:spLocks noChangeArrowheads="1"/>
          </p:cNvSpPr>
          <p:nvPr/>
        </p:nvSpPr>
        <p:spPr bwMode="auto">
          <a:xfrm>
            <a:off x="8893175" y="4794251"/>
            <a:ext cx="871538"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200">
                <a:solidFill>
                  <a:srgbClr val="000000"/>
                </a:solidFill>
                <a:latin typeface="Arial" panose="020B0604020202020204" pitchFamily="34" charset="0"/>
              </a:rPr>
              <a:t>TV PROD</a:t>
            </a:r>
          </a:p>
        </p:txBody>
      </p:sp>
      <p:sp>
        <p:nvSpPr>
          <p:cNvPr id="3121" name="Line 48"/>
          <p:cNvSpPr>
            <a:spLocks noChangeShapeType="1"/>
          </p:cNvSpPr>
          <p:nvPr/>
        </p:nvSpPr>
        <p:spPr bwMode="auto">
          <a:xfrm>
            <a:off x="2819400" y="3284538"/>
            <a:ext cx="0" cy="51276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22" name="Line 49"/>
          <p:cNvSpPr>
            <a:spLocks noChangeShapeType="1"/>
          </p:cNvSpPr>
          <p:nvPr/>
        </p:nvSpPr>
        <p:spPr bwMode="auto">
          <a:xfrm>
            <a:off x="2819400" y="4275138"/>
            <a:ext cx="0" cy="6715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23" name="Line 50"/>
          <p:cNvSpPr>
            <a:spLocks noChangeShapeType="1"/>
          </p:cNvSpPr>
          <p:nvPr/>
        </p:nvSpPr>
        <p:spPr bwMode="auto">
          <a:xfrm>
            <a:off x="4419600" y="3290888"/>
            <a:ext cx="0" cy="5064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24" name="Line 51"/>
          <p:cNvSpPr>
            <a:spLocks noChangeShapeType="1"/>
          </p:cNvSpPr>
          <p:nvPr/>
        </p:nvSpPr>
        <p:spPr bwMode="auto">
          <a:xfrm>
            <a:off x="4419600" y="4351338"/>
            <a:ext cx="0" cy="28416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25" name="Line 52"/>
          <p:cNvSpPr>
            <a:spLocks noChangeShapeType="1"/>
          </p:cNvSpPr>
          <p:nvPr/>
        </p:nvSpPr>
        <p:spPr bwMode="auto">
          <a:xfrm>
            <a:off x="4114800" y="5189538"/>
            <a:ext cx="0" cy="3540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26" name="Line 53"/>
          <p:cNvSpPr>
            <a:spLocks noChangeShapeType="1"/>
          </p:cNvSpPr>
          <p:nvPr/>
        </p:nvSpPr>
        <p:spPr bwMode="auto">
          <a:xfrm>
            <a:off x="4800600" y="5189538"/>
            <a:ext cx="0" cy="3667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27" name="Line 54"/>
          <p:cNvSpPr>
            <a:spLocks noChangeShapeType="1"/>
          </p:cNvSpPr>
          <p:nvPr/>
        </p:nvSpPr>
        <p:spPr bwMode="auto">
          <a:xfrm>
            <a:off x="5943600" y="3284538"/>
            <a:ext cx="0" cy="5064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28" name="Line 55"/>
          <p:cNvSpPr>
            <a:spLocks noChangeShapeType="1"/>
          </p:cNvSpPr>
          <p:nvPr/>
        </p:nvSpPr>
        <p:spPr bwMode="auto">
          <a:xfrm>
            <a:off x="7696200" y="3284538"/>
            <a:ext cx="0" cy="5064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29" name="Line 56"/>
          <p:cNvSpPr>
            <a:spLocks noChangeShapeType="1"/>
          </p:cNvSpPr>
          <p:nvPr/>
        </p:nvSpPr>
        <p:spPr bwMode="auto">
          <a:xfrm>
            <a:off x="7924800" y="4357688"/>
            <a:ext cx="0" cy="2778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30" name="Line 57"/>
          <p:cNvSpPr>
            <a:spLocks noChangeShapeType="1"/>
          </p:cNvSpPr>
          <p:nvPr/>
        </p:nvSpPr>
        <p:spPr bwMode="auto">
          <a:xfrm>
            <a:off x="9372600" y="3284538"/>
            <a:ext cx="0" cy="5064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31" name="Line 58"/>
          <p:cNvSpPr>
            <a:spLocks noChangeShapeType="1"/>
          </p:cNvSpPr>
          <p:nvPr/>
        </p:nvSpPr>
        <p:spPr bwMode="auto">
          <a:xfrm>
            <a:off x="9372600" y="4351338"/>
            <a:ext cx="0" cy="2778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32" name="Line 59"/>
          <p:cNvSpPr>
            <a:spLocks noChangeShapeType="1"/>
          </p:cNvSpPr>
          <p:nvPr/>
        </p:nvSpPr>
        <p:spPr bwMode="auto">
          <a:xfrm>
            <a:off x="9372600" y="5265738"/>
            <a:ext cx="0" cy="2905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33" name="Line 60"/>
          <p:cNvSpPr>
            <a:spLocks noChangeShapeType="1"/>
          </p:cNvSpPr>
          <p:nvPr/>
        </p:nvSpPr>
        <p:spPr bwMode="auto">
          <a:xfrm>
            <a:off x="2827338" y="2438400"/>
            <a:ext cx="6538912"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34" name="Line 61"/>
          <p:cNvSpPr>
            <a:spLocks noChangeShapeType="1"/>
          </p:cNvSpPr>
          <p:nvPr/>
        </p:nvSpPr>
        <p:spPr bwMode="auto">
          <a:xfrm>
            <a:off x="6019800" y="2065338"/>
            <a:ext cx="0" cy="36036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35" name="Line 62"/>
          <p:cNvSpPr>
            <a:spLocks noChangeShapeType="1"/>
          </p:cNvSpPr>
          <p:nvPr/>
        </p:nvSpPr>
        <p:spPr bwMode="auto">
          <a:xfrm>
            <a:off x="2819400" y="2446338"/>
            <a:ext cx="0" cy="2778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36" name="Line 63"/>
          <p:cNvSpPr>
            <a:spLocks noChangeShapeType="1"/>
          </p:cNvSpPr>
          <p:nvPr/>
        </p:nvSpPr>
        <p:spPr bwMode="auto">
          <a:xfrm>
            <a:off x="4419600" y="2446338"/>
            <a:ext cx="0" cy="2778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37" name="Line 64"/>
          <p:cNvSpPr>
            <a:spLocks noChangeShapeType="1"/>
          </p:cNvSpPr>
          <p:nvPr/>
        </p:nvSpPr>
        <p:spPr bwMode="auto">
          <a:xfrm>
            <a:off x="6019800" y="2376488"/>
            <a:ext cx="0" cy="3540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38" name="Line 65"/>
          <p:cNvSpPr>
            <a:spLocks noChangeShapeType="1"/>
          </p:cNvSpPr>
          <p:nvPr/>
        </p:nvSpPr>
        <p:spPr bwMode="auto">
          <a:xfrm>
            <a:off x="7696200" y="2446338"/>
            <a:ext cx="0" cy="2778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39" name="Line 66"/>
          <p:cNvSpPr>
            <a:spLocks noChangeShapeType="1"/>
          </p:cNvSpPr>
          <p:nvPr/>
        </p:nvSpPr>
        <p:spPr bwMode="auto">
          <a:xfrm>
            <a:off x="9372600" y="2446338"/>
            <a:ext cx="0" cy="2778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40" name="Rectangle 68"/>
          <p:cNvSpPr>
            <a:spLocks noChangeArrowheads="1"/>
          </p:cNvSpPr>
          <p:nvPr/>
        </p:nvSpPr>
        <p:spPr bwMode="auto">
          <a:xfrm>
            <a:off x="4872039" y="1443038"/>
            <a:ext cx="2586037" cy="28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200">
                <a:solidFill>
                  <a:srgbClr val="000000"/>
                </a:solidFill>
                <a:latin typeface="Arial" panose="020B0604020202020204" pitchFamily="34" charset="0"/>
              </a:rPr>
              <a:t>AGENCY MANAGEMENT TEAM</a:t>
            </a:r>
          </a:p>
        </p:txBody>
      </p:sp>
      <p:sp>
        <p:nvSpPr>
          <p:cNvPr id="3141" name="Rectangle 69"/>
          <p:cNvSpPr>
            <a:spLocks noChangeArrowheads="1"/>
          </p:cNvSpPr>
          <p:nvPr/>
        </p:nvSpPr>
        <p:spPr bwMode="auto">
          <a:xfrm>
            <a:off x="5481638" y="2738438"/>
            <a:ext cx="946150" cy="28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200">
                <a:solidFill>
                  <a:srgbClr val="000000"/>
                </a:solidFill>
                <a:latin typeface="Arial" panose="020B0604020202020204" pitchFamily="34" charset="0"/>
              </a:rPr>
              <a:t>ACCOUNT</a:t>
            </a:r>
          </a:p>
        </p:txBody>
      </p:sp>
    </p:spTree>
    <p:extLst>
      <p:ext uri="{BB962C8B-B14F-4D97-AF65-F5344CB8AC3E}">
        <p14:creationId xmlns:p14="http://schemas.microsoft.com/office/powerpoint/2010/main" val="3166944205"/>
      </p:ext>
    </p:extLst>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a:xfrm>
            <a:off x="2209800" y="609600"/>
            <a:ext cx="7772400" cy="914400"/>
          </a:xfrm>
          <a:noFill/>
        </p:spPr>
        <p:txBody>
          <a:bodyPr vert="horz" lIns="90488" tIns="44450" rIns="90488" bIns="44450" rtlCol="0" anchor="ctr">
            <a:normAutofit/>
          </a:bodyPr>
          <a:lstStyle/>
          <a:p>
            <a:r>
              <a:rPr lang="en-GB" altLang="en-US" sz="3200">
                <a:latin typeface="Copperplate Gothic Bold" panose="020E0705020206020404" pitchFamily="34" charset="0"/>
              </a:rPr>
              <a:t>HOW AN ACCOUNT IS HANDLED</a:t>
            </a:r>
          </a:p>
        </p:txBody>
      </p:sp>
      <p:sp>
        <p:nvSpPr>
          <p:cNvPr id="4098" name="Slide Number Placeholder 4"/>
          <p:cNvSpPr>
            <a:spLocks noGrp="1"/>
          </p:cNvSpPr>
          <p:nvPr>
            <p:ph type="sldNum" sz="quarter" idx="12"/>
          </p:nvPr>
        </p:nvSpPr>
        <p:spPr>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200">
                <a:solidFill>
                  <a:schemeClr val="bg1"/>
                </a:solidFill>
                <a:latin typeface="Arial" panose="020B0604020202020204" pitchFamily="34" charset="0"/>
              </a:rPr>
              <a:t>5/</a:t>
            </a:r>
            <a:fld id="{74A315A7-79E5-4947-876C-BB7646A941FD}" type="slidenum">
              <a:rPr lang="en-GB" altLang="en-US" sz="1200">
                <a:solidFill>
                  <a:schemeClr val="bg1"/>
                </a:solidFill>
                <a:latin typeface="Arial" panose="020B0604020202020204" pitchFamily="34" charset="0"/>
              </a:rPr>
              <a:pPr/>
              <a:t>31</a:t>
            </a:fld>
            <a:endParaRPr lang="en-GB" altLang="en-US" sz="1200">
              <a:solidFill>
                <a:schemeClr val="bg1"/>
              </a:solidFill>
              <a:latin typeface="Arial" panose="020B0604020202020204" pitchFamily="34" charset="0"/>
            </a:endParaRPr>
          </a:p>
        </p:txBody>
      </p:sp>
      <p:sp>
        <p:nvSpPr>
          <p:cNvPr id="4100" name="Rectangle 3"/>
          <p:cNvSpPr>
            <a:spLocks noChangeArrowheads="1"/>
          </p:cNvSpPr>
          <p:nvPr/>
        </p:nvSpPr>
        <p:spPr bwMode="auto">
          <a:xfrm>
            <a:off x="2209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101" name="Rectangle 4"/>
          <p:cNvSpPr>
            <a:spLocks noChangeArrowheads="1"/>
          </p:cNvSpPr>
          <p:nvPr/>
        </p:nvSpPr>
        <p:spPr bwMode="auto">
          <a:xfrm>
            <a:off x="4646614" y="1647825"/>
            <a:ext cx="2441575"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800"/>
              <a:t>Senior Account Director</a:t>
            </a:r>
          </a:p>
        </p:txBody>
      </p:sp>
      <p:sp>
        <p:nvSpPr>
          <p:cNvPr id="4102" name="Rectangle 5"/>
          <p:cNvSpPr>
            <a:spLocks noChangeArrowheads="1"/>
          </p:cNvSpPr>
          <p:nvPr/>
        </p:nvSpPr>
        <p:spPr bwMode="auto">
          <a:xfrm>
            <a:off x="2051051" y="2203450"/>
            <a:ext cx="1997075"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800"/>
              <a:t>Account Handlers</a:t>
            </a:r>
          </a:p>
        </p:txBody>
      </p:sp>
      <p:sp>
        <p:nvSpPr>
          <p:cNvPr id="4103" name="Rectangle 6"/>
          <p:cNvSpPr>
            <a:spLocks noChangeArrowheads="1"/>
          </p:cNvSpPr>
          <p:nvPr/>
        </p:nvSpPr>
        <p:spPr bwMode="auto">
          <a:xfrm>
            <a:off x="4337051" y="2203450"/>
            <a:ext cx="1724025"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800"/>
              <a:t>Account Planner</a:t>
            </a:r>
          </a:p>
        </p:txBody>
      </p:sp>
      <p:sp>
        <p:nvSpPr>
          <p:cNvPr id="4104" name="Rectangle 7"/>
          <p:cNvSpPr>
            <a:spLocks noChangeArrowheads="1"/>
          </p:cNvSpPr>
          <p:nvPr/>
        </p:nvSpPr>
        <p:spPr bwMode="auto">
          <a:xfrm>
            <a:off x="6754814" y="2181225"/>
            <a:ext cx="968375"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800"/>
              <a:t>Creative</a:t>
            </a:r>
          </a:p>
        </p:txBody>
      </p:sp>
      <p:sp>
        <p:nvSpPr>
          <p:cNvPr id="4105" name="Rectangle 8"/>
          <p:cNvSpPr>
            <a:spLocks noChangeArrowheads="1"/>
          </p:cNvSpPr>
          <p:nvPr/>
        </p:nvSpPr>
        <p:spPr bwMode="auto">
          <a:xfrm>
            <a:off x="8756651" y="2203450"/>
            <a:ext cx="777875"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800"/>
              <a:t>Media</a:t>
            </a:r>
          </a:p>
        </p:txBody>
      </p:sp>
      <p:sp>
        <p:nvSpPr>
          <p:cNvPr id="4106" name="Rectangle 9"/>
          <p:cNvSpPr>
            <a:spLocks noChangeArrowheads="1"/>
          </p:cNvSpPr>
          <p:nvPr/>
        </p:nvSpPr>
        <p:spPr bwMode="auto">
          <a:xfrm>
            <a:off x="2209800" y="3048000"/>
            <a:ext cx="1752600" cy="2501900"/>
          </a:xfrm>
          <a:prstGeom prst="rect">
            <a:avLst/>
          </a:prstGeom>
          <a:solidFill>
            <a:srgbClr val="FFCC00"/>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107" name="Rectangle 10"/>
          <p:cNvSpPr>
            <a:spLocks noChangeArrowheads="1"/>
          </p:cNvSpPr>
          <p:nvPr/>
        </p:nvSpPr>
        <p:spPr bwMode="auto">
          <a:xfrm>
            <a:off x="2203450" y="3041651"/>
            <a:ext cx="1733550" cy="1165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400">
                <a:solidFill>
                  <a:srgbClr val="000000"/>
                </a:solidFill>
              </a:rPr>
              <a:t>Account Handlers</a:t>
            </a:r>
          </a:p>
          <a:p>
            <a:pPr algn="ctr"/>
            <a:r>
              <a:rPr lang="en-GB" altLang="en-US" sz="1400">
                <a:solidFill>
                  <a:srgbClr val="000000"/>
                </a:solidFill>
              </a:rPr>
              <a:t>are responsible</a:t>
            </a:r>
          </a:p>
          <a:p>
            <a:pPr algn="ctr"/>
            <a:r>
              <a:rPr lang="en-GB" altLang="en-US" sz="1400">
                <a:solidFill>
                  <a:srgbClr val="000000"/>
                </a:solidFill>
              </a:rPr>
              <a:t>for the administration</a:t>
            </a:r>
          </a:p>
          <a:p>
            <a:pPr algn="ctr"/>
            <a:r>
              <a:rPr lang="en-GB" altLang="en-US" sz="1400">
                <a:solidFill>
                  <a:srgbClr val="000000"/>
                </a:solidFill>
              </a:rPr>
              <a:t>and management</a:t>
            </a:r>
          </a:p>
          <a:p>
            <a:pPr algn="ctr"/>
            <a:r>
              <a:rPr lang="en-GB" altLang="en-US" sz="1400">
                <a:solidFill>
                  <a:srgbClr val="000000"/>
                </a:solidFill>
              </a:rPr>
              <a:t>of the account</a:t>
            </a:r>
          </a:p>
        </p:txBody>
      </p:sp>
      <p:sp>
        <p:nvSpPr>
          <p:cNvPr id="4108" name="Rectangle 11"/>
          <p:cNvSpPr>
            <a:spLocks noChangeArrowheads="1"/>
          </p:cNvSpPr>
          <p:nvPr/>
        </p:nvSpPr>
        <p:spPr bwMode="auto">
          <a:xfrm>
            <a:off x="2203450" y="4184651"/>
            <a:ext cx="1847850"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400">
                <a:solidFill>
                  <a:srgbClr val="000000"/>
                </a:solidFill>
              </a:rPr>
              <a:t>They represent the</a:t>
            </a:r>
          </a:p>
          <a:p>
            <a:pPr algn="ctr"/>
            <a:r>
              <a:rPr lang="en-GB" altLang="en-US" sz="1400">
                <a:solidFill>
                  <a:srgbClr val="000000"/>
                </a:solidFill>
              </a:rPr>
              <a:t>first line of</a:t>
            </a:r>
          </a:p>
          <a:p>
            <a:pPr algn="ctr"/>
            <a:r>
              <a:rPr lang="en-GB" altLang="en-US" sz="1400">
                <a:solidFill>
                  <a:srgbClr val="000000"/>
                </a:solidFill>
              </a:rPr>
              <a:t>client contact</a:t>
            </a:r>
          </a:p>
        </p:txBody>
      </p:sp>
      <p:sp>
        <p:nvSpPr>
          <p:cNvPr id="4109" name="Rectangle 12"/>
          <p:cNvSpPr>
            <a:spLocks noChangeArrowheads="1"/>
          </p:cNvSpPr>
          <p:nvPr/>
        </p:nvSpPr>
        <p:spPr bwMode="auto">
          <a:xfrm>
            <a:off x="4419600" y="3054350"/>
            <a:ext cx="1676400" cy="25019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110" name="Rectangle 13"/>
          <p:cNvSpPr>
            <a:spLocks noChangeArrowheads="1"/>
          </p:cNvSpPr>
          <p:nvPr/>
        </p:nvSpPr>
        <p:spPr bwMode="auto">
          <a:xfrm>
            <a:off x="4186239" y="3117850"/>
            <a:ext cx="2143125" cy="180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400">
                <a:solidFill>
                  <a:srgbClr val="000000"/>
                </a:solidFill>
              </a:rPr>
              <a:t>Account planners</a:t>
            </a:r>
          </a:p>
          <a:p>
            <a:pPr algn="ctr"/>
            <a:r>
              <a:rPr lang="en-GB" altLang="en-US" sz="1400">
                <a:solidFill>
                  <a:srgbClr val="000000"/>
                </a:solidFill>
              </a:rPr>
              <a:t>are responsible</a:t>
            </a:r>
          </a:p>
          <a:p>
            <a:pPr algn="ctr"/>
            <a:r>
              <a:rPr lang="en-GB" altLang="en-US" sz="1400">
                <a:solidFill>
                  <a:srgbClr val="000000"/>
                </a:solidFill>
              </a:rPr>
              <a:t>for the advertising</a:t>
            </a:r>
          </a:p>
          <a:p>
            <a:pPr algn="ctr"/>
            <a:r>
              <a:rPr lang="en-GB" altLang="en-US" sz="1400">
                <a:solidFill>
                  <a:srgbClr val="000000"/>
                </a:solidFill>
              </a:rPr>
              <a:t>strategy and </a:t>
            </a:r>
          </a:p>
          <a:p>
            <a:pPr algn="ctr"/>
            <a:r>
              <a:rPr lang="en-GB" altLang="en-US" sz="1400">
                <a:solidFill>
                  <a:srgbClr val="000000"/>
                </a:solidFill>
              </a:rPr>
              <a:t>creative brief</a:t>
            </a:r>
          </a:p>
          <a:p>
            <a:pPr algn="ctr"/>
            <a:r>
              <a:rPr lang="en-GB" altLang="en-US" sz="1400">
                <a:solidFill>
                  <a:srgbClr val="000000"/>
                </a:solidFill>
              </a:rPr>
              <a:t>and the measurement</a:t>
            </a:r>
          </a:p>
          <a:p>
            <a:pPr algn="ctr"/>
            <a:r>
              <a:rPr lang="en-GB" altLang="en-US" sz="1400">
                <a:solidFill>
                  <a:srgbClr val="000000"/>
                </a:solidFill>
              </a:rPr>
              <a:t>of advertising</a:t>
            </a:r>
          </a:p>
          <a:p>
            <a:pPr algn="ctr"/>
            <a:r>
              <a:rPr lang="en-GB" altLang="en-US" sz="1400">
                <a:solidFill>
                  <a:srgbClr val="000000"/>
                </a:solidFill>
              </a:rPr>
              <a:t>effectiveness</a:t>
            </a:r>
          </a:p>
        </p:txBody>
      </p:sp>
      <p:sp>
        <p:nvSpPr>
          <p:cNvPr id="4111" name="Rectangle 14"/>
          <p:cNvSpPr>
            <a:spLocks noChangeArrowheads="1"/>
          </p:cNvSpPr>
          <p:nvPr/>
        </p:nvSpPr>
        <p:spPr bwMode="auto">
          <a:xfrm>
            <a:off x="6477000" y="3048000"/>
            <a:ext cx="1663700" cy="2501900"/>
          </a:xfrm>
          <a:prstGeom prst="rect">
            <a:avLst/>
          </a:prstGeom>
          <a:solidFill>
            <a:srgbClr val="FFCC00"/>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112" name="Rectangle 15"/>
          <p:cNvSpPr>
            <a:spLocks noChangeArrowheads="1"/>
          </p:cNvSpPr>
          <p:nvPr/>
        </p:nvSpPr>
        <p:spPr bwMode="auto">
          <a:xfrm>
            <a:off x="6546850" y="3117851"/>
            <a:ext cx="1524000"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400">
                <a:solidFill>
                  <a:srgbClr val="000000"/>
                </a:solidFill>
              </a:rPr>
              <a:t>The creative team</a:t>
            </a:r>
          </a:p>
          <a:p>
            <a:pPr algn="ctr"/>
            <a:r>
              <a:rPr lang="en-GB" altLang="en-US" sz="1400">
                <a:solidFill>
                  <a:srgbClr val="000000"/>
                </a:solidFill>
              </a:rPr>
              <a:t>is responsible</a:t>
            </a:r>
          </a:p>
          <a:p>
            <a:pPr algn="ctr"/>
            <a:r>
              <a:rPr lang="en-GB" altLang="en-US" sz="1400">
                <a:solidFill>
                  <a:srgbClr val="000000"/>
                </a:solidFill>
              </a:rPr>
              <a:t>for writing </a:t>
            </a:r>
          </a:p>
          <a:p>
            <a:pPr algn="ctr"/>
            <a:r>
              <a:rPr lang="en-GB" altLang="en-US" sz="1400">
                <a:solidFill>
                  <a:srgbClr val="000000"/>
                </a:solidFill>
              </a:rPr>
              <a:t>and designing</a:t>
            </a:r>
          </a:p>
          <a:p>
            <a:pPr algn="ctr"/>
            <a:r>
              <a:rPr lang="en-GB" altLang="en-US" sz="1400">
                <a:solidFill>
                  <a:srgbClr val="000000"/>
                </a:solidFill>
              </a:rPr>
              <a:t>the advertisements</a:t>
            </a:r>
          </a:p>
          <a:p>
            <a:pPr algn="ctr"/>
            <a:r>
              <a:rPr lang="en-GB" altLang="en-US" sz="1400">
                <a:solidFill>
                  <a:srgbClr val="000000"/>
                </a:solidFill>
              </a:rPr>
              <a:t>based on the </a:t>
            </a:r>
          </a:p>
          <a:p>
            <a:pPr algn="ctr"/>
            <a:r>
              <a:rPr lang="en-GB" altLang="en-US" sz="1400">
                <a:solidFill>
                  <a:srgbClr val="000000"/>
                </a:solidFill>
              </a:rPr>
              <a:t>brief and </a:t>
            </a:r>
          </a:p>
          <a:p>
            <a:pPr algn="ctr"/>
            <a:r>
              <a:rPr lang="en-GB" altLang="en-US" sz="1400">
                <a:solidFill>
                  <a:srgbClr val="000000"/>
                </a:solidFill>
              </a:rPr>
              <a:t>supervising</a:t>
            </a:r>
          </a:p>
          <a:p>
            <a:pPr algn="ctr"/>
            <a:r>
              <a:rPr lang="en-GB" altLang="en-US" sz="1400">
                <a:solidFill>
                  <a:srgbClr val="000000"/>
                </a:solidFill>
              </a:rPr>
              <a:t>the production</a:t>
            </a:r>
          </a:p>
        </p:txBody>
      </p:sp>
      <p:sp>
        <p:nvSpPr>
          <p:cNvPr id="4113" name="Rectangle 16"/>
          <p:cNvSpPr>
            <a:spLocks noChangeArrowheads="1"/>
          </p:cNvSpPr>
          <p:nvPr/>
        </p:nvSpPr>
        <p:spPr bwMode="auto">
          <a:xfrm>
            <a:off x="8458200" y="3048000"/>
            <a:ext cx="1447800" cy="25019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114" name="Rectangle 17"/>
          <p:cNvSpPr>
            <a:spLocks noChangeArrowheads="1"/>
          </p:cNvSpPr>
          <p:nvPr/>
        </p:nvSpPr>
        <p:spPr bwMode="auto">
          <a:xfrm>
            <a:off x="8451851" y="3194051"/>
            <a:ext cx="1547813"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400">
                <a:solidFill>
                  <a:srgbClr val="000000"/>
                </a:solidFill>
              </a:rPr>
              <a:t>Media staff</a:t>
            </a:r>
          </a:p>
          <a:p>
            <a:pPr algn="ctr"/>
            <a:r>
              <a:rPr lang="en-GB" altLang="en-US" sz="1400">
                <a:solidFill>
                  <a:srgbClr val="000000"/>
                </a:solidFill>
              </a:rPr>
              <a:t>plan where to</a:t>
            </a:r>
          </a:p>
          <a:p>
            <a:pPr algn="ctr"/>
            <a:r>
              <a:rPr lang="en-GB" altLang="en-US" sz="1400">
                <a:solidFill>
                  <a:srgbClr val="000000"/>
                </a:solidFill>
              </a:rPr>
              <a:t>spend the money</a:t>
            </a:r>
          </a:p>
          <a:p>
            <a:pPr algn="ctr"/>
            <a:r>
              <a:rPr lang="en-GB" altLang="en-US" sz="1400">
                <a:solidFill>
                  <a:srgbClr val="000000"/>
                </a:solidFill>
              </a:rPr>
              <a:t>to get the</a:t>
            </a:r>
          </a:p>
          <a:p>
            <a:pPr algn="ctr"/>
            <a:r>
              <a:rPr lang="en-GB" altLang="en-US" sz="1400">
                <a:solidFill>
                  <a:srgbClr val="000000"/>
                </a:solidFill>
              </a:rPr>
              <a:t>best effect and</a:t>
            </a:r>
          </a:p>
          <a:p>
            <a:pPr algn="ctr"/>
            <a:r>
              <a:rPr lang="en-GB" altLang="en-US" sz="1400">
                <a:solidFill>
                  <a:srgbClr val="000000"/>
                </a:solidFill>
              </a:rPr>
              <a:t>negotiate</a:t>
            </a:r>
          </a:p>
          <a:p>
            <a:pPr algn="ctr"/>
            <a:r>
              <a:rPr lang="en-GB" altLang="en-US" sz="1400">
                <a:solidFill>
                  <a:srgbClr val="000000"/>
                </a:solidFill>
              </a:rPr>
              <a:t>with media owners</a:t>
            </a:r>
          </a:p>
          <a:p>
            <a:pPr algn="ctr"/>
            <a:r>
              <a:rPr lang="en-GB" altLang="en-US" sz="1400">
                <a:solidFill>
                  <a:srgbClr val="000000"/>
                </a:solidFill>
              </a:rPr>
              <a:t>in buying the</a:t>
            </a:r>
          </a:p>
          <a:p>
            <a:pPr algn="ctr"/>
            <a:r>
              <a:rPr lang="en-GB" altLang="en-US" sz="1400">
                <a:solidFill>
                  <a:srgbClr val="000000"/>
                </a:solidFill>
              </a:rPr>
              <a:t>time and space</a:t>
            </a:r>
          </a:p>
        </p:txBody>
      </p:sp>
    </p:spTree>
    <p:extLst>
      <p:ext uri="{BB962C8B-B14F-4D97-AF65-F5344CB8AC3E}">
        <p14:creationId xmlns:p14="http://schemas.microsoft.com/office/powerpoint/2010/main" val="728179329"/>
      </p:ext>
    </p:extLst>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noFill/>
        </p:spPr>
        <p:txBody>
          <a:bodyPr vert="horz" lIns="90488" tIns="44450" rIns="90488" bIns="44450" rtlCol="0" anchor="ctr">
            <a:normAutofit/>
          </a:bodyPr>
          <a:lstStyle/>
          <a:p>
            <a:r>
              <a:rPr lang="en-GB" altLang="en-US" sz="3200">
                <a:latin typeface="Copperplate Gothic Bold" panose="020E0705020206020404" pitchFamily="34" charset="0"/>
              </a:rPr>
              <a:t>ALTERNATIVE AGENCY STRUCTURES</a:t>
            </a:r>
          </a:p>
        </p:txBody>
      </p:sp>
      <p:sp>
        <p:nvSpPr>
          <p:cNvPr id="6147" name="Slide Number Placeholder 4"/>
          <p:cNvSpPr>
            <a:spLocks noGrp="1"/>
          </p:cNvSpPr>
          <p:nvPr>
            <p:ph type="sldNum" sz="quarter" idx="12"/>
          </p:nvPr>
        </p:nvSpPr>
        <p:spPr>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200">
                <a:solidFill>
                  <a:schemeClr val="bg1"/>
                </a:solidFill>
                <a:latin typeface="Arial" panose="020B0604020202020204" pitchFamily="34" charset="0"/>
              </a:rPr>
              <a:t>5/</a:t>
            </a:r>
            <a:fld id="{AED80D25-4CF5-4605-980B-5FAB71EED214}" type="slidenum">
              <a:rPr lang="en-GB" altLang="en-US" sz="1200">
                <a:solidFill>
                  <a:schemeClr val="bg1"/>
                </a:solidFill>
                <a:latin typeface="Arial" panose="020B0604020202020204" pitchFamily="34" charset="0"/>
              </a:rPr>
              <a:pPr/>
              <a:t>32</a:t>
            </a:fld>
            <a:endParaRPr lang="en-GB" altLang="en-US" sz="1200">
              <a:solidFill>
                <a:schemeClr val="bg1"/>
              </a:solidFill>
              <a:latin typeface="Arial" panose="020B0604020202020204" pitchFamily="34" charset="0"/>
            </a:endParaRPr>
          </a:p>
        </p:txBody>
      </p:sp>
      <p:sp>
        <p:nvSpPr>
          <p:cNvPr id="6148" name="Rectangle 3"/>
          <p:cNvSpPr>
            <a:spLocks noChangeArrowheads="1"/>
          </p:cNvSpPr>
          <p:nvPr/>
        </p:nvSpPr>
        <p:spPr bwMode="auto">
          <a:xfrm>
            <a:off x="2209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87044" name="Rectangle 4"/>
          <p:cNvSpPr>
            <a:spLocks noChangeArrowheads="1"/>
          </p:cNvSpPr>
          <p:nvPr/>
        </p:nvSpPr>
        <p:spPr bwMode="auto">
          <a:xfrm>
            <a:off x="2819400" y="1981200"/>
            <a:ext cx="5791200" cy="4114800"/>
          </a:xfrm>
          <a:prstGeom prst="rect">
            <a:avLst/>
          </a:prstGeom>
          <a:noFill/>
          <a:ln w="12700">
            <a:noFill/>
            <a:miter lim="800000"/>
            <a:headEnd/>
            <a:tailEnd/>
          </a:ln>
          <a:effectLst/>
        </p:spPr>
        <p:txBody>
          <a:bodyPr lIns="90488" tIns="44450" rIns="90488" bIns="44450"/>
          <a:lstStyle/>
          <a:p>
            <a:pPr marL="342900" indent="-342900" defTabSz="762000">
              <a:spcBef>
                <a:spcPct val="20000"/>
              </a:spcBef>
              <a:buClr>
                <a:schemeClr val="tx2"/>
              </a:buClr>
              <a:buSzPct val="75000"/>
              <a:buFont typeface="Monotype Sorts" pitchFamily="2" charset="2"/>
              <a:buChar char="n"/>
              <a:defRPr/>
            </a:pPr>
            <a:r>
              <a:rPr lang="en-GB" dirty="0"/>
              <a:t>Full-service agency</a:t>
            </a:r>
          </a:p>
          <a:p>
            <a:pPr marL="342900" indent="-342900" defTabSz="762000">
              <a:spcBef>
                <a:spcPct val="20000"/>
              </a:spcBef>
              <a:defRPr/>
            </a:pPr>
            <a:endParaRPr lang="en-GB" sz="2000" dirty="0"/>
          </a:p>
          <a:p>
            <a:pPr marL="342900" indent="-342900" defTabSz="762000">
              <a:spcBef>
                <a:spcPct val="20000"/>
              </a:spcBef>
              <a:buClr>
                <a:schemeClr val="tx2"/>
              </a:buClr>
              <a:buSzPct val="75000"/>
              <a:buFont typeface="Monotype Sorts" pitchFamily="2" charset="2"/>
              <a:buChar char="n"/>
              <a:defRPr/>
            </a:pPr>
            <a:r>
              <a:rPr lang="en-GB" dirty="0"/>
              <a:t>A la Carte</a:t>
            </a:r>
          </a:p>
          <a:p>
            <a:pPr marL="342900" indent="-342900" defTabSz="762000">
              <a:spcBef>
                <a:spcPct val="20000"/>
              </a:spcBef>
              <a:defRPr/>
            </a:pPr>
            <a:endParaRPr lang="en-GB" sz="2000" dirty="0"/>
          </a:p>
          <a:p>
            <a:pPr marL="342900" indent="-342900" defTabSz="762000">
              <a:spcBef>
                <a:spcPct val="20000"/>
              </a:spcBef>
              <a:buClr>
                <a:schemeClr val="tx2"/>
              </a:buClr>
              <a:buSzPct val="75000"/>
              <a:buFont typeface="Monotype Sorts" pitchFamily="2" charset="2"/>
              <a:buChar char="n"/>
              <a:defRPr/>
            </a:pPr>
            <a:r>
              <a:rPr lang="en-GB" dirty="0"/>
              <a:t>Media specialists</a:t>
            </a:r>
          </a:p>
          <a:p>
            <a:pPr marL="342900" indent="-342900" defTabSz="762000">
              <a:spcBef>
                <a:spcPct val="20000"/>
              </a:spcBef>
              <a:defRPr/>
            </a:pPr>
            <a:endParaRPr lang="en-GB" sz="2000" dirty="0"/>
          </a:p>
          <a:p>
            <a:pPr marL="342900" indent="-342900" defTabSz="762000">
              <a:spcBef>
                <a:spcPct val="20000"/>
              </a:spcBef>
              <a:buClr>
                <a:schemeClr val="tx2"/>
              </a:buClr>
              <a:buSzPct val="75000"/>
              <a:buFont typeface="Monotype Sorts" pitchFamily="2" charset="2"/>
              <a:buChar char="n"/>
              <a:defRPr/>
            </a:pPr>
            <a:r>
              <a:rPr lang="en-GB" dirty="0"/>
              <a:t>Creative boutiques</a:t>
            </a:r>
          </a:p>
          <a:p>
            <a:pPr marL="342900" indent="-342900" defTabSz="762000">
              <a:spcBef>
                <a:spcPct val="20000"/>
              </a:spcBef>
              <a:defRPr/>
            </a:pPr>
            <a:endParaRPr lang="en-GB" sz="2000" dirty="0"/>
          </a:p>
          <a:p>
            <a:pPr marL="342900" indent="-342900" defTabSz="762000">
              <a:spcBef>
                <a:spcPct val="20000"/>
              </a:spcBef>
              <a:buClr>
                <a:schemeClr val="tx2"/>
              </a:buClr>
              <a:buSzPct val="75000"/>
              <a:buFont typeface="Monotype Sorts" pitchFamily="2" charset="2"/>
              <a:buChar char="n"/>
              <a:defRPr/>
            </a:pPr>
            <a:r>
              <a:rPr lang="en-GB" dirty="0"/>
              <a:t>Specialist agencies</a:t>
            </a:r>
            <a:endParaRPr lang="en-GB" dirty="0">
              <a:effectLst>
                <a:outerShdw blurRad="38100" dist="38100" dir="2700000" algn="tl">
                  <a:srgbClr val="C0C0C0"/>
                </a:outerShdw>
              </a:effectLst>
              <a:latin typeface="Arial" charset="0"/>
            </a:endParaRPr>
          </a:p>
        </p:txBody>
      </p:sp>
      <p:pic>
        <p:nvPicPr>
          <p:cNvPr id="6150" name="Picture 7"/>
          <p:cNvPicPr>
            <a:picLocks noChangeAspect="1" noChangeArrowheads="1"/>
          </p:cNvPicPr>
          <p:nvPr/>
        </p:nvPicPr>
        <p:blipFill>
          <a:blip r:embed="rId3">
            <a:extLst>
              <a:ext uri="{28A0092B-C50C-407E-A947-70E740481C1C}">
                <a14:useLocalDpi xmlns:a14="http://schemas.microsoft.com/office/drawing/2010/main" val="0"/>
              </a:ext>
            </a:extLst>
          </a:blip>
          <a:srcRect l="21916" t="7607" r="22728" b="3802"/>
          <a:stretch>
            <a:fillRect/>
          </a:stretch>
        </p:blipFill>
        <p:spPr bwMode="auto">
          <a:xfrm>
            <a:off x="6311901" y="1844676"/>
            <a:ext cx="3679825"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86028081"/>
      </p:ext>
    </p:extLst>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p:cNvSpPr>
            <a:spLocks noGrp="1" noChangeArrowheads="1"/>
          </p:cNvSpPr>
          <p:nvPr>
            <p:ph type="title"/>
          </p:nvPr>
        </p:nvSpPr>
        <p:spPr>
          <a:noFill/>
        </p:spPr>
        <p:txBody>
          <a:bodyPr vert="horz" lIns="90488" tIns="44450" rIns="90488" bIns="44450" rtlCol="0" anchor="ctr">
            <a:normAutofit/>
          </a:bodyPr>
          <a:lstStyle/>
          <a:p>
            <a:r>
              <a:rPr lang="en-GB" altLang="en-US" sz="3200">
                <a:latin typeface="Copperplate Gothic Bold" panose="020E0705020206020404" pitchFamily="34" charset="0"/>
              </a:rPr>
              <a:t>OTHER SERVICES TO THE CORE TEAM</a:t>
            </a:r>
          </a:p>
        </p:txBody>
      </p:sp>
      <p:sp>
        <p:nvSpPr>
          <p:cNvPr id="8194" name="Slide Number Placeholder 4"/>
          <p:cNvSpPr>
            <a:spLocks noGrp="1"/>
          </p:cNvSpPr>
          <p:nvPr>
            <p:ph type="sldNum" sz="quarter" idx="12"/>
          </p:nvPr>
        </p:nvSpPr>
        <p:spPr>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200">
                <a:solidFill>
                  <a:schemeClr val="bg1"/>
                </a:solidFill>
                <a:latin typeface="Arial" panose="020B0604020202020204" pitchFamily="34" charset="0"/>
              </a:rPr>
              <a:t>5/</a:t>
            </a:r>
            <a:fld id="{54D6B096-E982-4FA2-852D-81090ECE9FD9}" type="slidenum">
              <a:rPr lang="en-GB" altLang="en-US" sz="1200">
                <a:solidFill>
                  <a:schemeClr val="bg1"/>
                </a:solidFill>
                <a:latin typeface="Arial" panose="020B0604020202020204" pitchFamily="34" charset="0"/>
              </a:rPr>
              <a:pPr/>
              <a:t>33</a:t>
            </a:fld>
            <a:endParaRPr lang="en-GB" altLang="en-US" sz="1200">
              <a:solidFill>
                <a:schemeClr val="bg1"/>
              </a:solidFill>
              <a:latin typeface="Arial" panose="020B0604020202020204" pitchFamily="34" charset="0"/>
            </a:endParaRPr>
          </a:p>
        </p:txBody>
      </p:sp>
      <p:sp>
        <p:nvSpPr>
          <p:cNvPr id="8196" name="Rectangle 3"/>
          <p:cNvSpPr>
            <a:spLocks noChangeArrowheads="1"/>
          </p:cNvSpPr>
          <p:nvPr/>
        </p:nvSpPr>
        <p:spPr bwMode="auto">
          <a:xfrm>
            <a:off x="5035550" y="1835150"/>
            <a:ext cx="1816100" cy="6731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8197" name="Rectangle 4"/>
          <p:cNvSpPr>
            <a:spLocks noChangeArrowheads="1"/>
          </p:cNvSpPr>
          <p:nvPr/>
        </p:nvSpPr>
        <p:spPr bwMode="auto">
          <a:xfrm>
            <a:off x="2216150" y="3206750"/>
            <a:ext cx="1663700" cy="6731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8198" name="Rectangle 5"/>
          <p:cNvSpPr>
            <a:spLocks noChangeArrowheads="1"/>
          </p:cNvSpPr>
          <p:nvPr/>
        </p:nvSpPr>
        <p:spPr bwMode="auto">
          <a:xfrm>
            <a:off x="5035550" y="4654550"/>
            <a:ext cx="1892300" cy="6731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8199" name="Rectangle 6"/>
          <p:cNvSpPr>
            <a:spLocks noChangeArrowheads="1"/>
          </p:cNvSpPr>
          <p:nvPr/>
        </p:nvSpPr>
        <p:spPr bwMode="auto">
          <a:xfrm>
            <a:off x="7550150" y="3206750"/>
            <a:ext cx="1587500" cy="673100"/>
          </a:xfrm>
          <a:prstGeom prst="rect">
            <a:avLst/>
          </a:prstGeom>
          <a:solidFill>
            <a:schemeClr val="accent1"/>
          </a:solidFill>
          <a:ln w="127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8200" name="Rectangle 7"/>
          <p:cNvSpPr>
            <a:spLocks noChangeArrowheads="1"/>
          </p:cNvSpPr>
          <p:nvPr/>
        </p:nvSpPr>
        <p:spPr bwMode="auto">
          <a:xfrm>
            <a:off x="2271714" y="3346451"/>
            <a:ext cx="1400175" cy="34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600">
                <a:solidFill>
                  <a:srgbClr val="000000"/>
                </a:solidFill>
                <a:latin typeface="Arial" panose="020B0604020202020204" pitchFamily="34" charset="0"/>
              </a:rPr>
              <a:t>CORE TEAM</a:t>
            </a:r>
          </a:p>
        </p:txBody>
      </p:sp>
      <p:sp>
        <p:nvSpPr>
          <p:cNvPr id="8201" name="Rectangle 8"/>
          <p:cNvSpPr>
            <a:spLocks noChangeArrowheads="1"/>
          </p:cNvSpPr>
          <p:nvPr/>
        </p:nvSpPr>
        <p:spPr bwMode="auto">
          <a:xfrm>
            <a:off x="5186363" y="1974851"/>
            <a:ext cx="1211262" cy="34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600">
                <a:solidFill>
                  <a:srgbClr val="000000"/>
                </a:solidFill>
                <a:latin typeface="Arial" panose="020B0604020202020204" pitchFamily="34" charset="0"/>
              </a:rPr>
              <a:t>Information</a:t>
            </a:r>
          </a:p>
        </p:txBody>
      </p:sp>
      <p:sp>
        <p:nvSpPr>
          <p:cNvPr id="8202" name="Rectangle 9"/>
          <p:cNvSpPr>
            <a:spLocks noChangeArrowheads="1"/>
          </p:cNvSpPr>
          <p:nvPr/>
        </p:nvSpPr>
        <p:spPr bwMode="auto">
          <a:xfrm>
            <a:off x="5314950" y="4870451"/>
            <a:ext cx="1106488" cy="34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600">
                <a:solidFill>
                  <a:srgbClr val="000000"/>
                </a:solidFill>
                <a:latin typeface="Arial" panose="020B0604020202020204" pitchFamily="34" charset="0"/>
              </a:rPr>
              <a:t>Personnel</a:t>
            </a:r>
          </a:p>
        </p:txBody>
      </p:sp>
      <p:sp>
        <p:nvSpPr>
          <p:cNvPr id="8203" name="Rectangle 10"/>
          <p:cNvSpPr>
            <a:spLocks noChangeArrowheads="1"/>
          </p:cNvSpPr>
          <p:nvPr/>
        </p:nvSpPr>
        <p:spPr bwMode="auto">
          <a:xfrm>
            <a:off x="7772400" y="3346451"/>
            <a:ext cx="914400" cy="34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600">
                <a:solidFill>
                  <a:srgbClr val="000000"/>
                </a:solidFill>
                <a:latin typeface="Arial" panose="020B0604020202020204" pitchFamily="34" charset="0"/>
              </a:rPr>
              <a:t>Finance</a:t>
            </a:r>
          </a:p>
        </p:txBody>
      </p:sp>
      <p:sp>
        <p:nvSpPr>
          <p:cNvPr id="8204" name="Line 11"/>
          <p:cNvSpPr>
            <a:spLocks noChangeShapeType="1"/>
          </p:cNvSpPr>
          <p:nvPr/>
        </p:nvSpPr>
        <p:spPr bwMode="auto">
          <a:xfrm flipH="1">
            <a:off x="3881438" y="3505200"/>
            <a:ext cx="3668712"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205" name="Line 12"/>
          <p:cNvSpPr>
            <a:spLocks noChangeShapeType="1"/>
          </p:cNvSpPr>
          <p:nvPr/>
        </p:nvSpPr>
        <p:spPr bwMode="auto">
          <a:xfrm flipH="1">
            <a:off x="2967038" y="2147888"/>
            <a:ext cx="2074862" cy="104616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206" name="Line 13"/>
          <p:cNvSpPr>
            <a:spLocks noChangeShapeType="1"/>
          </p:cNvSpPr>
          <p:nvPr/>
        </p:nvSpPr>
        <p:spPr bwMode="auto">
          <a:xfrm flipH="1" flipV="1">
            <a:off x="2967038" y="3881438"/>
            <a:ext cx="2081212" cy="9382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410602224"/>
      </p:ext>
    </p:extLst>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a:noFill/>
        </p:spPr>
        <p:txBody>
          <a:bodyPr vert="horz" lIns="90488" tIns="44450" rIns="90488" bIns="44450" rtlCol="0" anchor="ctr">
            <a:normAutofit/>
          </a:bodyPr>
          <a:lstStyle/>
          <a:p>
            <a:r>
              <a:rPr lang="en-GB" altLang="en-US" sz="3200">
                <a:latin typeface="Copperplate Gothic Bold" panose="020E0705020206020404" pitchFamily="34" charset="0"/>
              </a:rPr>
              <a:t>AGENCY REMUNERATION</a:t>
            </a:r>
          </a:p>
        </p:txBody>
      </p:sp>
      <p:sp>
        <p:nvSpPr>
          <p:cNvPr id="9218" name="Slide Number Placeholder 4"/>
          <p:cNvSpPr>
            <a:spLocks noGrp="1"/>
          </p:cNvSpPr>
          <p:nvPr>
            <p:ph type="sldNum" sz="quarter" idx="12"/>
          </p:nvPr>
        </p:nvSpPr>
        <p:spPr>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200">
                <a:solidFill>
                  <a:schemeClr val="bg1"/>
                </a:solidFill>
                <a:latin typeface="Arial" panose="020B0604020202020204" pitchFamily="34" charset="0"/>
              </a:rPr>
              <a:t>5/</a:t>
            </a:r>
            <a:fld id="{86DF7812-A57B-4FA8-8E25-EE0AC6E531A9}" type="slidenum">
              <a:rPr lang="en-GB" altLang="en-US" sz="1200">
                <a:solidFill>
                  <a:schemeClr val="bg1"/>
                </a:solidFill>
                <a:latin typeface="Arial" panose="020B0604020202020204" pitchFamily="34" charset="0"/>
              </a:rPr>
              <a:pPr/>
              <a:t>34</a:t>
            </a:fld>
            <a:endParaRPr lang="en-GB" altLang="en-US" sz="1200">
              <a:solidFill>
                <a:schemeClr val="bg1"/>
              </a:solidFill>
              <a:latin typeface="Arial" panose="020B0604020202020204" pitchFamily="34" charset="0"/>
            </a:endParaRPr>
          </a:p>
        </p:txBody>
      </p:sp>
      <p:sp>
        <p:nvSpPr>
          <p:cNvPr id="9220" name="Rectangle 3"/>
          <p:cNvSpPr>
            <a:spLocks noChangeArrowheads="1"/>
          </p:cNvSpPr>
          <p:nvPr/>
        </p:nvSpPr>
        <p:spPr bwMode="auto">
          <a:xfrm>
            <a:off x="2209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9221" name="Rectangle 4"/>
          <p:cNvSpPr>
            <a:spLocks noChangeArrowheads="1"/>
          </p:cNvSpPr>
          <p:nvPr/>
        </p:nvSpPr>
        <p:spPr bwMode="auto">
          <a:xfrm>
            <a:off x="2971800" y="1676400"/>
            <a:ext cx="60198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140000"/>
              </a:lnSpc>
              <a:spcBef>
                <a:spcPct val="20000"/>
              </a:spcBef>
              <a:buClr>
                <a:schemeClr val="tx2"/>
              </a:buClr>
              <a:buSzPct val="75000"/>
              <a:buFont typeface="Monotype Sorts" pitchFamily="2" charset="2"/>
              <a:buChar char="n"/>
            </a:pPr>
            <a:r>
              <a:rPr lang="en-GB" altLang="en-US"/>
              <a:t>Commission</a:t>
            </a:r>
          </a:p>
          <a:p>
            <a:pPr>
              <a:lnSpc>
                <a:spcPct val="140000"/>
              </a:lnSpc>
              <a:spcBef>
                <a:spcPct val="20000"/>
              </a:spcBef>
              <a:buClr>
                <a:schemeClr val="tx2"/>
              </a:buClr>
              <a:buSzPct val="75000"/>
              <a:buFont typeface="Monotype Sorts" pitchFamily="2" charset="2"/>
              <a:buChar char="n"/>
            </a:pPr>
            <a:r>
              <a:rPr lang="en-GB" altLang="en-US"/>
              <a:t>Negotiated commission</a:t>
            </a:r>
          </a:p>
          <a:p>
            <a:pPr>
              <a:lnSpc>
                <a:spcPct val="140000"/>
              </a:lnSpc>
              <a:spcBef>
                <a:spcPct val="20000"/>
              </a:spcBef>
              <a:buClr>
                <a:schemeClr val="tx2"/>
              </a:buClr>
              <a:buSzPct val="75000"/>
              <a:buFont typeface="Monotype Sorts" pitchFamily="2" charset="2"/>
              <a:buChar char="n"/>
            </a:pPr>
            <a:r>
              <a:rPr lang="en-GB" altLang="en-US"/>
              <a:t>Fee</a:t>
            </a:r>
          </a:p>
          <a:p>
            <a:pPr>
              <a:lnSpc>
                <a:spcPct val="140000"/>
              </a:lnSpc>
              <a:spcBef>
                <a:spcPct val="20000"/>
              </a:spcBef>
              <a:buClr>
                <a:schemeClr val="tx2"/>
              </a:buClr>
              <a:buSzPct val="75000"/>
              <a:buFont typeface="Monotype Sorts" pitchFamily="2" charset="2"/>
              <a:buChar char="n"/>
            </a:pPr>
            <a:r>
              <a:rPr lang="en-GB" altLang="en-US"/>
              <a:t>Time based</a:t>
            </a:r>
          </a:p>
          <a:p>
            <a:pPr>
              <a:lnSpc>
                <a:spcPct val="140000"/>
              </a:lnSpc>
              <a:spcBef>
                <a:spcPct val="20000"/>
              </a:spcBef>
              <a:buClr>
                <a:schemeClr val="tx2"/>
              </a:buClr>
              <a:buSzPct val="75000"/>
              <a:buFont typeface="Monotype Sorts" pitchFamily="2" charset="2"/>
              <a:buChar char="n"/>
            </a:pPr>
            <a:r>
              <a:rPr lang="en-GB" altLang="en-US"/>
              <a:t>Cost based</a:t>
            </a:r>
          </a:p>
          <a:p>
            <a:pPr>
              <a:lnSpc>
                <a:spcPct val="140000"/>
              </a:lnSpc>
              <a:spcBef>
                <a:spcPct val="20000"/>
              </a:spcBef>
              <a:buClr>
                <a:schemeClr val="tx2"/>
              </a:buClr>
              <a:buSzPct val="75000"/>
              <a:buFont typeface="Monotype Sorts" pitchFamily="2" charset="2"/>
              <a:buChar char="n"/>
            </a:pPr>
            <a:r>
              <a:rPr lang="en-GB" altLang="en-US"/>
              <a:t>Performance based</a:t>
            </a:r>
          </a:p>
          <a:p>
            <a:pPr>
              <a:lnSpc>
                <a:spcPct val="140000"/>
              </a:lnSpc>
              <a:spcBef>
                <a:spcPct val="20000"/>
              </a:spcBef>
              <a:buClr>
                <a:schemeClr val="tx2"/>
              </a:buClr>
              <a:buSzPct val="75000"/>
              <a:buFont typeface="Monotype Sorts" pitchFamily="2" charset="2"/>
              <a:buChar char="n"/>
            </a:pPr>
            <a:r>
              <a:rPr lang="en-GB" altLang="en-US"/>
              <a:t>Production costs</a:t>
            </a:r>
          </a:p>
        </p:txBody>
      </p:sp>
    </p:spTree>
    <p:extLst>
      <p:ext uri="{BB962C8B-B14F-4D97-AF65-F5344CB8AC3E}">
        <p14:creationId xmlns:p14="http://schemas.microsoft.com/office/powerpoint/2010/main" val="213373910"/>
      </p:ext>
    </p:extLst>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a:xfrm>
            <a:off x="2209800" y="381000"/>
            <a:ext cx="7772400" cy="990600"/>
          </a:xfrm>
          <a:noFill/>
        </p:spPr>
        <p:txBody>
          <a:bodyPr vert="horz" lIns="90488" tIns="44450" rIns="90488" bIns="44450" rtlCol="0" anchor="ctr">
            <a:normAutofit/>
          </a:bodyPr>
          <a:lstStyle/>
          <a:p>
            <a:r>
              <a:rPr lang="en-GB" altLang="en-US" sz="3200">
                <a:latin typeface="Copperplate Gothic Bold" panose="020E0705020206020404" pitchFamily="34" charset="0"/>
              </a:rPr>
              <a:t>AGENCY SELECTION</a:t>
            </a:r>
          </a:p>
        </p:txBody>
      </p:sp>
      <p:sp>
        <p:nvSpPr>
          <p:cNvPr id="10242" name="Slide Number Placeholder 4"/>
          <p:cNvSpPr>
            <a:spLocks noGrp="1"/>
          </p:cNvSpPr>
          <p:nvPr>
            <p:ph type="sldNum" sz="quarter" idx="12"/>
          </p:nvPr>
        </p:nvSpPr>
        <p:spPr>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200">
                <a:solidFill>
                  <a:schemeClr val="bg1"/>
                </a:solidFill>
                <a:latin typeface="Arial" panose="020B0604020202020204" pitchFamily="34" charset="0"/>
              </a:rPr>
              <a:t>5/</a:t>
            </a:r>
            <a:fld id="{BD15672A-A3E5-40E9-AFCF-2E333E6C8524}" type="slidenum">
              <a:rPr lang="en-GB" altLang="en-US" sz="1200">
                <a:solidFill>
                  <a:schemeClr val="bg1"/>
                </a:solidFill>
                <a:latin typeface="Arial" panose="020B0604020202020204" pitchFamily="34" charset="0"/>
              </a:rPr>
              <a:pPr/>
              <a:t>35</a:t>
            </a:fld>
            <a:endParaRPr lang="en-GB" altLang="en-US" sz="1200">
              <a:solidFill>
                <a:schemeClr val="bg1"/>
              </a:solidFill>
              <a:latin typeface="Arial" panose="020B0604020202020204" pitchFamily="34" charset="0"/>
            </a:endParaRPr>
          </a:p>
        </p:txBody>
      </p:sp>
      <p:sp>
        <p:nvSpPr>
          <p:cNvPr id="10244" name="Rectangle 3"/>
          <p:cNvSpPr>
            <a:spLocks noChangeArrowheads="1"/>
          </p:cNvSpPr>
          <p:nvPr/>
        </p:nvSpPr>
        <p:spPr bwMode="auto">
          <a:xfrm>
            <a:off x="2209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0245" name="Rectangle 4"/>
          <p:cNvSpPr>
            <a:spLocks noChangeArrowheads="1"/>
          </p:cNvSpPr>
          <p:nvPr/>
        </p:nvSpPr>
        <p:spPr bwMode="auto">
          <a:xfrm>
            <a:off x="2362200" y="1524000"/>
            <a:ext cx="74676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130000"/>
              </a:lnSpc>
              <a:spcBef>
                <a:spcPct val="20000"/>
              </a:spcBef>
              <a:buClr>
                <a:schemeClr val="tx2"/>
              </a:buClr>
              <a:buSzPct val="75000"/>
              <a:buFont typeface="Monotype Sorts" pitchFamily="2" charset="2"/>
              <a:buChar char="n"/>
            </a:pPr>
            <a:r>
              <a:rPr lang="en-GB" altLang="en-US" sz="2000"/>
              <a:t>Identify services required - no point hiring a large international agency if the requirements are local/national</a:t>
            </a:r>
          </a:p>
          <a:p>
            <a:pPr>
              <a:lnSpc>
                <a:spcPct val="130000"/>
              </a:lnSpc>
              <a:spcBef>
                <a:spcPct val="20000"/>
              </a:spcBef>
              <a:buClr>
                <a:schemeClr val="tx2"/>
              </a:buClr>
              <a:buSzPct val="75000"/>
              <a:buFont typeface="Monotype Sorts" pitchFamily="2" charset="2"/>
              <a:buChar char="n"/>
            </a:pPr>
            <a:r>
              <a:rPr lang="en-GB" altLang="en-US" sz="2000"/>
              <a:t>Do you require agency to be skilled in areas such as market research or planning? What type of creative skills etc.</a:t>
            </a:r>
          </a:p>
          <a:p>
            <a:pPr>
              <a:lnSpc>
                <a:spcPct val="130000"/>
              </a:lnSpc>
              <a:spcBef>
                <a:spcPct val="20000"/>
              </a:spcBef>
              <a:buClr>
                <a:schemeClr val="tx2"/>
              </a:buClr>
              <a:buSzPct val="75000"/>
              <a:buFont typeface="Monotype Sorts" pitchFamily="2" charset="2"/>
              <a:buChar char="n"/>
            </a:pPr>
            <a:r>
              <a:rPr lang="en-GB" altLang="en-US" sz="2000"/>
              <a:t>Should the agency have prior experience of market sector?</a:t>
            </a:r>
          </a:p>
          <a:p>
            <a:pPr>
              <a:lnSpc>
                <a:spcPct val="130000"/>
              </a:lnSpc>
              <a:spcBef>
                <a:spcPct val="20000"/>
              </a:spcBef>
              <a:buClr>
                <a:schemeClr val="tx2"/>
              </a:buClr>
              <a:buSzPct val="75000"/>
              <a:buFont typeface="Monotype Sorts" pitchFamily="2" charset="2"/>
              <a:buChar char="n"/>
            </a:pPr>
            <a:r>
              <a:rPr lang="en-GB" altLang="en-US" sz="2000"/>
              <a:t>Identify agencies that can fulfil brief</a:t>
            </a:r>
          </a:p>
          <a:p>
            <a:pPr>
              <a:lnSpc>
                <a:spcPct val="130000"/>
              </a:lnSpc>
              <a:spcBef>
                <a:spcPct val="20000"/>
              </a:spcBef>
              <a:buClr>
                <a:schemeClr val="tx2"/>
              </a:buClr>
              <a:buSzPct val="75000"/>
              <a:buFont typeface="Monotype Sorts" pitchFamily="2" charset="2"/>
              <a:buChar char="n"/>
            </a:pPr>
            <a:r>
              <a:rPr lang="en-GB" altLang="en-US" sz="2000"/>
              <a:t>Draw up shortlist</a:t>
            </a:r>
          </a:p>
          <a:p>
            <a:pPr>
              <a:lnSpc>
                <a:spcPct val="130000"/>
              </a:lnSpc>
              <a:spcBef>
                <a:spcPct val="20000"/>
              </a:spcBef>
              <a:buClr>
                <a:schemeClr val="tx2"/>
              </a:buClr>
              <a:buSzPct val="75000"/>
              <a:buFont typeface="Monotype Sorts" pitchFamily="2" charset="2"/>
              <a:buChar char="n"/>
            </a:pPr>
            <a:r>
              <a:rPr lang="en-GB" altLang="en-US" sz="2000"/>
              <a:t>See and assess presentations</a:t>
            </a:r>
          </a:p>
          <a:p>
            <a:pPr>
              <a:lnSpc>
                <a:spcPct val="130000"/>
              </a:lnSpc>
              <a:spcBef>
                <a:spcPct val="20000"/>
              </a:spcBef>
              <a:buClr>
                <a:schemeClr val="tx2"/>
              </a:buClr>
              <a:buSzPct val="75000"/>
              <a:buFont typeface="Monotype Sorts" pitchFamily="2" charset="2"/>
              <a:buChar char="n"/>
            </a:pPr>
            <a:r>
              <a:rPr lang="en-GB" altLang="en-US" sz="2000"/>
              <a:t>Appoint agency</a:t>
            </a:r>
          </a:p>
        </p:txBody>
      </p:sp>
    </p:spTree>
    <p:extLst>
      <p:ext uri="{BB962C8B-B14F-4D97-AF65-F5344CB8AC3E}">
        <p14:creationId xmlns:p14="http://schemas.microsoft.com/office/powerpoint/2010/main" val="3251629330"/>
      </p:ext>
    </p:extLst>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2054" name="Picture 6" descr="4,087 Any Questions Images, Stock Photos &amp; Vectors | Shutterstock"/>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3449" b="6023"/>
          <a:stretch/>
        </p:blipFill>
        <p:spPr bwMode="auto">
          <a:xfrm>
            <a:off x="570311" y="1555845"/>
            <a:ext cx="11051378" cy="4831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96033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2802858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918</TotalTime>
  <Words>1288</Words>
  <Application>Microsoft Office PowerPoint</Application>
  <PresentationFormat>Widescreen</PresentationFormat>
  <Paragraphs>318</Paragraphs>
  <Slides>37</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Calibri Light</vt:lpstr>
      <vt:lpstr>Copperplate Gothic Bold</vt:lpstr>
      <vt:lpstr>Monotype Sorts</vt:lpstr>
      <vt:lpstr>Times New Roman</vt:lpstr>
      <vt:lpstr>Office Theme</vt:lpstr>
      <vt:lpstr>Marketing in Practice</vt:lpstr>
      <vt:lpstr>About me </vt:lpstr>
      <vt:lpstr>About the course </vt:lpstr>
      <vt:lpstr>LEARNING OUTCOMES </vt:lpstr>
      <vt:lpstr>What are we going to cover </vt:lpstr>
      <vt:lpstr>What are we going to cover </vt:lpstr>
      <vt:lpstr>What are we going to cover </vt:lpstr>
      <vt:lpstr>Study time allocation </vt:lpstr>
      <vt:lpstr>My promise as a lecturer</vt:lpstr>
      <vt:lpstr>Your promise to me</vt:lpstr>
      <vt:lpstr>Over to you </vt:lpstr>
      <vt:lpstr>Assessment one</vt:lpstr>
      <vt:lpstr>Assessment two </vt:lpstr>
      <vt:lpstr>Marketing teams </vt:lpstr>
      <vt:lpstr>Marketing Management /Directors</vt:lpstr>
      <vt:lpstr>Specialists</vt:lpstr>
      <vt:lpstr>Assisting  Team Members</vt:lpstr>
      <vt:lpstr>Creative</vt:lpstr>
      <vt:lpstr>Now your turn </vt:lpstr>
      <vt:lpstr>Class Task</vt:lpstr>
      <vt:lpstr>This person looks at the overall strategic vision for the marketing team</vt:lpstr>
      <vt:lpstr>This person is most likely to write a creative brief</vt:lpstr>
      <vt:lpstr>It is possible to have only one member in a marketing team</vt:lpstr>
      <vt:lpstr>Who would normally look at marketing results?</vt:lpstr>
      <vt:lpstr>Who would come up with a list of website tests?</vt:lpstr>
      <vt:lpstr>Big marketing teams often use multiple agencies</vt:lpstr>
      <vt:lpstr>Who is most likely to make the final decision to increase TV advertising spend?</vt:lpstr>
      <vt:lpstr>Which job is most likely to work across multiple media and projects?</vt:lpstr>
      <vt:lpstr>Advertising and Promotional Agencies Structure and Role</vt:lpstr>
      <vt:lpstr>Advertising Agency Structure</vt:lpstr>
      <vt:lpstr>HOW AN ACCOUNT IS HANDLED</vt:lpstr>
      <vt:lpstr>ALTERNATIVE AGENCY STRUCTURES</vt:lpstr>
      <vt:lpstr>OTHER SERVICES TO THE CORE TEAM</vt:lpstr>
      <vt:lpstr>AGENCY REMUNERATION</vt:lpstr>
      <vt:lpstr>AGENCY SELECTION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in Practice</dc:title>
  <dc:creator>Sarah Campodonic</dc:creator>
  <cp:lastModifiedBy>Gwyneth Jones</cp:lastModifiedBy>
  <cp:revision>16</cp:revision>
  <dcterms:created xsi:type="dcterms:W3CDTF">2021-01-31T12:10:04Z</dcterms:created>
  <dcterms:modified xsi:type="dcterms:W3CDTF">2023-02-27T20:00:43Z</dcterms:modified>
</cp:coreProperties>
</file>