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68" r:id="rId2"/>
    <p:sldId id="256" r:id="rId3"/>
    <p:sldId id="257" r:id="rId4"/>
    <p:sldId id="258" r:id="rId5"/>
    <p:sldId id="259" r:id="rId6"/>
    <p:sldId id="260" r:id="rId7"/>
    <p:sldId id="261" r:id="rId8"/>
    <p:sldId id="262" r:id="rId9"/>
    <p:sldId id="263" r:id="rId10"/>
    <p:sldId id="264" r:id="rId11"/>
    <p:sldId id="265" r:id="rId12"/>
    <p:sldId id="269" r:id="rId13"/>
    <p:sldId id="270" r:id="rId14"/>
    <p:sldId id="271" r:id="rId15"/>
    <p:sldId id="272" r:id="rId16"/>
    <p:sldId id="273" r:id="rId17"/>
    <p:sldId id="274" r:id="rId18"/>
    <p:sldId id="275" r:id="rId19"/>
    <p:sldId id="276" r:id="rId20"/>
    <p:sldId id="266" r:id="rId21"/>
    <p:sldId id="267" r:id="rId22"/>
    <p:sldId id="277" r:id="rId23"/>
    <p:sldId id="278" r:id="rId24"/>
    <p:sldId id="279" r:id="rId25"/>
    <p:sldId id="280" r:id="rId26"/>
    <p:sldId id="281" r:id="rId27"/>
    <p:sldId id="282" r:id="rId28"/>
    <p:sldId id="283" r:id="rId29"/>
    <p:sldId id="284" r:id="rId30"/>
    <p:sldId id="285" r:id="rId31"/>
    <p:sldId id="286" r:id="rId32"/>
    <p:sldId id="290" r:id="rId33"/>
    <p:sldId id="291" r:id="rId34"/>
    <p:sldId id="292" r:id="rId35"/>
    <p:sldId id="293" r:id="rId36"/>
    <p:sldId id="294" r:id="rId37"/>
    <p:sldId id="287" r:id="rId38"/>
    <p:sldId id="288" r:id="rId39"/>
    <p:sldId id="289" r:id="rId40"/>
    <p:sldId id="295" r:id="rId4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309" autoAdjust="0"/>
    <p:restoredTop sz="94610"/>
  </p:normalViewPr>
  <p:slideViewPr>
    <p:cSldViewPr snapToGrid="0" snapToObjects="1">
      <p:cViewPr varScale="1">
        <p:scale>
          <a:sx n="63" d="100"/>
          <a:sy n="63" d="100"/>
        </p:scale>
        <p:origin x="52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title>
      <c:tx>
        <c:rich>
          <a:bodyPr/>
          <a:lstStyle/>
          <a:p>
            <a:pPr>
              <a:defRPr sz="1400" b="0" i="0" u="none" strike="noStrike">
                <a:solidFill>
                  <a:srgbClr val="1B2A4E"/>
                </a:solidFill>
                <a:latin typeface="Arial"/>
              </a:defRPr>
            </a:pPr>
            <a:r>
              <a:rPr lang="en-GB" sz="1400" b="0" i="0" u="none" strike="noStrike">
                <a:solidFill>
                  <a:srgbClr val="1B2A4E"/>
                </a:solidFill>
                <a:latin typeface="Arial"/>
              </a:rPr>
              <a:t>% of UK adults meeting NHS sleep guidance by age band</a:t>
            </a:r>
          </a:p>
        </c:rich>
      </c:tx>
      <c:overlay val="0"/>
    </c:title>
    <c:autoTitleDeleted val="0"/>
    <c:plotArea>
      <c:layout/>
      <c:barChart>
        <c:barDir val="col"/>
        <c:grouping val="clustered"/>
        <c:varyColors val="0"/>
        <c:ser>
          <c:idx val="0"/>
          <c:order val="0"/>
          <c:tx>
            <c:strRef>
              <c:f>Sheet1!$B$1</c:f>
              <c:strCache>
                <c:ptCount val="1"/>
                <c:pt idx="0">
                  <c:v>% meeting 7–9 hour guideline</c:v>
                </c:pt>
              </c:strCache>
            </c:strRef>
          </c:tx>
          <c:spPr>
            <a:solidFill>
              <a:srgbClr val="F4B860"/>
            </a:solidFill>
            <a:effectLst/>
          </c:spPr>
          <c:invertIfNegative val="0"/>
          <c:dLbls>
            <c:numFmt formatCode="#,##0" sourceLinked="0"/>
            <c:spPr>
              <a:noFill/>
              <a:ln>
                <a:noFill/>
              </a:ln>
              <a:effectLst/>
            </c:spPr>
            <c:txPr>
              <a:bodyPr/>
              <a:lstStyle/>
              <a:p>
                <a:pPr>
                  <a:defRPr sz="1200" b="1" i="0" u="none" strike="noStrike">
                    <a:solidFill>
                      <a:srgbClr val="1B2A4E"/>
                    </a:solidFill>
                    <a:latin typeface="Arial"/>
                  </a:defRPr>
                </a:pPr>
                <a:endParaRPr lang="en-P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18–25 yrs</c:v>
                </c:pt>
                <c:pt idx="1">
                  <c:v>26–45 yrs</c:v>
                </c:pt>
                <c:pt idx="2">
                  <c:v>46–65 yrs</c:v>
                </c:pt>
                <c:pt idx="3">
                  <c:v>65+ yrs</c:v>
                </c:pt>
              </c:strCache>
            </c:strRef>
          </c:cat>
          <c:val>
            <c:numRef>
              <c:f>Sheet1!$B$2:$B$5</c:f>
              <c:numCache>
                <c:formatCode>General</c:formatCode>
                <c:ptCount val="4"/>
                <c:pt idx="0">
                  <c:v>42</c:v>
                </c:pt>
                <c:pt idx="1">
                  <c:v>58</c:v>
                </c:pt>
                <c:pt idx="2">
                  <c:v>64</c:v>
                </c:pt>
                <c:pt idx="3">
                  <c:v>71</c:v>
                </c:pt>
              </c:numCache>
            </c:numRef>
          </c:val>
          <c:extLst>
            <c:ext xmlns:c16="http://schemas.microsoft.com/office/drawing/2014/chart" uri="{C3380CC4-5D6E-409C-BE32-E72D297353CC}">
              <c16:uniqueId val="{00000000-365A-0144-959F-8B62341D84C9}"/>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5A6079"/>
                </a:solidFill>
                <a:latin typeface="Arial"/>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6350" cap="flat">
              <a:solidFill>
                <a:srgbClr val="E5E7EB"/>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100" b="0" i="0" u="none" strike="noStrike">
                <a:solidFill>
                  <a:srgbClr val="5A6079"/>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D577DA-3A64-4BCD-8217-64D330E97958}"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D6F4D1CD-458C-48EC-88D7-EC973AC7316E}">
      <dgm:prSet/>
      <dgm:spPr/>
      <dgm:t>
        <a:bodyPr/>
        <a:lstStyle/>
        <a:p>
          <a:pPr algn="just"/>
          <a:r>
            <a:rPr lang="en-IN"/>
            <a:t>Presenter: Name of Task 2 Lead </a:t>
          </a:r>
          <a:endParaRPr lang="en-US"/>
        </a:p>
      </dgm:t>
    </dgm:pt>
    <dgm:pt modelId="{D74E376C-9546-4442-B419-CA21D8B370F2}" type="parTrans" cxnId="{592BB319-9DBE-492E-9AEB-E25BAE9B7FCF}">
      <dgm:prSet/>
      <dgm:spPr/>
      <dgm:t>
        <a:bodyPr/>
        <a:lstStyle/>
        <a:p>
          <a:endParaRPr lang="en-US"/>
        </a:p>
      </dgm:t>
    </dgm:pt>
    <dgm:pt modelId="{0A56CD9A-A4A1-4C0C-B648-66BED105ED9C}" type="sibTrans" cxnId="{592BB319-9DBE-492E-9AEB-E25BAE9B7FCF}">
      <dgm:prSet/>
      <dgm:spPr/>
      <dgm:t>
        <a:bodyPr/>
        <a:lstStyle/>
        <a:p>
          <a:endParaRPr lang="en-US"/>
        </a:p>
      </dgm:t>
    </dgm:pt>
    <dgm:pt modelId="{0E2C73A1-B387-469E-AE4C-18C201BD5D2B}">
      <dgm:prSet/>
      <dgm:spPr/>
      <dgm:t>
        <a:bodyPr/>
        <a:lstStyle/>
        <a:p>
          <a:pPr algn="just"/>
          <a:r>
            <a:rPr lang="en-IN" dirty="0"/>
            <a:t>Focus area: Campaign Design, Evaluation Framework and Partner Integration </a:t>
          </a:r>
          <a:endParaRPr lang="en-US" dirty="0"/>
        </a:p>
      </dgm:t>
    </dgm:pt>
    <dgm:pt modelId="{A1FC6004-3A27-4A5A-98CB-F44DBDDF2F70}" type="parTrans" cxnId="{9E9A4EDA-573C-40C3-9D94-F1790CDC9B06}">
      <dgm:prSet/>
      <dgm:spPr/>
      <dgm:t>
        <a:bodyPr/>
        <a:lstStyle/>
        <a:p>
          <a:endParaRPr lang="en-US"/>
        </a:p>
      </dgm:t>
    </dgm:pt>
    <dgm:pt modelId="{5B6C1C7E-C746-445C-B109-A87B45395756}" type="sibTrans" cxnId="{9E9A4EDA-573C-40C3-9D94-F1790CDC9B06}">
      <dgm:prSet/>
      <dgm:spPr/>
      <dgm:t>
        <a:bodyPr/>
        <a:lstStyle/>
        <a:p>
          <a:endParaRPr lang="en-US"/>
        </a:p>
      </dgm:t>
    </dgm:pt>
    <dgm:pt modelId="{E7BA026D-A869-481B-AAAD-60ECC5FC96B4}">
      <dgm:prSet/>
      <dgm:spPr/>
      <dgm:t>
        <a:bodyPr/>
        <a:lstStyle/>
        <a:p>
          <a:pPr algn="just"/>
          <a:r>
            <a:rPr lang="en-IN" dirty="0"/>
            <a:t>Campaign Title: Rest &amp; Recharge: Own Your Night, Master Your Day </a:t>
          </a:r>
          <a:endParaRPr lang="en-US" dirty="0"/>
        </a:p>
      </dgm:t>
    </dgm:pt>
    <dgm:pt modelId="{5A94E32B-CF03-4867-8A5E-04289F21C4D1}" type="parTrans" cxnId="{D91517AA-84FD-4A62-92DF-2802525A0844}">
      <dgm:prSet/>
      <dgm:spPr/>
      <dgm:t>
        <a:bodyPr/>
        <a:lstStyle/>
        <a:p>
          <a:endParaRPr lang="en-US"/>
        </a:p>
      </dgm:t>
    </dgm:pt>
    <dgm:pt modelId="{A93B3DB3-E785-41C0-BE0F-7DDAB6095315}" type="sibTrans" cxnId="{D91517AA-84FD-4A62-92DF-2802525A0844}">
      <dgm:prSet/>
      <dgm:spPr/>
      <dgm:t>
        <a:bodyPr/>
        <a:lstStyle/>
        <a:p>
          <a:endParaRPr lang="en-US"/>
        </a:p>
      </dgm:t>
    </dgm:pt>
    <dgm:pt modelId="{10CDDA4A-BAE4-4A06-A7C2-057E84225591}">
      <dgm:prSet/>
      <dgm:spPr/>
      <dgm:t>
        <a:bodyPr/>
        <a:lstStyle/>
        <a:p>
          <a:pPr algn="just"/>
          <a:r>
            <a:rPr lang="en-IN" dirty="0"/>
            <a:t>Target Group: Higher Education Students (Aged 18-24 years)</a:t>
          </a:r>
          <a:endParaRPr lang="en-US" dirty="0"/>
        </a:p>
      </dgm:t>
    </dgm:pt>
    <dgm:pt modelId="{04D4E4BF-2046-4C17-9E86-74EC4351A616}" type="parTrans" cxnId="{F6718834-31FC-44B8-8CA2-683ED070A652}">
      <dgm:prSet/>
      <dgm:spPr/>
      <dgm:t>
        <a:bodyPr/>
        <a:lstStyle/>
        <a:p>
          <a:endParaRPr lang="en-US"/>
        </a:p>
      </dgm:t>
    </dgm:pt>
    <dgm:pt modelId="{42B8A083-F9E9-49F3-9AB0-934AF9F1EFB8}" type="sibTrans" cxnId="{F6718834-31FC-44B8-8CA2-683ED070A652}">
      <dgm:prSet/>
      <dgm:spPr/>
      <dgm:t>
        <a:bodyPr/>
        <a:lstStyle/>
        <a:p>
          <a:endParaRPr lang="en-US"/>
        </a:p>
      </dgm:t>
    </dgm:pt>
    <dgm:pt modelId="{EBBE7DD6-2804-4203-847C-96F45E17FEDC}">
      <dgm:prSet/>
      <dgm:spPr/>
      <dgm:t>
        <a:bodyPr/>
        <a:lstStyle/>
        <a:p>
          <a:pPr algn="just"/>
          <a:r>
            <a:rPr lang="en-IN" dirty="0"/>
            <a:t>Commission Body: Local Council Public Health Team </a:t>
          </a:r>
          <a:endParaRPr lang="en-US" dirty="0"/>
        </a:p>
      </dgm:t>
    </dgm:pt>
    <dgm:pt modelId="{B8A5F762-CB2A-4A49-8D4F-00CD7EA38B62}" type="parTrans" cxnId="{6034C833-2F04-4B1A-ABD8-D5F1B802C4CB}">
      <dgm:prSet/>
      <dgm:spPr/>
      <dgm:t>
        <a:bodyPr/>
        <a:lstStyle/>
        <a:p>
          <a:endParaRPr lang="en-US"/>
        </a:p>
      </dgm:t>
    </dgm:pt>
    <dgm:pt modelId="{342B2573-92E2-4950-9E55-4154327C2131}" type="sibTrans" cxnId="{6034C833-2F04-4B1A-ABD8-D5F1B802C4CB}">
      <dgm:prSet/>
      <dgm:spPr/>
      <dgm:t>
        <a:bodyPr/>
        <a:lstStyle/>
        <a:p>
          <a:endParaRPr lang="en-US"/>
        </a:p>
      </dgm:t>
    </dgm:pt>
    <dgm:pt modelId="{718A2A63-2372-41BB-9E76-9B79D6C63768}" type="pres">
      <dgm:prSet presAssocID="{CDD577DA-3A64-4BCD-8217-64D330E97958}" presName="vert0" presStyleCnt="0">
        <dgm:presLayoutVars>
          <dgm:dir/>
          <dgm:animOne val="branch"/>
          <dgm:animLvl val="lvl"/>
        </dgm:presLayoutVars>
      </dgm:prSet>
      <dgm:spPr/>
    </dgm:pt>
    <dgm:pt modelId="{3112CF95-C7C0-449B-BE89-FBC8368BAB22}" type="pres">
      <dgm:prSet presAssocID="{D6F4D1CD-458C-48EC-88D7-EC973AC7316E}" presName="thickLine" presStyleLbl="alignNode1" presStyleIdx="0" presStyleCnt="5"/>
      <dgm:spPr/>
    </dgm:pt>
    <dgm:pt modelId="{1F0BF64B-384E-48E5-9996-B9335754BA23}" type="pres">
      <dgm:prSet presAssocID="{D6F4D1CD-458C-48EC-88D7-EC973AC7316E}" presName="horz1" presStyleCnt="0"/>
      <dgm:spPr/>
    </dgm:pt>
    <dgm:pt modelId="{6FE4D66B-2FCB-44C6-8832-6D54EDBAE794}" type="pres">
      <dgm:prSet presAssocID="{D6F4D1CD-458C-48EC-88D7-EC973AC7316E}" presName="tx1" presStyleLbl="revTx" presStyleIdx="0" presStyleCnt="5"/>
      <dgm:spPr/>
    </dgm:pt>
    <dgm:pt modelId="{B4801494-A39F-4FBB-ABFB-401721C8B8A9}" type="pres">
      <dgm:prSet presAssocID="{D6F4D1CD-458C-48EC-88D7-EC973AC7316E}" presName="vert1" presStyleCnt="0"/>
      <dgm:spPr/>
    </dgm:pt>
    <dgm:pt modelId="{41CF9B50-FD43-4EC5-998C-A5EAC27DA450}" type="pres">
      <dgm:prSet presAssocID="{0E2C73A1-B387-469E-AE4C-18C201BD5D2B}" presName="thickLine" presStyleLbl="alignNode1" presStyleIdx="1" presStyleCnt="5"/>
      <dgm:spPr/>
    </dgm:pt>
    <dgm:pt modelId="{5EBF1DDE-71C8-4C65-A8FD-39A06BF38F74}" type="pres">
      <dgm:prSet presAssocID="{0E2C73A1-B387-469E-AE4C-18C201BD5D2B}" presName="horz1" presStyleCnt="0"/>
      <dgm:spPr/>
    </dgm:pt>
    <dgm:pt modelId="{7C894019-B813-480E-98AC-2352CFB73245}" type="pres">
      <dgm:prSet presAssocID="{0E2C73A1-B387-469E-AE4C-18C201BD5D2B}" presName="tx1" presStyleLbl="revTx" presStyleIdx="1" presStyleCnt="5"/>
      <dgm:spPr/>
    </dgm:pt>
    <dgm:pt modelId="{27A33B80-02D0-4DA0-BED3-BEA6BD3B6B96}" type="pres">
      <dgm:prSet presAssocID="{0E2C73A1-B387-469E-AE4C-18C201BD5D2B}" presName="vert1" presStyleCnt="0"/>
      <dgm:spPr/>
    </dgm:pt>
    <dgm:pt modelId="{234078BF-1703-47B5-8A6F-75444CFF952D}" type="pres">
      <dgm:prSet presAssocID="{E7BA026D-A869-481B-AAAD-60ECC5FC96B4}" presName="thickLine" presStyleLbl="alignNode1" presStyleIdx="2" presStyleCnt="5"/>
      <dgm:spPr/>
    </dgm:pt>
    <dgm:pt modelId="{6C0EB887-F94B-4024-897E-C4C30804BB68}" type="pres">
      <dgm:prSet presAssocID="{E7BA026D-A869-481B-AAAD-60ECC5FC96B4}" presName="horz1" presStyleCnt="0"/>
      <dgm:spPr/>
    </dgm:pt>
    <dgm:pt modelId="{A05A7DE4-FCED-4E07-AF26-714EB29D9A8A}" type="pres">
      <dgm:prSet presAssocID="{E7BA026D-A869-481B-AAAD-60ECC5FC96B4}" presName="tx1" presStyleLbl="revTx" presStyleIdx="2" presStyleCnt="5"/>
      <dgm:spPr/>
    </dgm:pt>
    <dgm:pt modelId="{A95296DB-11F5-4A5A-BFB4-F859D632877A}" type="pres">
      <dgm:prSet presAssocID="{E7BA026D-A869-481B-AAAD-60ECC5FC96B4}" presName="vert1" presStyleCnt="0"/>
      <dgm:spPr/>
    </dgm:pt>
    <dgm:pt modelId="{8D94A677-B070-4DEC-97F0-B04DA2BD160D}" type="pres">
      <dgm:prSet presAssocID="{10CDDA4A-BAE4-4A06-A7C2-057E84225591}" presName="thickLine" presStyleLbl="alignNode1" presStyleIdx="3" presStyleCnt="5"/>
      <dgm:spPr/>
    </dgm:pt>
    <dgm:pt modelId="{40221689-8F9C-45C3-8797-F8D2D441BBDD}" type="pres">
      <dgm:prSet presAssocID="{10CDDA4A-BAE4-4A06-A7C2-057E84225591}" presName="horz1" presStyleCnt="0"/>
      <dgm:spPr/>
    </dgm:pt>
    <dgm:pt modelId="{7C4A6AB2-A05C-4724-BD39-C978DF711F06}" type="pres">
      <dgm:prSet presAssocID="{10CDDA4A-BAE4-4A06-A7C2-057E84225591}" presName="tx1" presStyleLbl="revTx" presStyleIdx="3" presStyleCnt="5"/>
      <dgm:spPr/>
    </dgm:pt>
    <dgm:pt modelId="{DBA290F3-AEA7-4D01-B477-2F3CE9CF61EE}" type="pres">
      <dgm:prSet presAssocID="{10CDDA4A-BAE4-4A06-A7C2-057E84225591}" presName="vert1" presStyleCnt="0"/>
      <dgm:spPr/>
    </dgm:pt>
    <dgm:pt modelId="{8C026F9F-F510-4459-BE53-891022237D4E}" type="pres">
      <dgm:prSet presAssocID="{EBBE7DD6-2804-4203-847C-96F45E17FEDC}" presName="thickLine" presStyleLbl="alignNode1" presStyleIdx="4" presStyleCnt="5"/>
      <dgm:spPr/>
    </dgm:pt>
    <dgm:pt modelId="{4A4ED656-E64D-4A93-89EC-CCDF845DEFC2}" type="pres">
      <dgm:prSet presAssocID="{EBBE7DD6-2804-4203-847C-96F45E17FEDC}" presName="horz1" presStyleCnt="0"/>
      <dgm:spPr/>
    </dgm:pt>
    <dgm:pt modelId="{BDA152F9-6406-4D87-B329-CDD05A5BC71C}" type="pres">
      <dgm:prSet presAssocID="{EBBE7DD6-2804-4203-847C-96F45E17FEDC}" presName="tx1" presStyleLbl="revTx" presStyleIdx="4" presStyleCnt="5"/>
      <dgm:spPr/>
    </dgm:pt>
    <dgm:pt modelId="{AB7E14BE-7252-42BB-8F96-CF2078B27661}" type="pres">
      <dgm:prSet presAssocID="{EBBE7DD6-2804-4203-847C-96F45E17FEDC}" presName="vert1" presStyleCnt="0"/>
      <dgm:spPr/>
    </dgm:pt>
  </dgm:ptLst>
  <dgm:cxnLst>
    <dgm:cxn modelId="{B468690E-8383-4B52-926B-1B98B8C8AD03}" type="presOf" srcId="{CDD577DA-3A64-4BCD-8217-64D330E97958}" destId="{718A2A63-2372-41BB-9E76-9B79D6C63768}" srcOrd="0" destOrd="0" presId="urn:microsoft.com/office/officeart/2008/layout/LinedList"/>
    <dgm:cxn modelId="{D6E63817-9E5F-4E8D-8F33-A71CA01C3237}" type="presOf" srcId="{EBBE7DD6-2804-4203-847C-96F45E17FEDC}" destId="{BDA152F9-6406-4D87-B329-CDD05A5BC71C}" srcOrd="0" destOrd="0" presId="urn:microsoft.com/office/officeart/2008/layout/LinedList"/>
    <dgm:cxn modelId="{592BB319-9DBE-492E-9AEB-E25BAE9B7FCF}" srcId="{CDD577DA-3A64-4BCD-8217-64D330E97958}" destId="{D6F4D1CD-458C-48EC-88D7-EC973AC7316E}" srcOrd="0" destOrd="0" parTransId="{D74E376C-9546-4442-B419-CA21D8B370F2}" sibTransId="{0A56CD9A-A4A1-4C0C-B648-66BED105ED9C}"/>
    <dgm:cxn modelId="{6034C833-2F04-4B1A-ABD8-D5F1B802C4CB}" srcId="{CDD577DA-3A64-4BCD-8217-64D330E97958}" destId="{EBBE7DD6-2804-4203-847C-96F45E17FEDC}" srcOrd="4" destOrd="0" parTransId="{B8A5F762-CB2A-4A49-8D4F-00CD7EA38B62}" sibTransId="{342B2573-92E2-4950-9E55-4154327C2131}"/>
    <dgm:cxn modelId="{F6718834-31FC-44B8-8CA2-683ED070A652}" srcId="{CDD577DA-3A64-4BCD-8217-64D330E97958}" destId="{10CDDA4A-BAE4-4A06-A7C2-057E84225591}" srcOrd="3" destOrd="0" parTransId="{04D4E4BF-2046-4C17-9E86-74EC4351A616}" sibTransId="{42B8A083-F9E9-49F3-9AB0-934AF9F1EFB8}"/>
    <dgm:cxn modelId="{0FE48639-0853-4962-A8F0-9ACBA67B9821}" type="presOf" srcId="{10CDDA4A-BAE4-4A06-A7C2-057E84225591}" destId="{7C4A6AB2-A05C-4724-BD39-C978DF711F06}" srcOrd="0" destOrd="0" presId="urn:microsoft.com/office/officeart/2008/layout/LinedList"/>
    <dgm:cxn modelId="{D91517AA-84FD-4A62-92DF-2802525A0844}" srcId="{CDD577DA-3A64-4BCD-8217-64D330E97958}" destId="{E7BA026D-A869-481B-AAAD-60ECC5FC96B4}" srcOrd="2" destOrd="0" parTransId="{5A94E32B-CF03-4867-8A5E-04289F21C4D1}" sibTransId="{A93B3DB3-E785-41C0-BE0F-7DDAB6095315}"/>
    <dgm:cxn modelId="{4FE1ADAB-97BF-4AEF-B8E1-129260511B51}" type="presOf" srcId="{E7BA026D-A869-481B-AAAD-60ECC5FC96B4}" destId="{A05A7DE4-FCED-4E07-AF26-714EB29D9A8A}" srcOrd="0" destOrd="0" presId="urn:microsoft.com/office/officeart/2008/layout/LinedList"/>
    <dgm:cxn modelId="{9E9A4EDA-573C-40C3-9D94-F1790CDC9B06}" srcId="{CDD577DA-3A64-4BCD-8217-64D330E97958}" destId="{0E2C73A1-B387-469E-AE4C-18C201BD5D2B}" srcOrd="1" destOrd="0" parTransId="{A1FC6004-3A27-4A5A-98CB-F44DBDDF2F70}" sibTransId="{5B6C1C7E-C746-445C-B109-A87B45395756}"/>
    <dgm:cxn modelId="{B28785DD-7F11-45B4-BF34-BACF59E49D56}" type="presOf" srcId="{0E2C73A1-B387-469E-AE4C-18C201BD5D2B}" destId="{7C894019-B813-480E-98AC-2352CFB73245}" srcOrd="0" destOrd="0" presId="urn:microsoft.com/office/officeart/2008/layout/LinedList"/>
    <dgm:cxn modelId="{CD6DEFE7-A946-48CC-8748-4484FE41A50F}" type="presOf" srcId="{D6F4D1CD-458C-48EC-88D7-EC973AC7316E}" destId="{6FE4D66B-2FCB-44C6-8832-6D54EDBAE794}" srcOrd="0" destOrd="0" presId="urn:microsoft.com/office/officeart/2008/layout/LinedList"/>
    <dgm:cxn modelId="{41BBBB61-B21E-49CB-91A6-E8B2F4304AB0}" type="presParOf" srcId="{718A2A63-2372-41BB-9E76-9B79D6C63768}" destId="{3112CF95-C7C0-449B-BE89-FBC8368BAB22}" srcOrd="0" destOrd="0" presId="urn:microsoft.com/office/officeart/2008/layout/LinedList"/>
    <dgm:cxn modelId="{2B32CD44-A73B-44DA-84CD-AFCC71EDC33E}" type="presParOf" srcId="{718A2A63-2372-41BB-9E76-9B79D6C63768}" destId="{1F0BF64B-384E-48E5-9996-B9335754BA23}" srcOrd="1" destOrd="0" presId="urn:microsoft.com/office/officeart/2008/layout/LinedList"/>
    <dgm:cxn modelId="{7B99158A-6C8A-487E-81BF-CD2FB4A1C1E4}" type="presParOf" srcId="{1F0BF64B-384E-48E5-9996-B9335754BA23}" destId="{6FE4D66B-2FCB-44C6-8832-6D54EDBAE794}" srcOrd="0" destOrd="0" presId="urn:microsoft.com/office/officeart/2008/layout/LinedList"/>
    <dgm:cxn modelId="{A31AEB76-B7D3-4B16-86E5-85E822159225}" type="presParOf" srcId="{1F0BF64B-384E-48E5-9996-B9335754BA23}" destId="{B4801494-A39F-4FBB-ABFB-401721C8B8A9}" srcOrd="1" destOrd="0" presId="urn:microsoft.com/office/officeart/2008/layout/LinedList"/>
    <dgm:cxn modelId="{C188B501-A5C8-4A0B-812D-1D6491F4D6BF}" type="presParOf" srcId="{718A2A63-2372-41BB-9E76-9B79D6C63768}" destId="{41CF9B50-FD43-4EC5-998C-A5EAC27DA450}" srcOrd="2" destOrd="0" presId="urn:microsoft.com/office/officeart/2008/layout/LinedList"/>
    <dgm:cxn modelId="{66075F28-0EC6-499E-9F6C-7E3E24772794}" type="presParOf" srcId="{718A2A63-2372-41BB-9E76-9B79D6C63768}" destId="{5EBF1DDE-71C8-4C65-A8FD-39A06BF38F74}" srcOrd="3" destOrd="0" presId="urn:microsoft.com/office/officeart/2008/layout/LinedList"/>
    <dgm:cxn modelId="{F5B25A64-C4BE-4B5D-A44B-4D7378642086}" type="presParOf" srcId="{5EBF1DDE-71C8-4C65-A8FD-39A06BF38F74}" destId="{7C894019-B813-480E-98AC-2352CFB73245}" srcOrd="0" destOrd="0" presId="urn:microsoft.com/office/officeart/2008/layout/LinedList"/>
    <dgm:cxn modelId="{E4355D50-9E7E-4288-B250-A839F63D486A}" type="presParOf" srcId="{5EBF1DDE-71C8-4C65-A8FD-39A06BF38F74}" destId="{27A33B80-02D0-4DA0-BED3-BEA6BD3B6B96}" srcOrd="1" destOrd="0" presId="urn:microsoft.com/office/officeart/2008/layout/LinedList"/>
    <dgm:cxn modelId="{D475AA6C-B08D-4EA4-A580-DAD7BD22177E}" type="presParOf" srcId="{718A2A63-2372-41BB-9E76-9B79D6C63768}" destId="{234078BF-1703-47B5-8A6F-75444CFF952D}" srcOrd="4" destOrd="0" presId="urn:microsoft.com/office/officeart/2008/layout/LinedList"/>
    <dgm:cxn modelId="{03F95CBC-B3FD-4CE4-934F-BD70F162D809}" type="presParOf" srcId="{718A2A63-2372-41BB-9E76-9B79D6C63768}" destId="{6C0EB887-F94B-4024-897E-C4C30804BB68}" srcOrd="5" destOrd="0" presId="urn:microsoft.com/office/officeart/2008/layout/LinedList"/>
    <dgm:cxn modelId="{647C6C4B-5534-4BB7-A4C7-21DA5897B6A4}" type="presParOf" srcId="{6C0EB887-F94B-4024-897E-C4C30804BB68}" destId="{A05A7DE4-FCED-4E07-AF26-714EB29D9A8A}" srcOrd="0" destOrd="0" presId="urn:microsoft.com/office/officeart/2008/layout/LinedList"/>
    <dgm:cxn modelId="{D027D281-E2A8-4ED7-9A04-1B6C08A1965E}" type="presParOf" srcId="{6C0EB887-F94B-4024-897E-C4C30804BB68}" destId="{A95296DB-11F5-4A5A-BFB4-F859D632877A}" srcOrd="1" destOrd="0" presId="urn:microsoft.com/office/officeart/2008/layout/LinedList"/>
    <dgm:cxn modelId="{9BCF3E5E-9310-4852-8631-B32362D36FF5}" type="presParOf" srcId="{718A2A63-2372-41BB-9E76-9B79D6C63768}" destId="{8D94A677-B070-4DEC-97F0-B04DA2BD160D}" srcOrd="6" destOrd="0" presId="urn:microsoft.com/office/officeart/2008/layout/LinedList"/>
    <dgm:cxn modelId="{249FBBF4-6712-4724-BAC7-98E3A7794936}" type="presParOf" srcId="{718A2A63-2372-41BB-9E76-9B79D6C63768}" destId="{40221689-8F9C-45C3-8797-F8D2D441BBDD}" srcOrd="7" destOrd="0" presId="urn:microsoft.com/office/officeart/2008/layout/LinedList"/>
    <dgm:cxn modelId="{A09D2175-ED6F-41F4-8FDB-068B3ABA8557}" type="presParOf" srcId="{40221689-8F9C-45C3-8797-F8D2D441BBDD}" destId="{7C4A6AB2-A05C-4724-BD39-C978DF711F06}" srcOrd="0" destOrd="0" presId="urn:microsoft.com/office/officeart/2008/layout/LinedList"/>
    <dgm:cxn modelId="{4BC4C15B-F3FD-43B9-91D9-CC9EF53CE0E1}" type="presParOf" srcId="{40221689-8F9C-45C3-8797-F8D2D441BBDD}" destId="{DBA290F3-AEA7-4D01-B477-2F3CE9CF61EE}" srcOrd="1" destOrd="0" presId="urn:microsoft.com/office/officeart/2008/layout/LinedList"/>
    <dgm:cxn modelId="{E0BAB42E-A976-475D-B49B-E1EB879E9CA8}" type="presParOf" srcId="{718A2A63-2372-41BB-9E76-9B79D6C63768}" destId="{8C026F9F-F510-4459-BE53-891022237D4E}" srcOrd="8" destOrd="0" presId="urn:microsoft.com/office/officeart/2008/layout/LinedList"/>
    <dgm:cxn modelId="{E41C0E62-8F03-4D78-95F9-5A54B6281D9D}" type="presParOf" srcId="{718A2A63-2372-41BB-9E76-9B79D6C63768}" destId="{4A4ED656-E64D-4A93-89EC-CCDF845DEFC2}" srcOrd="9" destOrd="0" presId="urn:microsoft.com/office/officeart/2008/layout/LinedList"/>
    <dgm:cxn modelId="{93797F4A-E698-42D4-8BEB-94357674C50A}" type="presParOf" srcId="{4A4ED656-E64D-4A93-89EC-CCDF845DEFC2}" destId="{BDA152F9-6406-4D87-B329-CDD05A5BC71C}" srcOrd="0" destOrd="0" presId="urn:microsoft.com/office/officeart/2008/layout/LinedList"/>
    <dgm:cxn modelId="{9BC288C7-96D9-4ECE-82A5-7464C95AA748}" type="presParOf" srcId="{4A4ED656-E64D-4A93-89EC-CCDF845DEFC2}" destId="{AB7E14BE-7252-42BB-8F96-CF2078B276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9CF9EF-53CF-4540-8E3F-99FE794C5938}" type="doc">
      <dgm:prSet loTypeId="urn:microsoft.com/office/officeart/2016/7/layout/LinearArrowProcessNumbered" loCatId="process" qsTypeId="urn:microsoft.com/office/officeart/2005/8/quickstyle/3d1" qsCatId="3D" csTypeId="urn:microsoft.com/office/officeart/2005/8/colors/colorful5" csCatId="colorful"/>
      <dgm:spPr/>
      <dgm:t>
        <a:bodyPr/>
        <a:lstStyle/>
        <a:p>
          <a:endParaRPr lang="en-US"/>
        </a:p>
      </dgm:t>
    </dgm:pt>
    <dgm:pt modelId="{C0FE9651-6D53-4E65-BE9A-FBB90FDFE54B}">
      <dgm:prSet/>
      <dgm:spPr/>
      <dgm:t>
        <a:bodyPr/>
        <a:lstStyle/>
        <a:p>
          <a:pPr algn="just"/>
          <a:r>
            <a:rPr lang="en-IN" dirty="0"/>
            <a:t>This campaign will be scheduled in phases. There are different phases that emerge in campaign planning: preplanning, planning and preparation phases (Bazant et al., 2022). </a:t>
          </a:r>
          <a:endParaRPr lang="en-US" dirty="0"/>
        </a:p>
      </dgm:t>
    </dgm:pt>
    <dgm:pt modelId="{32C62EC2-A995-435D-9418-0AA645E80159}" type="parTrans" cxnId="{41153DFA-D2F1-4B09-B95B-9F97E823E355}">
      <dgm:prSet/>
      <dgm:spPr/>
      <dgm:t>
        <a:bodyPr/>
        <a:lstStyle/>
        <a:p>
          <a:endParaRPr lang="en-US"/>
        </a:p>
      </dgm:t>
    </dgm:pt>
    <dgm:pt modelId="{080DE706-3E67-4451-A8C6-5E6873B9EB0C}" type="sibTrans" cxnId="{41153DFA-D2F1-4B09-B95B-9F97E823E355}">
      <dgm:prSet phldrT="1" phldr="0"/>
      <dgm:spPr/>
      <dgm:t>
        <a:bodyPr/>
        <a:lstStyle/>
        <a:p>
          <a:r>
            <a:rPr lang="en-US"/>
            <a:t>1</a:t>
          </a:r>
        </a:p>
      </dgm:t>
    </dgm:pt>
    <dgm:pt modelId="{1C37DCB1-421D-4C7E-B451-AB1E6EDD1845}">
      <dgm:prSet/>
      <dgm:spPr/>
      <dgm:t>
        <a:bodyPr/>
        <a:lstStyle/>
        <a:p>
          <a:pPr algn="just"/>
          <a:r>
            <a:rPr lang="en-IN"/>
            <a:t>Structure: 8-Week rolling program divided into 3 different operational phases/stages. </a:t>
          </a:r>
          <a:endParaRPr lang="en-US"/>
        </a:p>
      </dgm:t>
    </dgm:pt>
    <dgm:pt modelId="{ADCB4E73-3F44-44FD-BE72-986AD7A03135}" type="parTrans" cxnId="{973539F1-6809-4252-9F8D-E1853BD6529F}">
      <dgm:prSet/>
      <dgm:spPr/>
      <dgm:t>
        <a:bodyPr/>
        <a:lstStyle/>
        <a:p>
          <a:endParaRPr lang="en-US"/>
        </a:p>
      </dgm:t>
    </dgm:pt>
    <dgm:pt modelId="{012BBCCC-7511-488A-AA53-1D597A8A037E}" type="sibTrans" cxnId="{973539F1-6809-4252-9F8D-E1853BD6529F}">
      <dgm:prSet phldrT="2" phldr="0"/>
      <dgm:spPr/>
      <dgm:t>
        <a:bodyPr/>
        <a:lstStyle/>
        <a:p>
          <a:r>
            <a:rPr lang="en-US"/>
            <a:t>2</a:t>
          </a:r>
        </a:p>
      </dgm:t>
    </dgm:pt>
    <dgm:pt modelId="{AB54FB71-2FF3-4F50-A0D5-596B205636F7}">
      <dgm:prSet/>
      <dgm:spPr/>
      <dgm:t>
        <a:bodyPr/>
        <a:lstStyle/>
        <a:p>
          <a:pPr algn="just"/>
          <a:r>
            <a:rPr lang="en-IN" dirty="0"/>
            <a:t>Phase 1 (Week 1): Baseline Assessment and Onboarding. </a:t>
          </a:r>
          <a:endParaRPr lang="en-US" dirty="0"/>
        </a:p>
      </dgm:t>
    </dgm:pt>
    <dgm:pt modelId="{53646C88-CE86-4255-870B-4701DFBCC21A}" type="parTrans" cxnId="{659BE4AB-668E-480F-B5D6-2B21A73FD747}">
      <dgm:prSet/>
      <dgm:spPr/>
      <dgm:t>
        <a:bodyPr/>
        <a:lstStyle/>
        <a:p>
          <a:endParaRPr lang="en-US"/>
        </a:p>
      </dgm:t>
    </dgm:pt>
    <dgm:pt modelId="{23AB7248-9B85-4CA5-B6B8-1881D1C8389B}" type="sibTrans" cxnId="{659BE4AB-668E-480F-B5D6-2B21A73FD747}">
      <dgm:prSet phldrT="3" phldr="0"/>
      <dgm:spPr/>
      <dgm:t>
        <a:bodyPr/>
        <a:lstStyle/>
        <a:p>
          <a:r>
            <a:rPr lang="en-US"/>
            <a:t>3</a:t>
          </a:r>
        </a:p>
      </dgm:t>
    </dgm:pt>
    <dgm:pt modelId="{EDC49186-6D39-448C-AC3D-32C39E50ABE1}">
      <dgm:prSet/>
      <dgm:spPr/>
      <dgm:t>
        <a:bodyPr/>
        <a:lstStyle/>
        <a:p>
          <a:pPr algn="just"/>
          <a:r>
            <a:rPr lang="en-IN"/>
            <a:t>Phase 2 (Week 2-7): Core Delivery of Intervention. </a:t>
          </a:r>
          <a:endParaRPr lang="en-US"/>
        </a:p>
      </dgm:t>
    </dgm:pt>
    <dgm:pt modelId="{E1FAB0BE-2A13-4CFC-A6C7-ED3C733D3B1C}" type="parTrans" cxnId="{80572E63-D2EF-4B57-997E-FD20A3785B85}">
      <dgm:prSet/>
      <dgm:spPr/>
      <dgm:t>
        <a:bodyPr/>
        <a:lstStyle/>
        <a:p>
          <a:endParaRPr lang="en-US"/>
        </a:p>
      </dgm:t>
    </dgm:pt>
    <dgm:pt modelId="{F705AA8B-BD18-4719-B9D6-530AA8896F2D}" type="sibTrans" cxnId="{80572E63-D2EF-4B57-997E-FD20A3785B85}">
      <dgm:prSet phldrT="4" phldr="0"/>
      <dgm:spPr/>
      <dgm:t>
        <a:bodyPr/>
        <a:lstStyle/>
        <a:p>
          <a:r>
            <a:rPr lang="en-US"/>
            <a:t>4</a:t>
          </a:r>
        </a:p>
      </dgm:t>
    </dgm:pt>
    <dgm:pt modelId="{D74D4CCB-48F7-47EC-BD8A-485C7D47FBCC}">
      <dgm:prSet/>
      <dgm:spPr/>
      <dgm:t>
        <a:bodyPr/>
        <a:lstStyle/>
        <a:p>
          <a:pPr algn="just"/>
          <a:r>
            <a:rPr lang="en-IN"/>
            <a:t>6 weekly workshops: Digital detox, circadian biology, substance mapping, environmental audits, cognitive relaxation and habit building.</a:t>
          </a:r>
          <a:endParaRPr lang="en-US"/>
        </a:p>
      </dgm:t>
    </dgm:pt>
    <dgm:pt modelId="{88F7BE1F-AEBE-4873-A4BC-E430F3F41945}" type="parTrans" cxnId="{6F933BC7-6A65-4CC2-A73E-AC7E0B189658}">
      <dgm:prSet/>
      <dgm:spPr/>
      <dgm:t>
        <a:bodyPr/>
        <a:lstStyle/>
        <a:p>
          <a:endParaRPr lang="en-US"/>
        </a:p>
      </dgm:t>
    </dgm:pt>
    <dgm:pt modelId="{00F5B5CA-C3AC-406E-9CE7-A498CDF9D3A6}" type="sibTrans" cxnId="{6F933BC7-6A65-4CC2-A73E-AC7E0B189658}">
      <dgm:prSet phldrT="5" phldr="0"/>
      <dgm:spPr/>
      <dgm:t>
        <a:bodyPr/>
        <a:lstStyle/>
        <a:p>
          <a:r>
            <a:rPr lang="en-US"/>
            <a:t>5</a:t>
          </a:r>
        </a:p>
      </dgm:t>
    </dgm:pt>
    <dgm:pt modelId="{D533F83A-AAEF-49D6-B8B3-0E7EB0E9C176}">
      <dgm:prSet/>
      <dgm:spPr/>
      <dgm:t>
        <a:bodyPr/>
        <a:lstStyle/>
        <a:p>
          <a:pPr algn="just"/>
          <a:r>
            <a:rPr lang="en-IN" dirty="0"/>
            <a:t>Phase 3 (Week 8): Post-Intervention Summative Education.  </a:t>
          </a:r>
          <a:endParaRPr lang="en-US" dirty="0"/>
        </a:p>
      </dgm:t>
    </dgm:pt>
    <dgm:pt modelId="{7E3A1636-99F3-41DD-8866-F4027E31A1DF}" type="parTrans" cxnId="{68BC6C94-40FC-4318-9FDB-173577DC2700}">
      <dgm:prSet/>
      <dgm:spPr/>
      <dgm:t>
        <a:bodyPr/>
        <a:lstStyle/>
        <a:p>
          <a:endParaRPr lang="en-US"/>
        </a:p>
      </dgm:t>
    </dgm:pt>
    <dgm:pt modelId="{3C501D91-0C16-4A01-922F-DF08B0E22996}" type="sibTrans" cxnId="{68BC6C94-40FC-4318-9FDB-173577DC2700}">
      <dgm:prSet phldrT="6" phldr="0"/>
      <dgm:spPr/>
      <dgm:t>
        <a:bodyPr/>
        <a:lstStyle/>
        <a:p>
          <a:r>
            <a:rPr lang="en-US"/>
            <a:t>6</a:t>
          </a:r>
        </a:p>
      </dgm:t>
    </dgm:pt>
    <dgm:pt modelId="{0E636703-7562-40FE-A5DD-12F912D3788C}" type="pres">
      <dgm:prSet presAssocID="{959CF9EF-53CF-4540-8E3F-99FE794C5938}" presName="linearFlow" presStyleCnt="0">
        <dgm:presLayoutVars>
          <dgm:dir/>
          <dgm:animLvl val="lvl"/>
          <dgm:resizeHandles val="exact"/>
        </dgm:presLayoutVars>
      </dgm:prSet>
      <dgm:spPr/>
    </dgm:pt>
    <dgm:pt modelId="{B92C85D6-61D7-495B-B37D-C549924FE789}" type="pres">
      <dgm:prSet presAssocID="{C0FE9651-6D53-4E65-BE9A-FBB90FDFE54B}" presName="compositeNode" presStyleCnt="0"/>
      <dgm:spPr/>
    </dgm:pt>
    <dgm:pt modelId="{D3A97341-E19F-47FB-A632-89B6821D8338}" type="pres">
      <dgm:prSet presAssocID="{C0FE9651-6D53-4E65-BE9A-FBB90FDFE54B}" presName="parTx" presStyleLbl="node1" presStyleIdx="0" presStyleCnt="0">
        <dgm:presLayoutVars>
          <dgm:chMax val="0"/>
          <dgm:chPref val="0"/>
          <dgm:bulletEnabled val="1"/>
        </dgm:presLayoutVars>
      </dgm:prSet>
      <dgm:spPr/>
    </dgm:pt>
    <dgm:pt modelId="{184A66EB-9E6D-4C5C-A53C-B091F0AF7A0D}" type="pres">
      <dgm:prSet presAssocID="{C0FE9651-6D53-4E65-BE9A-FBB90FDFE54B}" presName="parSh" presStyleCnt="0"/>
      <dgm:spPr/>
    </dgm:pt>
    <dgm:pt modelId="{856D4244-5364-4883-9524-1295B8FFF961}" type="pres">
      <dgm:prSet presAssocID="{C0FE9651-6D53-4E65-BE9A-FBB90FDFE54B}" presName="lineNode" presStyleLbl="alignAccFollowNode1" presStyleIdx="0" presStyleCnt="18"/>
      <dgm:spPr/>
    </dgm:pt>
    <dgm:pt modelId="{E0E41A73-257F-4488-8C5A-978AECB85354}" type="pres">
      <dgm:prSet presAssocID="{C0FE9651-6D53-4E65-BE9A-FBB90FDFE54B}" presName="lineArrowNode" presStyleLbl="alignAccFollowNode1" presStyleIdx="1" presStyleCnt="18"/>
      <dgm:spPr/>
    </dgm:pt>
    <dgm:pt modelId="{74EE6A68-AA16-4EE7-8E7F-06946A5FC3D6}" type="pres">
      <dgm:prSet presAssocID="{080DE706-3E67-4451-A8C6-5E6873B9EB0C}" presName="sibTransNodeCircle" presStyleLbl="alignNode1" presStyleIdx="0" presStyleCnt="6">
        <dgm:presLayoutVars>
          <dgm:chMax val="0"/>
          <dgm:bulletEnabled/>
        </dgm:presLayoutVars>
      </dgm:prSet>
      <dgm:spPr/>
    </dgm:pt>
    <dgm:pt modelId="{93344194-0CF8-4E58-BCDD-87E8240D9F81}" type="pres">
      <dgm:prSet presAssocID="{080DE706-3E67-4451-A8C6-5E6873B9EB0C}" presName="spacerBetweenCircleAndCallout" presStyleCnt="0">
        <dgm:presLayoutVars/>
      </dgm:prSet>
      <dgm:spPr/>
    </dgm:pt>
    <dgm:pt modelId="{299A448F-595F-4942-BDF3-99717FC31203}" type="pres">
      <dgm:prSet presAssocID="{C0FE9651-6D53-4E65-BE9A-FBB90FDFE54B}" presName="nodeText" presStyleLbl="alignAccFollowNode1" presStyleIdx="2" presStyleCnt="18">
        <dgm:presLayoutVars>
          <dgm:bulletEnabled val="1"/>
        </dgm:presLayoutVars>
      </dgm:prSet>
      <dgm:spPr/>
    </dgm:pt>
    <dgm:pt modelId="{6030A21D-2C78-475D-8B28-17107289787F}" type="pres">
      <dgm:prSet presAssocID="{080DE706-3E67-4451-A8C6-5E6873B9EB0C}" presName="sibTransComposite" presStyleCnt="0"/>
      <dgm:spPr/>
    </dgm:pt>
    <dgm:pt modelId="{E5323557-E58E-4DB2-B3BD-C05C4C36ADFE}" type="pres">
      <dgm:prSet presAssocID="{1C37DCB1-421D-4C7E-B451-AB1E6EDD1845}" presName="compositeNode" presStyleCnt="0"/>
      <dgm:spPr/>
    </dgm:pt>
    <dgm:pt modelId="{1F85E899-1A3D-4BAF-854F-B2006830F800}" type="pres">
      <dgm:prSet presAssocID="{1C37DCB1-421D-4C7E-B451-AB1E6EDD1845}" presName="parTx" presStyleLbl="node1" presStyleIdx="0" presStyleCnt="0">
        <dgm:presLayoutVars>
          <dgm:chMax val="0"/>
          <dgm:chPref val="0"/>
          <dgm:bulletEnabled val="1"/>
        </dgm:presLayoutVars>
      </dgm:prSet>
      <dgm:spPr/>
    </dgm:pt>
    <dgm:pt modelId="{18C98028-8D1C-4F8C-B2C8-0BC48E484B0E}" type="pres">
      <dgm:prSet presAssocID="{1C37DCB1-421D-4C7E-B451-AB1E6EDD1845}" presName="parSh" presStyleCnt="0"/>
      <dgm:spPr/>
    </dgm:pt>
    <dgm:pt modelId="{0295E4C4-75E0-4DCD-8866-43612D267ED3}" type="pres">
      <dgm:prSet presAssocID="{1C37DCB1-421D-4C7E-B451-AB1E6EDD1845}" presName="lineNode" presStyleLbl="alignAccFollowNode1" presStyleIdx="3" presStyleCnt="18"/>
      <dgm:spPr/>
    </dgm:pt>
    <dgm:pt modelId="{542813AC-42C8-4D35-90E0-ACE2E031E0D6}" type="pres">
      <dgm:prSet presAssocID="{1C37DCB1-421D-4C7E-B451-AB1E6EDD1845}" presName="lineArrowNode" presStyleLbl="alignAccFollowNode1" presStyleIdx="4" presStyleCnt="18"/>
      <dgm:spPr/>
    </dgm:pt>
    <dgm:pt modelId="{B8EE322A-9584-4BB6-81F8-5ED82C6C0479}" type="pres">
      <dgm:prSet presAssocID="{012BBCCC-7511-488A-AA53-1D597A8A037E}" presName="sibTransNodeCircle" presStyleLbl="alignNode1" presStyleIdx="1" presStyleCnt="6">
        <dgm:presLayoutVars>
          <dgm:chMax val="0"/>
          <dgm:bulletEnabled/>
        </dgm:presLayoutVars>
      </dgm:prSet>
      <dgm:spPr/>
    </dgm:pt>
    <dgm:pt modelId="{42816D3B-1BB5-4E27-8433-872E13F20BBC}" type="pres">
      <dgm:prSet presAssocID="{012BBCCC-7511-488A-AA53-1D597A8A037E}" presName="spacerBetweenCircleAndCallout" presStyleCnt="0">
        <dgm:presLayoutVars/>
      </dgm:prSet>
      <dgm:spPr/>
    </dgm:pt>
    <dgm:pt modelId="{6C64BF45-6193-4A63-805A-2E9E9EFD8D87}" type="pres">
      <dgm:prSet presAssocID="{1C37DCB1-421D-4C7E-B451-AB1E6EDD1845}" presName="nodeText" presStyleLbl="alignAccFollowNode1" presStyleIdx="5" presStyleCnt="18">
        <dgm:presLayoutVars>
          <dgm:bulletEnabled val="1"/>
        </dgm:presLayoutVars>
      </dgm:prSet>
      <dgm:spPr/>
    </dgm:pt>
    <dgm:pt modelId="{19BC753E-0586-482D-9F98-F6E9ABA95537}" type="pres">
      <dgm:prSet presAssocID="{012BBCCC-7511-488A-AA53-1D597A8A037E}" presName="sibTransComposite" presStyleCnt="0"/>
      <dgm:spPr/>
    </dgm:pt>
    <dgm:pt modelId="{70C87405-E663-4E06-A1B8-82E4C28FA95E}" type="pres">
      <dgm:prSet presAssocID="{AB54FB71-2FF3-4F50-A0D5-596B205636F7}" presName="compositeNode" presStyleCnt="0"/>
      <dgm:spPr/>
    </dgm:pt>
    <dgm:pt modelId="{647AE23D-8D08-45E2-82E8-3864D6740A7C}" type="pres">
      <dgm:prSet presAssocID="{AB54FB71-2FF3-4F50-A0D5-596B205636F7}" presName="parTx" presStyleLbl="node1" presStyleIdx="0" presStyleCnt="0">
        <dgm:presLayoutVars>
          <dgm:chMax val="0"/>
          <dgm:chPref val="0"/>
          <dgm:bulletEnabled val="1"/>
        </dgm:presLayoutVars>
      </dgm:prSet>
      <dgm:spPr/>
    </dgm:pt>
    <dgm:pt modelId="{04FBB78F-71CA-416B-AAEA-88046A8C92B6}" type="pres">
      <dgm:prSet presAssocID="{AB54FB71-2FF3-4F50-A0D5-596B205636F7}" presName="parSh" presStyleCnt="0"/>
      <dgm:spPr/>
    </dgm:pt>
    <dgm:pt modelId="{2181CEC4-FF6E-42D5-B9DE-B31577EE1552}" type="pres">
      <dgm:prSet presAssocID="{AB54FB71-2FF3-4F50-A0D5-596B205636F7}" presName="lineNode" presStyleLbl="alignAccFollowNode1" presStyleIdx="6" presStyleCnt="18"/>
      <dgm:spPr/>
    </dgm:pt>
    <dgm:pt modelId="{FC4BF01F-FB45-4138-8D12-5A91E3022CA5}" type="pres">
      <dgm:prSet presAssocID="{AB54FB71-2FF3-4F50-A0D5-596B205636F7}" presName="lineArrowNode" presStyleLbl="alignAccFollowNode1" presStyleIdx="7" presStyleCnt="18"/>
      <dgm:spPr/>
    </dgm:pt>
    <dgm:pt modelId="{DDB217D4-026F-4BB1-8B02-F6F8565D933D}" type="pres">
      <dgm:prSet presAssocID="{23AB7248-9B85-4CA5-B6B8-1881D1C8389B}" presName="sibTransNodeCircle" presStyleLbl="alignNode1" presStyleIdx="2" presStyleCnt="6">
        <dgm:presLayoutVars>
          <dgm:chMax val="0"/>
          <dgm:bulletEnabled/>
        </dgm:presLayoutVars>
      </dgm:prSet>
      <dgm:spPr/>
    </dgm:pt>
    <dgm:pt modelId="{CF9D76AA-A310-4E4E-AC92-D992D23948F9}" type="pres">
      <dgm:prSet presAssocID="{23AB7248-9B85-4CA5-B6B8-1881D1C8389B}" presName="spacerBetweenCircleAndCallout" presStyleCnt="0">
        <dgm:presLayoutVars/>
      </dgm:prSet>
      <dgm:spPr/>
    </dgm:pt>
    <dgm:pt modelId="{FA1A01CE-DA4C-4366-B176-9F2F24D813E1}" type="pres">
      <dgm:prSet presAssocID="{AB54FB71-2FF3-4F50-A0D5-596B205636F7}" presName="nodeText" presStyleLbl="alignAccFollowNode1" presStyleIdx="8" presStyleCnt="18">
        <dgm:presLayoutVars>
          <dgm:bulletEnabled val="1"/>
        </dgm:presLayoutVars>
      </dgm:prSet>
      <dgm:spPr/>
    </dgm:pt>
    <dgm:pt modelId="{AA0E7091-7129-4EBD-AD11-ACBF20836EEA}" type="pres">
      <dgm:prSet presAssocID="{23AB7248-9B85-4CA5-B6B8-1881D1C8389B}" presName="sibTransComposite" presStyleCnt="0"/>
      <dgm:spPr/>
    </dgm:pt>
    <dgm:pt modelId="{C4C51A17-67BF-4AFA-9B77-55F1B58E7101}" type="pres">
      <dgm:prSet presAssocID="{EDC49186-6D39-448C-AC3D-32C39E50ABE1}" presName="compositeNode" presStyleCnt="0"/>
      <dgm:spPr/>
    </dgm:pt>
    <dgm:pt modelId="{27F04DED-DBCB-42F1-8E99-E4CF1522B60B}" type="pres">
      <dgm:prSet presAssocID="{EDC49186-6D39-448C-AC3D-32C39E50ABE1}" presName="parTx" presStyleLbl="node1" presStyleIdx="0" presStyleCnt="0">
        <dgm:presLayoutVars>
          <dgm:chMax val="0"/>
          <dgm:chPref val="0"/>
          <dgm:bulletEnabled val="1"/>
        </dgm:presLayoutVars>
      </dgm:prSet>
      <dgm:spPr/>
    </dgm:pt>
    <dgm:pt modelId="{C7D11E99-BD46-44FD-9F11-CE6307B9788C}" type="pres">
      <dgm:prSet presAssocID="{EDC49186-6D39-448C-AC3D-32C39E50ABE1}" presName="parSh" presStyleCnt="0"/>
      <dgm:spPr/>
    </dgm:pt>
    <dgm:pt modelId="{E4D45DD3-0DDB-4834-99E6-1D37DC394317}" type="pres">
      <dgm:prSet presAssocID="{EDC49186-6D39-448C-AC3D-32C39E50ABE1}" presName="lineNode" presStyleLbl="alignAccFollowNode1" presStyleIdx="9" presStyleCnt="18"/>
      <dgm:spPr/>
    </dgm:pt>
    <dgm:pt modelId="{B0B2EE13-EA97-4B40-A14A-48A3A7755BBE}" type="pres">
      <dgm:prSet presAssocID="{EDC49186-6D39-448C-AC3D-32C39E50ABE1}" presName="lineArrowNode" presStyleLbl="alignAccFollowNode1" presStyleIdx="10" presStyleCnt="18"/>
      <dgm:spPr/>
    </dgm:pt>
    <dgm:pt modelId="{7064684F-B7A3-404E-99FF-4AADEC2F018A}" type="pres">
      <dgm:prSet presAssocID="{F705AA8B-BD18-4719-B9D6-530AA8896F2D}" presName="sibTransNodeCircle" presStyleLbl="alignNode1" presStyleIdx="3" presStyleCnt="6">
        <dgm:presLayoutVars>
          <dgm:chMax val="0"/>
          <dgm:bulletEnabled/>
        </dgm:presLayoutVars>
      </dgm:prSet>
      <dgm:spPr/>
    </dgm:pt>
    <dgm:pt modelId="{403B2D0E-BBD5-4E77-8381-E6DC6135591E}" type="pres">
      <dgm:prSet presAssocID="{F705AA8B-BD18-4719-B9D6-530AA8896F2D}" presName="spacerBetweenCircleAndCallout" presStyleCnt="0">
        <dgm:presLayoutVars/>
      </dgm:prSet>
      <dgm:spPr/>
    </dgm:pt>
    <dgm:pt modelId="{AC379BA7-D919-4930-8989-FD05D0AF8A1C}" type="pres">
      <dgm:prSet presAssocID="{EDC49186-6D39-448C-AC3D-32C39E50ABE1}" presName="nodeText" presStyleLbl="alignAccFollowNode1" presStyleIdx="11" presStyleCnt="18">
        <dgm:presLayoutVars>
          <dgm:bulletEnabled val="1"/>
        </dgm:presLayoutVars>
      </dgm:prSet>
      <dgm:spPr/>
    </dgm:pt>
    <dgm:pt modelId="{E472353B-C669-475E-B72D-0EC436C5848B}" type="pres">
      <dgm:prSet presAssocID="{F705AA8B-BD18-4719-B9D6-530AA8896F2D}" presName="sibTransComposite" presStyleCnt="0"/>
      <dgm:spPr/>
    </dgm:pt>
    <dgm:pt modelId="{28828C97-1950-4423-9BCA-13439A091632}" type="pres">
      <dgm:prSet presAssocID="{D74D4CCB-48F7-47EC-BD8A-485C7D47FBCC}" presName="compositeNode" presStyleCnt="0"/>
      <dgm:spPr/>
    </dgm:pt>
    <dgm:pt modelId="{7A8C0588-EF80-44B8-8E79-65563DAF5201}" type="pres">
      <dgm:prSet presAssocID="{D74D4CCB-48F7-47EC-BD8A-485C7D47FBCC}" presName="parTx" presStyleLbl="node1" presStyleIdx="0" presStyleCnt="0">
        <dgm:presLayoutVars>
          <dgm:chMax val="0"/>
          <dgm:chPref val="0"/>
          <dgm:bulletEnabled val="1"/>
        </dgm:presLayoutVars>
      </dgm:prSet>
      <dgm:spPr/>
    </dgm:pt>
    <dgm:pt modelId="{AF2D7CCC-A69B-4D36-B990-F8A28B4BCB5E}" type="pres">
      <dgm:prSet presAssocID="{D74D4CCB-48F7-47EC-BD8A-485C7D47FBCC}" presName="parSh" presStyleCnt="0"/>
      <dgm:spPr/>
    </dgm:pt>
    <dgm:pt modelId="{0C68FC8B-BCA4-4565-830C-A770A586F899}" type="pres">
      <dgm:prSet presAssocID="{D74D4CCB-48F7-47EC-BD8A-485C7D47FBCC}" presName="lineNode" presStyleLbl="alignAccFollowNode1" presStyleIdx="12" presStyleCnt="18"/>
      <dgm:spPr/>
    </dgm:pt>
    <dgm:pt modelId="{AC21C55B-87E1-4328-B801-A231458F8859}" type="pres">
      <dgm:prSet presAssocID="{D74D4CCB-48F7-47EC-BD8A-485C7D47FBCC}" presName="lineArrowNode" presStyleLbl="alignAccFollowNode1" presStyleIdx="13" presStyleCnt="18"/>
      <dgm:spPr/>
    </dgm:pt>
    <dgm:pt modelId="{A9321A82-B873-4118-AA3A-DF9C70D89C9D}" type="pres">
      <dgm:prSet presAssocID="{00F5B5CA-C3AC-406E-9CE7-A498CDF9D3A6}" presName="sibTransNodeCircle" presStyleLbl="alignNode1" presStyleIdx="4" presStyleCnt="6">
        <dgm:presLayoutVars>
          <dgm:chMax val="0"/>
          <dgm:bulletEnabled/>
        </dgm:presLayoutVars>
      </dgm:prSet>
      <dgm:spPr/>
    </dgm:pt>
    <dgm:pt modelId="{D3E26D73-C121-4D67-BCA6-E3BC3EE1EE69}" type="pres">
      <dgm:prSet presAssocID="{00F5B5CA-C3AC-406E-9CE7-A498CDF9D3A6}" presName="spacerBetweenCircleAndCallout" presStyleCnt="0">
        <dgm:presLayoutVars/>
      </dgm:prSet>
      <dgm:spPr/>
    </dgm:pt>
    <dgm:pt modelId="{862B9331-2C4B-4923-8962-DD20350FD967}" type="pres">
      <dgm:prSet presAssocID="{D74D4CCB-48F7-47EC-BD8A-485C7D47FBCC}" presName="nodeText" presStyleLbl="alignAccFollowNode1" presStyleIdx="14" presStyleCnt="18">
        <dgm:presLayoutVars>
          <dgm:bulletEnabled val="1"/>
        </dgm:presLayoutVars>
      </dgm:prSet>
      <dgm:spPr/>
    </dgm:pt>
    <dgm:pt modelId="{A7F906D9-9FD9-4C12-B9AD-6B81AB56FF2B}" type="pres">
      <dgm:prSet presAssocID="{00F5B5CA-C3AC-406E-9CE7-A498CDF9D3A6}" presName="sibTransComposite" presStyleCnt="0"/>
      <dgm:spPr/>
    </dgm:pt>
    <dgm:pt modelId="{485F3F79-243F-47CC-A408-197C7F9ABF72}" type="pres">
      <dgm:prSet presAssocID="{D533F83A-AAEF-49D6-B8B3-0E7EB0E9C176}" presName="compositeNode" presStyleCnt="0"/>
      <dgm:spPr/>
    </dgm:pt>
    <dgm:pt modelId="{DC1811B7-D030-442C-87D0-6632B429B32A}" type="pres">
      <dgm:prSet presAssocID="{D533F83A-AAEF-49D6-B8B3-0E7EB0E9C176}" presName="parTx" presStyleLbl="node1" presStyleIdx="0" presStyleCnt="0">
        <dgm:presLayoutVars>
          <dgm:chMax val="0"/>
          <dgm:chPref val="0"/>
          <dgm:bulletEnabled val="1"/>
        </dgm:presLayoutVars>
      </dgm:prSet>
      <dgm:spPr/>
    </dgm:pt>
    <dgm:pt modelId="{2F2EB21A-6F84-41CC-BE87-79C2D2260D41}" type="pres">
      <dgm:prSet presAssocID="{D533F83A-AAEF-49D6-B8B3-0E7EB0E9C176}" presName="parSh" presStyleCnt="0"/>
      <dgm:spPr/>
    </dgm:pt>
    <dgm:pt modelId="{0DB741A9-1B49-447F-BD6F-C0E68CAEB82B}" type="pres">
      <dgm:prSet presAssocID="{D533F83A-AAEF-49D6-B8B3-0E7EB0E9C176}" presName="lineNode" presStyleLbl="alignAccFollowNode1" presStyleIdx="15" presStyleCnt="18"/>
      <dgm:spPr/>
    </dgm:pt>
    <dgm:pt modelId="{7454918F-D792-431F-98B8-ABA430ECAF03}" type="pres">
      <dgm:prSet presAssocID="{D533F83A-AAEF-49D6-B8B3-0E7EB0E9C176}" presName="lineArrowNode" presStyleLbl="alignAccFollowNode1" presStyleIdx="16" presStyleCnt="18"/>
      <dgm:spPr/>
    </dgm:pt>
    <dgm:pt modelId="{A771DE70-E812-451D-99E2-82EEF4B1B042}" type="pres">
      <dgm:prSet presAssocID="{3C501D91-0C16-4A01-922F-DF08B0E22996}" presName="sibTransNodeCircle" presStyleLbl="alignNode1" presStyleIdx="5" presStyleCnt="6">
        <dgm:presLayoutVars>
          <dgm:chMax val="0"/>
          <dgm:bulletEnabled/>
        </dgm:presLayoutVars>
      </dgm:prSet>
      <dgm:spPr/>
    </dgm:pt>
    <dgm:pt modelId="{B7E08E1B-BB02-4F15-92FA-59CF74820B79}" type="pres">
      <dgm:prSet presAssocID="{3C501D91-0C16-4A01-922F-DF08B0E22996}" presName="spacerBetweenCircleAndCallout" presStyleCnt="0">
        <dgm:presLayoutVars/>
      </dgm:prSet>
      <dgm:spPr/>
    </dgm:pt>
    <dgm:pt modelId="{839D8489-5252-4541-AF92-604108F95E00}" type="pres">
      <dgm:prSet presAssocID="{D533F83A-AAEF-49D6-B8B3-0E7EB0E9C176}" presName="nodeText" presStyleLbl="alignAccFollowNode1" presStyleIdx="17" presStyleCnt="18">
        <dgm:presLayoutVars>
          <dgm:bulletEnabled val="1"/>
        </dgm:presLayoutVars>
      </dgm:prSet>
      <dgm:spPr/>
    </dgm:pt>
  </dgm:ptLst>
  <dgm:cxnLst>
    <dgm:cxn modelId="{BCF77E09-0A98-42BC-A3A0-B626185FDDF7}" type="presOf" srcId="{AB54FB71-2FF3-4F50-A0D5-596B205636F7}" destId="{FA1A01CE-DA4C-4366-B176-9F2F24D813E1}" srcOrd="0" destOrd="0" presId="urn:microsoft.com/office/officeart/2016/7/layout/LinearArrowProcessNumbered"/>
    <dgm:cxn modelId="{68C8102F-CE62-4D8F-A79F-036285F0FC34}" type="presOf" srcId="{959CF9EF-53CF-4540-8E3F-99FE794C5938}" destId="{0E636703-7562-40FE-A5DD-12F912D3788C}" srcOrd="0" destOrd="0" presId="urn:microsoft.com/office/officeart/2016/7/layout/LinearArrowProcessNumbered"/>
    <dgm:cxn modelId="{4774922F-B790-4B81-A3A7-1348CDA153B7}" type="presOf" srcId="{23AB7248-9B85-4CA5-B6B8-1881D1C8389B}" destId="{DDB217D4-026F-4BB1-8B02-F6F8565D933D}" srcOrd="0" destOrd="0" presId="urn:microsoft.com/office/officeart/2016/7/layout/LinearArrowProcessNumbered"/>
    <dgm:cxn modelId="{6201743B-691B-417F-AC61-AD07A5EB1B98}" type="presOf" srcId="{D74D4CCB-48F7-47EC-BD8A-485C7D47FBCC}" destId="{862B9331-2C4B-4923-8962-DD20350FD967}" srcOrd="0" destOrd="0" presId="urn:microsoft.com/office/officeart/2016/7/layout/LinearArrowProcessNumbered"/>
    <dgm:cxn modelId="{90BF245D-2015-4537-BE0B-C98B21EBE5E0}" type="presOf" srcId="{1C37DCB1-421D-4C7E-B451-AB1E6EDD1845}" destId="{6C64BF45-6193-4A63-805A-2E9E9EFD8D87}" srcOrd="0" destOrd="0" presId="urn:microsoft.com/office/officeart/2016/7/layout/LinearArrowProcessNumbered"/>
    <dgm:cxn modelId="{0B5EE441-C4CE-4219-956E-663103B00287}" type="presOf" srcId="{C0FE9651-6D53-4E65-BE9A-FBB90FDFE54B}" destId="{299A448F-595F-4942-BDF3-99717FC31203}" srcOrd="0" destOrd="0" presId="urn:microsoft.com/office/officeart/2016/7/layout/LinearArrowProcessNumbered"/>
    <dgm:cxn modelId="{80572E63-D2EF-4B57-997E-FD20A3785B85}" srcId="{959CF9EF-53CF-4540-8E3F-99FE794C5938}" destId="{EDC49186-6D39-448C-AC3D-32C39E50ABE1}" srcOrd="3" destOrd="0" parTransId="{E1FAB0BE-2A13-4CFC-A6C7-ED3C733D3B1C}" sibTransId="{F705AA8B-BD18-4719-B9D6-530AA8896F2D}"/>
    <dgm:cxn modelId="{A22BC47A-4A5A-4249-AAB6-8E4B9CDA84E4}" type="presOf" srcId="{D533F83A-AAEF-49D6-B8B3-0E7EB0E9C176}" destId="{839D8489-5252-4541-AF92-604108F95E00}" srcOrd="0" destOrd="0" presId="urn:microsoft.com/office/officeart/2016/7/layout/LinearArrowProcessNumbered"/>
    <dgm:cxn modelId="{E376197E-A902-4681-B1AB-7984337565E1}" type="presOf" srcId="{EDC49186-6D39-448C-AC3D-32C39E50ABE1}" destId="{AC379BA7-D919-4930-8989-FD05D0AF8A1C}" srcOrd="0" destOrd="0" presId="urn:microsoft.com/office/officeart/2016/7/layout/LinearArrowProcessNumbered"/>
    <dgm:cxn modelId="{C8845283-5BBF-4BFD-8C73-7401058DB2C5}" type="presOf" srcId="{012BBCCC-7511-488A-AA53-1D597A8A037E}" destId="{B8EE322A-9584-4BB6-81F8-5ED82C6C0479}" srcOrd="0" destOrd="0" presId="urn:microsoft.com/office/officeart/2016/7/layout/LinearArrowProcessNumbered"/>
    <dgm:cxn modelId="{68BC6C94-40FC-4318-9FDB-173577DC2700}" srcId="{959CF9EF-53CF-4540-8E3F-99FE794C5938}" destId="{D533F83A-AAEF-49D6-B8B3-0E7EB0E9C176}" srcOrd="5" destOrd="0" parTransId="{7E3A1636-99F3-41DD-8866-F4027E31A1DF}" sibTransId="{3C501D91-0C16-4A01-922F-DF08B0E22996}"/>
    <dgm:cxn modelId="{659BE4AB-668E-480F-B5D6-2B21A73FD747}" srcId="{959CF9EF-53CF-4540-8E3F-99FE794C5938}" destId="{AB54FB71-2FF3-4F50-A0D5-596B205636F7}" srcOrd="2" destOrd="0" parTransId="{53646C88-CE86-4255-870B-4701DFBCC21A}" sibTransId="{23AB7248-9B85-4CA5-B6B8-1881D1C8389B}"/>
    <dgm:cxn modelId="{D0A774B2-B10A-4424-8AEE-690717EC44F8}" type="presOf" srcId="{F705AA8B-BD18-4719-B9D6-530AA8896F2D}" destId="{7064684F-B7A3-404E-99FF-4AADEC2F018A}" srcOrd="0" destOrd="0" presId="urn:microsoft.com/office/officeart/2016/7/layout/LinearArrowProcessNumbered"/>
    <dgm:cxn modelId="{6398CBB2-9A8E-4119-B7D2-ED92C8F05953}" type="presOf" srcId="{00F5B5CA-C3AC-406E-9CE7-A498CDF9D3A6}" destId="{A9321A82-B873-4118-AA3A-DF9C70D89C9D}" srcOrd="0" destOrd="0" presId="urn:microsoft.com/office/officeart/2016/7/layout/LinearArrowProcessNumbered"/>
    <dgm:cxn modelId="{6F933BC7-6A65-4CC2-A73E-AC7E0B189658}" srcId="{959CF9EF-53CF-4540-8E3F-99FE794C5938}" destId="{D74D4CCB-48F7-47EC-BD8A-485C7D47FBCC}" srcOrd="4" destOrd="0" parTransId="{88F7BE1F-AEBE-4873-A4BC-E430F3F41945}" sibTransId="{00F5B5CA-C3AC-406E-9CE7-A498CDF9D3A6}"/>
    <dgm:cxn modelId="{06E295E6-8B81-41B4-BB93-619DF12F835E}" type="presOf" srcId="{080DE706-3E67-4451-A8C6-5E6873B9EB0C}" destId="{74EE6A68-AA16-4EE7-8E7F-06946A5FC3D6}" srcOrd="0" destOrd="0" presId="urn:microsoft.com/office/officeart/2016/7/layout/LinearArrowProcessNumbered"/>
    <dgm:cxn modelId="{973539F1-6809-4252-9F8D-E1853BD6529F}" srcId="{959CF9EF-53CF-4540-8E3F-99FE794C5938}" destId="{1C37DCB1-421D-4C7E-B451-AB1E6EDD1845}" srcOrd="1" destOrd="0" parTransId="{ADCB4E73-3F44-44FD-BE72-986AD7A03135}" sibTransId="{012BBCCC-7511-488A-AA53-1D597A8A037E}"/>
    <dgm:cxn modelId="{41153DFA-D2F1-4B09-B95B-9F97E823E355}" srcId="{959CF9EF-53CF-4540-8E3F-99FE794C5938}" destId="{C0FE9651-6D53-4E65-BE9A-FBB90FDFE54B}" srcOrd="0" destOrd="0" parTransId="{32C62EC2-A995-435D-9418-0AA645E80159}" sibTransId="{080DE706-3E67-4451-A8C6-5E6873B9EB0C}"/>
    <dgm:cxn modelId="{CA8469FA-C2D0-4CEA-BCC7-EA3030A7B8D0}" type="presOf" srcId="{3C501D91-0C16-4A01-922F-DF08B0E22996}" destId="{A771DE70-E812-451D-99E2-82EEF4B1B042}" srcOrd="0" destOrd="0" presId="urn:microsoft.com/office/officeart/2016/7/layout/LinearArrowProcessNumbered"/>
    <dgm:cxn modelId="{34B4D67D-9C37-45DE-99D6-20BC7318B0F0}" type="presParOf" srcId="{0E636703-7562-40FE-A5DD-12F912D3788C}" destId="{B92C85D6-61D7-495B-B37D-C549924FE789}" srcOrd="0" destOrd="0" presId="urn:microsoft.com/office/officeart/2016/7/layout/LinearArrowProcessNumbered"/>
    <dgm:cxn modelId="{4682964C-BE32-460F-A8AD-962715F13495}" type="presParOf" srcId="{B92C85D6-61D7-495B-B37D-C549924FE789}" destId="{D3A97341-E19F-47FB-A632-89B6821D8338}" srcOrd="0" destOrd="0" presId="urn:microsoft.com/office/officeart/2016/7/layout/LinearArrowProcessNumbered"/>
    <dgm:cxn modelId="{34DF0ABB-1A5D-4FAB-BAE5-81EFE4068E4E}" type="presParOf" srcId="{B92C85D6-61D7-495B-B37D-C549924FE789}" destId="{184A66EB-9E6D-4C5C-A53C-B091F0AF7A0D}" srcOrd="1" destOrd="0" presId="urn:microsoft.com/office/officeart/2016/7/layout/LinearArrowProcessNumbered"/>
    <dgm:cxn modelId="{629A0F3C-D1C0-4528-84B0-477DCD2029B7}" type="presParOf" srcId="{184A66EB-9E6D-4C5C-A53C-B091F0AF7A0D}" destId="{856D4244-5364-4883-9524-1295B8FFF961}" srcOrd="0" destOrd="0" presId="urn:microsoft.com/office/officeart/2016/7/layout/LinearArrowProcessNumbered"/>
    <dgm:cxn modelId="{D87A9BDC-A24B-4D3A-9C22-52FC00781F8C}" type="presParOf" srcId="{184A66EB-9E6D-4C5C-A53C-B091F0AF7A0D}" destId="{E0E41A73-257F-4488-8C5A-978AECB85354}" srcOrd="1" destOrd="0" presId="urn:microsoft.com/office/officeart/2016/7/layout/LinearArrowProcessNumbered"/>
    <dgm:cxn modelId="{5FC3838F-1D26-4323-8A54-8A7F60F7D375}" type="presParOf" srcId="{184A66EB-9E6D-4C5C-A53C-B091F0AF7A0D}" destId="{74EE6A68-AA16-4EE7-8E7F-06946A5FC3D6}" srcOrd="2" destOrd="0" presId="urn:microsoft.com/office/officeart/2016/7/layout/LinearArrowProcessNumbered"/>
    <dgm:cxn modelId="{0CC8B35C-8AF1-43B2-ABEF-3862B5AE0082}" type="presParOf" srcId="{184A66EB-9E6D-4C5C-A53C-B091F0AF7A0D}" destId="{93344194-0CF8-4E58-BCDD-87E8240D9F81}" srcOrd="3" destOrd="0" presId="urn:microsoft.com/office/officeart/2016/7/layout/LinearArrowProcessNumbered"/>
    <dgm:cxn modelId="{490EA2D0-2AAD-4864-A098-60834A06F016}" type="presParOf" srcId="{B92C85D6-61D7-495B-B37D-C549924FE789}" destId="{299A448F-595F-4942-BDF3-99717FC31203}" srcOrd="2" destOrd="0" presId="urn:microsoft.com/office/officeart/2016/7/layout/LinearArrowProcessNumbered"/>
    <dgm:cxn modelId="{2533E9B7-0E12-40B0-9A03-2ABBFCC6C8E6}" type="presParOf" srcId="{0E636703-7562-40FE-A5DD-12F912D3788C}" destId="{6030A21D-2C78-475D-8B28-17107289787F}" srcOrd="1" destOrd="0" presId="urn:microsoft.com/office/officeart/2016/7/layout/LinearArrowProcessNumbered"/>
    <dgm:cxn modelId="{D441BE95-AF9A-4256-AE36-A5D8AAE569E0}" type="presParOf" srcId="{0E636703-7562-40FE-A5DD-12F912D3788C}" destId="{E5323557-E58E-4DB2-B3BD-C05C4C36ADFE}" srcOrd="2" destOrd="0" presId="urn:microsoft.com/office/officeart/2016/7/layout/LinearArrowProcessNumbered"/>
    <dgm:cxn modelId="{D12877A4-0193-4AFA-BB84-598731F3BE8A}" type="presParOf" srcId="{E5323557-E58E-4DB2-B3BD-C05C4C36ADFE}" destId="{1F85E899-1A3D-4BAF-854F-B2006830F800}" srcOrd="0" destOrd="0" presId="urn:microsoft.com/office/officeart/2016/7/layout/LinearArrowProcessNumbered"/>
    <dgm:cxn modelId="{90AD6510-98C2-47DA-A58C-FE782A00D51F}" type="presParOf" srcId="{E5323557-E58E-4DB2-B3BD-C05C4C36ADFE}" destId="{18C98028-8D1C-4F8C-B2C8-0BC48E484B0E}" srcOrd="1" destOrd="0" presId="urn:microsoft.com/office/officeart/2016/7/layout/LinearArrowProcessNumbered"/>
    <dgm:cxn modelId="{5D30389A-1CA0-4292-B507-11CFB8B41AFE}" type="presParOf" srcId="{18C98028-8D1C-4F8C-B2C8-0BC48E484B0E}" destId="{0295E4C4-75E0-4DCD-8866-43612D267ED3}" srcOrd="0" destOrd="0" presId="urn:microsoft.com/office/officeart/2016/7/layout/LinearArrowProcessNumbered"/>
    <dgm:cxn modelId="{4FB8238A-3CBA-4D13-B2E9-8A8581431BA8}" type="presParOf" srcId="{18C98028-8D1C-4F8C-B2C8-0BC48E484B0E}" destId="{542813AC-42C8-4D35-90E0-ACE2E031E0D6}" srcOrd="1" destOrd="0" presId="urn:microsoft.com/office/officeart/2016/7/layout/LinearArrowProcessNumbered"/>
    <dgm:cxn modelId="{A694B01A-0562-4603-ABBC-74B274176BCF}" type="presParOf" srcId="{18C98028-8D1C-4F8C-B2C8-0BC48E484B0E}" destId="{B8EE322A-9584-4BB6-81F8-5ED82C6C0479}" srcOrd="2" destOrd="0" presId="urn:microsoft.com/office/officeart/2016/7/layout/LinearArrowProcessNumbered"/>
    <dgm:cxn modelId="{1485D1A4-F98F-483A-BFD0-A2EA36FE4AF5}" type="presParOf" srcId="{18C98028-8D1C-4F8C-B2C8-0BC48E484B0E}" destId="{42816D3B-1BB5-4E27-8433-872E13F20BBC}" srcOrd="3" destOrd="0" presId="urn:microsoft.com/office/officeart/2016/7/layout/LinearArrowProcessNumbered"/>
    <dgm:cxn modelId="{FC435351-2CEB-418D-A5CD-DECA0BD76CD4}" type="presParOf" srcId="{E5323557-E58E-4DB2-B3BD-C05C4C36ADFE}" destId="{6C64BF45-6193-4A63-805A-2E9E9EFD8D87}" srcOrd="2" destOrd="0" presId="urn:microsoft.com/office/officeart/2016/7/layout/LinearArrowProcessNumbered"/>
    <dgm:cxn modelId="{E0578A37-1982-4145-A728-1903126B3541}" type="presParOf" srcId="{0E636703-7562-40FE-A5DD-12F912D3788C}" destId="{19BC753E-0586-482D-9F98-F6E9ABA95537}" srcOrd="3" destOrd="0" presId="urn:microsoft.com/office/officeart/2016/7/layout/LinearArrowProcessNumbered"/>
    <dgm:cxn modelId="{8D6D8AA5-62D9-43AC-BC85-86885D5975C3}" type="presParOf" srcId="{0E636703-7562-40FE-A5DD-12F912D3788C}" destId="{70C87405-E663-4E06-A1B8-82E4C28FA95E}" srcOrd="4" destOrd="0" presId="urn:microsoft.com/office/officeart/2016/7/layout/LinearArrowProcessNumbered"/>
    <dgm:cxn modelId="{4B6E68B5-6A5B-4629-875B-7C25BB569AB1}" type="presParOf" srcId="{70C87405-E663-4E06-A1B8-82E4C28FA95E}" destId="{647AE23D-8D08-45E2-82E8-3864D6740A7C}" srcOrd="0" destOrd="0" presId="urn:microsoft.com/office/officeart/2016/7/layout/LinearArrowProcessNumbered"/>
    <dgm:cxn modelId="{6956EC32-B2AB-4C6A-A6CC-BC6CEAC02D37}" type="presParOf" srcId="{70C87405-E663-4E06-A1B8-82E4C28FA95E}" destId="{04FBB78F-71CA-416B-AAEA-88046A8C92B6}" srcOrd="1" destOrd="0" presId="urn:microsoft.com/office/officeart/2016/7/layout/LinearArrowProcessNumbered"/>
    <dgm:cxn modelId="{CD1EA37F-9335-44AE-A820-ACCBD4745D28}" type="presParOf" srcId="{04FBB78F-71CA-416B-AAEA-88046A8C92B6}" destId="{2181CEC4-FF6E-42D5-B9DE-B31577EE1552}" srcOrd="0" destOrd="0" presId="urn:microsoft.com/office/officeart/2016/7/layout/LinearArrowProcessNumbered"/>
    <dgm:cxn modelId="{BE0D6458-380F-4410-8604-20E59A23AADD}" type="presParOf" srcId="{04FBB78F-71CA-416B-AAEA-88046A8C92B6}" destId="{FC4BF01F-FB45-4138-8D12-5A91E3022CA5}" srcOrd="1" destOrd="0" presId="urn:microsoft.com/office/officeart/2016/7/layout/LinearArrowProcessNumbered"/>
    <dgm:cxn modelId="{51A4487E-E104-48F9-A426-38B81703FBB9}" type="presParOf" srcId="{04FBB78F-71CA-416B-AAEA-88046A8C92B6}" destId="{DDB217D4-026F-4BB1-8B02-F6F8565D933D}" srcOrd="2" destOrd="0" presId="urn:microsoft.com/office/officeart/2016/7/layout/LinearArrowProcessNumbered"/>
    <dgm:cxn modelId="{C362C8BF-36E2-40D7-8C10-71FDE13E0CCD}" type="presParOf" srcId="{04FBB78F-71CA-416B-AAEA-88046A8C92B6}" destId="{CF9D76AA-A310-4E4E-AC92-D992D23948F9}" srcOrd="3" destOrd="0" presId="urn:microsoft.com/office/officeart/2016/7/layout/LinearArrowProcessNumbered"/>
    <dgm:cxn modelId="{DFC17D3A-468C-4C63-9E47-ACB9B995287F}" type="presParOf" srcId="{70C87405-E663-4E06-A1B8-82E4C28FA95E}" destId="{FA1A01CE-DA4C-4366-B176-9F2F24D813E1}" srcOrd="2" destOrd="0" presId="urn:microsoft.com/office/officeart/2016/7/layout/LinearArrowProcessNumbered"/>
    <dgm:cxn modelId="{747E93F5-CC36-4BF2-8174-D1DA9D7D5E52}" type="presParOf" srcId="{0E636703-7562-40FE-A5DD-12F912D3788C}" destId="{AA0E7091-7129-4EBD-AD11-ACBF20836EEA}" srcOrd="5" destOrd="0" presId="urn:microsoft.com/office/officeart/2016/7/layout/LinearArrowProcessNumbered"/>
    <dgm:cxn modelId="{FDD6D195-312D-476A-9B37-EBA78F6DE5D8}" type="presParOf" srcId="{0E636703-7562-40FE-A5DD-12F912D3788C}" destId="{C4C51A17-67BF-4AFA-9B77-55F1B58E7101}" srcOrd="6" destOrd="0" presId="urn:microsoft.com/office/officeart/2016/7/layout/LinearArrowProcessNumbered"/>
    <dgm:cxn modelId="{02C3AF6F-BFEF-4052-ADF8-858CEFCDF0F7}" type="presParOf" srcId="{C4C51A17-67BF-4AFA-9B77-55F1B58E7101}" destId="{27F04DED-DBCB-42F1-8E99-E4CF1522B60B}" srcOrd="0" destOrd="0" presId="urn:microsoft.com/office/officeart/2016/7/layout/LinearArrowProcessNumbered"/>
    <dgm:cxn modelId="{AC5754CA-B075-48B4-B103-B29D3AEDF11C}" type="presParOf" srcId="{C4C51A17-67BF-4AFA-9B77-55F1B58E7101}" destId="{C7D11E99-BD46-44FD-9F11-CE6307B9788C}" srcOrd="1" destOrd="0" presId="urn:microsoft.com/office/officeart/2016/7/layout/LinearArrowProcessNumbered"/>
    <dgm:cxn modelId="{B47256FB-97FE-4915-BBDB-FB58DD811915}" type="presParOf" srcId="{C7D11E99-BD46-44FD-9F11-CE6307B9788C}" destId="{E4D45DD3-0DDB-4834-99E6-1D37DC394317}" srcOrd="0" destOrd="0" presId="urn:microsoft.com/office/officeart/2016/7/layout/LinearArrowProcessNumbered"/>
    <dgm:cxn modelId="{D0652876-1771-4BE0-A912-62E8444152A2}" type="presParOf" srcId="{C7D11E99-BD46-44FD-9F11-CE6307B9788C}" destId="{B0B2EE13-EA97-4B40-A14A-48A3A7755BBE}" srcOrd="1" destOrd="0" presId="urn:microsoft.com/office/officeart/2016/7/layout/LinearArrowProcessNumbered"/>
    <dgm:cxn modelId="{5A21E837-6F2D-470E-B039-ED380E2D2628}" type="presParOf" srcId="{C7D11E99-BD46-44FD-9F11-CE6307B9788C}" destId="{7064684F-B7A3-404E-99FF-4AADEC2F018A}" srcOrd="2" destOrd="0" presId="urn:microsoft.com/office/officeart/2016/7/layout/LinearArrowProcessNumbered"/>
    <dgm:cxn modelId="{6C04E620-A84D-45AA-8851-33926957D5E0}" type="presParOf" srcId="{C7D11E99-BD46-44FD-9F11-CE6307B9788C}" destId="{403B2D0E-BBD5-4E77-8381-E6DC6135591E}" srcOrd="3" destOrd="0" presId="urn:microsoft.com/office/officeart/2016/7/layout/LinearArrowProcessNumbered"/>
    <dgm:cxn modelId="{71108553-FFF5-4023-BE77-0F1028823221}" type="presParOf" srcId="{C4C51A17-67BF-4AFA-9B77-55F1B58E7101}" destId="{AC379BA7-D919-4930-8989-FD05D0AF8A1C}" srcOrd="2" destOrd="0" presId="urn:microsoft.com/office/officeart/2016/7/layout/LinearArrowProcessNumbered"/>
    <dgm:cxn modelId="{754630F7-51BB-4BD7-AD65-36117E5D15D8}" type="presParOf" srcId="{0E636703-7562-40FE-A5DD-12F912D3788C}" destId="{E472353B-C669-475E-B72D-0EC436C5848B}" srcOrd="7" destOrd="0" presId="urn:microsoft.com/office/officeart/2016/7/layout/LinearArrowProcessNumbered"/>
    <dgm:cxn modelId="{1DB8896F-F299-4706-A0C8-09027CF02CBB}" type="presParOf" srcId="{0E636703-7562-40FE-A5DD-12F912D3788C}" destId="{28828C97-1950-4423-9BCA-13439A091632}" srcOrd="8" destOrd="0" presId="urn:microsoft.com/office/officeart/2016/7/layout/LinearArrowProcessNumbered"/>
    <dgm:cxn modelId="{6A7B33D9-DD74-4011-9C94-6CC59C81EA3F}" type="presParOf" srcId="{28828C97-1950-4423-9BCA-13439A091632}" destId="{7A8C0588-EF80-44B8-8E79-65563DAF5201}" srcOrd="0" destOrd="0" presId="urn:microsoft.com/office/officeart/2016/7/layout/LinearArrowProcessNumbered"/>
    <dgm:cxn modelId="{BE86842A-7DE2-47C2-B067-C2AD4B9344FE}" type="presParOf" srcId="{28828C97-1950-4423-9BCA-13439A091632}" destId="{AF2D7CCC-A69B-4D36-B990-F8A28B4BCB5E}" srcOrd="1" destOrd="0" presId="urn:microsoft.com/office/officeart/2016/7/layout/LinearArrowProcessNumbered"/>
    <dgm:cxn modelId="{B73F29AF-C832-4422-8498-1591BBE4ABB8}" type="presParOf" srcId="{AF2D7CCC-A69B-4D36-B990-F8A28B4BCB5E}" destId="{0C68FC8B-BCA4-4565-830C-A770A586F899}" srcOrd="0" destOrd="0" presId="urn:microsoft.com/office/officeart/2016/7/layout/LinearArrowProcessNumbered"/>
    <dgm:cxn modelId="{E728ADA3-B8BE-4389-AA2C-D194A664200A}" type="presParOf" srcId="{AF2D7CCC-A69B-4D36-B990-F8A28B4BCB5E}" destId="{AC21C55B-87E1-4328-B801-A231458F8859}" srcOrd="1" destOrd="0" presId="urn:microsoft.com/office/officeart/2016/7/layout/LinearArrowProcessNumbered"/>
    <dgm:cxn modelId="{371F310E-D857-4251-8AC4-DE337F70254D}" type="presParOf" srcId="{AF2D7CCC-A69B-4D36-B990-F8A28B4BCB5E}" destId="{A9321A82-B873-4118-AA3A-DF9C70D89C9D}" srcOrd="2" destOrd="0" presId="urn:microsoft.com/office/officeart/2016/7/layout/LinearArrowProcessNumbered"/>
    <dgm:cxn modelId="{614C6A3A-0B8C-45FA-81CB-C286ADC3652D}" type="presParOf" srcId="{AF2D7CCC-A69B-4D36-B990-F8A28B4BCB5E}" destId="{D3E26D73-C121-4D67-BCA6-E3BC3EE1EE69}" srcOrd="3" destOrd="0" presId="urn:microsoft.com/office/officeart/2016/7/layout/LinearArrowProcessNumbered"/>
    <dgm:cxn modelId="{7460F8B8-9111-4E81-A056-5F6002B58BD0}" type="presParOf" srcId="{28828C97-1950-4423-9BCA-13439A091632}" destId="{862B9331-2C4B-4923-8962-DD20350FD967}" srcOrd="2" destOrd="0" presId="urn:microsoft.com/office/officeart/2016/7/layout/LinearArrowProcessNumbered"/>
    <dgm:cxn modelId="{776B4512-F143-4CE0-BEB5-CCD90845798C}" type="presParOf" srcId="{0E636703-7562-40FE-A5DD-12F912D3788C}" destId="{A7F906D9-9FD9-4C12-B9AD-6B81AB56FF2B}" srcOrd="9" destOrd="0" presId="urn:microsoft.com/office/officeart/2016/7/layout/LinearArrowProcessNumbered"/>
    <dgm:cxn modelId="{27F13852-C532-4FA6-82C9-731C6FEE9EBE}" type="presParOf" srcId="{0E636703-7562-40FE-A5DD-12F912D3788C}" destId="{485F3F79-243F-47CC-A408-197C7F9ABF72}" srcOrd="10" destOrd="0" presId="urn:microsoft.com/office/officeart/2016/7/layout/LinearArrowProcessNumbered"/>
    <dgm:cxn modelId="{8C4FB438-A310-4623-A73E-09B19415E4D2}" type="presParOf" srcId="{485F3F79-243F-47CC-A408-197C7F9ABF72}" destId="{DC1811B7-D030-442C-87D0-6632B429B32A}" srcOrd="0" destOrd="0" presId="urn:microsoft.com/office/officeart/2016/7/layout/LinearArrowProcessNumbered"/>
    <dgm:cxn modelId="{0335DEFF-3782-4187-9FAE-5F7BBFCED980}" type="presParOf" srcId="{485F3F79-243F-47CC-A408-197C7F9ABF72}" destId="{2F2EB21A-6F84-41CC-BE87-79C2D2260D41}" srcOrd="1" destOrd="0" presId="urn:microsoft.com/office/officeart/2016/7/layout/LinearArrowProcessNumbered"/>
    <dgm:cxn modelId="{8688F357-AFFB-44FD-B5B9-D5C4094F9D4F}" type="presParOf" srcId="{2F2EB21A-6F84-41CC-BE87-79C2D2260D41}" destId="{0DB741A9-1B49-447F-BD6F-C0E68CAEB82B}" srcOrd="0" destOrd="0" presId="urn:microsoft.com/office/officeart/2016/7/layout/LinearArrowProcessNumbered"/>
    <dgm:cxn modelId="{64DF588C-12B3-49AD-A9D7-722BA7FA05F3}" type="presParOf" srcId="{2F2EB21A-6F84-41CC-BE87-79C2D2260D41}" destId="{7454918F-D792-431F-98B8-ABA430ECAF03}" srcOrd="1" destOrd="0" presId="urn:microsoft.com/office/officeart/2016/7/layout/LinearArrowProcessNumbered"/>
    <dgm:cxn modelId="{29FDB1A7-44ED-47D7-8443-9DB3750FD9F8}" type="presParOf" srcId="{2F2EB21A-6F84-41CC-BE87-79C2D2260D41}" destId="{A771DE70-E812-451D-99E2-82EEF4B1B042}" srcOrd="2" destOrd="0" presId="urn:microsoft.com/office/officeart/2016/7/layout/LinearArrowProcessNumbered"/>
    <dgm:cxn modelId="{DD883485-AC34-489D-B661-0DA1BD61460F}" type="presParOf" srcId="{2F2EB21A-6F84-41CC-BE87-79C2D2260D41}" destId="{B7E08E1B-BB02-4F15-92FA-59CF74820B79}" srcOrd="3" destOrd="0" presId="urn:microsoft.com/office/officeart/2016/7/layout/LinearArrowProcessNumbered"/>
    <dgm:cxn modelId="{1A813187-E296-4017-AE31-BA36A6DF36E1}" type="presParOf" srcId="{485F3F79-243F-47CC-A408-197C7F9ABF72}" destId="{839D8489-5252-4541-AF92-604108F95E00}"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18351E-46E2-4D43-8BC3-2B20138AF854}" type="doc">
      <dgm:prSet loTypeId="urn:microsoft.com/office/officeart/2018/2/layout/IconVerticalSolidList" loCatId="icon" qsTypeId="urn:microsoft.com/office/officeart/2005/8/quickstyle/3d2" qsCatId="3D" csTypeId="urn:microsoft.com/office/officeart/2018/5/colors/Iconchunking_neutralbg_colorful1" csCatId="colorful" phldr="1"/>
      <dgm:spPr/>
      <dgm:t>
        <a:bodyPr/>
        <a:lstStyle/>
        <a:p>
          <a:endParaRPr lang="en-US"/>
        </a:p>
      </dgm:t>
    </dgm:pt>
    <dgm:pt modelId="{8CA79E38-45F4-488F-9AD9-CB90C6E1F4B0}">
      <dgm:prSet/>
      <dgm:spPr/>
      <dgm:t>
        <a:bodyPr/>
        <a:lstStyle/>
        <a:p>
          <a:pPr>
            <a:lnSpc>
              <a:spcPct val="100000"/>
            </a:lnSpc>
          </a:pPr>
          <a:r>
            <a:rPr lang="en-IN"/>
            <a:t>Aim 1 (Cognitive): To enhance the baseline literacy regarding sleep among 75% of the participating students by week 8. </a:t>
          </a:r>
          <a:endParaRPr lang="en-US"/>
        </a:p>
      </dgm:t>
    </dgm:pt>
    <dgm:pt modelId="{02007F20-F4B7-4AC0-A8F2-4EA541FB56FB}" type="parTrans" cxnId="{DD0F6DDD-ECA1-4835-BE3D-0B47C2588D0F}">
      <dgm:prSet/>
      <dgm:spPr/>
      <dgm:t>
        <a:bodyPr/>
        <a:lstStyle/>
        <a:p>
          <a:endParaRPr lang="en-US"/>
        </a:p>
      </dgm:t>
    </dgm:pt>
    <dgm:pt modelId="{7253866E-0FBF-4BD6-90DA-ED2F05B8FD31}" type="sibTrans" cxnId="{DD0F6DDD-ECA1-4835-BE3D-0B47C2588D0F}">
      <dgm:prSet/>
      <dgm:spPr/>
      <dgm:t>
        <a:bodyPr/>
        <a:lstStyle/>
        <a:p>
          <a:endParaRPr lang="en-US"/>
        </a:p>
      </dgm:t>
    </dgm:pt>
    <dgm:pt modelId="{223EE242-16BA-4A24-A1F6-141EF5BE9A36}">
      <dgm:prSet/>
      <dgm:spPr/>
      <dgm:t>
        <a:bodyPr/>
        <a:lstStyle/>
        <a:p>
          <a:pPr>
            <a:lnSpc>
              <a:spcPct val="100000"/>
            </a:lnSpc>
          </a:pPr>
          <a:r>
            <a:rPr lang="en-IN" dirty="0"/>
            <a:t>Aim 2 (Behavioural): To improve the self-reported average duration of nightly sleep from 6.2 hours to a minimum of 7.5 hours. </a:t>
          </a:r>
          <a:endParaRPr lang="en-US" dirty="0"/>
        </a:p>
      </dgm:t>
    </dgm:pt>
    <dgm:pt modelId="{8D561DEB-6C97-49A3-86A2-02C03C65073B}" type="parTrans" cxnId="{694A4F9C-1031-4EAC-85E3-86BC42A19234}">
      <dgm:prSet/>
      <dgm:spPr/>
      <dgm:t>
        <a:bodyPr/>
        <a:lstStyle/>
        <a:p>
          <a:endParaRPr lang="en-US"/>
        </a:p>
      </dgm:t>
    </dgm:pt>
    <dgm:pt modelId="{17A829EC-1E71-420F-A21A-BF4500FB2F65}" type="sibTrans" cxnId="{694A4F9C-1031-4EAC-85E3-86BC42A19234}">
      <dgm:prSet/>
      <dgm:spPr/>
      <dgm:t>
        <a:bodyPr/>
        <a:lstStyle/>
        <a:p>
          <a:endParaRPr lang="en-US"/>
        </a:p>
      </dgm:t>
    </dgm:pt>
    <dgm:pt modelId="{6BE1DC17-7375-46A2-A397-49CA2595349A}">
      <dgm:prSet/>
      <dgm:spPr/>
      <dgm:t>
        <a:bodyPr/>
        <a:lstStyle/>
        <a:p>
          <a:pPr>
            <a:lnSpc>
              <a:spcPct val="100000"/>
            </a:lnSpc>
          </a:pPr>
          <a:r>
            <a:rPr lang="en-IN" dirty="0"/>
            <a:t>Aim 3 (Clinical): To achieve the statistically vital decrease in collective metrics of sleep disturbance on the Pittsburgh Sleep Quality Index (PSQI). If the PSQI score is more than 5, it is considered indicative of poor sleep quality, on the basis of its high sensitivity and specificity in recognising patients with sleep complaints (Carpi, 2025). </a:t>
          </a:r>
          <a:endParaRPr lang="en-US" dirty="0"/>
        </a:p>
      </dgm:t>
    </dgm:pt>
    <dgm:pt modelId="{FC37A735-533E-4DBB-A863-1FCEEA700B40}" type="parTrans" cxnId="{E6A02F86-5B5E-4811-BA74-2475A125B498}">
      <dgm:prSet/>
      <dgm:spPr/>
      <dgm:t>
        <a:bodyPr/>
        <a:lstStyle/>
        <a:p>
          <a:endParaRPr lang="en-US"/>
        </a:p>
      </dgm:t>
    </dgm:pt>
    <dgm:pt modelId="{1DE921DE-9763-4C1C-BC01-96FE1DD9F046}" type="sibTrans" cxnId="{E6A02F86-5B5E-4811-BA74-2475A125B498}">
      <dgm:prSet/>
      <dgm:spPr/>
      <dgm:t>
        <a:bodyPr/>
        <a:lstStyle/>
        <a:p>
          <a:endParaRPr lang="en-US"/>
        </a:p>
      </dgm:t>
    </dgm:pt>
    <dgm:pt modelId="{E567FE66-6588-4A7A-85E8-23277BD7B13A}" type="pres">
      <dgm:prSet presAssocID="{E518351E-46E2-4D43-8BC3-2B20138AF854}" presName="root" presStyleCnt="0">
        <dgm:presLayoutVars>
          <dgm:dir/>
          <dgm:resizeHandles val="exact"/>
        </dgm:presLayoutVars>
      </dgm:prSet>
      <dgm:spPr/>
    </dgm:pt>
    <dgm:pt modelId="{1EE9BD81-EC68-4751-8D9C-3700685A4192}" type="pres">
      <dgm:prSet presAssocID="{8CA79E38-45F4-488F-9AD9-CB90C6E1F4B0}" presName="compNode" presStyleCnt="0"/>
      <dgm:spPr/>
    </dgm:pt>
    <dgm:pt modelId="{BB74C520-CE33-4269-AA38-99D4FDFBCCEA}" type="pres">
      <dgm:prSet presAssocID="{8CA79E38-45F4-488F-9AD9-CB90C6E1F4B0}" presName="bgRect" presStyleLbl="bgShp" presStyleIdx="0" presStyleCnt="3"/>
      <dgm:spPr/>
    </dgm:pt>
    <dgm:pt modelId="{C1E5BE0B-2A4E-4859-AD01-5534DFDECE1A}" type="pres">
      <dgm:prSet presAssocID="{8CA79E38-45F4-488F-9AD9-CB90C6E1F4B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leep"/>
        </a:ext>
      </dgm:extLst>
    </dgm:pt>
    <dgm:pt modelId="{B74018B1-2DE2-4CE4-9B69-7B6BBF76A553}" type="pres">
      <dgm:prSet presAssocID="{8CA79E38-45F4-488F-9AD9-CB90C6E1F4B0}" presName="spaceRect" presStyleCnt="0"/>
      <dgm:spPr/>
    </dgm:pt>
    <dgm:pt modelId="{68EDC0FE-54D8-4E01-83E1-1161CA348385}" type="pres">
      <dgm:prSet presAssocID="{8CA79E38-45F4-488F-9AD9-CB90C6E1F4B0}" presName="parTx" presStyleLbl="revTx" presStyleIdx="0" presStyleCnt="3">
        <dgm:presLayoutVars>
          <dgm:chMax val="0"/>
          <dgm:chPref val="0"/>
        </dgm:presLayoutVars>
      </dgm:prSet>
      <dgm:spPr/>
    </dgm:pt>
    <dgm:pt modelId="{37ED1E65-9A2F-4AFE-AF1C-8CC54753EB5E}" type="pres">
      <dgm:prSet presAssocID="{7253866E-0FBF-4BD6-90DA-ED2F05B8FD31}" presName="sibTrans" presStyleCnt="0"/>
      <dgm:spPr/>
    </dgm:pt>
    <dgm:pt modelId="{2CB1B3D2-CD66-4F4F-AB62-4BD1478949B5}" type="pres">
      <dgm:prSet presAssocID="{223EE242-16BA-4A24-A1F6-141EF5BE9A36}" presName="compNode" presStyleCnt="0"/>
      <dgm:spPr/>
    </dgm:pt>
    <dgm:pt modelId="{F3E956F3-1567-4991-BB1C-5A30E3411089}" type="pres">
      <dgm:prSet presAssocID="{223EE242-16BA-4A24-A1F6-141EF5BE9A36}" presName="bgRect" presStyleLbl="bgShp" presStyleIdx="1" presStyleCnt="3"/>
      <dgm:spPr/>
    </dgm:pt>
    <dgm:pt modelId="{88D4592C-4A5E-4B9C-B5EC-DE19D8855106}" type="pres">
      <dgm:prSet presAssocID="{223EE242-16BA-4A24-A1F6-141EF5BE9A3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ck"/>
        </a:ext>
      </dgm:extLst>
    </dgm:pt>
    <dgm:pt modelId="{55A1D269-3A0D-4118-AF75-62C2DE8F0D2F}" type="pres">
      <dgm:prSet presAssocID="{223EE242-16BA-4A24-A1F6-141EF5BE9A36}" presName="spaceRect" presStyleCnt="0"/>
      <dgm:spPr/>
    </dgm:pt>
    <dgm:pt modelId="{9C650948-7B50-4D33-9B07-7204B27CF294}" type="pres">
      <dgm:prSet presAssocID="{223EE242-16BA-4A24-A1F6-141EF5BE9A36}" presName="parTx" presStyleLbl="revTx" presStyleIdx="1" presStyleCnt="3">
        <dgm:presLayoutVars>
          <dgm:chMax val="0"/>
          <dgm:chPref val="0"/>
        </dgm:presLayoutVars>
      </dgm:prSet>
      <dgm:spPr/>
    </dgm:pt>
    <dgm:pt modelId="{1DAEF30E-9497-425E-802B-9FF611C735B2}" type="pres">
      <dgm:prSet presAssocID="{17A829EC-1E71-420F-A21A-BF4500FB2F65}" presName="sibTrans" presStyleCnt="0"/>
      <dgm:spPr/>
    </dgm:pt>
    <dgm:pt modelId="{138525D0-CA75-4558-A16E-A14438BDAB24}" type="pres">
      <dgm:prSet presAssocID="{6BE1DC17-7375-46A2-A397-49CA2595349A}" presName="compNode" presStyleCnt="0"/>
      <dgm:spPr/>
    </dgm:pt>
    <dgm:pt modelId="{7251F940-B558-481C-A43A-BBDEFD5FEAE6}" type="pres">
      <dgm:prSet presAssocID="{6BE1DC17-7375-46A2-A397-49CA2595349A}" presName="bgRect" presStyleLbl="bgShp" presStyleIdx="2" presStyleCnt="3"/>
      <dgm:spPr/>
    </dgm:pt>
    <dgm:pt modelId="{D109D6C3-B1D5-457E-BDAB-414E0A94C039}" type="pres">
      <dgm:prSet presAssocID="{6BE1DC17-7375-46A2-A397-49CA2595349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rain in head"/>
        </a:ext>
      </dgm:extLst>
    </dgm:pt>
    <dgm:pt modelId="{A7380825-025A-45B8-AD47-0898D3B0CB03}" type="pres">
      <dgm:prSet presAssocID="{6BE1DC17-7375-46A2-A397-49CA2595349A}" presName="spaceRect" presStyleCnt="0"/>
      <dgm:spPr/>
    </dgm:pt>
    <dgm:pt modelId="{703F8D73-CA5D-4C9E-B17E-E22D0199DA1C}" type="pres">
      <dgm:prSet presAssocID="{6BE1DC17-7375-46A2-A397-49CA2595349A}" presName="parTx" presStyleLbl="revTx" presStyleIdx="2" presStyleCnt="3">
        <dgm:presLayoutVars>
          <dgm:chMax val="0"/>
          <dgm:chPref val="0"/>
        </dgm:presLayoutVars>
      </dgm:prSet>
      <dgm:spPr/>
    </dgm:pt>
  </dgm:ptLst>
  <dgm:cxnLst>
    <dgm:cxn modelId="{F8BB5D25-EA38-4FBB-B3A4-75582254366D}" type="presOf" srcId="{6BE1DC17-7375-46A2-A397-49CA2595349A}" destId="{703F8D73-CA5D-4C9E-B17E-E22D0199DA1C}" srcOrd="0" destOrd="0" presId="urn:microsoft.com/office/officeart/2018/2/layout/IconVerticalSolidList"/>
    <dgm:cxn modelId="{B0B4B827-3A34-4E19-9D0B-88A9C56B5620}" type="presOf" srcId="{E518351E-46E2-4D43-8BC3-2B20138AF854}" destId="{E567FE66-6588-4A7A-85E8-23277BD7B13A}" srcOrd="0" destOrd="0" presId="urn:microsoft.com/office/officeart/2018/2/layout/IconVerticalSolidList"/>
    <dgm:cxn modelId="{46210959-7C4F-4D1F-ABD0-971B57725325}" type="presOf" srcId="{223EE242-16BA-4A24-A1F6-141EF5BE9A36}" destId="{9C650948-7B50-4D33-9B07-7204B27CF294}" srcOrd="0" destOrd="0" presId="urn:microsoft.com/office/officeart/2018/2/layout/IconVerticalSolidList"/>
    <dgm:cxn modelId="{E6A02F86-5B5E-4811-BA74-2475A125B498}" srcId="{E518351E-46E2-4D43-8BC3-2B20138AF854}" destId="{6BE1DC17-7375-46A2-A397-49CA2595349A}" srcOrd="2" destOrd="0" parTransId="{FC37A735-533E-4DBB-A863-1FCEEA700B40}" sibTransId="{1DE921DE-9763-4C1C-BC01-96FE1DD9F046}"/>
    <dgm:cxn modelId="{6768B786-7621-40D2-9B12-BE10C2182276}" type="presOf" srcId="{8CA79E38-45F4-488F-9AD9-CB90C6E1F4B0}" destId="{68EDC0FE-54D8-4E01-83E1-1161CA348385}" srcOrd="0" destOrd="0" presId="urn:microsoft.com/office/officeart/2018/2/layout/IconVerticalSolidList"/>
    <dgm:cxn modelId="{694A4F9C-1031-4EAC-85E3-86BC42A19234}" srcId="{E518351E-46E2-4D43-8BC3-2B20138AF854}" destId="{223EE242-16BA-4A24-A1F6-141EF5BE9A36}" srcOrd="1" destOrd="0" parTransId="{8D561DEB-6C97-49A3-86A2-02C03C65073B}" sibTransId="{17A829EC-1E71-420F-A21A-BF4500FB2F65}"/>
    <dgm:cxn modelId="{DD0F6DDD-ECA1-4835-BE3D-0B47C2588D0F}" srcId="{E518351E-46E2-4D43-8BC3-2B20138AF854}" destId="{8CA79E38-45F4-488F-9AD9-CB90C6E1F4B0}" srcOrd="0" destOrd="0" parTransId="{02007F20-F4B7-4AC0-A8F2-4EA541FB56FB}" sibTransId="{7253866E-0FBF-4BD6-90DA-ED2F05B8FD31}"/>
    <dgm:cxn modelId="{16C839DB-A6AD-409C-AC7A-10E765724BEF}" type="presParOf" srcId="{E567FE66-6588-4A7A-85E8-23277BD7B13A}" destId="{1EE9BD81-EC68-4751-8D9C-3700685A4192}" srcOrd="0" destOrd="0" presId="urn:microsoft.com/office/officeart/2018/2/layout/IconVerticalSolidList"/>
    <dgm:cxn modelId="{7DFD33F2-E5AA-4C57-9EAE-5BBC55FB08A1}" type="presParOf" srcId="{1EE9BD81-EC68-4751-8D9C-3700685A4192}" destId="{BB74C520-CE33-4269-AA38-99D4FDFBCCEA}" srcOrd="0" destOrd="0" presId="urn:microsoft.com/office/officeart/2018/2/layout/IconVerticalSolidList"/>
    <dgm:cxn modelId="{5A5CD48B-4246-4790-994F-74F3FD4C7D1B}" type="presParOf" srcId="{1EE9BD81-EC68-4751-8D9C-3700685A4192}" destId="{C1E5BE0B-2A4E-4859-AD01-5534DFDECE1A}" srcOrd="1" destOrd="0" presId="urn:microsoft.com/office/officeart/2018/2/layout/IconVerticalSolidList"/>
    <dgm:cxn modelId="{B538DE5C-36BB-4406-92D8-4BC2A4A117EB}" type="presParOf" srcId="{1EE9BD81-EC68-4751-8D9C-3700685A4192}" destId="{B74018B1-2DE2-4CE4-9B69-7B6BBF76A553}" srcOrd="2" destOrd="0" presId="urn:microsoft.com/office/officeart/2018/2/layout/IconVerticalSolidList"/>
    <dgm:cxn modelId="{ABA6657B-3FFF-43CE-AFDD-0F05AA455B93}" type="presParOf" srcId="{1EE9BD81-EC68-4751-8D9C-3700685A4192}" destId="{68EDC0FE-54D8-4E01-83E1-1161CA348385}" srcOrd="3" destOrd="0" presId="urn:microsoft.com/office/officeart/2018/2/layout/IconVerticalSolidList"/>
    <dgm:cxn modelId="{D49029A4-B6A6-4E08-B2EE-9F16BC8C5023}" type="presParOf" srcId="{E567FE66-6588-4A7A-85E8-23277BD7B13A}" destId="{37ED1E65-9A2F-4AFE-AF1C-8CC54753EB5E}" srcOrd="1" destOrd="0" presId="urn:microsoft.com/office/officeart/2018/2/layout/IconVerticalSolidList"/>
    <dgm:cxn modelId="{12A0D2DE-7E22-4CE8-8351-8CC012083A70}" type="presParOf" srcId="{E567FE66-6588-4A7A-85E8-23277BD7B13A}" destId="{2CB1B3D2-CD66-4F4F-AB62-4BD1478949B5}" srcOrd="2" destOrd="0" presId="urn:microsoft.com/office/officeart/2018/2/layout/IconVerticalSolidList"/>
    <dgm:cxn modelId="{A5105D5E-DA6E-4322-909C-1E01701B2FA9}" type="presParOf" srcId="{2CB1B3D2-CD66-4F4F-AB62-4BD1478949B5}" destId="{F3E956F3-1567-4991-BB1C-5A30E3411089}" srcOrd="0" destOrd="0" presId="urn:microsoft.com/office/officeart/2018/2/layout/IconVerticalSolidList"/>
    <dgm:cxn modelId="{D9243EF8-52E6-4A0C-82CC-D85FC4AD9615}" type="presParOf" srcId="{2CB1B3D2-CD66-4F4F-AB62-4BD1478949B5}" destId="{88D4592C-4A5E-4B9C-B5EC-DE19D8855106}" srcOrd="1" destOrd="0" presId="urn:microsoft.com/office/officeart/2018/2/layout/IconVerticalSolidList"/>
    <dgm:cxn modelId="{60D6C4C2-D71C-4164-9695-46F73A1D84D5}" type="presParOf" srcId="{2CB1B3D2-CD66-4F4F-AB62-4BD1478949B5}" destId="{55A1D269-3A0D-4118-AF75-62C2DE8F0D2F}" srcOrd="2" destOrd="0" presId="urn:microsoft.com/office/officeart/2018/2/layout/IconVerticalSolidList"/>
    <dgm:cxn modelId="{92AD836D-FFAC-4399-B5E6-FAD0834DAAAB}" type="presParOf" srcId="{2CB1B3D2-CD66-4F4F-AB62-4BD1478949B5}" destId="{9C650948-7B50-4D33-9B07-7204B27CF294}" srcOrd="3" destOrd="0" presId="urn:microsoft.com/office/officeart/2018/2/layout/IconVerticalSolidList"/>
    <dgm:cxn modelId="{F80F4C66-074E-40E5-A908-51BDDF342A18}" type="presParOf" srcId="{E567FE66-6588-4A7A-85E8-23277BD7B13A}" destId="{1DAEF30E-9497-425E-802B-9FF611C735B2}" srcOrd="3" destOrd="0" presId="urn:microsoft.com/office/officeart/2018/2/layout/IconVerticalSolidList"/>
    <dgm:cxn modelId="{216DECCE-A8C1-440A-9F51-16B606891120}" type="presParOf" srcId="{E567FE66-6588-4A7A-85E8-23277BD7B13A}" destId="{138525D0-CA75-4558-A16E-A14438BDAB24}" srcOrd="4" destOrd="0" presId="urn:microsoft.com/office/officeart/2018/2/layout/IconVerticalSolidList"/>
    <dgm:cxn modelId="{034CDEB9-55A8-4F34-87EE-4D7EBF057C50}" type="presParOf" srcId="{138525D0-CA75-4558-A16E-A14438BDAB24}" destId="{7251F940-B558-481C-A43A-BBDEFD5FEAE6}" srcOrd="0" destOrd="0" presId="urn:microsoft.com/office/officeart/2018/2/layout/IconVerticalSolidList"/>
    <dgm:cxn modelId="{098342DE-3082-4F28-9667-8FC16EC4BD33}" type="presParOf" srcId="{138525D0-CA75-4558-A16E-A14438BDAB24}" destId="{D109D6C3-B1D5-457E-BDAB-414E0A94C039}" srcOrd="1" destOrd="0" presId="urn:microsoft.com/office/officeart/2018/2/layout/IconVerticalSolidList"/>
    <dgm:cxn modelId="{CAC7F906-9DA2-45D8-9B83-4234D386C46B}" type="presParOf" srcId="{138525D0-CA75-4558-A16E-A14438BDAB24}" destId="{A7380825-025A-45B8-AD47-0898D3B0CB03}" srcOrd="2" destOrd="0" presId="urn:microsoft.com/office/officeart/2018/2/layout/IconVerticalSolidList"/>
    <dgm:cxn modelId="{38AF2180-B0BA-4A91-98C0-21DA97DB49B5}" type="presParOf" srcId="{138525D0-CA75-4558-A16E-A14438BDAB24}" destId="{703F8D73-CA5D-4C9E-B17E-E22D0199DA1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2CF95-C7C0-449B-BE89-FBC8368BAB22}">
      <dsp:nvSpPr>
        <dsp:cNvPr id="0" name=""/>
        <dsp:cNvSpPr/>
      </dsp:nvSpPr>
      <dsp:spPr>
        <a:xfrm>
          <a:off x="0" y="639"/>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FE4D66B-2FCB-44C6-8832-6D54EDBAE794}">
      <dsp:nvSpPr>
        <dsp:cNvPr id="0" name=""/>
        <dsp:cNvSpPr/>
      </dsp:nvSpPr>
      <dsp:spPr>
        <a:xfrm>
          <a:off x="0" y="63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a:t>Presenter: Name of Task 2 Lead </a:t>
          </a:r>
          <a:endParaRPr lang="en-US" sz="2900" kern="1200"/>
        </a:p>
      </dsp:txBody>
      <dsp:txXfrm>
        <a:off x="0" y="639"/>
        <a:ext cx="7488936" cy="1047646"/>
      </dsp:txXfrm>
    </dsp:sp>
    <dsp:sp modelId="{41CF9B50-FD43-4EC5-998C-A5EAC27DA450}">
      <dsp:nvSpPr>
        <dsp:cNvPr id="0" name=""/>
        <dsp:cNvSpPr/>
      </dsp:nvSpPr>
      <dsp:spPr>
        <a:xfrm>
          <a:off x="0" y="1048286"/>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C894019-B813-480E-98AC-2352CFB73245}">
      <dsp:nvSpPr>
        <dsp:cNvPr id="0" name=""/>
        <dsp:cNvSpPr/>
      </dsp:nvSpPr>
      <dsp:spPr>
        <a:xfrm>
          <a:off x="0" y="1048286"/>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dirty="0"/>
            <a:t>Focus area: Campaign Design, Evaluation Framework and Partner Integration </a:t>
          </a:r>
          <a:endParaRPr lang="en-US" sz="2900" kern="1200" dirty="0"/>
        </a:p>
      </dsp:txBody>
      <dsp:txXfrm>
        <a:off x="0" y="1048286"/>
        <a:ext cx="7488936" cy="1047646"/>
      </dsp:txXfrm>
    </dsp:sp>
    <dsp:sp modelId="{234078BF-1703-47B5-8A6F-75444CFF952D}">
      <dsp:nvSpPr>
        <dsp:cNvPr id="0" name=""/>
        <dsp:cNvSpPr/>
      </dsp:nvSpPr>
      <dsp:spPr>
        <a:xfrm>
          <a:off x="0" y="2095932"/>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05A7DE4-FCED-4E07-AF26-714EB29D9A8A}">
      <dsp:nvSpPr>
        <dsp:cNvPr id="0" name=""/>
        <dsp:cNvSpPr/>
      </dsp:nvSpPr>
      <dsp:spPr>
        <a:xfrm>
          <a:off x="0" y="2095932"/>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dirty="0"/>
            <a:t>Campaign Title: Rest &amp; Recharge: Own Your Night, Master Your Day </a:t>
          </a:r>
          <a:endParaRPr lang="en-US" sz="2900" kern="1200" dirty="0"/>
        </a:p>
      </dsp:txBody>
      <dsp:txXfrm>
        <a:off x="0" y="2095932"/>
        <a:ext cx="7488936" cy="1047646"/>
      </dsp:txXfrm>
    </dsp:sp>
    <dsp:sp modelId="{8D94A677-B070-4DEC-97F0-B04DA2BD160D}">
      <dsp:nvSpPr>
        <dsp:cNvPr id="0" name=""/>
        <dsp:cNvSpPr/>
      </dsp:nvSpPr>
      <dsp:spPr>
        <a:xfrm>
          <a:off x="0" y="3143579"/>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C4A6AB2-A05C-4724-BD39-C978DF711F06}">
      <dsp:nvSpPr>
        <dsp:cNvPr id="0" name=""/>
        <dsp:cNvSpPr/>
      </dsp:nvSpPr>
      <dsp:spPr>
        <a:xfrm>
          <a:off x="0" y="314357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dirty="0"/>
            <a:t>Target Group: Higher Education Students (Aged 18-24 years)</a:t>
          </a:r>
          <a:endParaRPr lang="en-US" sz="2900" kern="1200" dirty="0"/>
        </a:p>
      </dsp:txBody>
      <dsp:txXfrm>
        <a:off x="0" y="3143579"/>
        <a:ext cx="7488936" cy="1047646"/>
      </dsp:txXfrm>
    </dsp:sp>
    <dsp:sp modelId="{8C026F9F-F510-4459-BE53-891022237D4E}">
      <dsp:nvSpPr>
        <dsp:cNvPr id="0" name=""/>
        <dsp:cNvSpPr/>
      </dsp:nvSpPr>
      <dsp:spPr>
        <a:xfrm>
          <a:off x="0" y="4191225"/>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DA152F9-6406-4D87-B329-CDD05A5BC71C}">
      <dsp:nvSpPr>
        <dsp:cNvPr id="0" name=""/>
        <dsp:cNvSpPr/>
      </dsp:nvSpPr>
      <dsp:spPr>
        <a:xfrm>
          <a:off x="0" y="4191225"/>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dirty="0"/>
            <a:t>Commission Body: Local Council Public Health Team </a:t>
          </a:r>
          <a:endParaRPr lang="en-US" sz="2900" kern="1200" dirty="0"/>
        </a:p>
      </dsp:txBody>
      <dsp:txXfrm>
        <a:off x="0" y="4191225"/>
        <a:ext cx="7488936" cy="10476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D4244-5364-4883-9524-1295B8FFF961}">
      <dsp:nvSpPr>
        <dsp:cNvPr id="0" name=""/>
        <dsp:cNvSpPr/>
      </dsp:nvSpPr>
      <dsp:spPr>
        <a:xfrm>
          <a:off x="627125" y="1154859"/>
          <a:ext cx="498774" cy="71"/>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E0E41A73-257F-4488-8C5A-978AECB85354}">
      <dsp:nvSpPr>
        <dsp:cNvPr id="0" name=""/>
        <dsp:cNvSpPr/>
      </dsp:nvSpPr>
      <dsp:spPr>
        <a:xfrm>
          <a:off x="1155826" y="1112998"/>
          <a:ext cx="57359" cy="107732"/>
        </a:xfrm>
        <a:prstGeom prst="chevron">
          <a:avLst>
            <a:gd name="adj" fmla="val 90000"/>
          </a:avLst>
        </a:prstGeom>
        <a:solidFill>
          <a:schemeClr val="accent5">
            <a:tint val="40000"/>
            <a:alpha val="90000"/>
            <a:hueOff val="-396457"/>
            <a:satOff val="-1343"/>
            <a:lumOff val="-172"/>
            <a:alphaOff val="0"/>
          </a:schemeClr>
        </a:solidFill>
        <a:ln w="6350" cap="flat" cmpd="sng" algn="ctr">
          <a:solidFill>
            <a:schemeClr val="accent5">
              <a:tint val="40000"/>
              <a:alpha val="90000"/>
              <a:hueOff val="-396457"/>
              <a:satOff val="-1343"/>
              <a:lumOff val="-172"/>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74EE6A68-AA16-4EE7-8E7F-06946A5FC3D6}">
      <dsp:nvSpPr>
        <dsp:cNvPr id="0" name=""/>
        <dsp:cNvSpPr/>
      </dsp:nvSpPr>
      <dsp:spPr>
        <a:xfrm>
          <a:off x="348313" y="938430"/>
          <a:ext cx="432929" cy="432929"/>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1</a:t>
          </a:r>
        </a:p>
      </dsp:txBody>
      <dsp:txXfrm>
        <a:off x="411714" y="1001831"/>
        <a:ext cx="306127" cy="306127"/>
      </dsp:txXfrm>
    </dsp:sp>
    <dsp:sp modelId="{299A448F-595F-4942-BDF3-99717FC31203}">
      <dsp:nvSpPr>
        <dsp:cNvPr id="0" name=""/>
        <dsp:cNvSpPr/>
      </dsp:nvSpPr>
      <dsp:spPr>
        <a:xfrm>
          <a:off x="3656" y="1536958"/>
          <a:ext cx="1122243" cy="2764125"/>
        </a:xfrm>
        <a:prstGeom prst="upArrowCallout">
          <a:avLst>
            <a:gd name="adj1" fmla="val 50000"/>
            <a:gd name="adj2" fmla="val 20000"/>
            <a:gd name="adj3" fmla="val 20000"/>
            <a:gd name="adj4" fmla="val 100000"/>
          </a:avLst>
        </a:prstGeom>
        <a:solidFill>
          <a:schemeClr val="accent5">
            <a:tint val="40000"/>
            <a:alpha val="90000"/>
            <a:hueOff val="-792913"/>
            <a:satOff val="-2686"/>
            <a:lumOff val="-344"/>
            <a:alphaOff val="0"/>
          </a:schemeClr>
        </a:solidFill>
        <a:ln w="6350" cap="flat" cmpd="sng" algn="ctr">
          <a:solidFill>
            <a:schemeClr val="accent5">
              <a:tint val="40000"/>
              <a:alpha val="90000"/>
              <a:hueOff val="-792913"/>
              <a:satOff val="-2686"/>
              <a:lumOff val="-344"/>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dirty="0"/>
            <a:t>This campaign will be scheduled in phases. There are different phases that emerge in campaign planning: preplanning, planning and preparation phases (Bazant et al., 2022). </a:t>
          </a:r>
          <a:endParaRPr lang="en-US" sz="1100" kern="1200" dirty="0"/>
        </a:p>
      </dsp:txBody>
      <dsp:txXfrm>
        <a:off x="3656" y="1761407"/>
        <a:ext cx="1122243" cy="2539676"/>
      </dsp:txXfrm>
    </dsp:sp>
    <dsp:sp modelId="{0295E4C4-75E0-4DCD-8866-43612D267ED3}">
      <dsp:nvSpPr>
        <dsp:cNvPr id="0" name=""/>
        <dsp:cNvSpPr/>
      </dsp:nvSpPr>
      <dsp:spPr>
        <a:xfrm>
          <a:off x="1250593" y="1154858"/>
          <a:ext cx="1122243" cy="71"/>
        </a:xfrm>
        <a:prstGeom prst="rect">
          <a:avLst/>
        </a:prstGeom>
        <a:solidFill>
          <a:schemeClr val="accent5">
            <a:tint val="40000"/>
            <a:alpha val="90000"/>
            <a:hueOff val="-1189370"/>
            <a:satOff val="-4029"/>
            <a:lumOff val="-517"/>
            <a:alphaOff val="0"/>
          </a:schemeClr>
        </a:solidFill>
        <a:ln w="6350" cap="flat" cmpd="sng" algn="ctr">
          <a:solidFill>
            <a:schemeClr val="accent5">
              <a:tint val="40000"/>
              <a:alpha val="90000"/>
              <a:hueOff val="-1189370"/>
              <a:satOff val="-4029"/>
              <a:lumOff val="-517"/>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542813AC-42C8-4D35-90E0-ACE2E031E0D6}">
      <dsp:nvSpPr>
        <dsp:cNvPr id="0" name=""/>
        <dsp:cNvSpPr/>
      </dsp:nvSpPr>
      <dsp:spPr>
        <a:xfrm>
          <a:off x="2402763" y="1112996"/>
          <a:ext cx="57359" cy="107734"/>
        </a:xfrm>
        <a:prstGeom prst="chevron">
          <a:avLst>
            <a:gd name="adj" fmla="val 90000"/>
          </a:avLst>
        </a:prstGeom>
        <a:solidFill>
          <a:schemeClr val="accent5">
            <a:tint val="40000"/>
            <a:alpha val="90000"/>
            <a:hueOff val="-1585826"/>
            <a:satOff val="-5372"/>
            <a:lumOff val="-689"/>
            <a:alphaOff val="0"/>
          </a:schemeClr>
        </a:solidFill>
        <a:ln w="6350" cap="flat" cmpd="sng" algn="ctr">
          <a:solidFill>
            <a:schemeClr val="accent5">
              <a:tint val="40000"/>
              <a:alpha val="90000"/>
              <a:hueOff val="-1585826"/>
              <a:satOff val="-5372"/>
              <a:lumOff val="-689"/>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B8EE322A-9584-4BB6-81F8-5ED82C6C0479}">
      <dsp:nvSpPr>
        <dsp:cNvPr id="0" name=""/>
        <dsp:cNvSpPr/>
      </dsp:nvSpPr>
      <dsp:spPr>
        <a:xfrm>
          <a:off x="1595250" y="938429"/>
          <a:ext cx="432929" cy="432929"/>
        </a:xfrm>
        <a:prstGeom prst="ellipse">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w="6350" cap="flat" cmpd="sng" algn="ctr">
          <a:solidFill>
            <a:schemeClr val="accent5">
              <a:hueOff val="-1351709"/>
              <a:satOff val="-3484"/>
              <a:lumOff val="-2353"/>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2</a:t>
          </a:r>
        </a:p>
      </dsp:txBody>
      <dsp:txXfrm>
        <a:off x="1658651" y="1001830"/>
        <a:ext cx="306127" cy="306127"/>
      </dsp:txXfrm>
    </dsp:sp>
    <dsp:sp modelId="{6C64BF45-6193-4A63-805A-2E9E9EFD8D87}">
      <dsp:nvSpPr>
        <dsp:cNvPr id="0" name=""/>
        <dsp:cNvSpPr/>
      </dsp:nvSpPr>
      <dsp:spPr>
        <a:xfrm>
          <a:off x="1250593" y="1536958"/>
          <a:ext cx="1122243" cy="2764125"/>
        </a:xfrm>
        <a:prstGeom prst="upArrowCallout">
          <a:avLst>
            <a:gd name="adj1" fmla="val 50000"/>
            <a:gd name="adj2" fmla="val 20000"/>
            <a:gd name="adj3" fmla="val 20000"/>
            <a:gd name="adj4" fmla="val 100000"/>
          </a:avLst>
        </a:prstGeom>
        <a:solidFill>
          <a:schemeClr val="accent5">
            <a:tint val="40000"/>
            <a:alpha val="90000"/>
            <a:hueOff val="-1982283"/>
            <a:satOff val="-6715"/>
            <a:lumOff val="-861"/>
            <a:alphaOff val="0"/>
          </a:schemeClr>
        </a:solidFill>
        <a:ln w="6350" cap="flat" cmpd="sng" algn="ctr">
          <a:solidFill>
            <a:schemeClr val="accent5">
              <a:tint val="40000"/>
              <a:alpha val="90000"/>
              <a:hueOff val="-1982283"/>
              <a:satOff val="-6715"/>
              <a:lumOff val="-861"/>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a:t>Structure: 8-Week rolling program divided into 3 different operational phases/stages. </a:t>
          </a:r>
          <a:endParaRPr lang="en-US" sz="1100" kern="1200"/>
        </a:p>
      </dsp:txBody>
      <dsp:txXfrm>
        <a:off x="1250593" y="1761407"/>
        <a:ext cx="1122243" cy="2539676"/>
      </dsp:txXfrm>
    </dsp:sp>
    <dsp:sp modelId="{2181CEC4-FF6E-42D5-B9DE-B31577EE1552}">
      <dsp:nvSpPr>
        <dsp:cNvPr id="0" name=""/>
        <dsp:cNvSpPr/>
      </dsp:nvSpPr>
      <dsp:spPr>
        <a:xfrm>
          <a:off x="2497530" y="1154857"/>
          <a:ext cx="1122243" cy="71"/>
        </a:xfrm>
        <a:prstGeom prst="rect">
          <a:avLst/>
        </a:prstGeom>
        <a:solidFill>
          <a:schemeClr val="accent5">
            <a:tint val="40000"/>
            <a:alpha val="90000"/>
            <a:hueOff val="-2378740"/>
            <a:satOff val="-8058"/>
            <a:lumOff val="-1033"/>
            <a:alphaOff val="0"/>
          </a:schemeClr>
        </a:solidFill>
        <a:ln w="6350" cap="flat" cmpd="sng" algn="ctr">
          <a:solidFill>
            <a:schemeClr val="accent5">
              <a:tint val="40000"/>
              <a:alpha val="90000"/>
              <a:hueOff val="-2378740"/>
              <a:satOff val="-8058"/>
              <a:lumOff val="-1033"/>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FC4BF01F-FB45-4138-8D12-5A91E3022CA5}">
      <dsp:nvSpPr>
        <dsp:cNvPr id="0" name=""/>
        <dsp:cNvSpPr/>
      </dsp:nvSpPr>
      <dsp:spPr>
        <a:xfrm>
          <a:off x="3649700" y="1112996"/>
          <a:ext cx="57359" cy="107735"/>
        </a:xfrm>
        <a:prstGeom prst="chevron">
          <a:avLst>
            <a:gd name="adj" fmla="val 90000"/>
          </a:avLst>
        </a:prstGeom>
        <a:solidFill>
          <a:schemeClr val="accent5">
            <a:tint val="40000"/>
            <a:alpha val="90000"/>
            <a:hueOff val="-2775196"/>
            <a:satOff val="-9401"/>
            <a:lumOff val="-1206"/>
            <a:alphaOff val="0"/>
          </a:schemeClr>
        </a:solidFill>
        <a:ln w="6350" cap="flat" cmpd="sng" algn="ctr">
          <a:solidFill>
            <a:schemeClr val="accent5">
              <a:tint val="40000"/>
              <a:alpha val="90000"/>
              <a:hueOff val="-2775196"/>
              <a:satOff val="-9401"/>
              <a:lumOff val="-1206"/>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DDB217D4-026F-4BB1-8B02-F6F8565D933D}">
      <dsp:nvSpPr>
        <dsp:cNvPr id="0" name=""/>
        <dsp:cNvSpPr/>
      </dsp:nvSpPr>
      <dsp:spPr>
        <a:xfrm>
          <a:off x="2842187" y="938428"/>
          <a:ext cx="432929" cy="432929"/>
        </a:xfrm>
        <a:prstGeom prst="ellipse">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w="6350" cap="flat" cmpd="sng" algn="ctr">
          <a:solidFill>
            <a:schemeClr val="accent5">
              <a:hueOff val="-2703417"/>
              <a:satOff val="-6968"/>
              <a:lumOff val="-4706"/>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3</a:t>
          </a:r>
        </a:p>
      </dsp:txBody>
      <dsp:txXfrm>
        <a:off x="2905588" y="1001829"/>
        <a:ext cx="306127" cy="306127"/>
      </dsp:txXfrm>
    </dsp:sp>
    <dsp:sp modelId="{FA1A01CE-DA4C-4366-B176-9F2F24D813E1}">
      <dsp:nvSpPr>
        <dsp:cNvPr id="0" name=""/>
        <dsp:cNvSpPr/>
      </dsp:nvSpPr>
      <dsp:spPr>
        <a:xfrm>
          <a:off x="2497530" y="1536958"/>
          <a:ext cx="1122243" cy="2764125"/>
        </a:xfrm>
        <a:prstGeom prst="upArrowCallout">
          <a:avLst>
            <a:gd name="adj1" fmla="val 50000"/>
            <a:gd name="adj2" fmla="val 20000"/>
            <a:gd name="adj3" fmla="val 20000"/>
            <a:gd name="adj4" fmla="val 100000"/>
          </a:avLst>
        </a:prstGeom>
        <a:solidFill>
          <a:schemeClr val="accent5">
            <a:tint val="40000"/>
            <a:alpha val="90000"/>
            <a:hueOff val="-3171653"/>
            <a:satOff val="-10744"/>
            <a:lumOff val="-1378"/>
            <a:alphaOff val="0"/>
          </a:schemeClr>
        </a:solidFill>
        <a:ln w="6350" cap="flat" cmpd="sng" algn="ctr">
          <a:solidFill>
            <a:schemeClr val="accent5">
              <a:tint val="40000"/>
              <a:alpha val="90000"/>
              <a:hueOff val="-3171653"/>
              <a:satOff val="-10744"/>
              <a:lumOff val="-1378"/>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dirty="0"/>
            <a:t>Phase 1 (Week 1): Baseline Assessment and Onboarding. </a:t>
          </a:r>
          <a:endParaRPr lang="en-US" sz="1100" kern="1200" dirty="0"/>
        </a:p>
      </dsp:txBody>
      <dsp:txXfrm>
        <a:off x="2497530" y="1761407"/>
        <a:ext cx="1122243" cy="2539676"/>
      </dsp:txXfrm>
    </dsp:sp>
    <dsp:sp modelId="{E4D45DD3-0DDB-4834-99E6-1D37DC394317}">
      <dsp:nvSpPr>
        <dsp:cNvPr id="0" name=""/>
        <dsp:cNvSpPr/>
      </dsp:nvSpPr>
      <dsp:spPr>
        <a:xfrm>
          <a:off x="3744468" y="1154857"/>
          <a:ext cx="1122243" cy="72"/>
        </a:xfrm>
        <a:prstGeom prst="rect">
          <a:avLst/>
        </a:prstGeom>
        <a:solidFill>
          <a:schemeClr val="accent5">
            <a:tint val="40000"/>
            <a:alpha val="90000"/>
            <a:hueOff val="-3568109"/>
            <a:satOff val="-12088"/>
            <a:lumOff val="-1550"/>
            <a:alphaOff val="0"/>
          </a:schemeClr>
        </a:solidFill>
        <a:ln w="6350" cap="flat" cmpd="sng" algn="ctr">
          <a:solidFill>
            <a:schemeClr val="accent5">
              <a:tint val="40000"/>
              <a:alpha val="90000"/>
              <a:hueOff val="-3568109"/>
              <a:satOff val="-12088"/>
              <a:lumOff val="-155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B0B2EE13-EA97-4B40-A14A-48A3A7755BBE}">
      <dsp:nvSpPr>
        <dsp:cNvPr id="0" name=""/>
        <dsp:cNvSpPr/>
      </dsp:nvSpPr>
      <dsp:spPr>
        <a:xfrm>
          <a:off x="4896637" y="1112996"/>
          <a:ext cx="57359" cy="107735"/>
        </a:xfrm>
        <a:prstGeom prst="chevron">
          <a:avLst>
            <a:gd name="adj" fmla="val 90000"/>
          </a:avLst>
        </a:prstGeom>
        <a:solidFill>
          <a:schemeClr val="accent5">
            <a:tint val="40000"/>
            <a:alpha val="90000"/>
            <a:hueOff val="-3964566"/>
            <a:satOff val="-13431"/>
            <a:lumOff val="-1722"/>
            <a:alphaOff val="0"/>
          </a:schemeClr>
        </a:solidFill>
        <a:ln w="6350" cap="flat" cmpd="sng" algn="ctr">
          <a:solidFill>
            <a:schemeClr val="accent5">
              <a:tint val="40000"/>
              <a:alpha val="90000"/>
              <a:hueOff val="-3964566"/>
              <a:satOff val="-13431"/>
              <a:lumOff val="-1722"/>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7064684F-B7A3-404E-99FF-4AADEC2F018A}">
      <dsp:nvSpPr>
        <dsp:cNvPr id="0" name=""/>
        <dsp:cNvSpPr/>
      </dsp:nvSpPr>
      <dsp:spPr>
        <a:xfrm>
          <a:off x="4089124" y="938428"/>
          <a:ext cx="432929" cy="432929"/>
        </a:xfrm>
        <a:prstGeom prst="ellipse">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w="6350" cap="flat" cmpd="sng" algn="ctr">
          <a:solidFill>
            <a:schemeClr val="accent5">
              <a:hueOff val="-4055126"/>
              <a:satOff val="-10451"/>
              <a:lumOff val="-7059"/>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4</a:t>
          </a:r>
        </a:p>
      </dsp:txBody>
      <dsp:txXfrm>
        <a:off x="4152525" y="1001829"/>
        <a:ext cx="306127" cy="306127"/>
      </dsp:txXfrm>
    </dsp:sp>
    <dsp:sp modelId="{AC379BA7-D919-4930-8989-FD05D0AF8A1C}">
      <dsp:nvSpPr>
        <dsp:cNvPr id="0" name=""/>
        <dsp:cNvSpPr/>
      </dsp:nvSpPr>
      <dsp:spPr>
        <a:xfrm>
          <a:off x="3744468" y="1536958"/>
          <a:ext cx="1122243" cy="2764125"/>
        </a:xfrm>
        <a:prstGeom prst="upArrowCallout">
          <a:avLst>
            <a:gd name="adj1" fmla="val 50000"/>
            <a:gd name="adj2" fmla="val 20000"/>
            <a:gd name="adj3" fmla="val 20000"/>
            <a:gd name="adj4" fmla="val 100000"/>
          </a:avLst>
        </a:prstGeom>
        <a:solidFill>
          <a:schemeClr val="accent5">
            <a:tint val="40000"/>
            <a:alpha val="90000"/>
            <a:hueOff val="-4361022"/>
            <a:satOff val="-14774"/>
            <a:lumOff val="-1895"/>
            <a:alphaOff val="0"/>
          </a:schemeClr>
        </a:solidFill>
        <a:ln w="6350" cap="flat" cmpd="sng" algn="ctr">
          <a:solidFill>
            <a:schemeClr val="accent5">
              <a:tint val="40000"/>
              <a:alpha val="90000"/>
              <a:hueOff val="-4361022"/>
              <a:satOff val="-14774"/>
              <a:lumOff val="-1895"/>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a:t>Phase 2 (Week 2-7): Core Delivery of Intervention. </a:t>
          </a:r>
          <a:endParaRPr lang="en-US" sz="1100" kern="1200"/>
        </a:p>
      </dsp:txBody>
      <dsp:txXfrm>
        <a:off x="3744468" y="1761407"/>
        <a:ext cx="1122243" cy="2539676"/>
      </dsp:txXfrm>
    </dsp:sp>
    <dsp:sp modelId="{0C68FC8B-BCA4-4565-830C-A770A586F899}">
      <dsp:nvSpPr>
        <dsp:cNvPr id="0" name=""/>
        <dsp:cNvSpPr/>
      </dsp:nvSpPr>
      <dsp:spPr>
        <a:xfrm>
          <a:off x="4991405" y="1154857"/>
          <a:ext cx="1122243" cy="72"/>
        </a:xfrm>
        <a:prstGeom prst="rect">
          <a:avLst/>
        </a:prstGeom>
        <a:solidFill>
          <a:schemeClr val="accent5">
            <a:tint val="40000"/>
            <a:alpha val="90000"/>
            <a:hueOff val="-4757479"/>
            <a:satOff val="-16117"/>
            <a:lumOff val="-2067"/>
            <a:alphaOff val="0"/>
          </a:schemeClr>
        </a:solidFill>
        <a:ln w="6350" cap="flat" cmpd="sng" algn="ctr">
          <a:solidFill>
            <a:schemeClr val="accent5">
              <a:tint val="40000"/>
              <a:alpha val="90000"/>
              <a:hueOff val="-4757479"/>
              <a:satOff val="-16117"/>
              <a:lumOff val="-2067"/>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AC21C55B-87E1-4328-B801-A231458F8859}">
      <dsp:nvSpPr>
        <dsp:cNvPr id="0" name=""/>
        <dsp:cNvSpPr/>
      </dsp:nvSpPr>
      <dsp:spPr>
        <a:xfrm>
          <a:off x="6143574" y="1112996"/>
          <a:ext cx="57359" cy="107735"/>
        </a:xfrm>
        <a:prstGeom prst="chevron">
          <a:avLst>
            <a:gd name="adj" fmla="val 90000"/>
          </a:avLst>
        </a:prstGeom>
        <a:solidFill>
          <a:schemeClr val="accent5">
            <a:tint val="40000"/>
            <a:alpha val="90000"/>
            <a:hueOff val="-5153936"/>
            <a:satOff val="-17460"/>
            <a:lumOff val="-2239"/>
            <a:alphaOff val="0"/>
          </a:schemeClr>
        </a:solidFill>
        <a:ln w="6350" cap="flat" cmpd="sng" algn="ctr">
          <a:solidFill>
            <a:schemeClr val="accent5">
              <a:tint val="40000"/>
              <a:alpha val="90000"/>
              <a:hueOff val="-5153936"/>
              <a:satOff val="-17460"/>
              <a:lumOff val="-2239"/>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A9321A82-B873-4118-AA3A-DF9C70D89C9D}">
      <dsp:nvSpPr>
        <dsp:cNvPr id="0" name=""/>
        <dsp:cNvSpPr/>
      </dsp:nvSpPr>
      <dsp:spPr>
        <a:xfrm>
          <a:off x="5336061" y="938428"/>
          <a:ext cx="432929" cy="432929"/>
        </a:xfrm>
        <a:prstGeom prst="ellipse">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w="6350" cap="flat" cmpd="sng" algn="ctr">
          <a:solidFill>
            <a:schemeClr val="accent5">
              <a:hueOff val="-5406834"/>
              <a:satOff val="-13935"/>
              <a:lumOff val="-9412"/>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5</a:t>
          </a:r>
        </a:p>
      </dsp:txBody>
      <dsp:txXfrm>
        <a:off x="5399462" y="1001829"/>
        <a:ext cx="306127" cy="306127"/>
      </dsp:txXfrm>
    </dsp:sp>
    <dsp:sp modelId="{862B9331-2C4B-4923-8962-DD20350FD967}">
      <dsp:nvSpPr>
        <dsp:cNvPr id="0" name=""/>
        <dsp:cNvSpPr/>
      </dsp:nvSpPr>
      <dsp:spPr>
        <a:xfrm>
          <a:off x="4991405" y="1536958"/>
          <a:ext cx="1122243" cy="2764125"/>
        </a:xfrm>
        <a:prstGeom prst="upArrowCallout">
          <a:avLst>
            <a:gd name="adj1" fmla="val 50000"/>
            <a:gd name="adj2" fmla="val 20000"/>
            <a:gd name="adj3" fmla="val 20000"/>
            <a:gd name="adj4" fmla="val 100000"/>
          </a:avLst>
        </a:prstGeom>
        <a:solidFill>
          <a:schemeClr val="accent5">
            <a:tint val="40000"/>
            <a:alpha val="90000"/>
            <a:hueOff val="-5550392"/>
            <a:satOff val="-18803"/>
            <a:lumOff val="-2411"/>
            <a:alphaOff val="0"/>
          </a:schemeClr>
        </a:solidFill>
        <a:ln w="6350" cap="flat" cmpd="sng" algn="ctr">
          <a:solidFill>
            <a:schemeClr val="accent5">
              <a:tint val="40000"/>
              <a:alpha val="90000"/>
              <a:hueOff val="-5550392"/>
              <a:satOff val="-18803"/>
              <a:lumOff val="-2411"/>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a:t>6 weekly workshops: Digital detox, circadian biology, substance mapping, environmental audits, cognitive relaxation and habit building.</a:t>
          </a:r>
          <a:endParaRPr lang="en-US" sz="1100" kern="1200"/>
        </a:p>
      </dsp:txBody>
      <dsp:txXfrm>
        <a:off x="4991405" y="1761407"/>
        <a:ext cx="1122243" cy="2539676"/>
      </dsp:txXfrm>
    </dsp:sp>
    <dsp:sp modelId="{0DB741A9-1B49-447F-BD6F-C0E68CAEB82B}">
      <dsp:nvSpPr>
        <dsp:cNvPr id="0" name=""/>
        <dsp:cNvSpPr/>
      </dsp:nvSpPr>
      <dsp:spPr>
        <a:xfrm>
          <a:off x="6238342" y="1154857"/>
          <a:ext cx="561121" cy="72"/>
        </a:xfrm>
        <a:prstGeom prst="rect">
          <a:avLst/>
        </a:prstGeom>
        <a:solidFill>
          <a:schemeClr val="accent5">
            <a:tint val="40000"/>
            <a:alpha val="90000"/>
            <a:hueOff val="-5946849"/>
            <a:satOff val="-20146"/>
            <a:lumOff val="-2584"/>
            <a:alphaOff val="0"/>
          </a:schemeClr>
        </a:solidFill>
        <a:ln w="6350" cap="flat" cmpd="sng" algn="ctr">
          <a:solidFill>
            <a:schemeClr val="accent5">
              <a:tint val="40000"/>
              <a:alpha val="90000"/>
              <a:hueOff val="-5946849"/>
              <a:satOff val="-20146"/>
              <a:lumOff val="-2584"/>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A771DE70-E812-451D-99E2-82EEF4B1B042}">
      <dsp:nvSpPr>
        <dsp:cNvPr id="0" name=""/>
        <dsp:cNvSpPr/>
      </dsp:nvSpPr>
      <dsp:spPr>
        <a:xfrm>
          <a:off x="6582998" y="938428"/>
          <a:ext cx="432929" cy="432929"/>
        </a:xfrm>
        <a:prstGeom prst="ellips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6</a:t>
          </a:r>
        </a:p>
      </dsp:txBody>
      <dsp:txXfrm>
        <a:off x="6646399" y="1001829"/>
        <a:ext cx="306127" cy="306127"/>
      </dsp:txXfrm>
    </dsp:sp>
    <dsp:sp modelId="{839D8489-5252-4541-AF92-604108F95E00}">
      <dsp:nvSpPr>
        <dsp:cNvPr id="0" name=""/>
        <dsp:cNvSpPr/>
      </dsp:nvSpPr>
      <dsp:spPr>
        <a:xfrm>
          <a:off x="6238342" y="1536958"/>
          <a:ext cx="1122243" cy="2764125"/>
        </a:xfrm>
        <a:prstGeom prst="upArrowCallout">
          <a:avLst>
            <a:gd name="adj1" fmla="val 50000"/>
            <a:gd name="adj2" fmla="val 20000"/>
            <a:gd name="adj3" fmla="val 20000"/>
            <a:gd name="adj4" fmla="val 100000"/>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6739762"/>
              <a:satOff val="-22832"/>
              <a:lumOff val="-2928"/>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dirty="0"/>
            <a:t>Phase 3 (Week 8): Post-Intervention Summative Education.  </a:t>
          </a:r>
          <a:endParaRPr lang="en-US" sz="1100" kern="1200" dirty="0"/>
        </a:p>
      </dsp:txBody>
      <dsp:txXfrm>
        <a:off x="6238342" y="1761407"/>
        <a:ext cx="1122243" cy="25396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4C520-CE33-4269-AA38-99D4FDFBCCEA}">
      <dsp:nvSpPr>
        <dsp:cNvPr id="0" name=""/>
        <dsp:cNvSpPr/>
      </dsp:nvSpPr>
      <dsp:spPr>
        <a:xfrm>
          <a:off x="0" y="4879"/>
          <a:ext cx="6620255" cy="1538566"/>
        </a:xfrm>
        <a:prstGeom prst="roundRect">
          <a:avLst>
            <a:gd name="adj" fmla="val 10000"/>
          </a:avLst>
        </a:prstGeom>
        <a:gradFill rotWithShape="0">
          <a:gsLst>
            <a:gs pos="0">
              <a:schemeClr val="bg1">
                <a:lumMod val="95000"/>
                <a:hueOff val="0"/>
                <a:satOff val="0"/>
                <a:lumOff val="0"/>
                <a:alphaOff val="0"/>
                <a:satMod val="103000"/>
                <a:lumMod val="102000"/>
                <a:tint val="94000"/>
              </a:schemeClr>
            </a:gs>
            <a:gs pos="50000">
              <a:schemeClr val="bg1">
                <a:lumMod val="95000"/>
                <a:hueOff val="0"/>
                <a:satOff val="0"/>
                <a:lumOff val="0"/>
                <a:alphaOff val="0"/>
                <a:satMod val="110000"/>
                <a:lumMod val="100000"/>
                <a:shade val="100000"/>
              </a:schemeClr>
            </a:gs>
            <a:gs pos="100000">
              <a:schemeClr val="bg1">
                <a:lumMod val="95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C1E5BE0B-2A4E-4859-AD01-5534DFDECE1A}">
      <dsp:nvSpPr>
        <dsp:cNvPr id="0" name=""/>
        <dsp:cNvSpPr/>
      </dsp:nvSpPr>
      <dsp:spPr>
        <a:xfrm>
          <a:off x="465416" y="351056"/>
          <a:ext cx="847038" cy="8462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8EDC0FE-54D8-4E01-83E1-1161CA348385}">
      <dsp:nvSpPr>
        <dsp:cNvPr id="0" name=""/>
        <dsp:cNvSpPr/>
      </dsp:nvSpPr>
      <dsp:spPr>
        <a:xfrm>
          <a:off x="1777871" y="4879"/>
          <a:ext cx="4772728" cy="1540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991" tIns="162991" rIns="162991" bIns="162991" numCol="1" spcCol="1270" anchor="ctr" anchorCtr="0">
          <a:noAutofit/>
        </a:bodyPr>
        <a:lstStyle/>
        <a:p>
          <a:pPr marL="0" lvl="0" indent="0" algn="l" defTabSz="622300">
            <a:lnSpc>
              <a:spcPct val="100000"/>
            </a:lnSpc>
            <a:spcBef>
              <a:spcPct val="0"/>
            </a:spcBef>
            <a:spcAft>
              <a:spcPct val="35000"/>
            </a:spcAft>
            <a:buNone/>
          </a:pPr>
          <a:r>
            <a:rPr lang="en-IN" sz="1400" kern="1200"/>
            <a:t>Aim 1 (Cognitive): To enhance the baseline literacy regarding sleep among 75% of the participating students by week 8. </a:t>
          </a:r>
          <a:endParaRPr lang="en-US" sz="1400" kern="1200"/>
        </a:p>
      </dsp:txBody>
      <dsp:txXfrm>
        <a:off x="1777871" y="4879"/>
        <a:ext cx="4772728" cy="1540070"/>
      </dsp:txXfrm>
    </dsp:sp>
    <dsp:sp modelId="{F3E956F3-1567-4991-BB1C-5A30E3411089}">
      <dsp:nvSpPr>
        <dsp:cNvPr id="0" name=""/>
        <dsp:cNvSpPr/>
      </dsp:nvSpPr>
      <dsp:spPr>
        <a:xfrm>
          <a:off x="0" y="1918300"/>
          <a:ext cx="6620255" cy="1538566"/>
        </a:xfrm>
        <a:prstGeom prst="roundRect">
          <a:avLst>
            <a:gd name="adj" fmla="val 10000"/>
          </a:avLst>
        </a:prstGeom>
        <a:gradFill rotWithShape="0">
          <a:gsLst>
            <a:gs pos="0">
              <a:schemeClr val="bg1">
                <a:lumMod val="95000"/>
                <a:hueOff val="0"/>
                <a:satOff val="0"/>
                <a:lumOff val="0"/>
                <a:alphaOff val="0"/>
                <a:satMod val="103000"/>
                <a:lumMod val="102000"/>
                <a:tint val="94000"/>
              </a:schemeClr>
            </a:gs>
            <a:gs pos="50000">
              <a:schemeClr val="bg1">
                <a:lumMod val="95000"/>
                <a:hueOff val="0"/>
                <a:satOff val="0"/>
                <a:lumOff val="0"/>
                <a:alphaOff val="0"/>
                <a:satMod val="110000"/>
                <a:lumMod val="100000"/>
                <a:shade val="100000"/>
              </a:schemeClr>
            </a:gs>
            <a:gs pos="100000">
              <a:schemeClr val="bg1">
                <a:lumMod val="95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88D4592C-4A5E-4B9C-B5EC-DE19D8855106}">
      <dsp:nvSpPr>
        <dsp:cNvPr id="0" name=""/>
        <dsp:cNvSpPr/>
      </dsp:nvSpPr>
      <dsp:spPr>
        <a:xfrm>
          <a:off x="465416" y="2264478"/>
          <a:ext cx="847038" cy="8462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C650948-7B50-4D33-9B07-7204B27CF294}">
      <dsp:nvSpPr>
        <dsp:cNvPr id="0" name=""/>
        <dsp:cNvSpPr/>
      </dsp:nvSpPr>
      <dsp:spPr>
        <a:xfrm>
          <a:off x="1777871" y="1918300"/>
          <a:ext cx="4772728" cy="1540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991" tIns="162991" rIns="162991" bIns="162991" numCol="1" spcCol="1270" anchor="ctr" anchorCtr="0">
          <a:noAutofit/>
        </a:bodyPr>
        <a:lstStyle/>
        <a:p>
          <a:pPr marL="0" lvl="0" indent="0" algn="l" defTabSz="622300">
            <a:lnSpc>
              <a:spcPct val="100000"/>
            </a:lnSpc>
            <a:spcBef>
              <a:spcPct val="0"/>
            </a:spcBef>
            <a:spcAft>
              <a:spcPct val="35000"/>
            </a:spcAft>
            <a:buNone/>
          </a:pPr>
          <a:r>
            <a:rPr lang="en-IN" sz="1400" kern="1200" dirty="0"/>
            <a:t>Aim 2 (Behavioural): To improve the self-reported average duration of nightly sleep from 6.2 hours to a minimum of 7.5 hours. </a:t>
          </a:r>
          <a:endParaRPr lang="en-US" sz="1400" kern="1200" dirty="0"/>
        </a:p>
      </dsp:txBody>
      <dsp:txXfrm>
        <a:off x="1777871" y="1918300"/>
        <a:ext cx="4772728" cy="1540070"/>
      </dsp:txXfrm>
    </dsp:sp>
    <dsp:sp modelId="{7251F940-B558-481C-A43A-BBDEFD5FEAE6}">
      <dsp:nvSpPr>
        <dsp:cNvPr id="0" name=""/>
        <dsp:cNvSpPr/>
      </dsp:nvSpPr>
      <dsp:spPr>
        <a:xfrm>
          <a:off x="0" y="3831721"/>
          <a:ext cx="6620255" cy="1538566"/>
        </a:xfrm>
        <a:prstGeom prst="roundRect">
          <a:avLst>
            <a:gd name="adj" fmla="val 10000"/>
          </a:avLst>
        </a:prstGeom>
        <a:gradFill rotWithShape="0">
          <a:gsLst>
            <a:gs pos="0">
              <a:schemeClr val="bg1">
                <a:lumMod val="95000"/>
                <a:hueOff val="0"/>
                <a:satOff val="0"/>
                <a:lumOff val="0"/>
                <a:alphaOff val="0"/>
                <a:satMod val="103000"/>
                <a:lumMod val="102000"/>
                <a:tint val="94000"/>
              </a:schemeClr>
            </a:gs>
            <a:gs pos="50000">
              <a:schemeClr val="bg1">
                <a:lumMod val="95000"/>
                <a:hueOff val="0"/>
                <a:satOff val="0"/>
                <a:lumOff val="0"/>
                <a:alphaOff val="0"/>
                <a:satMod val="110000"/>
                <a:lumMod val="100000"/>
                <a:shade val="100000"/>
              </a:schemeClr>
            </a:gs>
            <a:gs pos="100000">
              <a:schemeClr val="bg1">
                <a:lumMod val="95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D109D6C3-B1D5-457E-BDAB-414E0A94C039}">
      <dsp:nvSpPr>
        <dsp:cNvPr id="0" name=""/>
        <dsp:cNvSpPr/>
      </dsp:nvSpPr>
      <dsp:spPr>
        <a:xfrm>
          <a:off x="465871" y="4177899"/>
          <a:ext cx="847038" cy="8462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03F8D73-CA5D-4C9E-B17E-E22D0199DA1C}">
      <dsp:nvSpPr>
        <dsp:cNvPr id="0" name=""/>
        <dsp:cNvSpPr/>
      </dsp:nvSpPr>
      <dsp:spPr>
        <a:xfrm>
          <a:off x="1778781" y="3831721"/>
          <a:ext cx="4772728" cy="1540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991" tIns="162991" rIns="162991" bIns="162991" numCol="1" spcCol="1270" anchor="ctr" anchorCtr="0">
          <a:noAutofit/>
        </a:bodyPr>
        <a:lstStyle/>
        <a:p>
          <a:pPr marL="0" lvl="0" indent="0" algn="l" defTabSz="622300">
            <a:lnSpc>
              <a:spcPct val="100000"/>
            </a:lnSpc>
            <a:spcBef>
              <a:spcPct val="0"/>
            </a:spcBef>
            <a:spcAft>
              <a:spcPct val="35000"/>
            </a:spcAft>
            <a:buNone/>
          </a:pPr>
          <a:r>
            <a:rPr lang="en-IN" sz="1400" kern="1200" dirty="0"/>
            <a:t>Aim 3 (Clinical): To achieve the statistically vital decrease in collective metrics of sleep disturbance on the Pittsburgh Sleep Quality Index (PSQI). If the PSQI score is more than 5, it is considered indicative of poor sleep quality, on the basis of its high sensitivity and specificity in recognising patients with sleep complaints (Carpi, 2025). </a:t>
          </a:r>
          <a:endParaRPr lang="en-US" sz="1400" kern="1200" dirty="0"/>
        </a:p>
      </dsp:txBody>
      <dsp:txXfrm>
        <a:off x="1778781" y="3831721"/>
        <a:ext cx="4772728" cy="1540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611188"/>
          </a:xfrm>
          <a:prstGeom prst="rect">
            <a:avLst/>
          </a:prstGeom>
        </p:spPr>
        <p:txBody>
          <a:bodyPr vert="horz" lIns="91440" tIns="45720" rIns="91440" bIns="45720" rtlCol="0"/>
          <a:lstStyle>
            <a:lvl1pPr algn="r">
              <a:defRPr sz="1200"/>
            </a:lvl1pPr>
          </a:lstStyle>
          <a:p>
            <a:fld id="{E4DD1C66-5484-3A4E-A3A7-B3A7787D535D}" type="datetimeFigureOut">
              <a:rPr lang="en-PK" smtClean="0"/>
              <a:t>06/20/2026</a:t>
            </a:fld>
            <a:endParaRPr lang="en-PK"/>
          </a:p>
        </p:txBody>
      </p:sp>
      <p:sp>
        <p:nvSpPr>
          <p:cNvPr id="4" name="Slide Image Placeholder 3"/>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6" name="Footer Placeholder 5"/>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279598F3-568D-C04A-A405-C693D6402E0A}" type="slidenum">
              <a:rPr lang="en-PK" smtClean="0"/>
              <a:t>‹#›</a:t>
            </a:fld>
            <a:endParaRPr lang="en-PK"/>
          </a:p>
        </p:txBody>
      </p:sp>
    </p:spTree>
    <p:extLst>
      <p:ext uri="{BB962C8B-B14F-4D97-AF65-F5344CB8AC3E}">
        <p14:creationId xmlns:p14="http://schemas.microsoft.com/office/powerpoint/2010/main" val="2653310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So, good morning everybody and welcome to our group presentation! In today's section, we're going to talk about why we've selected the health promotion campaign “Rest, Reset, Recharge” which is a sleep hygiene initiative supported for young adults between 18 and 25 years old. This age group was chosen because the period of emerging adulthood is a frequent period of disrupted sleep schedules due to the transitions occurring in college, circadian shifting practices, financial stressors, and increased access to and time spent on social media (</a:t>
            </a:r>
            <a:r>
              <a:rPr lang="en-GB" b="0" i="0" u="none" strike="noStrike" dirty="0" err="1">
                <a:solidFill>
                  <a:srgbClr val="000000"/>
                </a:solidFill>
                <a:effectLst/>
                <a:latin typeface="Calibri" panose="020F0502020204030204" pitchFamily="34" charset="0"/>
              </a:rPr>
              <a:t>Hisler</a:t>
            </a:r>
            <a:r>
              <a:rPr lang="en-GB" b="0" i="0" u="none" strike="noStrike" dirty="0">
                <a:solidFill>
                  <a:srgbClr val="000000"/>
                </a:solidFill>
                <a:effectLst/>
                <a:latin typeface="Calibri" panose="020F0502020204030204" pitchFamily="34" charset="0"/>
              </a:rPr>
              <a:t> et al., 2021). Our campaign is embedded in a social epidemiology context suggesting that sleep is as much of a social determinant of health as it is a lifestyle choice. In the following few slides, I'll explain why this intervention is necessary, explain UK national guidelines, give some statistics on whether our population is meeting the guidelines, give you some reasons to understand some of the short-term and long-term consequences of bad sleep, and introduce three measurable objectives for the campaign.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Sleep hygiene is defined as behaviours and the environment that promote regular, high-quality sleep, such as using consistent schedules, avoiding television prior to sleep, and avoiding caffeine (</a:t>
            </a:r>
            <a:r>
              <a:rPr lang="en-GB" b="0" i="0" u="none" strike="noStrike" dirty="0" err="1">
                <a:solidFill>
                  <a:srgbClr val="000000"/>
                </a:solidFill>
                <a:effectLst/>
                <a:latin typeface="Calibri" panose="020F0502020204030204" pitchFamily="34" charset="0"/>
              </a:rPr>
              <a:t>Sletten</a:t>
            </a:r>
            <a:r>
              <a:rPr lang="en-GB" b="0" i="0" u="none" strike="noStrike" dirty="0">
                <a:solidFill>
                  <a:srgbClr val="000000"/>
                </a:solidFill>
                <a:effectLst/>
                <a:latin typeface="Calibri" panose="020F0502020204030204" pitchFamily="34" charset="0"/>
              </a:rPr>
              <a:t> et al., 2023). As young adults, (18-25 years) sleep is one of the health behaviours frequently sacrificed due to school requirements, social pressure or the hourly structure of work in the gig economy. As highlighted in the Mental Health Foundation report (2023), sleep deprivation is of particular concern as around 1 in 3 young adults in the UK sleep less than 6 hours a night, which is below the NHS recommended 7-9 hours of sleep (2024). As a primary prevention campaign, the purpose is to intervene prior to sleep issues reaching a level that would require a formal diagnosis of insomnia, depression or </a:t>
            </a:r>
            <a:r>
              <a:rPr lang="en-GB" b="0" i="0" u="none" strike="noStrike" dirty="0" err="1">
                <a:solidFill>
                  <a:srgbClr val="000000"/>
                </a:solidFill>
                <a:effectLst/>
                <a:latin typeface="Calibri" panose="020F0502020204030204" pitchFamily="34" charset="0"/>
              </a:rPr>
              <a:t>cardiometabolic</a:t>
            </a:r>
            <a:r>
              <a:rPr lang="en-GB" b="0" i="0" u="none" strike="noStrike" dirty="0">
                <a:solidFill>
                  <a:srgbClr val="000000"/>
                </a:solidFill>
                <a:effectLst/>
                <a:latin typeface="Calibri" panose="020F0502020204030204" pitchFamily="34" charset="0"/>
              </a:rPr>
              <a:t> disease. A behavioural intervention, in this developmental window, yields what is really a "big bang for your buck" in the long-term.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We chose sleep hygiene because there are four interdependent reasons. First, level of sleep: </a:t>
            </a:r>
            <a:r>
              <a:rPr lang="en-GB" b="0" i="0" u="none" strike="noStrike" dirty="0" err="1">
                <a:solidFill>
                  <a:srgbClr val="000000"/>
                </a:solidFill>
                <a:effectLst/>
                <a:latin typeface="Calibri" panose="020F0502020204030204" pitchFamily="34" charset="0"/>
              </a:rPr>
              <a:t>Hisler</a:t>
            </a:r>
            <a:r>
              <a:rPr lang="en-GB" b="0" i="0" u="none" strike="noStrike" dirty="0">
                <a:solidFill>
                  <a:srgbClr val="000000"/>
                </a:solidFill>
                <a:effectLst/>
                <a:latin typeface="Calibri" panose="020F0502020204030204" pitchFamily="34" charset="0"/>
              </a:rPr>
              <a:t> et al. (2021) found that average sleep duration among 18-25 year olds has curtailed the most since 2010 across the UK; the majority of this has been due to screen-based media. Secondly, sleep hygiene – also called </a:t>
            </a:r>
            <a:r>
              <a:rPr lang="en-GB" b="0" i="0" u="none" strike="noStrike" dirty="0" err="1">
                <a:solidFill>
                  <a:srgbClr val="000000"/>
                </a:solidFill>
                <a:effectLst/>
                <a:latin typeface="Calibri" panose="020F0502020204030204" pitchFamily="34" charset="0"/>
              </a:rPr>
              <a:t>hygiène</a:t>
            </a:r>
            <a:r>
              <a:rPr lang="en-GB" b="0" i="0" u="none" strike="noStrike" dirty="0">
                <a:solidFill>
                  <a:srgbClr val="000000"/>
                </a:solidFill>
                <a:effectLst/>
                <a:latin typeface="Calibri" panose="020F0502020204030204" pitchFamily="34" charset="0"/>
              </a:rPr>
              <a:t> du </a:t>
            </a:r>
            <a:r>
              <a:rPr lang="en-GB" b="0" i="0" u="none" strike="noStrike" dirty="0" err="1">
                <a:solidFill>
                  <a:srgbClr val="000000"/>
                </a:solidFill>
                <a:effectLst/>
                <a:latin typeface="Calibri" panose="020F0502020204030204" pitchFamily="34" charset="0"/>
              </a:rPr>
              <a:t>sommeil</a:t>
            </a:r>
            <a:r>
              <a:rPr lang="en-GB" b="0" i="0" u="none" strike="noStrike" dirty="0">
                <a:solidFill>
                  <a:srgbClr val="000000"/>
                </a:solidFill>
                <a:effectLst/>
                <a:latin typeface="Calibri" panose="020F0502020204030204" pitchFamily="34" charset="0"/>
              </a:rPr>
              <a:t> – is a behaviour that can be relatively easily trained or reinforced without cost, unlike genetic traits or socioeconomic status (</a:t>
            </a:r>
            <a:r>
              <a:rPr lang="en-GB" b="0" i="0" u="none" strike="noStrike" dirty="0" err="1">
                <a:solidFill>
                  <a:srgbClr val="000000"/>
                </a:solidFill>
                <a:effectLst/>
                <a:latin typeface="Calibri" panose="020F0502020204030204" pitchFamily="34" charset="0"/>
              </a:rPr>
              <a:t>Chaput</a:t>
            </a:r>
            <a:r>
              <a:rPr lang="en-GB" b="0" i="0" u="none" strike="noStrike" dirty="0">
                <a:solidFill>
                  <a:srgbClr val="000000"/>
                </a:solidFill>
                <a:effectLst/>
                <a:latin typeface="Calibri" panose="020F0502020204030204" pitchFamily="34" charset="0"/>
              </a:rPr>
              <a:t> et al., 2022). Thirdly, the breadth of the health effects of chronic short sleep – increasing links with obesity, type-2 diabetes, depression, cardiovascular disease, etc. (Yin et al., 2022). Four, economic cost – the Office for Health Improvement and Disparities (2022) puts the cost of inadequate sleep to the UK economy at approximately forty billion pounds a year, in terms of lost productivity. It is this combination of factors that indicates a primary-prevention and an upstream approach as opposed to the diagnosis and treatment of sleep disorders.</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Acknowledging that UK national guidance on sleep is based on three main sources. The NHS Live Well portal (2024) recommends adults should get seven to nine hours of healthy sleep a night between the ages of 18 and 64. The Office for Health Improvement and Disparities provides a consistent bedtime routine as a key strategy in its Every Mind Matters platform (2022), which includes cutting back on screen time for 1 hour before sleep and cutting back on caffeine after 2 pm. Whereas in other countries, the National Sleep Foundation Consensus Statement document by </a:t>
            </a:r>
            <a:r>
              <a:rPr lang="en-GB" b="0" i="0" u="none" strike="noStrike" dirty="0" err="1">
                <a:solidFill>
                  <a:srgbClr val="000000"/>
                </a:solidFill>
                <a:effectLst/>
                <a:latin typeface="Calibri" panose="020F0502020204030204" pitchFamily="34" charset="0"/>
              </a:rPr>
              <a:t>Sletten</a:t>
            </a:r>
            <a:r>
              <a:rPr lang="en-GB" b="0" i="0" u="none" strike="noStrike" dirty="0">
                <a:solidFill>
                  <a:srgbClr val="000000"/>
                </a:solidFill>
                <a:effectLst/>
                <a:latin typeface="Calibri" panose="020F0502020204030204" pitchFamily="34" charset="0"/>
              </a:rPr>
              <a:t> et al. (2023) further reports that sleep regularity (waking up and sleeping at the same time) is also significant for cardiovascular and mental health outcomes for sleep on par with its total length. We have four axes for the material of our campaign: duration, regularity, quality of the sleep environment and circadian timing. The weekly sessions focus on one of these pillars and utilise evidence-based, practical behaviour change strategies.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The above evidence is unequivocal that the age group least likely to meet the UK sleep guidance, are between 18 and 25 years. The data, compiled by Mental Health Foundation (2023) and NHS (2024), shows that only about 42 per cent of young adults get recommended sleep times regularly (7-9 hours) while 58 per cent of those aged 26 to 45 years, 64 per cent of those aged 46 to 65 and 71 per cent of adults over 65 years old do. Approximately 58 per cent of young people aged 18 to 25 sleep less than seven hours a weeknight and 35 per cent feel very unrefreshed when they wake up in the morning. It is well established that a smartphone disrupts sleep onset and in the study by </a:t>
            </a:r>
            <a:r>
              <a:rPr lang="en-GB" b="0" i="0" u="none" strike="noStrike" dirty="0" err="1">
                <a:solidFill>
                  <a:srgbClr val="000000"/>
                </a:solidFill>
                <a:effectLst/>
                <a:latin typeface="Calibri" panose="020F0502020204030204" pitchFamily="34" charset="0"/>
              </a:rPr>
              <a:t>Hisler</a:t>
            </a:r>
            <a:r>
              <a:rPr lang="en-GB" b="0" i="0" u="none" strike="noStrike" dirty="0">
                <a:solidFill>
                  <a:srgbClr val="000000"/>
                </a:solidFill>
                <a:effectLst/>
                <a:latin typeface="Calibri" panose="020F0502020204030204" pitchFamily="34" charset="0"/>
              </a:rPr>
              <a:t> et al. (2021), 47 per cent reported using a smartphone within 30 minutes of getting into bed. The figures validate the need for a targeted behaviour campaign as our target group is falling significantly short of the national guideline.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Consequences of poor sleep that have a short-term (24-72 hour) onset are important to a young-adult reading audience, because they affect their day-to-day functioning. A lack of sleep, even at the end of just one night, can lead to deterioration in the capacity to pay attention, respond, and remember new content, impacting academic and work outcomes as shown by </a:t>
            </a:r>
            <a:r>
              <a:rPr lang="en-GB" b="0" i="0" u="none" strike="noStrike" dirty="0" err="1">
                <a:solidFill>
                  <a:srgbClr val="000000"/>
                </a:solidFill>
                <a:effectLst/>
                <a:latin typeface="Calibri" panose="020F0502020204030204" pitchFamily="34" charset="0"/>
              </a:rPr>
              <a:t>Chaput</a:t>
            </a:r>
            <a:r>
              <a:rPr lang="en-GB" b="0" i="0" u="none" strike="noStrike" dirty="0">
                <a:solidFill>
                  <a:srgbClr val="000000"/>
                </a:solidFill>
                <a:effectLst/>
                <a:latin typeface="Calibri" panose="020F0502020204030204" pitchFamily="34" charset="0"/>
              </a:rPr>
              <a:t> and colleagues (2022). Mood is affected too: emotional reactivity, anxiety and irritability increase markedly. The study by Owens and his colleagues (2022) found a correlation between sleep and test scores in that under-sleeping (six hours or less) was adversely correlated with test outcomes for university students. Road-safety data show that sleep-deprived drivers are around three times more likely to be involved in collisions. Within two days of exposure to radiation, immune function is depressed, making you susceptible to viruses, and appetite-regulating hormones are altered to encourage consumption of higher amounts of sugar and calorie-rich foods. These are REAL, IMPACTFUL harms that the campaign can "TRULY" reduce.</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The damage caused by adolescent bad sleeping habits continues to intensify as they get older. Adults who sleep less than six hours per night for five to ten years or more tend to have an increased risk of developing either a clinical depression or anxiety disorder, approximately double, as reported by Watson et al., 2024. The dose-response meta-analysis from Yin et al. 2022 suggests there was a twenty-seven per cent higher risk of type-2 diabetes and hypertension among sleepers due to sleep periods shorter than eight hours, across their lives and when they consumed any dose of caffeine. In particular, cardiovascular outcomes, such as stroke or myocardial infarction, are highly raised. The key to our campaign is recognising that between 18 and 25 years old, habits are formed, and they tend to stick. We are not only treating the fatigue, but putting this risk factor of blood pressure and mental health on life support.</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We have three SMARTER goals, each one based on a measurable benefit, which is the central theme of this campaign. Aim one will be focusing on raising awareness – we will be increasing awareness of NHS sleep advice by 40% in 200 young adults within 8 weeks, using a validated survey before and after the intervention. The Health Belief Model begins with awareness — there CAN'T be perceived susceptibility and severity without awareness. The second learning aim is to develop practical skills: By week 6, twenty-five or more of the participants should be able to use three evidence-based sleep-hygiene techniques through the use of structured self-report and a behaviour diary. Skills based learning is shown to be more effective at maintaining behaviour change in comparison to information only campaigns by </a:t>
            </a:r>
            <a:r>
              <a:rPr lang="en-GB" b="0" i="0" u="none" strike="noStrike" dirty="0" err="1">
                <a:solidFill>
                  <a:srgbClr val="000000"/>
                </a:solidFill>
                <a:effectLst/>
                <a:latin typeface="Calibri" panose="020F0502020204030204" pitchFamily="34" charset="0"/>
              </a:rPr>
              <a:t>Chaput</a:t>
            </a:r>
            <a:r>
              <a:rPr lang="en-GB" b="0" i="0" u="none" strike="noStrike" dirty="0">
                <a:solidFill>
                  <a:srgbClr val="000000"/>
                </a:solidFill>
                <a:effectLst/>
                <a:latin typeface="Calibri" panose="020F0502020204030204" pitchFamily="34" charset="0"/>
              </a:rPr>
              <a:t> and colleagues (2022). Target actual sleep behaviour – aim to have the mean sleep (measured by subjects) increase by at least one hour by week 8. Slight improvements in cognition, mood and immune function occur quickly when there is any improvement, even as small as it is.</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campaign delivers eight weekly one-hour interactive sessions, structured around the four pillars of healthy sleep introduced earlier. Week one launches the programme with myth-busting and a baseline questionnaire. Week two focuses on duration and regularity, helping participants set consistent bed and wake times. Week three tackles screens and blue light, including a smartphone-free wind-down hour. Week four covers caffeine, alcohol and nutrition, with attention to cut-off times for stimulants. Week five conducts a practical bedroom audit, addressing light, temperature, and noise. Week six introduces stress management, guided relaxation and CBT-I principles. Week seven links morning light exposure and exercise to circadian alignment. Week eight reviews progress with a post-intervention survey and an individualised sleep plan. Each session uses interactive group activities and take-home toolkits to ensure that knowledge translates into sustained behaviour change — directly meeting our three campaign aims.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references used throughout this presentation are listed here in Harvard style, in alphabetical order, dated between 2021 and 2026. Peer-reviewed journal articles include digital object identifiers (DOIs), and grey literature and official guidance from the NHS, the Office for Health Improvement and Disparities, the Mental Health Foundation, and the Sleep Foundation are cited with full URLs and access dates. Key sources include Chaput and colleagues (2022) on sleep and health indicators in adults, the Sletten and colleagues (2023) consensus statement on sleep regularity, the Yin and colleagues (2022) dose-response meta-analysis on mortality, and contemporary UK guidance from the NHS (2024) and OHID (2022). Together they provide a robust evidence base demonstrating that poor sleep is prevalent among 18 to 25-year-olds, that the consequences are significant in both the short and long term, and that targeted behavioural campaigns are an effective primary-prevention response. Thank you — I now hand over to my colleague for Task 2.</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Hello everyone! As the lead of Task 2, I am going to present the practical design, implementation and evaluation of our public health campaign, which is: </a:t>
            </a:r>
            <a:r>
              <a:rPr lang="en-IN" sz="1200" i="1" kern="1200" dirty="0">
                <a:solidFill>
                  <a:schemeClr val="tx1"/>
                </a:solidFill>
                <a:effectLst/>
                <a:latin typeface="Arial" panose="020B0604020202020204" pitchFamily="34" charset="0"/>
                <a:ea typeface="+mn-ea"/>
                <a:cs typeface="Arial" panose="020B0604020202020204" pitchFamily="34" charset="0"/>
              </a:rPr>
              <a:t>Rest &amp; Recharge. </a:t>
            </a:r>
            <a:r>
              <a:rPr lang="en-IN" sz="1200" kern="1200" dirty="0">
                <a:solidFill>
                  <a:schemeClr val="tx1"/>
                </a:solidFill>
                <a:effectLst/>
                <a:latin typeface="Arial" panose="020B0604020202020204" pitchFamily="34" charset="0"/>
                <a:ea typeface="+mn-ea"/>
                <a:cs typeface="Arial" panose="020B0604020202020204" pitchFamily="34" charset="0"/>
              </a:rPr>
              <a:t>When the health campaign is commissioned for the university students, the local council requires more than passive flyers. They need a structured and dynamic intervention that can actively shift the behaviours of the students. My major objective today is to present how we can translate the epidemiological needs that are identified by my group members into a unique, measurable and highly visible community health initiative.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12</a:t>
            </a:fld>
            <a:endParaRPr lang="en-IN"/>
          </a:p>
        </p:txBody>
      </p:sp>
    </p:spTree>
    <p:extLst>
      <p:ext uri="{BB962C8B-B14F-4D97-AF65-F5344CB8AC3E}">
        <p14:creationId xmlns:p14="http://schemas.microsoft.com/office/powerpoint/2010/main" val="41201814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In order to create sustainable changes and behaviour, the campaign is developed around the structured 8-week timeline. In Week 1, we will start to onboard our student cohort and collect the baseline data through digital logs. Phase 2 will include 45-minute interactive workshops from Week 2 to Week 7. Instead of overloading the students all at once, each week will isolate a symbol social environmental factor, such as alcohol and caffeine intake, body clocks, exam anxiety, smartphone blue light, long-term habit planning and student housing noise. We will wrap up in week 8 with the final data collection milestone so that we can measure our success.</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13</a:t>
            </a:fld>
            <a:endParaRPr lang="en-IN"/>
          </a:p>
        </p:txBody>
      </p:sp>
    </p:spTree>
    <p:extLst>
      <p:ext uri="{BB962C8B-B14F-4D97-AF65-F5344CB8AC3E}">
        <p14:creationId xmlns:p14="http://schemas.microsoft.com/office/powerpoint/2010/main" val="2921276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According to Forbes (2026), SMART (specific, measurable,  achievable, relevant and time-bound) goals are helpful in developing clearly defined mission objectives that lead to success. A vital need of our brief is to ensure that the aims of the campaign are truly measurable. Smart framework has been used by us to establish the 3 clear goals. The cognitive aim targets education, ensuring that 3/4 of the participants fully understand the principles of sleep hygiene by the end of our programme. Are behavioural targets the actual time spent by students in bed, shifting their average closer to NHS guidelines? Finally, our clinical aim has used the verified Pittsburgh sleep quantity index to track the decrease in sleep fragmentation.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14</a:t>
            </a:fld>
            <a:endParaRPr lang="en-IN"/>
          </a:p>
        </p:txBody>
      </p:sp>
    </p:spTree>
    <p:extLst>
      <p:ext uri="{BB962C8B-B14F-4D97-AF65-F5344CB8AC3E}">
        <p14:creationId xmlns:p14="http://schemas.microsoft.com/office/powerpoint/2010/main" val="34420069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We have used the four-tier evaluation of strategy to guarantee professional accountability. Formative evaluation takes place prior to the launch. Here, we use the student focus groups to ensure that our slogans and graphics resonate with the young adults without sounding patronising. Process evaluation will monitor the real-time engagement as it will check whether the workshop attendance remains above the 80% target. Impact evaluation will measure the immediate behavioural success right as the program ends. Moreover, the summative evaluation will track the long-term outcomes three months down the line to see whether these habits are actually sustained.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15</a:t>
            </a:fld>
            <a:endParaRPr lang="en-IN"/>
          </a:p>
        </p:txBody>
      </p:sp>
    </p:spTree>
    <p:extLst>
      <p:ext uri="{BB962C8B-B14F-4D97-AF65-F5344CB8AC3E}">
        <p14:creationId xmlns:p14="http://schemas.microsoft.com/office/powerpoint/2010/main" val="39640860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Our promotional poster is our chief tool for recruitment. We have avoided fear-based messages and cluttered designs. Instead of this, we have used the cool-toned, calming colour scheme of the purples and deep blues. The poster cleanly represents our slogan alongside the three different pillars: our tracking tools, our interactive workshops and our peer support groups. Moreover, the call to action emphasises more on immediate incentives that matter to the students, like better moods, improved exam performance and a decrease in academic anxiety.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16</a:t>
            </a:fld>
            <a:endParaRPr lang="en-IN"/>
          </a:p>
        </p:txBody>
      </p:sp>
    </p:spTree>
    <p:extLst>
      <p:ext uri="{BB962C8B-B14F-4D97-AF65-F5344CB8AC3E}">
        <p14:creationId xmlns:p14="http://schemas.microsoft.com/office/powerpoint/2010/main" val="728655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The public health interventions are highly effective when they use the networks of the established institutions. Nationally, we have used the partnership with the three major organisations. By using the assets from NHS Every Mind Matters, we can anchor our campaign within trusted national mental health initiatives. The Sleep Charity UK can grant us access to evidence-based, accredited education materials. Moreover, the Student Minds can help us to ensure that our tone and delivery remain perfectly tailored to the unique pressures of modern university life.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17</a:t>
            </a:fld>
            <a:endParaRPr lang="en-IN"/>
          </a:p>
        </p:txBody>
      </p:sp>
    </p:spTree>
    <p:extLst>
      <p:ext uri="{BB962C8B-B14F-4D97-AF65-F5344CB8AC3E}">
        <p14:creationId xmlns:p14="http://schemas.microsoft.com/office/powerpoint/2010/main" val="12886759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National partnership offers clinical credibility, but the local partnerships can help by driving engagement. As per the views of Global et al. (2025), the partnerships with the local communities are helpful as they improve the engagement and ensure respectful practices. The local council can act as the primary commissioning and funding body for us. On the ground, the University Student Union can help as the operational hub and provide us with access to the passionate student volunteers and campus venues. Moreover, the Residential Services can help us to market the campaign directly inside the student halls and student housing complexes, which can help to reach our target students exactly where they sleep.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18</a:t>
            </a:fld>
            <a:endParaRPr lang="en-IN"/>
          </a:p>
        </p:txBody>
      </p:sp>
    </p:spTree>
    <p:extLst>
      <p:ext uri="{BB962C8B-B14F-4D97-AF65-F5344CB8AC3E}">
        <p14:creationId xmlns:p14="http://schemas.microsoft.com/office/powerpoint/2010/main" val="7889645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To improve the efficiency, our campaign will present and adapt the proven, successful resources through existing public health frameworks. NHS Trust (2026), it offers comprehensive assessment for the patients who experience a range of sleep disorders that leads to issues with increased daytime sleepiness. We will take the online NHS sleep assessment and print it into the engaging workforce chart for our workshops, which will keep the students away from the disruptive digital screens. We will also adapt The Sleep Charity’s bedtime calculator into the digital wheel on the student portal, which can make it easy for the students to calculate optimal wake times on the basis of the natural  90-minute sleep cycles.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19</a:t>
            </a:fld>
            <a:endParaRPr lang="en-IN"/>
          </a:p>
        </p:txBody>
      </p:sp>
    </p:spTree>
    <p:extLst>
      <p:ext uri="{BB962C8B-B14F-4D97-AF65-F5344CB8AC3E}">
        <p14:creationId xmlns:p14="http://schemas.microsoft.com/office/powerpoint/2010/main" val="19455706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A vital part of the campaign design is anticipating why an intervention might fail and developing the solutions that can help. For the students who live in the brightly lit or noisy flats, we can hand out physical ‘Sleep Sanitation Kits’ with high-quality eye masks and earplugs. To address the high academic pressure, we can teach cognitive techniques like ‘worry-trees’ to keep the students out of their bedrooms. Finally, apart from the realistic messages preaching total abstinence from nightlife, we can use the harm-reduction approach that focuses on the timing of the substance use.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20</a:t>
            </a:fld>
            <a:endParaRPr lang="en-IN"/>
          </a:p>
        </p:txBody>
      </p:sp>
    </p:spTree>
    <p:extLst>
      <p:ext uri="{BB962C8B-B14F-4D97-AF65-F5344CB8AC3E}">
        <p14:creationId xmlns:p14="http://schemas.microsoft.com/office/powerpoint/2010/main" val="17601686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In conclusion, Task 2 bridges the whole group presentation altogether. It takes the tough epidemiological data and the local statistics that were established in task 1 and turns them into a well-organised and real-world intervention. Simultaneously, it offers the practical framework that is required to test the behaviour change theories that my colleague will discuss in Task 3. By combining the clear SMART goals, local alliances and robust evaluation metrics, we have ensured that our council-commissioned campaign will deliver genuine improvements in the health of the target students. </a:t>
            </a:r>
          </a:p>
          <a:p>
            <a:pPr algn="just"/>
            <a:endParaRPr lang="en-IN" dirty="0">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Thank you, I will now pass you over to the next speaker.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21</a:t>
            </a:fld>
            <a:endParaRPr lang="en-IN"/>
          </a:p>
        </p:txBody>
      </p:sp>
    </p:spTree>
    <p:extLst>
      <p:ext uri="{BB962C8B-B14F-4D97-AF65-F5344CB8AC3E}">
        <p14:creationId xmlns:p14="http://schemas.microsoft.com/office/powerpoint/2010/main" val="3598650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02601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6/20/2026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2952881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8" Type="http://schemas.openxmlformats.org/officeDocument/2006/relationships/hyperlink" Target="https://www.imperial.nhs.uk/our-services/respiratory-medicine/sleep-services" TargetMode="External"/><Relationship Id="rId3" Type="http://schemas.openxmlformats.org/officeDocument/2006/relationships/hyperlink" Target="https://academic.oup.com/occmed/article-pdf/75/1/14/62878965/kqae121.pdf" TargetMode="External"/><Relationship Id="rId7" Type="http://schemas.openxmlformats.org/officeDocument/2006/relationships/hyperlink" Target="https://www.sciencedirect.com/science/article/pii/S0360132325013071" TargetMode="External"/><Relationship Id="rId2" Type="http://schemas.openxmlformats.org/officeDocument/2006/relationships/hyperlink" Target="https://gh.bmj.com/content/bmjgh/7/12/e010321.full.pdf" TargetMode="External"/><Relationship Id="rId1" Type="http://schemas.openxmlformats.org/officeDocument/2006/relationships/slideLayout" Target="../slideLayouts/slideLayout3.xml"/><Relationship Id="rId6" Type="http://schemas.openxmlformats.org/officeDocument/2006/relationships/hyperlink" Target="https://www.sciencedirect.com/science/article/pii/S2214109X24005217" TargetMode="External"/><Relationship Id="rId11" Type="http://schemas.openxmlformats.org/officeDocument/2006/relationships/hyperlink" Target="https://www.mdpi.com/2075-5309/14/10/3309" TargetMode="External"/><Relationship Id="rId5" Type="http://schemas.openxmlformats.org/officeDocument/2006/relationships/hyperlink" Target="https://www.academia.edu/download/132197137/A_holistic_model_for_student_centered.pdf" TargetMode="External"/><Relationship Id="rId10" Type="http://schemas.openxmlformats.org/officeDocument/2006/relationships/hyperlink" Target="https://www.ahajournals.org/doi/pdf/10.1161/HCQ.0000000000000139" TargetMode="External"/><Relationship Id="rId4" Type="http://schemas.openxmlformats.org/officeDocument/2006/relationships/hyperlink" Target="https://www.forbes.com/advisor/business/smart-goals/" TargetMode="External"/><Relationship Id="rId9" Type="http://schemas.openxmlformats.org/officeDocument/2006/relationships/hyperlink" Target="https://www.nhs.uk/every-mind-matters/"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DCE29-A885-90CA-0CB6-AE388FA84802}"/>
              </a:ext>
            </a:extLst>
          </p:cNvPr>
          <p:cNvSpPr>
            <a:spLocks noGrp="1"/>
          </p:cNvSpPr>
          <p:nvPr>
            <p:ph type="ctrTitle"/>
          </p:nvPr>
        </p:nvSpPr>
        <p:spPr>
          <a:xfrm>
            <a:off x="856497" y="1036991"/>
            <a:ext cx="10479006" cy="2951957"/>
          </a:xfrm>
        </p:spPr>
        <p:txBody>
          <a:bodyPr anchor="t">
            <a:normAutofit fontScale="90000"/>
          </a:bodyPr>
          <a:lstStyle/>
          <a:p>
            <a:pPr algn="ctr">
              <a:lnSpc>
                <a:spcPct val="90000"/>
              </a:lnSpc>
            </a:pPr>
            <a:r>
              <a:rPr lang="en-IN" sz="2000" b="1" dirty="0">
                <a:latin typeface="Arial" panose="020B0604020202020204" pitchFamily="34" charset="0"/>
                <a:cs typeface="Arial" panose="020B0604020202020204" pitchFamily="34" charset="0"/>
              </a:rPr>
              <a:t>Module: Social Epidemiology and Public Health Development</a:t>
            </a:r>
            <a:br>
              <a:rPr lang="en-IN" sz="2000" b="1" dirty="0">
                <a:latin typeface="Arial" panose="020B0604020202020204" pitchFamily="34" charset="0"/>
                <a:cs typeface="Arial" panose="020B0604020202020204" pitchFamily="34" charset="0"/>
              </a:rPr>
            </a:br>
            <a:br>
              <a:rPr lang="en-IN" sz="2000"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Module Code: LCHS7000_BIRM</a:t>
            </a:r>
            <a:br>
              <a:rPr lang="en-IN" sz="2000" b="1" dirty="0">
                <a:latin typeface="Arial" panose="020B0604020202020204" pitchFamily="34" charset="0"/>
                <a:cs typeface="Arial" panose="020B0604020202020204" pitchFamily="34" charset="0"/>
              </a:rPr>
            </a:br>
            <a:br>
              <a:rPr lang="en-IN" sz="2000"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Programme: MSc Public Health and Social Care in Practice</a:t>
            </a:r>
            <a:br>
              <a:rPr lang="en-IN" sz="2000" b="1" dirty="0">
                <a:latin typeface="Arial" panose="020B0604020202020204" pitchFamily="34" charset="0"/>
                <a:cs typeface="Arial" panose="020B0604020202020204" pitchFamily="34" charset="0"/>
              </a:rPr>
            </a:br>
            <a:br>
              <a:rPr lang="en-IN" sz="2000"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Lecturer: Junaid Shaikh</a:t>
            </a:r>
            <a:br>
              <a:rPr lang="en-IN" sz="2000" b="1" dirty="0">
                <a:latin typeface="Arial" panose="020B0604020202020204" pitchFamily="34" charset="0"/>
                <a:cs typeface="Arial" panose="020B0604020202020204" pitchFamily="34" charset="0"/>
              </a:rPr>
            </a:br>
            <a:br>
              <a:rPr lang="en-IN" sz="2000" b="1"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Campaign Title: Sleep Hygiene</a:t>
            </a:r>
            <a:br>
              <a:rPr lang="en-IN" sz="2000" b="1" dirty="0">
                <a:latin typeface="Arial" panose="020B0604020202020204" pitchFamily="34" charset="0"/>
                <a:cs typeface="Arial" panose="020B0604020202020204" pitchFamily="34" charset="0"/>
              </a:rPr>
            </a:br>
            <a:br>
              <a:rPr lang="en-IN" sz="2000"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Target Group: Young Adults/ University Students (Aged 18-25 years)</a:t>
            </a:r>
            <a:br>
              <a:rPr lang="en-IN" sz="2000" dirty="0">
                <a:latin typeface="Arial" panose="020B0604020202020204" pitchFamily="34" charset="0"/>
                <a:cs typeface="Arial" panose="020B0604020202020204" pitchFamily="34" charset="0"/>
              </a:rPr>
            </a:br>
            <a:endParaRPr lang="en-IN" sz="2000" dirty="0">
              <a:latin typeface="Arial" panose="020B0604020202020204" pitchFamily="34" charset="0"/>
              <a:cs typeface="Arial" panose="020B0604020202020204" pitchFamily="34" charset="0"/>
            </a:endParaRPr>
          </a:p>
        </p:txBody>
      </p:sp>
      <p:pic>
        <p:nvPicPr>
          <p:cNvPr id="31" name="Picture 30">
            <a:extLst>
              <a:ext uri="{FF2B5EF4-FFF2-40B4-BE49-F238E27FC236}">
                <a16:creationId xmlns:a16="http://schemas.microsoft.com/office/drawing/2014/main" id="{C59207DE-BD10-29B1-7F73-A5D266EA4BB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9178" y="254509"/>
            <a:ext cx="1813560" cy="723900"/>
          </a:xfrm>
          <a:prstGeom prst="rect">
            <a:avLst/>
          </a:prstGeom>
          <a:noFill/>
          <a:ln>
            <a:noFill/>
          </a:ln>
        </p:spPr>
      </p:pic>
      <p:graphicFrame>
        <p:nvGraphicFramePr>
          <p:cNvPr id="32" name="Table 31">
            <a:extLst>
              <a:ext uri="{FF2B5EF4-FFF2-40B4-BE49-F238E27FC236}">
                <a16:creationId xmlns:a16="http://schemas.microsoft.com/office/drawing/2014/main" id="{4D4F89AC-C93A-0FD8-3143-30F9D25EE46D}"/>
              </a:ext>
            </a:extLst>
          </p:cNvPr>
          <p:cNvGraphicFramePr>
            <a:graphicFrameLocks noGrp="1"/>
          </p:cNvGraphicFramePr>
          <p:nvPr>
            <p:extLst>
              <p:ext uri="{D42A27DB-BD31-4B8C-83A1-F6EECF244321}">
                <p14:modId xmlns:p14="http://schemas.microsoft.com/office/powerpoint/2010/main" val="3862871012"/>
              </p:ext>
            </p:extLst>
          </p:nvPr>
        </p:nvGraphicFramePr>
        <p:xfrm>
          <a:off x="1203689" y="4249170"/>
          <a:ext cx="9784622" cy="1774748"/>
        </p:xfrm>
        <a:graphic>
          <a:graphicData uri="http://schemas.openxmlformats.org/drawingml/2006/table">
            <a:tbl>
              <a:tblPr firstRow="1" firstCol="1" bandRow="1">
                <a:tableStyleId>{5C22544A-7EE6-4342-B048-85BDC9FD1C3A}</a:tableStyleId>
              </a:tblPr>
              <a:tblGrid>
                <a:gridCol w="918122">
                  <a:extLst>
                    <a:ext uri="{9D8B030D-6E8A-4147-A177-3AD203B41FA5}">
                      <a16:colId xmlns:a16="http://schemas.microsoft.com/office/drawing/2014/main" val="2871951164"/>
                    </a:ext>
                  </a:extLst>
                </a:gridCol>
                <a:gridCol w="5522842">
                  <a:extLst>
                    <a:ext uri="{9D8B030D-6E8A-4147-A177-3AD203B41FA5}">
                      <a16:colId xmlns:a16="http://schemas.microsoft.com/office/drawing/2014/main" val="2666397993"/>
                    </a:ext>
                  </a:extLst>
                </a:gridCol>
                <a:gridCol w="3343658">
                  <a:extLst>
                    <a:ext uri="{9D8B030D-6E8A-4147-A177-3AD203B41FA5}">
                      <a16:colId xmlns:a16="http://schemas.microsoft.com/office/drawing/2014/main" val="2943715317"/>
                    </a:ext>
                  </a:extLst>
                </a:gridCol>
              </a:tblGrid>
              <a:tr h="537143">
                <a:tc>
                  <a:txBody>
                    <a:bodyPr/>
                    <a:lstStyle/>
                    <a:p>
                      <a:pPr algn="ctr">
                        <a:lnSpc>
                          <a:spcPct val="150000"/>
                        </a:lnSpc>
                        <a:spcAft>
                          <a:spcPts val="800"/>
                        </a:spcAft>
                        <a:buNone/>
                      </a:pPr>
                      <a:r>
                        <a:rPr lang="en-IN" sz="1600" kern="100">
                          <a:effectLst/>
                        </a:rPr>
                        <a:t>S. No.</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IN" sz="1600" kern="100" dirty="0">
                          <a:solidFill>
                            <a:schemeClr val="bg1"/>
                          </a:solidFill>
                          <a:effectLst/>
                        </a:rPr>
                        <a:t>Students’</a:t>
                      </a:r>
                      <a:r>
                        <a:rPr lang="en-IN" sz="1600" kern="100" dirty="0">
                          <a:solidFill>
                            <a:schemeClr val="tx1"/>
                          </a:solidFill>
                          <a:effectLst/>
                        </a:rPr>
                        <a:t> </a:t>
                      </a:r>
                      <a:r>
                        <a:rPr lang="en-IN" sz="1600" kern="100" dirty="0">
                          <a:solidFill>
                            <a:schemeClr val="bg1"/>
                          </a:solidFill>
                          <a:effectLst/>
                        </a:rPr>
                        <a:t>Names</a:t>
                      </a:r>
                      <a:endParaRPr lang="en-IN" sz="12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IN" sz="1600" kern="100">
                          <a:effectLst/>
                        </a:rPr>
                        <a:t>Student ID</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74640785"/>
                  </a:ext>
                </a:extLst>
              </a:tr>
              <a:tr h="0">
                <a:tc>
                  <a:txBody>
                    <a:bodyPr/>
                    <a:lstStyle/>
                    <a:p>
                      <a:pPr marL="0" lvl="0" indent="0" algn="ctr">
                        <a:lnSpc>
                          <a:spcPct val="150000"/>
                        </a:lnSpc>
                        <a:spcAft>
                          <a:spcPts val="800"/>
                        </a:spcAft>
                        <a:buFont typeface="+mj-lt"/>
                        <a:buNone/>
                      </a:pPr>
                      <a:r>
                        <a:rPr lang="en-IN" sz="1600" kern="100" dirty="0">
                          <a:effectLst/>
                        </a:rPr>
                        <a:t>1. 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r>
                        <a:rPr lang="en-GB" sz="1600" b="1" dirty="0"/>
                        <a:t>Chizoma Awoyemi </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1">
                        <a:lnSpc>
                          <a:spcPct val="150000"/>
                        </a:lnSpc>
                        <a:spcBef>
                          <a:spcPts val="0"/>
                        </a:spcBef>
                        <a:spcAft>
                          <a:spcPts val="800"/>
                        </a:spcAft>
                        <a:buClrTx/>
                        <a:buSzTx/>
                        <a:buFontTx/>
                        <a:buNone/>
                        <a:tabLst/>
                        <a:defRPr/>
                      </a:pPr>
                      <a:r>
                        <a:rPr lang="en-GB" sz="1600" b="1" dirty="0"/>
                        <a:t>2223400</a:t>
                      </a:r>
                    </a:p>
                  </a:txBody>
                  <a:tcPr marL="68580" marR="68580" marT="0" marB="0"/>
                </a:tc>
                <a:extLst>
                  <a:ext uri="{0D108BD9-81ED-4DB2-BD59-A6C34878D82A}">
                    <a16:rowId xmlns:a16="http://schemas.microsoft.com/office/drawing/2014/main" val="1306029049"/>
                  </a:ext>
                </a:extLst>
              </a:tr>
              <a:tr h="378985">
                <a:tc>
                  <a:txBody>
                    <a:bodyPr/>
                    <a:lstStyle/>
                    <a:p>
                      <a:pPr marL="0" lvl="0" indent="0" algn="ctr">
                        <a:lnSpc>
                          <a:spcPct val="150000"/>
                        </a:lnSpc>
                        <a:spcAft>
                          <a:spcPts val="800"/>
                        </a:spcAft>
                        <a:buFont typeface="+mj-lt"/>
                        <a:buNone/>
                      </a:pPr>
                      <a:r>
                        <a:rPr lang="en-IN" sz="1600" kern="100" dirty="0">
                          <a:effectLst/>
                        </a:rPr>
                        <a:t>2.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endParaRPr lang="en-GB" sz="1600" b="1" dirty="0"/>
                    </a:p>
                    <a:p>
                      <a:pPr algn="ctr"/>
                      <a:r>
                        <a:rPr lang="en-GB" sz="1600" b="1" dirty="0"/>
                        <a:t>Abin </a:t>
                      </a:r>
                      <a:r>
                        <a:rPr lang="en-GB" sz="1600" b="1" dirty="0" err="1"/>
                        <a:t>Cherukunnel</a:t>
                      </a:r>
                      <a:r>
                        <a:rPr lang="en-GB" sz="1600" b="1" dirty="0"/>
                        <a:t> Aji</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1">
                        <a:lnSpc>
                          <a:spcPct val="150000"/>
                        </a:lnSpc>
                        <a:spcBef>
                          <a:spcPts val="0"/>
                        </a:spcBef>
                        <a:spcAft>
                          <a:spcPts val="800"/>
                        </a:spcAft>
                        <a:buClrTx/>
                        <a:buSzTx/>
                        <a:buFontTx/>
                        <a:buNone/>
                        <a:tabLst/>
                        <a:defRPr/>
                      </a:pPr>
                      <a:r>
                        <a:rPr lang="en-GB" sz="1600" b="1" dirty="0"/>
                        <a:t>2535941</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8389546"/>
                  </a:ext>
                </a:extLst>
              </a:tr>
              <a:tr h="422011">
                <a:tc>
                  <a:txBody>
                    <a:bodyPr/>
                    <a:lstStyle/>
                    <a:p>
                      <a:pPr marL="0" lvl="0" indent="0" algn="ctr">
                        <a:lnSpc>
                          <a:spcPct val="150000"/>
                        </a:lnSpc>
                        <a:spcAft>
                          <a:spcPts val="800"/>
                        </a:spcAft>
                        <a:buFont typeface="+mj-lt"/>
                        <a:buNone/>
                      </a:pPr>
                      <a:r>
                        <a:rPr lang="en-IN" sz="1600" kern="100" dirty="0">
                          <a:effectLst/>
                        </a:rPr>
                        <a:t>3. 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1">
                        <a:lnSpc>
                          <a:spcPct val="150000"/>
                        </a:lnSpc>
                        <a:spcBef>
                          <a:spcPts val="0"/>
                        </a:spcBef>
                        <a:spcAft>
                          <a:spcPts val="800"/>
                        </a:spcAft>
                        <a:buClrTx/>
                        <a:buSzTx/>
                        <a:buFontTx/>
                        <a:buNone/>
                        <a:tabLst/>
                        <a:defRPr/>
                      </a:pPr>
                      <a:r>
                        <a:rPr lang="en-GB" sz="1600" b="1" dirty="0"/>
                        <a:t>Paul Amoh</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1">
                        <a:lnSpc>
                          <a:spcPct val="150000"/>
                        </a:lnSpc>
                        <a:spcBef>
                          <a:spcPts val="0"/>
                        </a:spcBef>
                        <a:spcAft>
                          <a:spcPts val="800"/>
                        </a:spcAft>
                        <a:buClrTx/>
                        <a:buSzTx/>
                        <a:buFontTx/>
                        <a:buNone/>
                        <a:tabLst/>
                        <a:defRPr/>
                      </a:pPr>
                      <a:r>
                        <a:rPr lang="en-GB" sz="1600" b="1" dirty="0"/>
                        <a:t>2246297</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65525043"/>
                  </a:ext>
                </a:extLst>
              </a:tr>
            </a:tbl>
          </a:graphicData>
        </a:graphic>
      </p:graphicFrame>
    </p:spTree>
    <p:extLst>
      <p:ext uri="{BB962C8B-B14F-4D97-AF65-F5344CB8AC3E}">
        <p14:creationId xmlns:p14="http://schemas.microsoft.com/office/powerpoint/2010/main" val="2619053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1B2A4E"/>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6D1CC870-E1C5-FD46-1835-C90E1A4A1E1B}"/>
              </a:ext>
            </a:extLst>
          </p:cNvPr>
          <p:cNvPicPr>
            <a:picLocks noChangeAspect="1"/>
          </p:cNvPicPr>
          <p:nvPr/>
        </p:nvPicPr>
        <p:blipFill>
          <a:blip r:embed="rId3"/>
          <a:stretch>
            <a:fillRect/>
          </a:stretch>
        </p:blipFill>
        <p:spPr>
          <a:xfrm>
            <a:off x="4961656" y="999671"/>
            <a:ext cx="7076107" cy="5230368"/>
          </a:xfrm>
          <a:prstGeom prst="rect">
            <a:avLst/>
          </a:prstGeom>
        </p:spPr>
      </p:pic>
      <p:sp>
        <p:nvSpPr>
          <p:cNvPr id="4" name="Shape 2"/>
          <p:cNvSpPr/>
          <p:nvPr/>
        </p:nvSpPr>
        <p:spPr>
          <a:xfrm>
            <a:off x="1097280" y="822960"/>
            <a:ext cx="73152" cy="73152"/>
          </a:xfrm>
          <a:prstGeom prst="ellipse">
            <a:avLst/>
          </a:prstGeom>
          <a:solidFill>
            <a:srgbClr val="FFFFFF"/>
          </a:solidFill>
          <a:ln w="12700">
            <a:solidFill>
              <a:srgbClr val="1B2A4E"/>
            </a:solidFill>
            <a:prstDash val="solid"/>
          </a:ln>
        </p:spPr>
        <p:txBody>
          <a:bodyPr/>
          <a:lstStyle/>
          <a:p>
            <a:endParaRPr lang="en-GB"/>
          </a:p>
        </p:txBody>
      </p:sp>
      <p:sp>
        <p:nvSpPr>
          <p:cNvPr id="5" name="Shape 3"/>
          <p:cNvSpPr/>
          <p:nvPr/>
        </p:nvSpPr>
        <p:spPr>
          <a:xfrm>
            <a:off x="2560320" y="1463040"/>
            <a:ext cx="73152" cy="73152"/>
          </a:xfrm>
          <a:prstGeom prst="ellipse">
            <a:avLst/>
          </a:prstGeom>
          <a:solidFill>
            <a:srgbClr val="FFFFFF"/>
          </a:solidFill>
          <a:ln w="12700">
            <a:solidFill>
              <a:srgbClr val="1B2A4E"/>
            </a:solidFill>
            <a:prstDash val="solid"/>
          </a:ln>
        </p:spPr>
        <p:txBody>
          <a:bodyPr/>
          <a:lstStyle/>
          <a:p>
            <a:endParaRPr lang="en-GB"/>
          </a:p>
        </p:txBody>
      </p:sp>
      <p:sp>
        <p:nvSpPr>
          <p:cNvPr id="6" name="Shape 4"/>
          <p:cNvSpPr/>
          <p:nvPr/>
        </p:nvSpPr>
        <p:spPr>
          <a:xfrm>
            <a:off x="4206240" y="548640"/>
            <a:ext cx="73152" cy="73152"/>
          </a:xfrm>
          <a:prstGeom prst="ellipse">
            <a:avLst/>
          </a:prstGeom>
          <a:solidFill>
            <a:srgbClr val="FFFFFF"/>
          </a:solidFill>
          <a:ln w="12700">
            <a:solidFill>
              <a:srgbClr val="1B2A4E"/>
            </a:solidFill>
            <a:prstDash val="solid"/>
          </a:ln>
        </p:spPr>
        <p:txBody>
          <a:bodyPr/>
          <a:lstStyle/>
          <a:p>
            <a:endParaRPr lang="en-GB"/>
          </a:p>
        </p:txBody>
      </p:sp>
      <p:sp>
        <p:nvSpPr>
          <p:cNvPr id="7" name="Shape 5"/>
          <p:cNvSpPr/>
          <p:nvPr/>
        </p:nvSpPr>
        <p:spPr>
          <a:xfrm>
            <a:off x="5852160" y="1188720"/>
            <a:ext cx="73152" cy="73152"/>
          </a:xfrm>
          <a:prstGeom prst="ellipse">
            <a:avLst/>
          </a:prstGeom>
          <a:solidFill>
            <a:srgbClr val="FFFFFF"/>
          </a:solidFill>
          <a:ln w="12700">
            <a:solidFill>
              <a:srgbClr val="1B2A4E"/>
            </a:solidFill>
            <a:prstDash val="solid"/>
          </a:ln>
        </p:spPr>
        <p:txBody>
          <a:bodyPr/>
          <a:lstStyle/>
          <a:p>
            <a:endParaRPr lang="en-GB"/>
          </a:p>
        </p:txBody>
      </p:sp>
      <p:sp>
        <p:nvSpPr>
          <p:cNvPr id="8" name="Shape 6"/>
          <p:cNvSpPr/>
          <p:nvPr/>
        </p:nvSpPr>
        <p:spPr>
          <a:xfrm>
            <a:off x="7315200" y="731520"/>
            <a:ext cx="73152" cy="73152"/>
          </a:xfrm>
          <a:prstGeom prst="ellipse">
            <a:avLst/>
          </a:prstGeom>
          <a:solidFill>
            <a:srgbClr val="FFFFFF"/>
          </a:solidFill>
          <a:ln w="12700">
            <a:solidFill>
              <a:srgbClr val="1B2A4E"/>
            </a:solidFill>
            <a:prstDash val="solid"/>
          </a:ln>
        </p:spPr>
        <p:txBody>
          <a:bodyPr/>
          <a:lstStyle/>
          <a:p>
            <a:endParaRPr lang="en-GB"/>
          </a:p>
        </p:txBody>
      </p:sp>
      <p:sp>
        <p:nvSpPr>
          <p:cNvPr id="9" name="Text 7"/>
          <p:cNvSpPr/>
          <p:nvPr/>
        </p:nvSpPr>
        <p:spPr>
          <a:xfrm>
            <a:off x="640080" y="2377440"/>
            <a:ext cx="10515600" cy="457200"/>
          </a:xfrm>
          <a:prstGeom prst="rect">
            <a:avLst/>
          </a:prstGeom>
          <a:noFill/>
          <a:ln/>
        </p:spPr>
        <p:txBody>
          <a:bodyPr wrap="square" rtlCol="0" anchor="ctr"/>
          <a:lstStyle/>
          <a:p>
            <a:pPr marL="0" indent="0">
              <a:buNone/>
            </a:pPr>
            <a:endParaRPr lang="en-US" sz="1600" dirty="0"/>
          </a:p>
        </p:txBody>
      </p:sp>
      <p:sp>
        <p:nvSpPr>
          <p:cNvPr id="10" name="Text 8"/>
          <p:cNvSpPr/>
          <p:nvPr/>
        </p:nvSpPr>
        <p:spPr>
          <a:xfrm>
            <a:off x="640080" y="2880360"/>
            <a:ext cx="10515600" cy="914400"/>
          </a:xfrm>
          <a:prstGeom prst="rect">
            <a:avLst/>
          </a:prstGeom>
          <a:noFill/>
          <a:ln/>
        </p:spPr>
        <p:txBody>
          <a:bodyPr wrap="square" rtlCol="0" anchor="ctr"/>
          <a:lstStyle/>
          <a:p>
            <a:pPr marL="0" indent="0">
              <a:buNone/>
            </a:pPr>
            <a:r>
              <a:rPr lang="en-US" sz="4000" b="1" dirty="0">
                <a:solidFill>
                  <a:srgbClr val="FFFFFF"/>
                </a:solidFill>
                <a:latin typeface="Arial" pitchFamily="34" charset="0"/>
                <a:ea typeface="Arial" pitchFamily="34" charset="-122"/>
                <a:cs typeface="Arial" pitchFamily="34" charset="-120"/>
              </a:rPr>
              <a:t>A Sleep Hygiene Campaign for Young Adults</a:t>
            </a:r>
            <a:endParaRPr lang="en-US" sz="4000" dirty="0"/>
          </a:p>
        </p:txBody>
      </p:sp>
      <p:sp>
        <p:nvSpPr>
          <p:cNvPr id="11" name="Text 9"/>
          <p:cNvSpPr/>
          <p:nvPr/>
        </p:nvSpPr>
        <p:spPr>
          <a:xfrm>
            <a:off x="640080" y="4183380"/>
            <a:ext cx="3810734" cy="457200"/>
          </a:xfrm>
          <a:prstGeom prst="rect">
            <a:avLst/>
          </a:prstGeom>
          <a:noFill/>
          <a:ln/>
        </p:spPr>
        <p:txBody>
          <a:bodyPr wrap="square" rtlCol="0" anchor="ctr"/>
          <a:lstStyle/>
          <a:p>
            <a:pPr marL="0" indent="0">
              <a:buNone/>
            </a:pPr>
            <a:r>
              <a:rPr lang="en-US" sz="2000" i="1" dirty="0">
                <a:solidFill>
                  <a:schemeClr val="bg1"/>
                </a:solidFill>
                <a:latin typeface="Arial" pitchFamily="34" charset="0"/>
                <a:ea typeface="Arial" pitchFamily="34" charset="-122"/>
                <a:cs typeface="Arial" pitchFamily="34" charset="-120"/>
              </a:rPr>
              <a:t>Promoting healthy sleep behaviour in 18–25 year-olds</a:t>
            </a:r>
            <a:endParaRPr lang="en-US" sz="2000" dirty="0">
              <a:solidFill>
                <a:schemeClr val="bg1"/>
              </a:solidFill>
            </a:endParaRPr>
          </a:p>
        </p:txBody>
      </p:sp>
      <p:sp>
        <p:nvSpPr>
          <p:cNvPr id="12" name="Text 10"/>
          <p:cNvSpPr/>
          <p:nvPr/>
        </p:nvSpPr>
        <p:spPr>
          <a:xfrm>
            <a:off x="640080" y="5029200"/>
            <a:ext cx="10515600" cy="1280160"/>
          </a:xfrm>
          <a:prstGeom prst="rect">
            <a:avLst/>
          </a:prstGeom>
          <a:noFill/>
          <a:ln/>
        </p:spPr>
        <p:txBody>
          <a:bodyPr wrap="square" rtlCol="0" anchor="ctr"/>
          <a:lstStyle/>
          <a:p>
            <a:pPr marL="0" indent="0">
              <a:spcAft>
                <a:spcPts val="600"/>
              </a:spcAft>
              <a:buNone/>
            </a:pPr>
            <a:r>
              <a:rPr lang="en-US" sz="1600" dirty="0">
                <a:solidFill>
                  <a:srgbClr val="FFFFFF"/>
                </a:solidFill>
                <a:latin typeface="Arial" pitchFamily="34" charset="0"/>
                <a:ea typeface="Arial" pitchFamily="34" charset="-122"/>
                <a:cs typeface="Arial" pitchFamily="34" charset="-120"/>
              </a:rPr>
              <a:t>Module: Social Epidemiology &amp; Public Health Development</a:t>
            </a:r>
            <a:endParaRPr lang="en-US" sz="1600" dirty="0"/>
          </a:p>
          <a:p>
            <a:pPr marL="0" indent="0">
              <a:spcAft>
                <a:spcPts val="600"/>
              </a:spcAft>
              <a:buNone/>
            </a:pPr>
            <a:r>
              <a:rPr lang="en-US" sz="1600" dirty="0">
                <a:solidFill>
                  <a:srgbClr val="FFFFFF"/>
                </a:solidFill>
                <a:latin typeface="Arial" pitchFamily="34" charset="0"/>
                <a:ea typeface="Arial" pitchFamily="34" charset="-122"/>
                <a:cs typeface="Arial" pitchFamily="34" charset="-120"/>
              </a:rPr>
              <a:t>Component 1 – Group Presentation | Task 1: Rationale</a:t>
            </a:r>
            <a:endParaRPr lang="en-US" sz="1600" dirty="0"/>
          </a:p>
          <a:p>
            <a:pPr marL="0" indent="0">
              <a:spcAft>
                <a:spcPts val="600"/>
              </a:spcAft>
              <a:buNone/>
            </a:pPr>
            <a:r>
              <a:rPr lang="en-US" sz="1600" dirty="0">
                <a:solidFill>
                  <a:srgbClr val="FFFFFF"/>
                </a:solidFill>
                <a:latin typeface="Arial" pitchFamily="34" charset="0"/>
                <a:cs typeface="Arial" pitchFamily="34" charset="-120"/>
              </a:rPr>
              <a:t>Presenter – Chizoma Awoyemi</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BF7EE"/>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Introduction: Why Sleep, Why Now?</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Defining the target population and the behaviour</a:t>
            </a:r>
            <a:endParaRPr lang="en-US" sz="1400" dirty="0"/>
          </a:p>
        </p:txBody>
      </p:sp>
      <p:sp>
        <p:nvSpPr>
          <p:cNvPr id="4" name="Text 2"/>
          <p:cNvSpPr/>
          <p:nvPr/>
        </p:nvSpPr>
        <p:spPr>
          <a:xfrm>
            <a:off x="365760" y="1554480"/>
            <a:ext cx="5943600" cy="4114800"/>
          </a:xfrm>
          <a:prstGeom prst="rect">
            <a:avLst/>
          </a:prstGeom>
          <a:noFill/>
          <a:ln/>
        </p:spPr>
        <p:txBody>
          <a:bodyPr wrap="square" rtlCol="0" anchor="ctr"/>
          <a:lstStyle/>
          <a:p>
            <a:pPr marL="0" indent="0">
              <a:lnSpc>
                <a:spcPct val="130000"/>
              </a:lnSpc>
              <a:spcAft>
                <a:spcPts val="600"/>
              </a:spcAft>
              <a:buNone/>
            </a:pPr>
            <a:r>
              <a:rPr lang="en-US" b="1" dirty="0">
                <a:solidFill>
                  <a:srgbClr val="1B2A4E"/>
                </a:solidFill>
                <a:latin typeface="Arial" panose="020B0604020202020204" pitchFamily="34" charset="0"/>
                <a:ea typeface="Arial" pitchFamily="34" charset="-122"/>
                <a:cs typeface="Arial" panose="020B0604020202020204" pitchFamily="34" charset="0"/>
              </a:rPr>
              <a:t>Health Promotion in practice</a:t>
            </a:r>
            <a:endParaRPr lang="en-US" dirty="0">
              <a:latin typeface="Arial" panose="020B0604020202020204" pitchFamily="34" charset="0"/>
              <a:cs typeface="Arial" panose="020B0604020202020204" pitchFamily="34" charset="0"/>
            </a:endParaRPr>
          </a:p>
          <a:p>
            <a:pPr marL="0" indent="0">
              <a:lnSpc>
                <a:spcPct val="130000"/>
              </a:lnSpc>
              <a:spcAft>
                <a:spcPts val="600"/>
              </a:spcAft>
              <a:buNone/>
            </a:pPr>
            <a:r>
              <a:rPr lang="en-US" dirty="0">
                <a:solidFill>
                  <a:srgbClr val="000000"/>
                </a:solidFill>
                <a:latin typeface="Arial" panose="020B0604020202020204" pitchFamily="34" charset="0"/>
                <a:ea typeface="Arial" pitchFamily="34" charset="-122"/>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lnSpc>
                <a:spcPct val="130000"/>
              </a:lnSpc>
              <a:spcAft>
                <a:spcPts val="600"/>
              </a:spcAft>
              <a:buNone/>
            </a:pPr>
            <a:r>
              <a:rPr lang="en-US" dirty="0">
                <a:solidFill>
                  <a:srgbClr val="1B2A4E"/>
                </a:solidFill>
                <a:latin typeface="Arial" panose="020B0604020202020204" pitchFamily="34" charset="0"/>
                <a:ea typeface="Arial" pitchFamily="34" charset="-122"/>
                <a:cs typeface="Arial" panose="020B0604020202020204" pitchFamily="34" charset="0"/>
              </a:rPr>
              <a:t>Sleep hygiene refers to a set of behavioural and environmental practices that promote consistent, restorative sleep. Despite being a foundational determinant of physical and mental health, sleep is consistently undervalued by young adults (Mental Health Foundation, 2023).</a:t>
            </a:r>
            <a:endParaRPr lang="en-US" dirty="0">
              <a:latin typeface="Arial" panose="020B0604020202020204" pitchFamily="34" charset="0"/>
              <a:cs typeface="Arial" panose="020B0604020202020204" pitchFamily="34" charset="0"/>
            </a:endParaRPr>
          </a:p>
          <a:p>
            <a:pPr marL="0" indent="0">
              <a:lnSpc>
                <a:spcPct val="130000"/>
              </a:lnSpc>
              <a:spcAft>
                <a:spcPts val="600"/>
              </a:spcAft>
              <a:buNone/>
            </a:pPr>
            <a:r>
              <a:rPr lang="en-US" dirty="0">
                <a:solidFill>
                  <a:srgbClr val="000000"/>
                </a:solidFill>
                <a:latin typeface="Arial" panose="020B0604020202020204" pitchFamily="34" charset="0"/>
                <a:ea typeface="Arial" pitchFamily="34" charset="-122"/>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lnSpc>
                <a:spcPct val="130000"/>
              </a:lnSpc>
              <a:spcAft>
                <a:spcPts val="600"/>
              </a:spcAft>
              <a:buNone/>
            </a:pPr>
            <a:r>
              <a:rPr lang="en-US" dirty="0">
                <a:solidFill>
                  <a:srgbClr val="1B2A4E"/>
                </a:solidFill>
                <a:latin typeface="Arial" panose="020B0604020202020204" pitchFamily="34" charset="0"/>
                <a:ea typeface="Arial" pitchFamily="34" charset="-122"/>
                <a:cs typeface="Arial" panose="020B0604020202020204" pitchFamily="34" charset="0"/>
              </a:rPr>
              <a:t>This campaign uses awareness raising and skills-based weekly sessions to support behaviour change before chronic ill-health develops.</a:t>
            </a:r>
            <a:endParaRPr lang="en-US" dirty="0">
              <a:latin typeface="Arial" panose="020B0604020202020204" pitchFamily="34" charset="0"/>
              <a:cs typeface="Arial" panose="020B0604020202020204" pitchFamily="34" charset="0"/>
            </a:endParaRPr>
          </a:p>
        </p:txBody>
      </p:sp>
      <p:sp>
        <p:nvSpPr>
          <p:cNvPr id="5" name="Shape 3"/>
          <p:cNvSpPr/>
          <p:nvPr/>
        </p:nvSpPr>
        <p:spPr>
          <a:xfrm>
            <a:off x="6766560" y="1554480"/>
            <a:ext cx="4937760" cy="1234440"/>
          </a:xfrm>
          <a:prstGeom prst="roundRect">
            <a:avLst>
              <a:gd name="adj" fmla="val 8889"/>
            </a:avLst>
          </a:prstGeom>
          <a:solidFill>
            <a:srgbClr val="FFFFFF"/>
          </a:solidFill>
          <a:ln w="12700">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6" name="Text 4"/>
          <p:cNvSpPr/>
          <p:nvPr/>
        </p:nvSpPr>
        <p:spPr>
          <a:xfrm>
            <a:off x="6858000" y="1645920"/>
            <a:ext cx="2011680" cy="1005840"/>
          </a:xfrm>
          <a:prstGeom prst="rect">
            <a:avLst/>
          </a:prstGeom>
          <a:noFill/>
          <a:ln/>
        </p:spPr>
        <p:txBody>
          <a:bodyPr wrap="square" lIns="0" tIns="0" rIns="0" bIns="0" rtlCol="0" anchor="ctr"/>
          <a:lstStyle/>
          <a:p>
            <a:pPr marL="0" indent="0" algn="ctr">
              <a:buNone/>
            </a:pPr>
            <a:r>
              <a:rPr lang="en-US" sz="3400" b="1" dirty="0">
                <a:solidFill>
                  <a:srgbClr val="F4B860"/>
                </a:solidFill>
                <a:latin typeface="Arial" pitchFamily="34" charset="0"/>
                <a:ea typeface="Arial" pitchFamily="34" charset="-122"/>
                <a:cs typeface="Arial" pitchFamily="34" charset="-120"/>
              </a:rPr>
              <a:t>18–25</a:t>
            </a:r>
            <a:endParaRPr lang="en-US" sz="3400" dirty="0"/>
          </a:p>
        </p:txBody>
      </p:sp>
      <p:sp>
        <p:nvSpPr>
          <p:cNvPr id="7" name="Text 5"/>
          <p:cNvSpPr/>
          <p:nvPr/>
        </p:nvSpPr>
        <p:spPr>
          <a:xfrm>
            <a:off x="8586439" y="1737360"/>
            <a:ext cx="3026441" cy="868680"/>
          </a:xfrm>
          <a:prstGeom prst="rect">
            <a:avLst/>
          </a:prstGeom>
          <a:noFill/>
          <a:ln/>
        </p:spPr>
        <p:txBody>
          <a:bodyPr wrap="square" lIns="0" tIns="0" rIns="0" bIns="0" rtlCol="0" anchor="ctr"/>
          <a:lstStyle/>
          <a:p>
            <a:pPr marL="0" indent="0">
              <a:buNone/>
            </a:pPr>
            <a:r>
              <a:rPr lang="en-US" sz="1300" dirty="0">
                <a:solidFill>
                  <a:srgbClr val="1B2A4E"/>
                </a:solidFill>
                <a:latin typeface="Arial" pitchFamily="34" charset="0"/>
                <a:ea typeface="Arial" pitchFamily="34" charset="-122"/>
                <a:cs typeface="Arial" pitchFamily="34" charset="-120"/>
              </a:rPr>
              <a:t>Target age (emerging adulthood)</a:t>
            </a:r>
            <a:endParaRPr lang="en-US" sz="1300" dirty="0"/>
          </a:p>
        </p:txBody>
      </p:sp>
      <p:sp>
        <p:nvSpPr>
          <p:cNvPr id="8" name="Shape 6"/>
          <p:cNvSpPr/>
          <p:nvPr/>
        </p:nvSpPr>
        <p:spPr>
          <a:xfrm>
            <a:off x="6766560" y="2971800"/>
            <a:ext cx="4937760" cy="1234440"/>
          </a:xfrm>
          <a:prstGeom prst="roundRect">
            <a:avLst>
              <a:gd name="adj" fmla="val 8889"/>
            </a:avLst>
          </a:prstGeom>
          <a:solidFill>
            <a:srgbClr val="FFFFFF"/>
          </a:solidFill>
          <a:ln w="12700">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9" name="Text 7"/>
          <p:cNvSpPr/>
          <p:nvPr/>
        </p:nvSpPr>
        <p:spPr>
          <a:xfrm>
            <a:off x="6858000" y="3063240"/>
            <a:ext cx="2011680" cy="1005840"/>
          </a:xfrm>
          <a:prstGeom prst="rect">
            <a:avLst/>
          </a:prstGeom>
          <a:noFill/>
          <a:ln/>
        </p:spPr>
        <p:txBody>
          <a:bodyPr wrap="square" lIns="0" tIns="0" rIns="0" bIns="0" rtlCol="0" anchor="ctr"/>
          <a:lstStyle/>
          <a:p>
            <a:pPr marL="0" indent="0" algn="ctr">
              <a:buNone/>
            </a:pPr>
            <a:r>
              <a:rPr lang="en-US" sz="3400" b="1" dirty="0">
                <a:solidFill>
                  <a:srgbClr val="F4B860"/>
                </a:solidFill>
                <a:latin typeface="Arial" pitchFamily="34" charset="0"/>
                <a:ea typeface="Arial" pitchFamily="34" charset="-122"/>
                <a:cs typeface="Arial" pitchFamily="34" charset="-120"/>
              </a:rPr>
              <a:t>7–9 hr</a:t>
            </a:r>
            <a:endParaRPr lang="en-US" sz="3400" dirty="0"/>
          </a:p>
        </p:txBody>
      </p:sp>
      <p:sp>
        <p:nvSpPr>
          <p:cNvPr id="10" name="Text 8"/>
          <p:cNvSpPr/>
          <p:nvPr/>
        </p:nvSpPr>
        <p:spPr>
          <a:xfrm>
            <a:off x="8869680" y="3154680"/>
            <a:ext cx="2743200" cy="868680"/>
          </a:xfrm>
          <a:prstGeom prst="rect">
            <a:avLst/>
          </a:prstGeom>
          <a:noFill/>
          <a:ln/>
        </p:spPr>
        <p:txBody>
          <a:bodyPr wrap="square" lIns="0" tIns="0" rIns="0" bIns="0" rtlCol="0" anchor="ctr"/>
          <a:lstStyle/>
          <a:p>
            <a:pPr marL="0" indent="0">
              <a:buNone/>
            </a:pPr>
            <a:r>
              <a:rPr lang="en-US" sz="1300" dirty="0">
                <a:solidFill>
                  <a:srgbClr val="1B2A4E"/>
                </a:solidFill>
                <a:latin typeface="Arial" pitchFamily="34" charset="0"/>
                <a:ea typeface="Arial" pitchFamily="34" charset="-122"/>
                <a:cs typeface="Arial" pitchFamily="34" charset="-120"/>
              </a:rPr>
              <a:t>Recommended nightly sleep (NHS, 2024)</a:t>
            </a:r>
            <a:endParaRPr lang="en-US" sz="1300" dirty="0"/>
          </a:p>
        </p:txBody>
      </p:sp>
      <p:sp>
        <p:nvSpPr>
          <p:cNvPr id="11" name="Shape 9"/>
          <p:cNvSpPr/>
          <p:nvPr/>
        </p:nvSpPr>
        <p:spPr>
          <a:xfrm>
            <a:off x="6766560" y="4389120"/>
            <a:ext cx="4937760" cy="1234440"/>
          </a:xfrm>
          <a:prstGeom prst="roundRect">
            <a:avLst>
              <a:gd name="adj" fmla="val 8889"/>
            </a:avLst>
          </a:prstGeom>
          <a:solidFill>
            <a:srgbClr val="FFFFFF"/>
          </a:solidFill>
          <a:ln w="12700">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12" name="Text 10"/>
          <p:cNvSpPr/>
          <p:nvPr/>
        </p:nvSpPr>
        <p:spPr>
          <a:xfrm>
            <a:off x="6858000" y="4480560"/>
            <a:ext cx="2011680" cy="1005840"/>
          </a:xfrm>
          <a:prstGeom prst="rect">
            <a:avLst/>
          </a:prstGeom>
          <a:noFill/>
          <a:ln/>
        </p:spPr>
        <p:txBody>
          <a:bodyPr wrap="square" lIns="0" tIns="0" rIns="0" bIns="0" rtlCol="0" anchor="ctr"/>
          <a:lstStyle/>
          <a:p>
            <a:pPr marL="0" indent="0" algn="ctr">
              <a:buNone/>
            </a:pPr>
            <a:r>
              <a:rPr lang="en-US" sz="3400" b="1" dirty="0">
                <a:solidFill>
                  <a:srgbClr val="F4B860"/>
                </a:solidFill>
                <a:latin typeface="Arial" pitchFamily="34" charset="0"/>
                <a:ea typeface="Arial" pitchFamily="34" charset="-122"/>
                <a:cs typeface="Arial" pitchFamily="34" charset="-120"/>
              </a:rPr>
              <a:t>1 in 3</a:t>
            </a:r>
            <a:endParaRPr lang="en-US" sz="3400" dirty="0"/>
          </a:p>
        </p:txBody>
      </p:sp>
      <p:sp>
        <p:nvSpPr>
          <p:cNvPr id="13" name="Text 11"/>
          <p:cNvSpPr/>
          <p:nvPr/>
        </p:nvSpPr>
        <p:spPr>
          <a:xfrm>
            <a:off x="8869680" y="4572000"/>
            <a:ext cx="2743200" cy="868680"/>
          </a:xfrm>
          <a:prstGeom prst="rect">
            <a:avLst/>
          </a:prstGeom>
          <a:noFill/>
          <a:ln/>
        </p:spPr>
        <p:txBody>
          <a:bodyPr wrap="square" lIns="0" tIns="0" rIns="0" bIns="0" rtlCol="0" anchor="ctr"/>
          <a:lstStyle/>
          <a:p>
            <a:pPr marL="0" indent="0">
              <a:buNone/>
            </a:pPr>
            <a:r>
              <a:rPr lang="en-US" sz="1300" dirty="0">
                <a:solidFill>
                  <a:srgbClr val="1B2A4E"/>
                </a:solidFill>
                <a:latin typeface="Arial" pitchFamily="34" charset="0"/>
                <a:ea typeface="Arial" pitchFamily="34" charset="-122"/>
                <a:cs typeface="Arial" pitchFamily="34" charset="-120"/>
              </a:rPr>
              <a:t>UK young adults sleep &lt; 6 hrs (MHF, 2023)</a:t>
            </a:r>
            <a:endParaRPr lang="en-US" sz="1300" dirty="0"/>
          </a:p>
        </p:txBody>
      </p:sp>
      <p:sp>
        <p:nvSpPr>
          <p:cNvPr id="14" name="Text 12"/>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15" name="Text 13"/>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2 / 10</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Rationale: Why This Campaign Is Needed</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Sleep as a modifiable social determinant of health</a:t>
            </a:r>
            <a:endParaRPr lang="en-US" sz="1400" dirty="0"/>
          </a:p>
        </p:txBody>
      </p:sp>
      <p:sp>
        <p:nvSpPr>
          <p:cNvPr id="4" name="Shape 2"/>
          <p:cNvSpPr/>
          <p:nvPr/>
        </p:nvSpPr>
        <p:spPr>
          <a:xfrm>
            <a:off x="457200" y="1554480"/>
            <a:ext cx="5577840" cy="2057400"/>
          </a:xfrm>
          <a:prstGeom prst="roundRect">
            <a:avLst>
              <a:gd name="adj" fmla="val 5333"/>
            </a:avLst>
          </a:prstGeom>
          <a:solidFill>
            <a:srgbClr val="FBF7EE"/>
          </a:solidFill>
          <a:ln w="9525">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5" name="Text 3"/>
          <p:cNvSpPr/>
          <p:nvPr/>
        </p:nvSpPr>
        <p:spPr>
          <a:xfrm>
            <a:off x="685800" y="1691640"/>
            <a:ext cx="914400" cy="548640"/>
          </a:xfrm>
          <a:prstGeom prst="rect">
            <a:avLst/>
          </a:prstGeom>
          <a:noFill/>
          <a:ln/>
        </p:spPr>
        <p:txBody>
          <a:bodyPr wrap="square" lIns="0" tIns="0" rIns="0" bIns="0" rtlCol="0" anchor="ctr"/>
          <a:lstStyle/>
          <a:p>
            <a:pPr marL="0" indent="0">
              <a:buNone/>
            </a:pPr>
            <a:r>
              <a:rPr lang="en-US" sz="2800" b="1" dirty="0">
                <a:solidFill>
                  <a:srgbClr val="F4B860"/>
                </a:solidFill>
                <a:latin typeface="Arial" pitchFamily="34" charset="0"/>
                <a:ea typeface="Arial" pitchFamily="34" charset="-122"/>
                <a:cs typeface="Arial" pitchFamily="34" charset="-120"/>
              </a:rPr>
              <a:t>01</a:t>
            </a:r>
            <a:endParaRPr lang="en-US" sz="2800" dirty="0"/>
          </a:p>
        </p:txBody>
      </p:sp>
      <p:sp>
        <p:nvSpPr>
          <p:cNvPr id="6" name="Text 4"/>
          <p:cNvSpPr/>
          <p:nvPr/>
        </p:nvSpPr>
        <p:spPr>
          <a:xfrm>
            <a:off x="1645920" y="1737360"/>
            <a:ext cx="4206240" cy="502920"/>
          </a:xfrm>
          <a:prstGeom prst="rect">
            <a:avLst/>
          </a:prstGeom>
          <a:noFill/>
          <a:ln/>
        </p:spPr>
        <p:txBody>
          <a:bodyPr wrap="square" lIns="0" tIns="0" rIns="0" bIns="0" rtlCol="0" anchor="ctr"/>
          <a:lstStyle/>
          <a:p>
            <a:pPr marL="0" indent="0">
              <a:buNone/>
            </a:pPr>
            <a:r>
              <a:rPr lang="en-US" sz="1800" b="1" dirty="0">
                <a:solidFill>
                  <a:srgbClr val="1B2A4E"/>
                </a:solidFill>
                <a:latin typeface="Arial" pitchFamily="34" charset="0"/>
                <a:ea typeface="Arial" pitchFamily="34" charset="-122"/>
                <a:cs typeface="Arial" pitchFamily="34" charset="-120"/>
              </a:rPr>
              <a:t>High prevalence of poor sleep</a:t>
            </a:r>
            <a:endParaRPr lang="en-US" sz="1800" dirty="0"/>
          </a:p>
        </p:txBody>
      </p:sp>
      <p:sp>
        <p:nvSpPr>
          <p:cNvPr id="7" name="Text 5"/>
          <p:cNvSpPr/>
          <p:nvPr/>
        </p:nvSpPr>
        <p:spPr>
          <a:xfrm>
            <a:off x="685800" y="2331720"/>
            <a:ext cx="5120640" cy="1188720"/>
          </a:xfrm>
          <a:prstGeom prst="rect">
            <a:avLst/>
          </a:prstGeom>
          <a:noFill/>
          <a:ln/>
        </p:spPr>
        <p:txBody>
          <a:bodyPr wrap="square" lIns="0" tIns="0" rIns="0" bIns="0" rtlCol="0" anchor="ctr"/>
          <a:lstStyle/>
          <a:p>
            <a:pPr marL="0" indent="0">
              <a:lnSpc>
                <a:spcPct val="130000"/>
              </a:lnSpc>
              <a:buNone/>
            </a:pPr>
            <a:r>
              <a:rPr lang="en-US" sz="1400" dirty="0">
                <a:solidFill>
                  <a:srgbClr val="1B2A4E"/>
                </a:solidFill>
                <a:latin typeface="Arial" pitchFamily="34" charset="0"/>
                <a:ea typeface="Arial" pitchFamily="34" charset="-122"/>
                <a:cs typeface="Arial" pitchFamily="34" charset="-120"/>
              </a:rPr>
              <a:t>Young adults report the steepest decline in sleep duration of any UK age group since 2010 (Hisler et al., 2021).</a:t>
            </a:r>
            <a:endParaRPr lang="en-US" sz="1400" dirty="0"/>
          </a:p>
        </p:txBody>
      </p:sp>
      <p:sp>
        <p:nvSpPr>
          <p:cNvPr id="8" name="Shape 6"/>
          <p:cNvSpPr/>
          <p:nvPr/>
        </p:nvSpPr>
        <p:spPr>
          <a:xfrm>
            <a:off x="6217920" y="1554480"/>
            <a:ext cx="5577840" cy="2057400"/>
          </a:xfrm>
          <a:prstGeom prst="roundRect">
            <a:avLst>
              <a:gd name="adj" fmla="val 5333"/>
            </a:avLst>
          </a:prstGeom>
          <a:solidFill>
            <a:srgbClr val="FBF7EE"/>
          </a:solidFill>
          <a:ln w="9525">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9" name="Text 7"/>
          <p:cNvSpPr/>
          <p:nvPr/>
        </p:nvSpPr>
        <p:spPr>
          <a:xfrm>
            <a:off x="6446520" y="1691640"/>
            <a:ext cx="914400" cy="548640"/>
          </a:xfrm>
          <a:prstGeom prst="rect">
            <a:avLst/>
          </a:prstGeom>
          <a:noFill/>
          <a:ln/>
        </p:spPr>
        <p:txBody>
          <a:bodyPr wrap="square" lIns="0" tIns="0" rIns="0" bIns="0" rtlCol="0" anchor="ctr"/>
          <a:lstStyle/>
          <a:p>
            <a:pPr marL="0" indent="0">
              <a:buNone/>
            </a:pPr>
            <a:r>
              <a:rPr lang="en-US" sz="2800" b="1" dirty="0">
                <a:solidFill>
                  <a:srgbClr val="F4B860"/>
                </a:solidFill>
                <a:latin typeface="Arial" pitchFamily="34" charset="0"/>
                <a:ea typeface="Arial" pitchFamily="34" charset="-122"/>
                <a:cs typeface="Arial" pitchFamily="34" charset="-120"/>
              </a:rPr>
              <a:t>02</a:t>
            </a:r>
            <a:endParaRPr lang="en-US" sz="2800" dirty="0"/>
          </a:p>
        </p:txBody>
      </p:sp>
      <p:sp>
        <p:nvSpPr>
          <p:cNvPr id="10" name="Text 8"/>
          <p:cNvSpPr/>
          <p:nvPr/>
        </p:nvSpPr>
        <p:spPr>
          <a:xfrm>
            <a:off x="7406640" y="1737360"/>
            <a:ext cx="4206240" cy="502920"/>
          </a:xfrm>
          <a:prstGeom prst="rect">
            <a:avLst/>
          </a:prstGeom>
          <a:noFill/>
          <a:ln/>
        </p:spPr>
        <p:txBody>
          <a:bodyPr wrap="square" lIns="0" tIns="0" rIns="0" bIns="0" rtlCol="0" anchor="ctr"/>
          <a:lstStyle/>
          <a:p>
            <a:pPr marL="0" indent="0">
              <a:buNone/>
            </a:pPr>
            <a:r>
              <a:rPr lang="en-US" sz="1800" b="1" dirty="0">
                <a:solidFill>
                  <a:srgbClr val="1B2A4E"/>
                </a:solidFill>
                <a:latin typeface="Arial" pitchFamily="34" charset="0"/>
                <a:ea typeface="Arial" pitchFamily="34" charset="-122"/>
                <a:cs typeface="Arial" pitchFamily="34" charset="-120"/>
              </a:rPr>
              <a:t>Modifiable behaviour</a:t>
            </a:r>
            <a:endParaRPr lang="en-US" sz="1800" dirty="0"/>
          </a:p>
        </p:txBody>
      </p:sp>
      <p:sp>
        <p:nvSpPr>
          <p:cNvPr id="11" name="Text 9"/>
          <p:cNvSpPr/>
          <p:nvPr/>
        </p:nvSpPr>
        <p:spPr>
          <a:xfrm>
            <a:off x="6446520" y="2331720"/>
            <a:ext cx="5120640" cy="1188720"/>
          </a:xfrm>
          <a:prstGeom prst="rect">
            <a:avLst/>
          </a:prstGeom>
          <a:noFill/>
          <a:ln/>
        </p:spPr>
        <p:txBody>
          <a:bodyPr wrap="square" lIns="0" tIns="0" rIns="0" bIns="0" rtlCol="0" anchor="ctr"/>
          <a:lstStyle/>
          <a:p>
            <a:pPr marL="0" indent="0">
              <a:lnSpc>
                <a:spcPct val="130000"/>
              </a:lnSpc>
              <a:buNone/>
            </a:pPr>
            <a:r>
              <a:rPr lang="en-US" sz="1400" dirty="0">
                <a:solidFill>
                  <a:srgbClr val="1B2A4E"/>
                </a:solidFill>
                <a:latin typeface="Arial" pitchFamily="34" charset="0"/>
                <a:ea typeface="Arial" pitchFamily="34" charset="-122"/>
                <a:cs typeface="Arial" pitchFamily="34" charset="-120"/>
              </a:rPr>
              <a:t>Unlike genetic or socioeconomic factors, sleep hygiene can be improved through low-cost behavioural change (Chaput et al., 2022).</a:t>
            </a:r>
            <a:endParaRPr lang="en-US" sz="1400" dirty="0"/>
          </a:p>
        </p:txBody>
      </p:sp>
      <p:sp>
        <p:nvSpPr>
          <p:cNvPr id="12" name="Shape 10"/>
          <p:cNvSpPr/>
          <p:nvPr/>
        </p:nvSpPr>
        <p:spPr>
          <a:xfrm>
            <a:off x="457200" y="3794760"/>
            <a:ext cx="5577840" cy="2057400"/>
          </a:xfrm>
          <a:prstGeom prst="roundRect">
            <a:avLst>
              <a:gd name="adj" fmla="val 5333"/>
            </a:avLst>
          </a:prstGeom>
          <a:solidFill>
            <a:srgbClr val="FBF7EE"/>
          </a:solidFill>
          <a:ln w="9525">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13" name="Text 11"/>
          <p:cNvSpPr/>
          <p:nvPr/>
        </p:nvSpPr>
        <p:spPr>
          <a:xfrm>
            <a:off x="685800" y="3931920"/>
            <a:ext cx="914400" cy="548640"/>
          </a:xfrm>
          <a:prstGeom prst="rect">
            <a:avLst/>
          </a:prstGeom>
          <a:noFill/>
          <a:ln/>
        </p:spPr>
        <p:txBody>
          <a:bodyPr wrap="square" lIns="0" tIns="0" rIns="0" bIns="0" rtlCol="0" anchor="ctr"/>
          <a:lstStyle/>
          <a:p>
            <a:pPr marL="0" indent="0">
              <a:buNone/>
            </a:pPr>
            <a:r>
              <a:rPr lang="en-US" sz="2800" b="1" dirty="0">
                <a:solidFill>
                  <a:srgbClr val="F4B860"/>
                </a:solidFill>
                <a:latin typeface="Arial" pitchFamily="34" charset="0"/>
                <a:ea typeface="Arial" pitchFamily="34" charset="-122"/>
                <a:cs typeface="Arial" pitchFamily="34" charset="-120"/>
              </a:rPr>
              <a:t>03</a:t>
            </a:r>
            <a:endParaRPr lang="en-US" sz="2800" dirty="0"/>
          </a:p>
        </p:txBody>
      </p:sp>
      <p:sp>
        <p:nvSpPr>
          <p:cNvPr id="14" name="Text 12"/>
          <p:cNvSpPr/>
          <p:nvPr/>
        </p:nvSpPr>
        <p:spPr>
          <a:xfrm>
            <a:off x="1645920" y="3977640"/>
            <a:ext cx="4206240" cy="502920"/>
          </a:xfrm>
          <a:prstGeom prst="rect">
            <a:avLst/>
          </a:prstGeom>
          <a:noFill/>
          <a:ln/>
        </p:spPr>
        <p:txBody>
          <a:bodyPr wrap="square" lIns="0" tIns="0" rIns="0" bIns="0" rtlCol="0" anchor="ctr"/>
          <a:lstStyle/>
          <a:p>
            <a:pPr marL="0" indent="0">
              <a:buNone/>
            </a:pPr>
            <a:r>
              <a:rPr lang="en-US" sz="1800" b="1" dirty="0">
                <a:solidFill>
                  <a:srgbClr val="1B2A4E"/>
                </a:solidFill>
                <a:latin typeface="Arial" pitchFamily="34" charset="0"/>
                <a:ea typeface="Arial" pitchFamily="34" charset="-122"/>
                <a:cs typeface="Arial" pitchFamily="34" charset="-120"/>
              </a:rPr>
              <a:t>Wide-ranging health impact</a:t>
            </a:r>
            <a:endParaRPr lang="en-US" sz="1800" dirty="0"/>
          </a:p>
        </p:txBody>
      </p:sp>
      <p:sp>
        <p:nvSpPr>
          <p:cNvPr id="15" name="Text 13"/>
          <p:cNvSpPr/>
          <p:nvPr/>
        </p:nvSpPr>
        <p:spPr>
          <a:xfrm>
            <a:off x="685800" y="4572000"/>
            <a:ext cx="5120640" cy="1188720"/>
          </a:xfrm>
          <a:prstGeom prst="rect">
            <a:avLst/>
          </a:prstGeom>
          <a:noFill/>
          <a:ln/>
        </p:spPr>
        <p:txBody>
          <a:bodyPr wrap="square" lIns="0" tIns="0" rIns="0" bIns="0" rtlCol="0" anchor="ctr"/>
          <a:lstStyle/>
          <a:p>
            <a:pPr marL="0" indent="0">
              <a:lnSpc>
                <a:spcPct val="130000"/>
              </a:lnSpc>
              <a:buNone/>
            </a:pPr>
            <a:r>
              <a:rPr lang="en-US" sz="1400" dirty="0">
                <a:solidFill>
                  <a:srgbClr val="1B2A4E"/>
                </a:solidFill>
                <a:latin typeface="Arial" pitchFamily="34" charset="0"/>
                <a:ea typeface="Arial" pitchFamily="34" charset="-122"/>
                <a:cs typeface="Arial" pitchFamily="34" charset="-120"/>
              </a:rPr>
              <a:t>Poor sleep elevates risk of obesity, type-2 diabetes, depression and cardiovascular disease (Yin et al., 2022).</a:t>
            </a:r>
            <a:endParaRPr lang="en-US" sz="1400" dirty="0"/>
          </a:p>
        </p:txBody>
      </p:sp>
      <p:sp>
        <p:nvSpPr>
          <p:cNvPr id="16" name="Shape 14"/>
          <p:cNvSpPr/>
          <p:nvPr/>
        </p:nvSpPr>
        <p:spPr>
          <a:xfrm>
            <a:off x="6217920" y="3794760"/>
            <a:ext cx="5577840" cy="2057400"/>
          </a:xfrm>
          <a:prstGeom prst="roundRect">
            <a:avLst>
              <a:gd name="adj" fmla="val 5333"/>
            </a:avLst>
          </a:prstGeom>
          <a:solidFill>
            <a:srgbClr val="FBF7EE"/>
          </a:solidFill>
          <a:ln w="9525">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17" name="Text 15"/>
          <p:cNvSpPr/>
          <p:nvPr/>
        </p:nvSpPr>
        <p:spPr>
          <a:xfrm>
            <a:off x="6446520" y="3931920"/>
            <a:ext cx="914400" cy="548640"/>
          </a:xfrm>
          <a:prstGeom prst="rect">
            <a:avLst/>
          </a:prstGeom>
          <a:noFill/>
          <a:ln/>
        </p:spPr>
        <p:txBody>
          <a:bodyPr wrap="square" lIns="0" tIns="0" rIns="0" bIns="0" rtlCol="0" anchor="ctr"/>
          <a:lstStyle/>
          <a:p>
            <a:pPr marL="0" indent="0">
              <a:buNone/>
            </a:pPr>
            <a:r>
              <a:rPr lang="en-US" sz="2800" b="1" dirty="0">
                <a:solidFill>
                  <a:srgbClr val="F4B860"/>
                </a:solidFill>
                <a:latin typeface="Arial" pitchFamily="34" charset="0"/>
                <a:ea typeface="Arial" pitchFamily="34" charset="-122"/>
                <a:cs typeface="Arial" pitchFamily="34" charset="-120"/>
              </a:rPr>
              <a:t>04</a:t>
            </a:r>
            <a:endParaRPr lang="en-US" sz="2800" dirty="0"/>
          </a:p>
        </p:txBody>
      </p:sp>
      <p:sp>
        <p:nvSpPr>
          <p:cNvPr id="18" name="Text 16"/>
          <p:cNvSpPr/>
          <p:nvPr/>
        </p:nvSpPr>
        <p:spPr>
          <a:xfrm>
            <a:off x="7406640" y="3977640"/>
            <a:ext cx="4206240" cy="502920"/>
          </a:xfrm>
          <a:prstGeom prst="rect">
            <a:avLst/>
          </a:prstGeom>
          <a:noFill/>
          <a:ln/>
        </p:spPr>
        <p:txBody>
          <a:bodyPr wrap="square" lIns="0" tIns="0" rIns="0" bIns="0" rtlCol="0" anchor="ctr"/>
          <a:lstStyle/>
          <a:p>
            <a:pPr marL="0" indent="0">
              <a:buNone/>
            </a:pPr>
            <a:r>
              <a:rPr lang="en-US" sz="1800" b="1" dirty="0">
                <a:solidFill>
                  <a:srgbClr val="1B2A4E"/>
                </a:solidFill>
                <a:latin typeface="Arial" pitchFamily="34" charset="0"/>
                <a:ea typeface="Arial" pitchFamily="34" charset="-122"/>
                <a:cs typeface="Arial" pitchFamily="34" charset="-120"/>
              </a:rPr>
              <a:t>Cost to the NHS &amp; economy</a:t>
            </a:r>
            <a:endParaRPr lang="en-US" sz="1800" dirty="0"/>
          </a:p>
        </p:txBody>
      </p:sp>
      <p:sp>
        <p:nvSpPr>
          <p:cNvPr id="19" name="Text 17"/>
          <p:cNvSpPr/>
          <p:nvPr/>
        </p:nvSpPr>
        <p:spPr>
          <a:xfrm>
            <a:off x="6446520" y="4572000"/>
            <a:ext cx="5120640" cy="1188720"/>
          </a:xfrm>
          <a:prstGeom prst="rect">
            <a:avLst/>
          </a:prstGeom>
          <a:noFill/>
          <a:ln/>
        </p:spPr>
        <p:txBody>
          <a:bodyPr wrap="square" lIns="0" tIns="0" rIns="0" bIns="0" rtlCol="0" anchor="ctr"/>
          <a:lstStyle/>
          <a:p>
            <a:pPr marL="0" indent="0">
              <a:lnSpc>
                <a:spcPct val="130000"/>
              </a:lnSpc>
              <a:buNone/>
            </a:pPr>
            <a:r>
              <a:rPr lang="en-US" sz="1400" dirty="0">
                <a:solidFill>
                  <a:srgbClr val="1B2A4E"/>
                </a:solidFill>
                <a:latin typeface="Arial" pitchFamily="34" charset="0"/>
                <a:ea typeface="Arial" pitchFamily="34" charset="-122"/>
                <a:cs typeface="Arial" pitchFamily="34" charset="-120"/>
              </a:rPr>
              <a:t>Insufficient sleep costs the UK economy an estimated £40 billion annually in lost productivity (OHID, 2022).</a:t>
            </a:r>
            <a:endParaRPr lang="en-US" sz="1400" dirty="0"/>
          </a:p>
        </p:txBody>
      </p:sp>
      <p:sp>
        <p:nvSpPr>
          <p:cNvPr id="20" name="Text 18"/>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21" name="Text 19"/>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3 / 10</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BF7EE"/>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UK National Guidelines on Sleep</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What young adults should be doing</a:t>
            </a:r>
            <a:endParaRPr lang="en-US" sz="1400" dirty="0"/>
          </a:p>
        </p:txBody>
      </p:sp>
      <p:sp>
        <p:nvSpPr>
          <p:cNvPr id="4" name="Text 2"/>
          <p:cNvSpPr/>
          <p:nvPr/>
        </p:nvSpPr>
        <p:spPr>
          <a:xfrm>
            <a:off x="457200" y="1554480"/>
            <a:ext cx="6217920" cy="4572000"/>
          </a:xfrm>
          <a:prstGeom prst="rect">
            <a:avLst/>
          </a:prstGeom>
          <a:noFill/>
          <a:ln/>
        </p:spPr>
        <p:txBody>
          <a:bodyPr wrap="square" rtlCol="0" anchor="ctr"/>
          <a:lstStyle/>
          <a:p>
            <a:pPr marL="0" indent="0">
              <a:lnSpc>
                <a:spcPct val="130000"/>
              </a:lnSpc>
              <a:spcAft>
                <a:spcPts val="400"/>
              </a:spcAft>
              <a:buNone/>
            </a:pPr>
            <a:r>
              <a:rPr lang="en-US" b="1" dirty="0">
                <a:solidFill>
                  <a:srgbClr val="1B2A4E"/>
                </a:solidFill>
                <a:latin typeface="Arial" panose="020B0604020202020204" pitchFamily="34" charset="0"/>
                <a:ea typeface="Arial" pitchFamily="34" charset="-122"/>
                <a:cs typeface="Arial" panose="020B0604020202020204" pitchFamily="34" charset="0"/>
              </a:rPr>
              <a:t>NHS recommendation</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1B2A4E"/>
                </a:solidFill>
                <a:latin typeface="Arial" panose="020B0604020202020204" pitchFamily="34" charset="0"/>
                <a:ea typeface="Arial" pitchFamily="34" charset="-122"/>
                <a:cs typeface="Arial" panose="020B0604020202020204" pitchFamily="34" charset="0"/>
              </a:rPr>
              <a:t>Adults aged 18–64 should aim for 7–9 hours of good-quality sleep per night (NHS, 2024).</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000000"/>
                </a:solidFill>
                <a:latin typeface="Arial" panose="020B0604020202020204" pitchFamily="34" charset="0"/>
                <a:ea typeface="Arial" pitchFamily="34" charset="-122"/>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b="1" dirty="0">
                <a:solidFill>
                  <a:srgbClr val="1B2A4E"/>
                </a:solidFill>
                <a:latin typeface="Arial" panose="020B0604020202020204" pitchFamily="34" charset="0"/>
                <a:ea typeface="Arial" pitchFamily="34" charset="-122"/>
                <a:cs typeface="Arial" panose="020B0604020202020204" pitchFamily="34" charset="0"/>
              </a:rPr>
              <a:t>Every Mind Matters (OHID, 2022)</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1B2A4E"/>
                </a:solidFill>
                <a:latin typeface="Arial" panose="020B0604020202020204" pitchFamily="34" charset="0"/>
                <a:ea typeface="Arial" pitchFamily="34" charset="-122"/>
                <a:cs typeface="Arial" panose="020B0604020202020204" pitchFamily="34" charset="0"/>
              </a:rPr>
              <a:t>Promotes a consistent bedtime routine, reduced screen exposure 1 hour before bed, and limiting caffeine after 2 pm.</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000000"/>
                </a:solidFill>
                <a:latin typeface="Arial" panose="020B0604020202020204" pitchFamily="34" charset="0"/>
                <a:ea typeface="Arial" pitchFamily="34" charset="-122"/>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b="1" dirty="0">
                <a:solidFill>
                  <a:srgbClr val="1B2A4E"/>
                </a:solidFill>
                <a:latin typeface="Arial" panose="020B0604020202020204" pitchFamily="34" charset="0"/>
                <a:ea typeface="Arial" pitchFamily="34" charset="-122"/>
                <a:cs typeface="Arial" panose="020B0604020202020204" pitchFamily="34" charset="0"/>
              </a:rPr>
              <a:t>National Sleep Foundation (2023)</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1B2A4E"/>
                </a:solidFill>
                <a:latin typeface="Arial" panose="020B0604020202020204" pitchFamily="34" charset="0"/>
                <a:ea typeface="Arial" pitchFamily="34" charset="-122"/>
                <a:cs typeface="Arial" panose="020B0604020202020204" pitchFamily="34" charset="0"/>
              </a:rPr>
              <a:t>Identifies sleep regularity — going to bed and waking at consistent times — as equally important to sleep duration (Sletten et al., 2023).</a:t>
            </a:r>
            <a:endParaRPr lang="en-US" dirty="0">
              <a:latin typeface="Arial" panose="020B0604020202020204" pitchFamily="34" charset="0"/>
              <a:cs typeface="Arial" panose="020B0604020202020204" pitchFamily="34" charset="0"/>
            </a:endParaRPr>
          </a:p>
        </p:txBody>
      </p:sp>
      <p:sp>
        <p:nvSpPr>
          <p:cNvPr id="5" name="Shape 3"/>
          <p:cNvSpPr/>
          <p:nvPr/>
        </p:nvSpPr>
        <p:spPr>
          <a:xfrm>
            <a:off x="7040880" y="1554480"/>
            <a:ext cx="4663440" cy="4572000"/>
          </a:xfrm>
          <a:prstGeom prst="roundRect">
            <a:avLst>
              <a:gd name="adj" fmla="val 3000"/>
            </a:avLst>
          </a:prstGeom>
          <a:solidFill>
            <a:srgbClr val="1B2A4E"/>
          </a:solidFill>
          <a:ln w="12700">
            <a:solidFill>
              <a:srgbClr val="1B2A4E"/>
            </a:solidFill>
            <a:prstDash val="solid"/>
          </a:ln>
        </p:spPr>
        <p:txBody>
          <a:bodyPr/>
          <a:lstStyle/>
          <a:p>
            <a:endParaRPr lang="en-GB"/>
          </a:p>
        </p:txBody>
      </p:sp>
      <p:sp>
        <p:nvSpPr>
          <p:cNvPr id="6" name="Text 4"/>
          <p:cNvSpPr/>
          <p:nvPr/>
        </p:nvSpPr>
        <p:spPr>
          <a:xfrm>
            <a:off x="7223760" y="1691640"/>
            <a:ext cx="4297680" cy="457200"/>
          </a:xfrm>
          <a:prstGeom prst="rect">
            <a:avLst/>
          </a:prstGeom>
          <a:noFill/>
          <a:ln/>
        </p:spPr>
        <p:txBody>
          <a:bodyPr wrap="square" lIns="0" tIns="0" rIns="0" bIns="0" rtlCol="0" anchor="ctr"/>
          <a:lstStyle/>
          <a:p>
            <a:pPr marL="0" indent="0">
              <a:buNone/>
            </a:pPr>
            <a:r>
              <a:rPr lang="en-US" sz="1800" b="1" dirty="0">
                <a:solidFill>
                  <a:srgbClr val="F4B860"/>
                </a:solidFill>
                <a:latin typeface="Arial" pitchFamily="34" charset="0"/>
                <a:ea typeface="Arial" pitchFamily="34" charset="-122"/>
                <a:cs typeface="Arial" pitchFamily="34" charset="-120"/>
              </a:rPr>
              <a:t>Four pillars of healthy sleep</a:t>
            </a:r>
            <a:endParaRPr lang="en-US" sz="1800" dirty="0"/>
          </a:p>
        </p:txBody>
      </p:sp>
      <p:sp>
        <p:nvSpPr>
          <p:cNvPr id="7" name="Shape 5"/>
          <p:cNvSpPr/>
          <p:nvPr/>
        </p:nvSpPr>
        <p:spPr>
          <a:xfrm>
            <a:off x="7269480" y="2331720"/>
            <a:ext cx="411480" cy="411480"/>
          </a:xfrm>
          <a:prstGeom prst="ellipse">
            <a:avLst/>
          </a:prstGeom>
          <a:solidFill>
            <a:srgbClr val="F4B860"/>
          </a:solidFill>
          <a:ln w="12700">
            <a:solidFill>
              <a:srgbClr val="1B2A4E"/>
            </a:solidFill>
            <a:prstDash val="solid"/>
          </a:ln>
        </p:spPr>
        <p:txBody>
          <a:bodyPr/>
          <a:lstStyle/>
          <a:p>
            <a:endParaRPr lang="en-GB"/>
          </a:p>
        </p:txBody>
      </p:sp>
      <p:sp>
        <p:nvSpPr>
          <p:cNvPr id="8" name="Text 6"/>
          <p:cNvSpPr/>
          <p:nvPr/>
        </p:nvSpPr>
        <p:spPr>
          <a:xfrm>
            <a:off x="7269480" y="2331720"/>
            <a:ext cx="411480" cy="411480"/>
          </a:xfrm>
          <a:prstGeom prst="rect">
            <a:avLst/>
          </a:prstGeom>
          <a:noFill/>
          <a:ln/>
        </p:spPr>
        <p:txBody>
          <a:bodyPr wrap="square" lIns="0" tIns="0" rIns="0" bIns="0" rtlCol="0" anchor="ctr"/>
          <a:lstStyle/>
          <a:p>
            <a:pPr marL="0" indent="0" algn="ctr">
              <a:buNone/>
            </a:pPr>
            <a:r>
              <a:rPr lang="en-US" sz="1600" b="1" dirty="0">
                <a:solidFill>
                  <a:srgbClr val="1B2A4E"/>
                </a:solidFill>
                <a:latin typeface="Arial" pitchFamily="34" charset="0"/>
                <a:ea typeface="Arial" pitchFamily="34" charset="-122"/>
                <a:cs typeface="Arial" pitchFamily="34" charset="-120"/>
              </a:rPr>
              <a:t>1</a:t>
            </a:r>
            <a:endParaRPr lang="en-US" sz="1600" dirty="0"/>
          </a:p>
        </p:txBody>
      </p:sp>
      <p:sp>
        <p:nvSpPr>
          <p:cNvPr id="9" name="Text 7"/>
          <p:cNvSpPr/>
          <p:nvPr/>
        </p:nvSpPr>
        <p:spPr>
          <a:xfrm>
            <a:off x="7818120" y="2286000"/>
            <a:ext cx="3749040" cy="548640"/>
          </a:xfrm>
          <a:prstGeom prst="rect">
            <a:avLst/>
          </a:prstGeom>
          <a:noFill/>
          <a:ln/>
        </p:spPr>
        <p:txBody>
          <a:bodyPr wrap="square" lIns="0" tIns="0" rIns="0" bIns="0" rtlCol="0" anchor="ctr"/>
          <a:lstStyle/>
          <a:p>
            <a:pPr marL="0" indent="0">
              <a:buNone/>
            </a:pPr>
            <a:r>
              <a:rPr lang="en-US" sz="1400" dirty="0">
                <a:solidFill>
                  <a:srgbClr val="FFFFFF"/>
                </a:solidFill>
                <a:latin typeface="Arial" pitchFamily="34" charset="0"/>
                <a:ea typeface="Arial" pitchFamily="34" charset="-122"/>
                <a:cs typeface="Arial" pitchFamily="34" charset="-120"/>
              </a:rPr>
              <a:t>DURATION: 7–9 hours nightly</a:t>
            </a:r>
            <a:endParaRPr lang="en-US" sz="1400" dirty="0"/>
          </a:p>
        </p:txBody>
      </p:sp>
      <p:sp>
        <p:nvSpPr>
          <p:cNvPr id="10" name="Shape 8"/>
          <p:cNvSpPr/>
          <p:nvPr/>
        </p:nvSpPr>
        <p:spPr>
          <a:xfrm>
            <a:off x="7269480" y="3291840"/>
            <a:ext cx="411480" cy="411480"/>
          </a:xfrm>
          <a:prstGeom prst="ellipse">
            <a:avLst/>
          </a:prstGeom>
          <a:solidFill>
            <a:srgbClr val="F4B860"/>
          </a:solidFill>
          <a:ln w="12700">
            <a:solidFill>
              <a:srgbClr val="1B2A4E"/>
            </a:solidFill>
            <a:prstDash val="solid"/>
          </a:ln>
        </p:spPr>
        <p:txBody>
          <a:bodyPr/>
          <a:lstStyle/>
          <a:p>
            <a:endParaRPr lang="en-GB"/>
          </a:p>
        </p:txBody>
      </p:sp>
      <p:sp>
        <p:nvSpPr>
          <p:cNvPr id="11" name="Text 9"/>
          <p:cNvSpPr/>
          <p:nvPr/>
        </p:nvSpPr>
        <p:spPr>
          <a:xfrm>
            <a:off x="7269480" y="3291840"/>
            <a:ext cx="411480" cy="411480"/>
          </a:xfrm>
          <a:prstGeom prst="rect">
            <a:avLst/>
          </a:prstGeom>
          <a:noFill/>
          <a:ln/>
        </p:spPr>
        <p:txBody>
          <a:bodyPr wrap="square" lIns="0" tIns="0" rIns="0" bIns="0" rtlCol="0" anchor="ctr"/>
          <a:lstStyle/>
          <a:p>
            <a:pPr marL="0" indent="0" algn="ctr">
              <a:buNone/>
            </a:pPr>
            <a:r>
              <a:rPr lang="en-US" sz="1600" b="1" dirty="0">
                <a:solidFill>
                  <a:srgbClr val="1B2A4E"/>
                </a:solidFill>
                <a:latin typeface="Arial" pitchFamily="34" charset="0"/>
                <a:ea typeface="Arial" pitchFamily="34" charset="-122"/>
                <a:cs typeface="Arial" pitchFamily="34" charset="-120"/>
              </a:rPr>
              <a:t>2</a:t>
            </a:r>
            <a:endParaRPr lang="en-US" sz="1600" dirty="0"/>
          </a:p>
        </p:txBody>
      </p:sp>
      <p:sp>
        <p:nvSpPr>
          <p:cNvPr id="12" name="Text 10"/>
          <p:cNvSpPr/>
          <p:nvPr/>
        </p:nvSpPr>
        <p:spPr>
          <a:xfrm>
            <a:off x="7818120" y="3246120"/>
            <a:ext cx="3749040" cy="548640"/>
          </a:xfrm>
          <a:prstGeom prst="rect">
            <a:avLst/>
          </a:prstGeom>
          <a:noFill/>
          <a:ln/>
        </p:spPr>
        <p:txBody>
          <a:bodyPr wrap="square" lIns="0" tIns="0" rIns="0" bIns="0" rtlCol="0" anchor="ctr"/>
          <a:lstStyle/>
          <a:p>
            <a:pPr marL="0" indent="0">
              <a:buNone/>
            </a:pPr>
            <a:r>
              <a:rPr lang="en-US" sz="1400" dirty="0">
                <a:solidFill>
                  <a:srgbClr val="FFFFFF"/>
                </a:solidFill>
                <a:latin typeface="Arial" pitchFamily="34" charset="0"/>
                <a:ea typeface="Arial" pitchFamily="34" charset="-122"/>
                <a:cs typeface="Arial" pitchFamily="34" charset="-120"/>
              </a:rPr>
              <a:t>REGULARITY: consistent bed/wake time</a:t>
            </a:r>
            <a:endParaRPr lang="en-US" sz="1400" dirty="0"/>
          </a:p>
        </p:txBody>
      </p:sp>
      <p:sp>
        <p:nvSpPr>
          <p:cNvPr id="13" name="Shape 11"/>
          <p:cNvSpPr/>
          <p:nvPr/>
        </p:nvSpPr>
        <p:spPr>
          <a:xfrm>
            <a:off x="7269480" y="4251960"/>
            <a:ext cx="411480" cy="411480"/>
          </a:xfrm>
          <a:prstGeom prst="ellipse">
            <a:avLst/>
          </a:prstGeom>
          <a:solidFill>
            <a:srgbClr val="F4B860"/>
          </a:solidFill>
          <a:ln w="12700">
            <a:solidFill>
              <a:srgbClr val="1B2A4E"/>
            </a:solidFill>
            <a:prstDash val="solid"/>
          </a:ln>
        </p:spPr>
        <p:txBody>
          <a:bodyPr/>
          <a:lstStyle/>
          <a:p>
            <a:endParaRPr lang="en-GB"/>
          </a:p>
        </p:txBody>
      </p:sp>
      <p:sp>
        <p:nvSpPr>
          <p:cNvPr id="14" name="Text 12"/>
          <p:cNvSpPr/>
          <p:nvPr/>
        </p:nvSpPr>
        <p:spPr>
          <a:xfrm>
            <a:off x="7269480" y="4251960"/>
            <a:ext cx="411480" cy="411480"/>
          </a:xfrm>
          <a:prstGeom prst="rect">
            <a:avLst/>
          </a:prstGeom>
          <a:noFill/>
          <a:ln/>
        </p:spPr>
        <p:txBody>
          <a:bodyPr wrap="square" lIns="0" tIns="0" rIns="0" bIns="0" rtlCol="0" anchor="ctr"/>
          <a:lstStyle/>
          <a:p>
            <a:pPr marL="0" indent="0" algn="ctr">
              <a:buNone/>
            </a:pPr>
            <a:r>
              <a:rPr lang="en-US" sz="1600" b="1" dirty="0">
                <a:solidFill>
                  <a:srgbClr val="1B2A4E"/>
                </a:solidFill>
                <a:latin typeface="Arial" pitchFamily="34" charset="0"/>
                <a:ea typeface="Arial" pitchFamily="34" charset="-122"/>
                <a:cs typeface="Arial" pitchFamily="34" charset="-120"/>
              </a:rPr>
              <a:t>3</a:t>
            </a:r>
            <a:endParaRPr lang="en-US" sz="1600" dirty="0"/>
          </a:p>
        </p:txBody>
      </p:sp>
      <p:sp>
        <p:nvSpPr>
          <p:cNvPr id="15" name="Text 13"/>
          <p:cNvSpPr/>
          <p:nvPr/>
        </p:nvSpPr>
        <p:spPr>
          <a:xfrm>
            <a:off x="7818120" y="4206240"/>
            <a:ext cx="3749040" cy="548640"/>
          </a:xfrm>
          <a:prstGeom prst="rect">
            <a:avLst/>
          </a:prstGeom>
          <a:noFill/>
          <a:ln/>
        </p:spPr>
        <p:txBody>
          <a:bodyPr wrap="square" lIns="0" tIns="0" rIns="0" bIns="0" rtlCol="0" anchor="ctr"/>
          <a:lstStyle/>
          <a:p>
            <a:pPr marL="0" indent="0">
              <a:buNone/>
            </a:pPr>
            <a:r>
              <a:rPr lang="en-US" sz="1400" dirty="0">
                <a:solidFill>
                  <a:srgbClr val="FFFFFF"/>
                </a:solidFill>
                <a:latin typeface="Arial" pitchFamily="34" charset="0"/>
                <a:ea typeface="Arial" pitchFamily="34" charset="-122"/>
                <a:cs typeface="Arial" pitchFamily="34" charset="-120"/>
              </a:rPr>
              <a:t>QUALITY: dark, cool, quiet environment</a:t>
            </a:r>
            <a:endParaRPr lang="en-US" sz="1400" dirty="0"/>
          </a:p>
        </p:txBody>
      </p:sp>
      <p:sp>
        <p:nvSpPr>
          <p:cNvPr id="16" name="Shape 14"/>
          <p:cNvSpPr/>
          <p:nvPr/>
        </p:nvSpPr>
        <p:spPr>
          <a:xfrm>
            <a:off x="7269480" y="5212080"/>
            <a:ext cx="411480" cy="411480"/>
          </a:xfrm>
          <a:prstGeom prst="ellipse">
            <a:avLst/>
          </a:prstGeom>
          <a:solidFill>
            <a:srgbClr val="F4B860"/>
          </a:solidFill>
          <a:ln w="12700">
            <a:solidFill>
              <a:srgbClr val="1B2A4E"/>
            </a:solidFill>
            <a:prstDash val="solid"/>
          </a:ln>
        </p:spPr>
        <p:txBody>
          <a:bodyPr/>
          <a:lstStyle/>
          <a:p>
            <a:endParaRPr lang="en-GB"/>
          </a:p>
        </p:txBody>
      </p:sp>
      <p:sp>
        <p:nvSpPr>
          <p:cNvPr id="17" name="Text 15"/>
          <p:cNvSpPr/>
          <p:nvPr/>
        </p:nvSpPr>
        <p:spPr>
          <a:xfrm>
            <a:off x="7269480" y="5212080"/>
            <a:ext cx="411480" cy="411480"/>
          </a:xfrm>
          <a:prstGeom prst="rect">
            <a:avLst/>
          </a:prstGeom>
          <a:noFill/>
          <a:ln/>
        </p:spPr>
        <p:txBody>
          <a:bodyPr wrap="square" lIns="0" tIns="0" rIns="0" bIns="0" rtlCol="0" anchor="ctr"/>
          <a:lstStyle/>
          <a:p>
            <a:pPr marL="0" indent="0" algn="ctr">
              <a:buNone/>
            </a:pPr>
            <a:r>
              <a:rPr lang="en-US" sz="1600" b="1" dirty="0">
                <a:solidFill>
                  <a:srgbClr val="1B2A4E"/>
                </a:solidFill>
                <a:latin typeface="Arial" pitchFamily="34" charset="0"/>
                <a:ea typeface="Arial" pitchFamily="34" charset="-122"/>
                <a:cs typeface="Arial" pitchFamily="34" charset="-120"/>
              </a:rPr>
              <a:t>4</a:t>
            </a:r>
            <a:endParaRPr lang="en-US" sz="1600" dirty="0"/>
          </a:p>
        </p:txBody>
      </p:sp>
      <p:sp>
        <p:nvSpPr>
          <p:cNvPr id="18" name="Text 16"/>
          <p:cNvSpPr/>
          <p:nvPr/>
        </p:nvSpPr>
        <p:spPr>
          <a:xfrm>
            <a:off x="7818120" y="5166360"/>
            <a:ext cx="3749040" cy="548640"/>
          </a:xfrm>
          <a:prstGeom prst="rect">
            <a:avLst/>
          </a:prstGeom>
          <a:noFill/>
          <a:ln/>
        </p:spPr>
        <p:txBody>
          <a:bodyPr wrap="square" lIns="0" tIns="0" rIns="0" bIns="0" rtlCol="0" anchor="ctr"/>
          <a:lstStyle/>
          <a:p>
            <a:pPr marL="0" indent="0">
              <a:buNone/>
            </a:pPr>
            <a:r>
              <a:rPr lang="en-US" sz="1400" dirty="0">
                <a:solidFill>
                  <a:srgbClr val="FFFFFF"/>
                </a:solidFill>
                <a:latin typeface="Arial" pitchFamily="34" charset="0"/>
                <a:ea typeface="Arial" pitchFamily="34" charset="-122"/>
                <a:cs typeface="Arial" pitchFamily="34" charset="-120"/>
              </a:rPr>
              <a:t>TIMING: align with body clock; limit late caffeine &amp; screens</a:t>
            </a:r>
            <a:endParaRPr lang="en-US" sz="1400" dirty="0"/>
          </a:p>
        </p:txBody>
      </p:sp>
      <p:sp>
        <p:nvSpPr>
          <p:cNvPr id="19" name="Text 17"/>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20" name="Text 18"/>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4 / 10</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Are 18–25 Year-Olds Meeting the Guidelines?</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The evidence: a population falling short</a:t>
            </a:r>
            <a:endParaRPr lang="en-US" sz="1400" dirty="0"/>
          </a:p>
        </p:txBody>
      </p:sp>
      <p:graphicFrame>
        <p:nvGraphicFramePr>
          <p:cNvPr id="4" name="Chart 0"/>
          <p:cNvGraphicFramePr/>
          <p:nvPr/>
        </p:nvGraphicFramePr>
        <p:xfrm>
          <a:off x="457200" y="1554480"/>
          <a:ext cx="6400800" cy="4572000"/>
        </p:xfrm>
        <a:graphic>
          <a:graphicData uri="http://schemas.openxmlformats.org/drawingml/2006/chart">
            <c:chart xmlns:c="http://schemas.openxmlformats.org/drawingml/2006/chart" xmlns:r="http://schemas.openxmlformats.org/officeDocument/2006/relationships" r:id="rId3"/>
          </a:graphicData>
        </a:graphic>
      </p:graphicFrame>
      <p:sp>
        <p:nvSpPr>
          <p:cNvPr id="5" name="Shape 2"/>
          <p:cNvSpPr/>
          <p:nvPr/>
        </p:nvSpPr>
        <p:spPr>
          <a:xfrm>
            <a:off x="7132320" y="1691640"/>
            <a:ext cx="4663440" cy="1280160"/>
          </a:xfrm>
          <a:prstGeom prst="roundRect">
            <a:avLst>
              <a:gd name="adj" fmla="val 8571"/>
            </a:avLst>
          </a:prstGeom>
          <a:solidFill>
            <a:srgbClr val="FBF7EE"/>
          </a:solidFill>
          <a:ln w="9525">
            <a:solidFill>
              <a:srgbClr val="8E94C9"/>
            </a:solidFill>
            <a:prstDash val="solid"/>
          </a:ln>
        </p:spPr>
        <p:txBody>
          <a:bodyPr/>
          <a:lstStyle/>
          <a:p>
            <a:endParaRPr lang="en-GB"/>
          </a:p>
        </p:txBody>
      </p:sp>
      <p:sp>
        <p:nvSpPr>
          <p:cNvPr id="6" name="Text 3"/>
          <p:cNvSpPr/>
          <p:nvPr/>
        </p:nvSpPr>
        <p:spPr>
          <a:xfrm>
            <a:off x="7269480" y="1783080"/>
            <a:ext cx="1463040" cy="1097280"/>
          </a:xfrm>
          <a:prstGeom prst="rect">
            <a:avLst/>
          </a:prstGeom>
          <a:noFill/>
          <a:ln/>
        </p:spPr>
        <p:txBody>
          <a:bodyPr wrap="square" lIns="0" tIns="0" rIns="0" bIns="0" rtlCol="0" anchor="ctr"/>
          <a:lstStyle/>
          <a:p>
            <a:pPr marL="0" indent="0" algn="ctr">
              <a:buNone/>
            </a:pPr>
            <a:r>
              <a:rPr lang="en-US" sz="3000" b="1" dirty="0">
                <a:solidFill>
                  <a:srgbClr val="1B2A4E"/>
                </a:solidFill>
                <a:latin typeface="Arial" pitchFamily="34" charset="0"/>
                <a:ea typeface="Arial" pitchFamily="34" charset="-122"/>
                <a:cs typeface="Arial" pitchFamily="34" charset="-120"/>
              </a:rPr>
              <a:t>58%</a:t>
            </a:r>
            <a:endParaRPr lang="en-US" sz="3000" dirty="0"/>
          </a:p>
        </p:txBody>
      </p:sp>
      <p:sp>
        <p:nvSpPr>
          <p:cNvPr id="7" name="Text 4"/>
          <p:cNvSpPr/>
          <p:nvPr/>
        </p:nvSpPr>
        <p:spPr>
          <a:xfrm>
            <a:off x="8778240" y="1828800"/>
            <a:ext cx="2926080" cy="1005840"/>
          </a:xfrm>
          <a:prstGeom prst="rect">
            <a:avLst/>
          </a:prstGeom>
          <a:noFill/>
          <a:ln/>
        </p:spPr>
        <p:txBody>
          <a:bodyPr wrap="square" lIns="0" tIns="0" rIns="0" bIns="0" rtlCol="0" anchor="ctr"/>
          <a:lstStyle/>
          <a:p>
            <a:pPr marL="0" indent="0">
              <a:lnSpc>
                <a:spcPct val="125000"/>
              </a:lnSpc>
              <a:buNone/>
            </a:pPr>
            <a:r>
              <a:rPr lang="en-US" sz="1300" dirty="0">
                <a:solidFill>
                  <a:srgbClr val="1B2A4E"/>
                </a:solidFill>
                <a:latin typeface="Arial" pitchFamily="34" charset="0"/>
                <a:ea typeface="Arial" pitchFamily="34" charset="-122"/>
                <a:cs typeface="Arial" pitchFamily="34" charset="-120"/>
              </a:rPr>
              <a:t>of 18–25s sleep less than the recommended 7 hours</a:t>
            </a:r>
            <a:endParaRPr lang="en-US" sz="1300" dirty="0"/>
          </a:p>
        </p:txBody>
      </p:sp>
      <p:sp>
        <p:nvSpPr>
          <p:cNvPr id="8" name="Shape 5"/>
          <p:cNvSpPr/>
          <p:nvPr/>
        </p:nvSpPr>
        <p:spPr>
          <a:xfrm>
            <a:off x="7132320" y="3154680"/>
            <a:ext cx="4663440" cy="1280160"/>
          </a:xfrm>
          <a:prstGeom prst="roundRect">
            <a:avLst>
              <a:gd name="adj" fmla="val 8571"/>
            </a:avLst>
          </a:prstGeom>
          <a:solidFill>
            <a:srgbClr val="FBF7EE"/>
          </a:solidFill>
          <a:ln w="9525">
            <a:solidFill>
              <a:srgbClr val="8E94C9"/>
            </a:solidFill>
            <a:prstDash val="solid"/>
          </a:ln>
        </p:spPr>
        <p:txBody>
          <a:bodyPr/>
          <a:lstStyle/>
          <a:p>
            <a:endParaRPr lang="en-GB"/>
          </a:p>
        </p:txBody>
      </p:sp>
      <p:sp>
        <p:nvSpPr>
          <p:cNvPr id="9" name="Text 6"/>
          <p:cNvSpPr/>
          <p:nvPr/>
        </p:nvSpPr>
        <p:spPr>
          <a:xfrm>
            <a:off x="7269480" y="3246120"/>
            <a:ext cx="1463040" cy="1097280"/>
          </a:xfrm>
          <a:prstGeom prst="rect">
            <a:avLst/>
          </a:prstGeom>
          <a:noFill/>
          <a:ln/>
        </p:spPr>
        <p:txBody>
          <a:bodyPr wrap="square" lIns="0" tIns="0" rIns="0" bIns="0" rtlCol="0" anchor="ctr"/>
          <a:lstStyle/>
          <a:p>
            <a:pPr marL="0" indent="0" algn="ctr">
              <a:buNone/>
            </a:pPr>
            <a:r>
              <a:rPr lang="en-US" sz="3000" b="1" dirty="0">
                <a:solidFill>
                  <a:srgbClr val="1B2A4E"/>
                </a:solidFill>
                <a:latin typeface="Arial" pitchFamily="34" charset="0"/>
                <a:ea typeface="Arial" pitchFamily="34" charset="-122"/>
                <a:cs typeface="Arial" pitchFamily="34" charset="-120"/>
              </a:rPr>
              <a:t>35%</a:t>
            </a:r>
            <a:endParaRPr lang="en-US" sz="3000" dirty="0"/>
          </a:p>
        </p:txBody>
      </p:sp>
      <p:sp>
        <p:nvSpPr>
          <p:cNvPr id="10" name="Text 7"/>
          <p:cNvSpPr/>
          <p:nvPr/>
        </p:nvSpPr>
        <p:spPr>
          <a:xfrm>
            <a:off x="8778240" y="3291840"/>
            <a:ext cx="2926080" cy="1005840"/>
          </a:xfrm>
          <a:prstGeom prst="rect">
            <a:avLst/>
          </a:prstGeom>
          <a:noFill/>
          <a:ln/>
        </p:spPr>
        <p:txBody>
          <a:bodyPr wrap="square" lIns="0" tIns="0" rIns="0" bIns="0" rtlCol="0" anchor="ctr"/>
          <a:lstStyle/>
          <a:p>
            <a:pPr marL="0" indent="0">
              <a:lnSpc>
                <a:spcPct val="125000"/>
              </a:lnSpc>
              <a:buNone/>
            </a:pPr>
            <a:r>
              <a:rPr lang="en-US" sz="1300" dirty="0">
                <a:solidFill>
                  <a:srgbClr val="1B2A4E"/>
                </a:solidFill>
                <a:latin typeface="Arial" pitchFamily="34" charset="0"/>
                <a:ea typeface="Arial" pitchFamily="34" charset="-122"/>
                <a:cs typeface="Arial" pitchFamily="34" charset="-120"/>
              </a:rPr>
              <a:t>report regularly waking unrefreshed (MHF, 2023)</a:t>
            </a:r>
            <a:endParaRPr lang="en-US" sz="1300" dirty="0"/>
          </a:p>
        </p:txBody>
      </p:sp>
      <p:sp>
        <p:nvSpPr>
          <p:cNvPr id="11" name="Shape 8"/>
          <p:cNvSpPr/>
          <p:nvPr/>
        </p:nvSpPr>
        <p:spPr>
          <a:xfrm>
            <a:off x="7132320" y="4617720"/>
            <a:ext cx="4663440" cy="1280160"/>
          </a:xfrm>
          <a:prstGeom prst="roundRect">
            <a:avLst>
              <a:gd name="adj" fmla="val 8571"/>
            </a:avLst>
          </a:prstGeom>
          <a:solidFill>
            <a:srgbClr val="FBF7EE"/>
          </a:solidFill>
          <a:ln w="9525">
            <a:solidFill>
              <a:srgbClr val="8E94C9"/>
            </a:solidFill>
            <a:prstDash val="solid"/>
          </a:ln>
        </p:spPr>
        <p:txBody>
          <a:bodyPr/>
          <a:lstStyle/>
          <a:p>
            <a:endParaRPr lang="en-GB"/>
          </a:p>
        </p:txBody>
      </p:sp>
      <p:sp>
        <p:nvSpPr>
          <p:cNvPr id="12" name="Text 9"/>
          <p:cNvSpPr/>
          <p:nvPr/>
        </p:nvSpPr>
        <p:spPr>
          <a:xfrm>
            <a:off x="7269480" y="4709160"/>
            <a:ext cx="1463040" cy="1097280"/>
          </a:xfrm>
          <a:prstGeom prst="rect">
            <a:avLst/>
          </a:prstGeom>
          <a:noFill/>
          <a:ln/>
        </p:spPr>
        <p:txBody>
          <a:bodyPr wrap="square" lIns="0" tIns="0" rIns="0" bIns="0" rtlCol="0" anchor="ctr"/>
          <a:lstStyle/>
          <a:p>
            <a:pPr marL="0" indent="0" algn="ctr">
              <a:buNone/>
            </a:pPr>
            <a:r>
              <a:rPr lang="en-US" sz="3000" b="1" dirty="0">
                <a:solidFill>
                  <a:srgbClr val="1B2A4E"/>
                </a:solidFill>
                <a:latin typeface="Arial" pitchFamily="34" charset="0"/>
                <a:ea typeface="Arial" pitchFamily="34" charset="-122"/>
                <a:cs typeface="Arial" pitchFamily="34" charset="-120"/>
              </a:rPr>
              <a:t>47%</a:t>
            </a:r>
            <a:endParaRPr lang="en-US" sz="3000" dirty="0"/>
          </a:p>
        </p:txBody>
      </p:sp>
      <p:sp>
        <p:nvSpPr>
          <p:cNvPr id="13" name="Text 10"/>
          <p:cNvSpPr/>
          <p:nvPr/>
        </p:nvSpPr>
        <p:spPr>
          <a:xfrm>
            <a:off x="8778240" y="4754880"/>
            <a:ext cx="2926080" cy="1005840"/>
          </a:xfrm>
          <a:prstGeom prst="rect">
            <a:avLst/>
          </a:prstGeom>
          <a:noFill/>
          <a:ln/>
        </p:spPr>
        <p:txBody>
          <a:bodyPr wrap="square" lIns="0" tIns="0" rIns="0" bIns="0" rtlCol="0" anchor="ctr"/>
          <a:lstStyle/>
          <a:p>
            <a:pPr marL="0" indent="0">
              <a:lnSpc>
                <a:spcPct val="125000"/>
              </a:lnSpc>
              <a:buNone/>
            </a:pPr>
            <a:r>
              <a:rPr lang="en-US" sz="1300" dirty="0">
                <a:solidFill>
                  <a:srgbClr val="1B2A4E"/>
                </a:solidFill>
                <a:latin typeface="Arial" pitchFamily="34" charset="0"/>
                <a:ea typeface="Arial" pitchFamily="34" charset="-122"/>
                <a:cs typeface="Arial" pitchFamily="34" charset="-120"/>
              </a:rPr>
              <a:t>use screens within 30 min of bedtime (Hisler et al., 2021)</a:t>
            </a:r>
            <a:endParaRPr lang="en-US" sz="1300" dirty="0"/>
          </a:p>
        </p:txBody>
      </p:sp>
      <p:sp>
        <p:nvSpPr>
          <p:cNvPr id="14" name="Text 11"/>
          <p:cNvSpPr/>
          <p:nvPr/>
        </p:nvSpPr>
        <p:spPr>
          <a:xfrm>
            <a:off x="7132320" y="6126480"/>
            <a:ext cx="4663440" cy="274320"/>
          </a:xfrm>
          <a:prstGeom prst="rect">
            <a:avLst/>
          </a:prstGeom>
          <a:noFill/>
          <a:ln/>
        </p:spPr>
        <p:txBody>
          <a:bodyPr wrap="square" lIns="0" tIns="0" rIns="0" bIns="0" rtlCol="0" anchor="ctr"/>
          <a:lstStyle/>
          <a:p>
            <a:pPr marL="0" indent="0">
              <a:buNone/>
            </a:pPr>
            <a:r>
              <a:rPr lang="en-US" sz="1000" i="1" dirty="0">
                <a:solidFill>
                  <a:srgbClr val="5A6079"/>
                </a:solidFill>
                <a:latin typeface="Arial" pitchFamily="34" charset="0"/>
                <a:ea typeface="Arial" pitchFamily="34" charset="-122"/>
                <a:cs typeface="Arial" pitchFamily="34" charset="-120"/>
              </a:rPr>
              <a:t>Sources: NHS (2024); Mental Health Foundation (2023); Hisler et al. (2021)</a:t>
            </a:r>
            <a:endParaRPr lang="en-US" sz="1000" dirty="0"/>
          </a:p>
        </p:txBody>
      </p:sp>
      <p:sp>
        <p:nvSpPr>
          <p:cNvPr id="15" name="Text 12"/>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16" name="Text 13"/>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5 / 10</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BF7EE"/>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Short-Term Consequences of Poor Sleep</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Daily life impact (within 24–72 hours)</a:t>
            </a:r>
            <a:endParaRPr lang="en-US" sz="1400" dirty="0"/>
          </a:p>
        </p:txBody>
      </p:sp>
      <p:sp>
        <p:nvSpPr>
          <p:cNvPr id="4" name="Shape 2"/>
          <p:cNvSpPr/>
          <p:nvPr/>
        </p:nvSpPr>
        <p:spPr>
          <a:xfrm>
            <a:off x="111513" y="157734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5" name="Shape 3"/>
          <p:cNvSpPr/>
          <p:nvPr/>
        </p:nvSpPr>
        <p:spPr>
          <a:xfrm>
            <a:off x="685800" y="1783080"/>
            <a:ext cx="502920" cy="502920"/>
          </a:xfrm>
          <a:prstGeom prst="ellipse">
            <a:avLst/>
          </a:prstGeom>
          <a:solidFill>
            <a:srgbClr val="F4B860"/>
          </a:solidFill>
          <a:ln w="12700">
            <a:solidFill>
              <a:srgbClr val="1B2A4E"/>
            </a:solidFill>
            <a:prstDash val="solid"/>
          </a:ln>
        </p:spPr>
        <p:txBody>
          <a:bodyPr/>
          <a:lstStyle/>
          <a:p>
            <a:endParaRPr lang="en-GB"/>
          </a:p>
        </p:txBody>
      </p:sp>
      <p:sp>
        <p:nvSpPr>
          <p:cNvPr id="6" name="Text 4"/>
          <p:cNvSpPr/>
          <p:nvPr/>
        </p:nvSpPr>
        <p:spPr>
          <a:xfrm>
            <a:off x="685800" y="178308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1</a:t>
            </a:r>
            <a:endParaRPr lang="en-US" sz="1800" dirty="0"/>
          </a:p>
        </p:txBody>
      </p:sp>
      <p:sp>
        <p:nvSpPr>
          <p:cNvPr id="7" name="Text 5"/>
          <p:cNvSpPr/>
          <p:nvPr/>
        </p:nvSpPr>
        <p:spPr>
          <a:xfrm>
            <a:off x="1325880" y="178308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Reduced concentration</a:t>
            </a:r>
            <a:endParaRPr lang="en-US" sz="1500" dirty="0"/>
          </a:p>
        </p:txBody>
      </p:sp>
      <p:sp>
        <p:nvSpPr>
          <p:cNvPr id="8" name="Text 6"/>
          <p:cNvSpPr/>
          <p:nvPr/>
        </p:nvSpPr>
        <p:spPr>
          <a:xfrm>
            <a:off x="874256" y="235458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Impaired attention, slower reaction time and memory consolidation (Chaput et al., 2022).</a:t>
            </a:r>
            <a:endParaRPr lang="en-US" sz="1200" dirty="0"/>
          </a:p>
        </p:txBody>
      </p:sp>
      <p:sp>
        <p:nvSpPr>
          <p:cNvPr id="9" name="Shape 7"/>
          <p:cNvSpPr/>
          <p:nvPr/>
        </p:nvSpPr>
        <p:spPr>
          <a:xfrm>
            <a:off x="4343400" y="155448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10" name="Shape 8"/>
          <p:cNvSpPr/>
          <p:nvPr/>
        </p:nvSpPr>
        <p:spPr>
          <a:xfrm>
            <a:off x="4572000" y="1783080"/>
            <a:ext cx="502920" cy="502920"/>
          </a:xfrm>
          <a:prstGeom prst="ellipse">
            <a:avLst/>
          </a:prstGeom>
          <a:solidFill>
            <a:srgbClr val="F4B860"/>
          </a:solidFill>
          <a:ln w="12700">
            <a:solidFill>
              <a:srgbClr val="1B2A4E"/>
            </a:solidFill>
            <a:prstDash val="solid"/>
          </a:ln>
        </p:spPr>
        <p:txBody>
          <a:bodyPr/>
          <a:lstStyle/>
          <a:p>
            <a:endParaRPr lang="en-GB"/>
          </a:p>
        </p:txBody>
      </p:sp>
      <p:sp>
        <p:nvSpPr>
          <p:cNvPr id="11" name="Text 9"/>
          <p:cNvSpPr/>
          <p:nvPr/>
        </p:nvSpPr>
        <p:spPr>
          <a:xfrm>
            <a:off x="4572000" y="178308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2</a:t>
            </a:r>
            <a:endParaRPr lang="en-US" sz="1800" dirty="0"/>
          </a:p>
        </p:txBody>
      </p:sp>
      <p:sp>
        <p:nvSpPr>
          <p:cNvPr id="12" name="Text 10"/>
          <p:cNvSpPr/>
          <p:nvPr/>
        </p:nvSpPr>
        <p:spPr>
          <a:xfrm>
            <a:off x="5212080" y="178308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Low mood &amp; irritability</a:t>
            </a:r>
            <a:endParaRPr lang="en-US" sz="1500" dirty="0"/>
          </a:p>
        </p:txBody>
      </p:sp>
      <p:sp>
        <p:nvSpPr>
          <p:cNvPr id="13" name="Text 11"/>
          <p:cNvSpPr/>
          <p:nvPr/>
        </p:nvSpPr>
        <p:spPr>
          <a:xfrm>
            <a:off x="4572000" y="242316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Increased emotional reactivity and anxiety after even one night of curtailed sleep.</a:t>
            </a:r>
            <a:endParaRPr lang="en-US" sz="1200" dirty="0"/>
          </a:p>
        </p:txBody>
      </p:sp>
      <p:sp>
        <p:nvSpPr>
          <p:cNvPr id="14" name="Shape 12"/>
          <p:cNvSpPr/>
          <p:nvPr/>
        </p:nvSpPr>
        <p:spPr>
          <a:xfrm>
            <a:off x="8229600" y="155448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15" name="Shape 13"/>
          <p:cNvSpPr/>
          <p:nvPr/>
        </p:nvSpPr>
        <p:spPr>
          <a:xfrm>
            <a:off x="8458200" y="1783080"/>
            <a:ext cx="502920" cy="502920"/>
          </a:xfrm>
          <a:prstGeom prst="ellipse">
            <a:avLst/>
          </a:prstGeom>
          <a:solidFill>
            <a:srgbClr val="F4B860"/>
          </a:solidFill>
          <a:ln w="12700">
            <a:solidFill>
              <a:srgbClr val="1B2A4E"/>
            </a:solidFill>
            <a:prstDash val="solid"/>
          </a:ln>
        </p:spPr>
        <p:txBody>
          <a:bodyPr/>
          <a:lstStyle/>
          <a:p>
            <a:endParaRPr lang="en-GB"/>
          </a:p>
        </p:txBody>
      </p:sp>
      <p:sp>
        <p:nvSpPr>
          <p:cNvPr id="16" name="Text 14"/>
          <p:cNvSpPr/>
          <p:nvPr/>
        </p:nvSpPr>
        <p:spPr>
          <a:xfrm>
            <a:off x="8458200" y="178308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3</a:t>
            </a:r>
            <a:endParaRPr lang="en-US" sz="1800" dirty="0"/>
          </a:p>
        </p:txBody>
      </p:sp>
      <p:sp>
        <p:nvSpPr>
          <p:cNvPr id="17" name="Text 15"/>
          <p:cNvSpPr/>
          <p:nvPr/>
        </p:nvSpPr>
        <p:spPr>
          <a:xfrm>
            <a:off x="9098280" y="178308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Poor academic performance</a:t>
            </a:r>
            <a:endParaRPr lang="en-US" sz="1500" dirty="0"/>
          </a:p>
        </p:txBody>
      </p:sp>
      <p:sp>
        <p:nvSpPr>
          <p:cNvPr id="18" name="Text 16"/>
          <p:cNvSpPr/>
          <p:nvPr/>
        </p:nvSpPr>
        <p:spPr>
          <a:xfrm>
            <a:off x="8458200" y="242316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University students sleeping &lt;6h score lower in exams and coursework (Owens et al., 2022).</a:t>
            </a:r>
            <a:endParaRPr lang="en-US" sz="1200" dirty="0"/>
          </a:p>
        </p:txBody>
      </p:sp>
      <p:sp>
        <p:nvSpPr>
          <p:cNvPr id="19" name="Shape 17"/>
          <p:cNvSpPr/>
          <p:nvPr/>
        </p:nvSpPr>
        <p:spPr>
          <a:xfrm>
            <a:off x="457200" y="393192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20" name="Shape 18"/>
          <p:cNvSpPr/>
          <p:nvPr/>
        </p:nvSpPr>
        <p:spPr>
          <a:xfrm>
            <a:off x="685800" y="4160520"/>
            <a:ext cx="502920" cy="502920"/>
          </a:xfrm>
          <a:prstGeom prst="ellipse">
            <a:avLst/>
          </a:prstGeom>
          <a:solidFill>
            <a:srgbClr val="F4B860"/>
          </a:solidFill>
          <a:ln w="12700">
            <a:solidFill>
              <a:srgbClr val="1B2A4E"/>
            </a:solidFill>
            <a:prstDash val="solid"/>
          </a:ln>
        </p:spPr>
        <p:txBody>
          <a:bodyPr/>
          <a:lstStyle/>
          <a:p>
            <a:endParaRPr lang="en-GB"/>
          </a:p>
        </p:txBody>
      </p:sp>
      <p:sp>
        <p:nvSpPr>
          <p:cNvPr id="21" name="Text 19"/>
          <p:cNvSpPr/>
          <p:nvPr/>
        </p:nvSpPr>
        <p:spPr>
          <a:xfrm>
            <a:off x="685800" y="416052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4</a:t>
            </a:r>
            <a:endParaRPr lang="en-US" sz="1800" dirty="0"/>
          </a:p>
        </p:txBody>
      </p:sp>
      <p:sp>
        <p:nvSpPr>
          <p:cNvPr id="22" name="Text 20"/>
          <p:cNvSpPr/>
          <p:nvPr/>
        </p:nvSpPr>
        <p:spPr>
          <a:xfrm>
            <a:off x="1325880" y="416052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Increased accident risk</a:t>
            </a:r>
            <a:endParaRPr lang="en-US" sz="1500" dirty="0"/>
          </a:p>
        </p:txBody>
      </p:sp>
      <p:sp>
        <p:nvSpPr>
          <p:cNvPr id="23" name="Text 21"/>
          <p:cNvSpPr/>
          <p:nvPr/>
        </p:nvSpPr>
        <p:spPr>
          <a:xfrm>
            <a:off x="685800" y="480060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Sleep-deprived drivers are 3× more likely to be involved in road traffic collisions.</a:t>
            </a:r>
            <a:endParaRPr lang="en-US" sz="1200" dirty="0"/>
          </a:p>
        </p:txBody>
      </p:sp>
      <p:sp>
        <p:nvSpPr>
          <p:cNvPr id="24" name="Shape 22"/>
          <p:cNvSpPr/>
          <p:nvPr/>
        </p:nvSpPr>
        <p:spPr>
          <a:xfrm>
            <a:off x="4343400" y="393192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25" name="Shape 23"/>
          <p:cNvSpPr/>
          <p:nvPr/>
        </p:nvSpPr>
        <p:spPr>
          <a:xfrm>
            <a:off x="4572000" y="4160520"/>
            <a:ext cx="502920" cy="502920"/>
          </a:xfrm>
          <a:prstGeom prst="ellipse">
            <a:avLst/>
          </a:prstGeom>
          <a:solidFill>
            <a:srgbClr val="F4B860"/>
          </a:solidFill>
          <a:ln w="12700">
            <a:solidFill>
              <a:srgbClr val="1B2A4E"/>
            </a:solidFill>
            <a:prstDash val="solid"/>
          </a:ln>
        </p:spPr>
        <p:txBody>
          <a:bodyPr/>
          <a:lstStyle/>
          <a:p>
            <a:endParaRPr lang="en-GB"/>
          </a:p>
        </p:txBody>
      </p:sp>
      <p:sp>
        <p:nvSpPr>
          <p:cNvPr id="26" name="Text 24"/>
          <p:cNvSpPr/>
          <p:nvPr/>
        </p:nvSpPr>
        <p:spPr>
          <a:xfrm>
            <a:off x="4572000" y="416052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5</a:t>
            </a:r>
            <a:endParaRPr lang="en-US" sz="1800" dirty="0"/>
          </a:p>
        </p:txBody>
      </p:sp>
      <p:sp>
        <p:nvSpPr>
          <p:cNvPr id="27" name="Text 25"/>
          <p:cNvSpPr/>
          <p:nvPr/>
        </p:nvSpPr>
        <p:spPr>
          <a:xfrm>
            <a:off x="5212080" y="416052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Weakened immunity</a:t>
            </a:r>
            <a:endParaRPr lang="en-US" sz="1500" dirty="0"/>
          </a:p>
        </p:txBody>
      </p:sp>
      <p:sp>
        <p:nvSpPr>
          <p:cNvPr id="28" name="Text 26"/>
          <p:cNvSpPr/>
          <p:nvPr/>
        </p:nvSpPr>
        <p:spPr>
          <a:xfrm>
            <a:off x="4572000" y="480060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Reduced cytokine production raises susceptibility to colds and flu within days.</a:t>
            </a:r>
            <a:endParaRPr lang="en-US" sz="1200" dirty="0"/>
          </a:p>
        </p:txBody>
      </p:sp>
      <p:sp>
        <p:nvSpPr>
          <p:cNvPr id="29" name="Shape 27"/>
          <p:cNvSpPr/>
          <p:nvPr/>
        </p:nvSpPr>
        <p:spPr>
          <a:xfrm>
            <a:off x="8229600" y="393192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30" name="Shape 28"/>
          <p:cNvSpPr/>
          <p:nvPr/>
        </p:nvSpPr>
        <p:spPr>
          <a:xfrm>
            <a:off x="8458200" y="4160520"/>
            <a:ext cx="502920" cy="502920"/>
          </a:xfrm>
          <a:prstGeom prst="ellipse">
            <a:avLst/>
          </a:prstGeom>
          <a:solidFill>
            <a:srgbClr val="F4B860"/>
          </a:solidFill>
          <a:ln w="12700">
            <a:solidFill>
              <a:srgbClr val="1B2A4E"/>
            </a:solidFill>
            <a:prstDash val="solid"/>
          </a:ln>
        </p:spPr>
        <p:txBody>
          <a:bodyPr/>
          <a:lstStyle/>
          <a:p>
            <a:endParaRPr lang="en-GB"/>
          </a:p>
        </p:txBody>
      </p:sp>
      <p:sp>
        <p:nvSpPr>
          <p:cNvPr id="31" name="Text 29"/>
          <p:cNvSpPr/>
          <p:nvPr/>
        </p:nvSpPr>
        <p:spPr>
          <a:xfrm>
            <a:off x="8458200" y="416052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6</a:t>
            </a:r>
            <a:endParaRPr lang="en-US" sz="1800" dirty="0"/>
          </a:p>
        </p:txBody>
      </p:sp>
      <p:sp>
        <p:nvSpPr>
          <p:cNvPr id="32" name="Text 30"/>
          <p:cNvSpPr/>
          <p:nvPr/>
        </p:nvSpPr>
        <p:spPr>
          <a:xfrm>
            <a:off x="9098280" y="416052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Increased calorie intake</a:t>
            </a:r>
            <a:endParaRPr lang="en-US" sz="1500" dirty="0"/>
          </a:p>
        </p:txBody>
      </p:sp>
      <p:sp>
        <p:nvSpPr>
          <p:cNvPr id="33" name="Text 31"/>
          <p:cNvSpPr/>
          <p:nvPr/>
        </p:nvSpPr>
        <p:spPr>
          <a:xfrm>
            <a:off x="8458200" y="480060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Disrupted ghrelin/leptin balance drives cravings for high-sugar foods.</a:t>
            </a:r>
            <a:endParaRPr lang="en-US" sz="1200" dirty="0"/>
          </a:p>
        </p:txBody>
      </p:sp>
      <p:sp>
        <p:nvSpPr>
          <p:cNvPr id="34" name="Text 32"/>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35" name="Text 33"/>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6 / 10</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Long-Term Consequences of Poor Sleep</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Cumulative health impact across the lifespan</a:t>
            </a:r>
            <a:endParaRPr lang="en-US" sz="1400" dirty="0"/>
          </a:p>
        </p:txBody>
      </p:sp>
      <p:sp>
        <p:nvSpPr>
          <p:cNvPr id="4" name="Text 2"/>
          <p:cNvSpPr/>
          <p:nvPr/>
        </p:nvSpPr>
        <p:spPr>
          <a:xfrm>
            <a:off x="457200" y="1508760"/>
            <a:ext cx="6400800" cy="365760"/>
          </a:xfrm>
          <a:prstGeom prst="rect">
            <a:avLst/>
          </a:prstGeom>
          <a:noFill/>
          <a:ln/>
        </p:spPr>
        <p:txBody>
          <a:bodyPr wrap="square" lIns="0" tIns="0" rIns="0" bIns="0" rtlCol="0" anchor="ctr"/>
          <a:lstStyle/>
          <a:p>
            <a:pPr marL="0" indent="0">
              <a:buNone/>
            </a:pPr>
            <a:r>
              <a:rPr lang="en-US" sz="1400" i="1" dirty="0">
                <a:solidFill>
                  <a:srgbClr val="5A6079"/>
                </a:solidFill>
                <a:latin typeface="Arial" pitchFamily="34" charset="0"/>
                <a:ea typeface="Arial" pitchFamily="34" charset="-122"/>
                <a:cs typeface="Arial" pitchFamily="34" charset="-120"/>
              </a:rPr>
              <a:t>If poor sleep continues into the 30s, 40s and beyond:</a:t>
            </a:r>
            <a:endParaRPr lang="en-US" sz="1400" dirty="0"/>
          </a:p>
        </p:txBody>
      </p:sp>
      <p:sp>
        <p:nvSpPr>
          <p:cNvPr id="5" name="Shape 3"/>
          <p:cNvSpPr/>
          <p:nvPr/>
        </p:nvSpPr>
        <p:spPr>
          <a:xfrm>
            <a:off x="457200" y="1965960"/>
            <a:ext cx="6400800" cy="1280160"/>
          </a:xfrm>
          <a:prstGeom prst="roundRect">
            <a:avLst>
              <a:gd name="adj" fmla="val 7143"/>
            </a:avLst>
          </a:prstGeom>
          <a:solidFill>
            <a:srgbClr val="FBF7EE"/>
          </a:solidFill>
          <a:ln w="9525">
            <a:solidFill>
              <a:srgbClr val="8E94C9"/>
            </a:solidFill>
            <a:prstDash val="solid"/>
          </a:ln>
        </p:spPr>
        <p:txBody>
          <a:bodyPr/>
          <a:lstStyle/>
          <a:p>
            <a:endParaRPr lang="en-GB"/>
          </a:p>
        </p:txBody>
      </p:sp>
      <p:sp>
        <p:nvSpPr>
          <p:cNvPr id="6" name="Shape 4"/>
          <p:cNvSpPr/>
          <p:nvPr/>
        </p:nvSpPr>
        <p:spPr>
          <a:xfrm>
            <a:off x="640080" y="2286000"/>
            <a:ext cx="640080" cy="640080"/>
          </a:xfrm>
          <a:prstGeom prst="ellipse">
            <a:avLst/>
          </a:prstGeom>
          <a:solidFill>
            <a:srgbClr val="1B2A4E"/>
          </a:solidFill>
          <a:ln w="12700">
            <a:solidFill>
              <a:srgbClr val="1B2A4E"/>
            </a:solidFill>
            <a:prstDash val="solid"/>
          </a:ln>
        </p:spPr>
        <p:txBody>
          <a:bodyPr/>
          <a:lstStyle/>
          <a:p>
            <a:endParaRPr lang="en-GB"/>
          </a:p>
        </p:txBody>
      </p:sp>
      <p:sp>
        <p:nvSpPr>
          <p:cNvPr id="7" name="Text 5"/>
          <p:cNvSpPr/>
          <p:nvPr/>
        </p:nvSpPr>
        <p:spPr>
          <a:xfrm>
            <a:off x="640080" y="2286000"/>
            <a:ext cx="640080" cy="640080"/>
          </a:xfrm>
          <a:prstGeom prst="rect">
            <a:avLst/>
          </a:prstGeom>
          <a:noFill/>
          <a:ln/>
        </p:spPr>
        <p:txBody>
          <a:bodyPr wrap="square" lIns="0" tIns="0" rIns="0" bIns="0" rtlCol="0" anchor="ctr"/>
          <a:lstStyle/>
          <a:p>
            <a:pPr marL="0" indent="0" algn="ctr">
              <a:buNone/>
            </a:pPr>
            <a:r>
              <a:rPr lang="en-US" sz="1800" b="1" dirty="0">
                <a:solidFill>
                  <a:srgbClr val="F4B860"/>
                </a:solidFill>
                <a:latin typeface="Arial" pitchFamily="34" charset="0"/>
                <a:ea typeface="Arial" pitchFamily="34" charset="-122"/>
                <a:cs typeface="Arial" pitchFamily="34" charset="-120"/>
              </a:rPr>
              <a:t>1</a:t>
            </a:r>
            <a:endParaRPr lang="en-US" sz="1800" dirty="0"/>
          </a:p>
        </p:txBody>
      </p:sp>
      <p:sp>
        <p:nvSpPr>
          <p:cNvPr id="8" name="Text 6"/>
          <p:cNvSpPr/>
          <p:nvPr/>
        </p:nvSpPr>
        <p:spPr>
          <a:xfrm>
            <a:off x="1417320" y="2075688"/>
            <a:ext cx="1371600" cy="365760"/>
          </a:xfrm>
          <a:prstGeom prst="rect">
            <a:avLst/>
          </a:prstGeom>
          <a:noFill/>
          <a:ln/>
        </p:spPr>
        <p:txBody>
          <a:bodyPr wrap="square" lIns="0" tIns="0" rIns="0" bIns="0" rtlCol="0" anchor="ctr"/>
          <a:lstStyle/>
          <a:p>
            <a:pPr marL="0" indent="0">
              <a:buNone/>
            </a:pPr>
            <a:r>
              <a:rPr lang="en-US" sz="1200" b="1" dirty="0">
                <a:solidFill>
                  <a:srgbClr val="F4B860"/>
                </a:solidFill>
                <a:latin typeface="Arial" pitchFamily="34" charset="0"/>
                <a:ea typeface="Arial" pitchFamily="34" charset="-122"/>
                <a:cs typeface="Arial" pitchFamily="34" charset="-120"/>
              </a:rPr>
              <a:t>5–10 yrs</a:t>
            </a:r>
            <a:endParaRPr lang="en-US" sz="1200" dirty="0"/>
          </a:p>
        </p:txBody>
      </p:sp>
      <p:sp>
        <p:nvSpPr>
          <p:cNvPr id="9" name="Text 7"/>
          <p:cNvSpPr/>
          <p:nvPr/>
        </p:nvSpPr>
        <p:spPr>
          <a:xfrm>
            <a:off x="1417320" y="2377440"/>
            <a:ext cx="4846320" cy="36576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Chronic insomnia &amp; mental ill-health</a:t>
            </a:r>
            <a:endParaRPr lang="en-US" sz="1500" dirty="0"/>
          </a:p>
        </p:txBody>
      </p:sp>
      <p:sp>
        <p:nvSpPr>
          <p:cNvPr id="10" name="Text 8"/>
          <p:cNvSpPr/>
          <p:nvPr/>
        </p:nvSpPr>
        <p:spPr>
          <a:xfrm>
            <a:off x="1417320" y="2743200"/>
            <a:ext cx="4846320" cy="457200"/>
          </a:xfrm>
          <a:prstGeom prst="rect">
            <a:avLst/>
          </a:prstGeom>
          <a:noFill/>
          <a:ln/>
        </p:spPr>
        <p:txBody>
          <a:bodyPr wrap="square" lIns="0" tIns="0" rIns="0" bIns="0" rtlCol="0" anchor="ctr"/>
          <a:lstStyle/>
          <a:p>
            <a:pPr marL="0" indent="0">
              <a:lnSpc>
                <a:spcPct val="125000"/>
              </a:lnSpc>
              <a:buNone/>
            </a:pPr>
            <a:r>
              <a:rPr lang="en-US" sz="1200" dirty="0">
                <a:solidFill>
                  <a:srgbClr val="1B2A4E"/>
                </a:solidFill>
                <a:latin typeface="Arial" pitchFamily="34" charset="0"/>
                <a:ea typeface="Arial" pitchFamily="34" charset="-122"/>
                <a:cs typeface="Arial" pitchFamily="34" charset="-120"/>
              </a:rPr>
              <a:t>Persistent short sleep doubles the risk of clinical depression and anxiety disorders (Watson et al., 2024).</a:t>
            </a:r>
            <a:endParaRPr lang="en-US" sz="1200" dirty="0"/>
          </a:p>
        </p:txBody>
      </p:sp>
      <p:sp>
        <p:nvSpPr>
          <p:cNvPr id="11" name="Shape 9"/>
          <p:cNvSpPr/>
          <p:nvPr/>
        </p:nvSpPr>
        <p:spPr>
          <a:xfrm>
            <a:off x="457200" y="3383280"/>
            <a:ext cx="6400800" cy="1280160"/>
          </a:xfrm>
          <a:prstGeom prst="roundRect">
            <a:avLst>
              <a:gd name="adj" fmla="val 7143"/>
            </a:avLst>
          </a:prstGeom>
          <a:solidFill>
            <a:srgbClr val="FBF7EE"/>
          </a:solidFill>
          <a:ln w="9525">
            <a:solidFill>
              <a:srgbClr val="8E94C9"/>
            </a:solidFill>
            <a:prstDash val="solid"/>
          </a:ln>
        </p:spPr>
        <p:txBody>
          <a:bodyPr/>
          <a:lstStyle/>
          <a:p>
            <a:endParaRPr lang="en-GB"/>
          </a:p>
        </p:txBody>
      </p:sp>
      <p:sp>
        <p:nvSpPr>
          <p:cNvPr id="12" name="Shape 10"/>
          <p:cNvSpPr/>
          <p:nvPr/>
        </p:nvSpPr>
        <p:spPr>
          <a:xfrm>
            <a:off x="640080" y="3703320"/>
            <a:ext cx="640080" cy="640080"/>
          </a:xfrm>
          <a:prstGeom prst="ellipse">
            <a:avLst/>
          </a:prstGeom>
          <a:solidFill>
            <a:srgbClr val="1B2A4E"/>
          </a:solidFill>
          <a:ln w="12700">
            <a:solidFill>
              <a:srgbClr val="1B2A4E"/>
            </a:solidFill>
            <a:prstDash val="solid"/>
          </a:ln>
        </p:spPr>
        <p:txBody>
          <a:bodyPr/>
          <a:lstStyle/>
          <a:p>
            <a:endParaRPr lang="en-GB"/>
          </a:p>
        </p:txBody>
      </p:sp>
      <p:sp>
        <p:nvSpPr>
          <p:cNvPr id="13" name="Text 11"/>
          <p:cNvSpPr/>
          <p:nvPr/>
        </p:nvSpPr>
        <p:spPr>
          <a:xfrm>
            <a:off x="640080" y="3703320"/>
            <a:ext cx="640080" cy="640080"/>
          </a:xfrm>
          <a:prstGeom prst="rect">
            <a:avLst/>
          </a:prstGeom>
          <a:noFill/>
          <a:ln/>
        </p:spPr>
        <p:txBody>
          <a:bodyPr wrap="square" lIns="0" tIns="0" rIns="0" bIns="0" rtlCol="0" anchor="ctr"/>
          <a:lstStyle/>
          <a:p>
            <a:pPr marL="0" indent="0" algn="ctr">
              <a:buNone/>
            </a:pPr>
            <a:r>
              <a:rPr lang="en-US" sz="1800" b="1" dirty="0">
                <a:solidFill>
                  <a:srgbClr val="F4B860"/>
                </a:solidFill>
                <a:latin typeface="Arial" pitchFamily="34" charset="0"/>
                <a:ea typeface="Arial" pitchFamily="34" charset="-122"/>
                <a:cs typeface="Arial" pitchFamily="34" charset="-120"/>
              </a:rPr>
              <a:t>2</a:t>
            </a:r>
            <a:endParaRPr lang="en-US" sz="1800" dirty="0"/>
          </a:p>
        </p:txBody>
      </p:sp>
      <p:sp>
        <p:nvSpPr>
          <p:cNvPr id="14" name="Text 12"/>
          <p:cNvSpPr/>
          <p:nvPr/>
        </p:nvSpPr>
        <p:spPr>
          <a:xfrm>
            <a:off x="1417320" y="3493008"/>
            <a:ext cx="1371600" cy="365760"/>
          </a:xfrm>
          <a:prstGeom prst="rect">
            <a:avLst/>
          </a:prstGeom>
          <a:noFill/>
          <a:ln/>
        </p:spPr>
        <p:txBody>
          <a:bodyPr wrap="square" lIns="0" tIns="0" rIns="0" bIns="0" rtlCol="0" anchor="ctr"/>
          <a:lstStyle/>
          <a:p>
            <a:pPr marL="0" indent="0">
              <a:buNone/>
            </a:pPr>
            <a:r>
              <a:rPr lang="en-US" sz="1200" b="1" dirty="0">
                <a:solidFill>
                  <a:srgbClr val="F4B860"/>
                </a:solidFill>
                <a:latin typeface="Arial" pitchFamily="34" charset="0"/>
                <a:ea typeface="Arial" pitchFamily="34" charset="-122"/>
                <a:cs typeface="Arial" pitchFamily="34" charset="-120"/>
              </a:rPr>
              <a:t>10–20 yrs</a:t>
            </a:r>
            <a:endParaRPr lang="en-US" sz="1200" dirty="0"/>
          </a:p>
        </p:txBody>
      </p:sp>
      <p:sp>
        <p:nvSpPr>
          <p:cNvPr id="15" name="Text 13"/>
          <p:cNvSpPr/>
          <p:nvPr/>
        </p:nvSpPr>
        <p:spPr>
          <a:xfrm>
            <a:off x="1417320" y="3794760"/>
            <a:ext cx="4846320" cy="36576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Cardiometabolic disease</a:t>
            </a:r>
            <a:endParaRPr lang="en-US" sz="1500" dirty="0"/>
          </a:p>
        </p:txBody>
      </p:sp>
      <p:sp>
        <p:nvSpPr>
          <p:cNvPr id="16" name="Text 14"/>
          <p:cNvSpPr/>
          <p:nvPr/>
        </p:nvSpPr>
        <p:spPr>
          <a:xfrm>
            <a:off x="1417320" y="4160520"/>
            <a:ext cx="4846320" cy="457200"/>
          </a:xfrm>
          <a:prstGeom prst="rect">
            <a:avLst/>
          </a:prstGeom>
          <a:noFill/>
          <a:ln/>
        </p:spPr>
        <p:txBody>
          <a:bodyPr wrap="square" lIns="0" tIns="0" rIns="0" bIns="0" rtlCol="0" anchor="ctr"/>
          <a:lstStyle/>
          <a:p>
            <a:pPr marL="0" indent="0">
              <a:lnSpc>
                <a:spcPct val="125000"/>
              </a:lnSpc>
              <a:buNone/>
            </a:pPr>
            <a:r>
              <a:rPr lang="en-US" sz="1200" dirty="0">
                <a:solidFill>
                  <a:srgbClr val="1B2A4E"/>
                </a:solidFill>
                <a:latin typeface="Arial" pitchFamily="34" charset="0"/>
                <a:ea typeface="Arial" pitchFamily="34" charset="-122"/>
                <a:cs typeface="Arial" pitchFamily="34" charset="-120"/>
              </a:rPr>
              <a:t>Sleep &lt;6h is associated with 27% higher risk of type-2 diabetes and hypertension (Yin et al., 2022).</a:t>
            </a:r>
            <a:endParaRPr lang="en-US" sz="1200" dirty="0"/>
          </a:p>
        </p:txBody>
      </p:sp>
      <p:sp>
        <p:nvSpPr>
          <p:cNvPr id="17" name="Shape 15"/>
          <p:cNvSpPr/>
          <p:nvPr/>
        </p:nvSpPr>
        <p:spPr>
          <a:xfrm>
            <a:off x="457200" y="4800600"/>
            <a:ext cx="6400800" cy="1280160"/>
          </a:xfrm>
          <a:prstGeom prst="roundRect">
            <a:avLst>
              <a:gd name="adj" fmla="val 7143"/>
            </a:avLst>
          </a:prstGeom>
          <a:solidFill>
            <a:srgbClr val="FBF7EE"/>
          </a:solidFill>
          <a:ln w="9525">
            <a:solidFill>
              <a:srgbClr val="8E94C9"/>
            </a:solidFill>
            <a:prstDash val="solid"/>
          </a:ln>
        </p:spPr>
        <p:txBody>
          <a:bodyPr/>
          <a:lstStyle/>
          <a:p>
            <a:endParaRPr lang="en-GB"/>
          </a:p>
        </p:txBody>
      </p:sp>
      <p:sp>
        <p:nvSpPr>
          <p:cNvPr id="18" name="Shape 16"/>
          <p:cNvSpPr/>
          <p:nvPr/>
        </p:nvSpPr>
        <p:spPr>
          <a:xfrm>
            <a:off x="640080" y="5120640"/>
            <a:ext cx="640080" cy="640080"/>
          </a:xfrm>
          <a:prstGeom prst="ellipse">
            <a:avLst/>
          </a:prstGeom>
          <a:solidFill>
            <a:srgbClr val="1B2A4E"/>
          </a:solidFill>
          <a:ln w="12700">
            <a:solidFill>
              <a:srgbClr val="1B2A4E"/>
            </a:solidFill>
            <a:prstDash val="solid"/>
          </a:ln>
        </p:spPr>
        <p:txBody>
          <a:bodyPr/>
          <a:lstStyle/>
          <a:p>
            <a:endParaRPr lang="en-GB"/>
          </a:p>
        </p:txBody>
      </p:sp>
      <p:sp>
        <p:nvSpPr>
          <p:cNvPr id="19" name="Text 17"/>
          <p:cNvSpPr/>
          <p:nvPr/>
        </p:nvSpPr>
        <p:spPr>
          <a:xfrm>
            <a:off x="640080" y="5120640"/>
            <a:ext cx="640080" cy="640080"/>
          </a:xfrm>
          <a:prstGeom prst="rect">
            <a:avLst/>
          </a:prstGeom>
          <a:noFill/>
          <a:ln/>
        </p:spPr>
        <p:txBody>
          <a:bodyPr wrap="square" lIns="0" tIns="0" rIns="0" bIns="0" rtlCol="0" anchor="ctr"/>
          <a:lstStyle/>
          <a:p>
            <a:pPr marL="0" indent="0" algn="ctr">
              <a:buNone/>
            </a:pPr>
            <a:r>
              <a:rPr lang="en-US" sz="1800" b="1" dirty="0">
                <a:solidFill>
                  <a:srgbClr val="F4B860"/>
                </a:solidFill>
                <a:latin typeface="Arial" pitchFamily="34" charset="0"/>
                <a:ea typeface="Arial" pitchFamily="34" charset="-122"/>
                <a:cs typeface="Arial" pitchFamily="34" charset="-120"/>
              </a:rPr>
              <a:t>3</a:t>
            </a:r>
            <a:endParaRPr lang="en-US" sz="1800" dirty="0"/>
          </a:p>
        </p:txBody>
      </p:sp>
      <p:sp>
        <p:nvSpPr>
          <p:cNvPr id="20" name="Text 18"/>
          <p:cNvSpPr/>
          <p:nvPr/>
        </p:nvSpPr>
        <p:spPr>
          <a:xfrm>
            <a:off x="1417320" y="4910328"/>
            <a:ext cx="1371600" cy="365760"/>
          </a:xfrm>
          <a:prstGeom prst="rect">
            <a:avLst/>
          </a:prstGeom>
          <a:noFill/>
          <a:ln/>
        </p:spPr>
        <p:txBody>
          <a:bodyPr wrap="square" lIns="0" tIns="0" rIns="0" bIns="0" rtlCol="0" anchor="ctr"/>
          <a:lstStyle/>
          <a:p>
            <a:pPr marL="0" indent="0">
              <a:buNone/>
            </a:pPr>
            <a:r>
              <a:rPr lang="en-US" sz="1200" b="1" dirty="0">
                <a:solidFill>
                  <a:srgbClr val="F4B860"/>
                </a:solidFill>
                <a:latin typeface="Arial" pitchFamily="34" charset="0"/>
                <a:ea typeface="Arial" pitchFamily="34" charset="-122"/>
                <a:cs typeface="Arial" pitchFamily="34" charset="-120"/>
              </a:rPr>
              <a:t>20+ yrs</a:t>
            </a:r>
            <a:endParaRPr lang="en-US" sz="1200" dirty="0"/>
          </a:p>
        </p:txBody>
      </p:sp>
      <p:sp>
        <p:nvSpPr>
          <p:cNvPr id="21" name="Text 19"/>
          <p:cNvSpPr/>
          <p:nvPr/>
        </p:nvSpPr>
        <p:spPr>
          <a:xfrm>
            <a:off x="1417320" y="5212080"/>
            <a:ext cx="4846320" cy="36576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Cardiovascular events &amp; early mortality</a:t>
            </a:r>
            <a:endParaRPr lang="en-US" sz="1500" dirty="0"/>
          </a:p>
        </p:txBody>
      </p:sp>
      <p:sp>
        <p:nvSpPr>
          <p:cNvPr id="22" name="Text 20"/>
          <p:cNvSpPr/>
          <p:nvPr/>
        </p:nvSpPr>
        <p:spPr>
          <a:xfrm>
            <a:off x="1417320" y="5577840"/>
            <a:ext cx="4846320" cy="457200"/>
          </a:xfrm>
          <a:prstGeom prst="rect">
            <a:avLst/>
          </a:prstGeom>
          <a:noFill/>
          <a:ln/>
        </p:spPr>
        <p:txBody>
          <a:bodyPr wrap="square" lIns="0" tIns="0" rIns="0" bIns="0" rtlCol="0" anchor="ctr"/>
          <a:lstStyle/>
          <a:p>
            <a:pPr marL="0" indent="0">
              <a:lnSpc>
                <a:spcPct val="125000"/>
              </a:lnSpc>
              <a:buNone/>
            </a:pPr>
            <a:r>
              <a:rPr lang="en-US" sz="1200" dirty="0">
                <a:solidFill>
                  <a:srgbClr val="1B2A4E"/>
                </a:solidFill>
                <a:latin typeface="Arial" pitchFamily="34" charset="0"/>
                <a:ea typeface="Arial" pitchFamily="34" charset="-122"/>
                <a:cs typeface="Arial" pitchFamily="34" charset="-120"/>
              </a:rPr>
              <a:t>Dose-response evidence links chronic short sleep with stroke, MI and all-cause mortality.</a:t>
            </a:r>
            <a:endParaRPr lang="en-US" sz="1200" dirty="0"/>
          </a:p>
        </p:txBody>
      </p:sp>
      <p:sp>
        <p:nvSpPr>
          <p:cNvPr id="23" name="Shape 21"/>
          <p:cNvSpPr/>
          <p:nvPr/>
        </p:nvSpPr>
        <p:spPr>
          <a:xfrm>
            <a:off x="7223760" y="1554480"/>
            <a:ext cx="4572000" cy="4572000"/>
          </a:xfrm>
          <a:prstGeom prst="roundRect">
            <a:avLst>
              <a:gd name="adj" fmla="val 3000"/>
            </a:avLst>
          </a:prstGeom>
          <a:solidFill>
            <a:srgbClr val="1B2A4E"/>
          </a:solidFill>
          <a:ln w="12700">
            <a:solidFill>
              <a:srgbClr val="1B2A4E"/>
            </a:solidFill>
            <a:prstDash val="solid"/>
          </a:ln>
        </p:spPr>
        <p:txBody>
          <a:bodyPr/>
          <a:lstStyle/>
          <a:p>
            <a:endParaRPr lang="en-GB"/>
          </a:p>
        </p:txBody>
      </p:sp>
      <p:sp>
        <p:nvSpPr>
          <p:cNvPr id="24" name="Text 22"/>
          <p:cNvSpPr/>
          <p:nvPr/>
        </p:nvSpPr>
        <p:spPr>
          <a:xfrm>
            <a:off x="7223760" y="2011680"/>
            <a:ext cx="4572000" cy="1463040"/>
          </a:xfrm>
          <a:prstGeom prst="rect">
            <a:avLst/>
          </a:prstGeom>
          <a:noFill/>
          <a:ln/>
        </p:spPr>
        <p:txBody>
          <a:bodyPr wrap="square" lIns="0" tIns="0" rIns="0" bIns="0" rtlCol="0" anchor="ctr"/>
          <a:lstStyle/>
          <a:p>
            <a:pPr marL="0" indent="0" algn="ctr">
              <a:buNone/>
            </a:pPr>
            <a:r>
              <a:rPr lang="en-US" sz="9600" b="1" dirty="0">
                <a:solidFill>
                  <a:srgbClr val="F4B860"/>
                </a:solidFill>
                <a:latin typeface="Arial" pitchFamily="34" charset="0"/>
                <a:ea typeface="Arial" pitchFamily="34" charset="-122"/>
                <a:cs typeface="Arial" pitchFamily="34" charset="-120"/>
              </a:rPr>
              <a:t>13%</a:t>
            </a:r>
            <a:endParaRPr lang="en-US" sz="9600" dirty="0"/>
          </a:p>
        </p:txBody>
      </p:sp>
      <p:sp>
        <p:nvSpPr>
          <p:cNvPr id="25" name="Text 23"/>
          <p:cNvSpPr/>
          <p:nvPr/>
        </p:nvSpPr>
        <p:spPr>
          <a:xfrm>
            <a:off x="7223760" y="3520440"/>
            <a:ext cx="457200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higher all-cause mortality</a:t>
            </a:r>
            <a:endParaRPr lang="en-US" sz="2000" dirty="0"/>
          </a:p>
        </p:txBody>
      </p:sp>
      <p:sp>
        <p:nvSpPr>
          <p:cNvPr id="26" name="Text 24"/>
          <p:cNvSpPr/>
          <p:nvPr/>
        </p:nvSpPr>
        <p:spPr>
          <a:xfrm>
            <a:off x="7406640" y="4206240"/>
            <a:ext cx="4206240" cy="1371600"/>
          </a:xfrm>
          <a:prstGeom prst="rect">
            <a:avLst/>
          </a:prstGeom>
          <a:noFill/>
          <a:ln/>
        </p:spPr>
        <p:txBody>
          <a:bodyPr wrap="square" lIns="0" tIns="0" rIns="0" bIns="0" rtlCol="0" anchor="ctr"/>
          <a:lstStyle/>
          <a:p>
            <a:pPr marL="0" indent="0" algn="ctr">
              <a:lnSpc>
                <a:spcPct val="130000"/>
              </a:lnSpc>
              <a:buNone/>
            </a:pPr>
            <a:r>
              <a:rPr lang="en-US" sz="1400" i="1" dirty="0">
                <a:solidFill>
                  <a:srgbClr val="8E94C9"/>
                </a:solidFill>
                <a:latin typeface="Arial" pitchFamily="34" charset="0"/>
                <a:ea typeface="Arial" pitchFamily="34" charset="-122"/>
                <a:cs typeface="Arial" pitchFamily="34" charset="-120"/>
              </a:rPr>
              <a:t>Adults sleeping &lt;6 hours per night vs 7–9 hours (Yin et al., 2022)</a:t>
            </a:r>
            <a:endParaRPr lang="en-US" sz="1400" dirty="0"/>
          </a:p>
        </p:txBody>
      </p:sp>
      <p:sp>
        <p:nvSpPr>
          <p:cNvPr id="27" name="Text 25"/>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28" name="Text 26"/>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7 / 10</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BF7EE"/>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Three Key Campaign Aims</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SMART, measurable and benefit-driven</a:t>
            </a:r>
            <a:endParaRPr lang="en-US" sz="1400" dirty="0"/>
          </a:p>
        </p:txBody>
      </p:sp>
      <p:sp>
        <p:nvSpPr>
          <p:cNvPr id="4" name="Shape 2"/>
          <p:cNvSpPr/>
          <p:nvPr/>
        </p:nvSpPr>
        <p:spPr>
          <a:xfrm>
            <a:off x="457200" y="1554480"/>
            <a:ext cx="3703320" cy="4663440"/>
          </a:xfrm>
          <a:prstGeom prst="roundRect">
            <a:avLst>
              <a:gd name="adj" fmla="val 3704"/>
            </a:avLst>
          </a:prstGeom>
          <a:solidFill>
            <a:srgbClr val="FFFFFF"/>
          </a:solidFill>
          <a:ln w="9525">
            <a:solidFill>
              <a:srgbClr val="8E94C9"/>
            </a:solidFill>
            <a:prstDash val="solid"/>
          </a:ln>
          <a:effectLst>
            <a:outerShdw blurRad="101600" dist="25400" dir="5400000" algn="bl" rotWithShape="0">
              <a:srgbClr val="000000">
                <a:alpha val="10000"/>
              </a:srgbClr>
            </a:outerShdw>
          </a:effectLst>
        </p:spPr>
        <p:txBody>
          <a:bodyPr/>
          <a:lstStyle/>
          <a:p>
            <a:endParaRPr lang="en-GB"/>
          </a:p>
        </p:txBody>
      </p:sp>
      <p:sp>
        <p:nvSpPr>
          <p:cNvPr id="5" name="Shape 3"/>
          <p:cNvSpPr/>
          <p:nvPr/>
        </p:nvSpPr>
        <p:spPr>
          <a:xfrm>
            <a:off x="1737360" y="1783080"/>
            <a:ext cx="1143000" cy="1143000"/>
          </a:xfrm>
          <a:prstGeom prst="ellipse">
            <a:avLst/>
          </a:prstGeom>
          <a:solidFill>
            <a:srgbClr val="1B2A4E"/>
          </a:solidFill>
          <a:ln w="12700">
            <a:solidFill>
              <a:srgbClr val="1B2A4E"/>
            </a:solidFill>
            <a:prstDash val="solid"/>
          </a:ln>
        </p:spPr>
        <p:txBody>
          <a:bodyPr/>
          <a:lstStyle/>
          <a:p>
            <a:endParaRPr lang="en-GB"/>
          </a:p>
        </p:txBody>
      </p:sp>
      <p:sp>
        <p:nvSpPr>
          <p:cNvPr id="6" name="Text 4"/>
          <p:cNvSpPr/>
          <p:nvPr/>
        </p:nvSpPr>
        <p:spPr>
          <a:xfrm>
            <a:off x="1737360" y="1783080"/>
            <a:ext cx="1143000" cy="1143000"/>
          </a:xfrm>
          <a:prstGeom prst="rect">
            <a:avLst/>
          </a:prstGeom>
          <a:noFill/>
          <a:ln/>
        </p:spPr>
        <p:txBody>
          <a:bodyPr wrap="square" lIns="0" tIns="0" rIns="0" bIns="0" rtlCol="0" anchor="ctr"/>
          <a:lstStyle/>
          <a:p>
            <a:pPr marL="0" indent="0" algn="ctr">
              <a:buNone/>
            </a:pPr>
            <a:r>
              <a:rPr lang="en-US" sz="4800" b="1" dirty="0">
                <a:solidFill>
                  <a:srgbClr val="F4B860"/>
                </a:solidFill>
                <a:latin typeface="Arial" pitchFamily="34" charset="0"/>
                <a:ea typeface="Arial" pitchFamily="34" charset="-122"/>
                <a:cs typeface="Arial" pitchFamily="34" charset="-120"/>
              </a:rPr>
              <a:t>1</a:t>
            </a:r>
            <a:endParaRPr lang="en-US" sz="4800" dirty="0"/>
          </a:p>
        </p:txBody>
      </p:sp>
      <p:sp>
        <p:nvSpPr>
          <p:cNvPr id="7" name="Text 5"/>
          <p:cNvSpPr/>
          <p:nvPr/>
        </p:nvSpPr>
        <p:spPr>
          <a:xfrm>
            <a:off x="640080" y="3063240"/>
            <a:ext cx="3337560" cy="45720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RAISE AWARENESS</a:t>
            </a:r>
            <a:endParaRPr lang="en-US" sz="1800" dirty="0"/>
          </a:p>
        </p:txBody>
      </p:sp>
      <p:sp>
        <p:nvSpPr>
          <p:cNvPr id="8" name="Text 6"/>
          <p:cNvSpPr/>
          <p:nvPr/>
        </p:nvSpPr>
        <p:spPr>
          <a:xfrm>
            <a:off x="685800" y="3611880"/>
            <a:ext cx="3246120" cy="146304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SMART target:  </a:t>
            </a:r>
            <a:r>
              <a:rPr lang="en-US" sz="1200" dirty="0">
                <a:solidFill>
                  <a:srgbClr val="1B2A4E"/>
                </a:solidFill>
                <a:latin typeface="Arial" pitchFamily="34" charset="0"/>
                <a:ea typeface="Arial" pitchFamily="34" charset="-122"/>
                <a:cs typeface="Arial" pitchFamily="34" charset="-120"/>
              </a:rPr>
              <a:t>Increase knowledge of NHS sleep guidance among 200 young adults by 40% within 8 weeks (pre/post survey).</a:t>
            </a:r>
            <a:endParaRPr lang="en-US" sz="1200" dirty="0"/>
          </a:p>
        </p:txBody>
      </p:sp>
      <p:sp>
        <p:nvSpPr>
          <p:cNvPr id="9" name="Text 7"/>
          <p:cNvSpPr/>
          <p:nvPr/>
        </p:nvSpPr>
        <p:spPr>
          <a:xfrm>
            <a:off x="685800" y="5074920"/>
            <a:ext cx="3246120" cy="109728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Benefit:  </a:t>
            </a:r>
            <a:r>
              <a:rPr lang="en-US" sz="1200" dirty="0">
                <a:solidFill>
                  <a:srgbClr val="1B2A4E"/>
                </a:solidFill>
                <a:latin typeface="Arial" pitchFamily="34" charset="0"/>
                <a:ea typeface="Arial" pitchFamily="34" charset="-122"/>
                <a:cs typeface="Arial" pitchFamily="34" charset="-120"/>
              </a:rPr>
              <a:t>Awareness is the entry point of the Health Belief Model — without knowledge, no behaviour change follows.</a:t>
            </a:r>
            <a:endParaRPr lang="en-US" sz="1200" dirty="0"/>
          </a:p>
        </p:txBody>
      </p:sp>
      <p:sp>
        <p:nvSpPr>
          <p:cNvPr id="10" name="Shape 8"/>
          <p:cNvSpPr/>
          <p:nvPr/>
        </p:nvSpPr>
        <p:spPr>
          <a:xfrm>
            <a:off x="4361688" y="1554480"/>
            <a:ext cx="3703320" cy="4663440"/>
          </a:xfrm>
          <a:prstGeom prst="roundRect">
            <a:avLst>
              <a:gd name="adj" fmla="val 3704"/>
            </a:avLst>
          </a:prstGeom>
          <a:solidFill>
            <a:srgbClr val="FFFFFF"/>
          </a:solidFill>
          <a:ln w="9525">
            <a:solidFill>
              <a:srgbClr val="8E94C9"/>
            </a:solidFill>
            <a:prstDash val="solid"/>
          </a:ln>
          <a:effectLst>
            <a:outerShdw blurRad="101600" dist="25400" dir="5400000" algn="bl" rotWithShape="0">
              <a:srgbClr val="000000">
                <a:alpha val="10000"/>
              </a:srgbClr>
            </a:outerShdw>
          </a:effectLst>
        </p:spPr>
        <p:txBody>
          <a:bodyPr/>
          <a:lstStyle/>
          <a:p>
            <a:endParaRPr lang="en-GB"/>
          </a:p>
        </p:txBody>
      </p:sp>
      <p:sp>
        <p:nvSpPr>
          <p:cNvPr id="11" name="Shape 9"/>
          <p:cNvSpPr/>
          <p:nvPr/>
        </p:nvSpPr>
        <p:spPr>
          <a:xfrm>
            <a:off x="5641848" y="1783080"/>
            <a:ext cx="1143000" cy="1143000"/>
          </a:xfrm>
          <a:prstGeom prst="ellipse">
            <a:avLst/>
          </a:prstGeom>
          <a:solidFill>
            <a:srgbClr val="1B2A4E"/>
          </a:solidFill>
          <a:ln w="12700">
            <a:solidFill>
              <a:srgbClr val="1B2A4E"/>
            </a:solidFill>
            <a:prstDash val="solid"/>
          </a:ln>
        </p:spPr>
        <p:txBody>
          <a:bodyPr/>
          <a:lstStyle/>
          <a:p>
            <a:endParaRPr lang="en-GB"/>
          </a:p>
        </p:txBody>
      </p:sp>
      <p:sp>
        <p:nvSpPr>
          <p:cNvPr id="12" name="Text 10"/>
          <p:cNvSpPr/>
          <p:nvPr/>
        </p:nvSpPr>
        <p:spPr>
          <a:xfrm>
            <a:off x="5641848" y="1783080"/>
            <a:ext cx="1143000" cy="1143000"/>
          </a:xfrm>
          <a:prstGeom prst="rect">
            <a:avLst/>
          </a:prstGeom>
          <a:noFill/>
          <a:ln/>
        </p:spPr>
        <p:txBody>
          <a:bodyPr wrap="square" lIns="0" tIns="0" rIns="0" bIns="0" rtlCol="0" anchor="ctr"/>
          <a:lstStyle/>
          <a:p>
            <a:pPr marL="0" indent="0" algn="ctr">
              <a:buNone/>
            </a:pPr>
            <a:r>
              <a:rPr lang="en-US" sz="4800" b="1" dirty="0">
                <a:solidFill>
                  <a:srgbClr val="F4B860"/>
                </a:solidFill>
                <a:latin typeface="Arial" pitchFamily="34" charset="0"/>
                <a:ea typeface="Arial" pitchFamily="34" charset="-122"/>
                <a:cs typeface="Arial" pitchFamily="34" charset="-120"/>
              </a:rPr>
              <a:t>2</a:t>
            </a:r>
            <a:endParaRPr lang="en-US" sz="4800" dirty="0"/>
          </a:p>
        </p:txBody>
      </p:sp>
      <p:sp>
        <p:nvSpPr>
          <p:cNvPr id="13" name="Text 11"/>
          <p:cNvSpPr/>
          <p:nvPr/>
        </p:nvSpPr>
        <p:spPr>
          <a:xfrm>
            <a:off x="4544568" y="3063240"/>
            <a:ext cx="3337560" cy="45720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BUILD PRACTICAL SKILLS</a:t>
            </a:r>
            <a:endParaRPr lang="en-US" sz="1800" dirty="0"/>
          </a:p>
        </p:txBody>
      </p:sp>
      <p:sp>
        <p:nvSpPr>
          <p:cNvPr id="14" name="Text 12"/>
          <p:cNvSpPr/>
          <p:nvPr/>
        </p:nvSpPr>
        <p:spPr>
          <a:xfrm>
            <a:off x="4590288" y="3611880"/>
            <a:ext cx="3246120" cy="146304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SMART target:  </a:t>
            </a:r>
            <a:r>
              <a:rPr lang="en-US" sz="1200" dirty="0">
                <a:solidFill>
                  <a:srgbClr val="1B2A4E"/>
                </a:solidFill>
                <a:latin typeface="Arial" pitchFamily="34" charset="0"/>
                <a:ea typeface="Arial" pitchFamily="34" charset="-122"/>
                <a:cs typeface="Arial" pitchFamily="34" charset="-120"/>
              </a:rPr>
              <a:t>Equip ≥75% of attendees to apply at least 3 evidence-based sleep-hygiene techniques by week 6.</a:t>
            </a:r>
            <a:endParaRPr lang="en-US" sz="1200" dirty="0"/>
          </a:p>
        </p:txBody>
      </p:sp>
      <p:sp>
        <p:nvSpPr>
          <p:cNvPr id="15" name="Text 13"/>
          <p:cNvSpPr/>
          <p:nvPr/>
        </p:nvSpPr>
        <p:spPr>
          <a:xfrm>
            <a:off x="4590288" y="5074920"/>
            <a:ext cx="3246120" cy="109728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Benefit:  </a:t>
            </a:r>
            <a:r>
              <a:rPr lang="en-US" sz="1200" dirty="0">
                <a:solidFill>
                  <a:srgbClr val="1B2A4E"/>
                </a:solidFill>
                <a:latin typeface="Arial" pitchFamily="34" charset="0"/>
                <a:ea typeface="Arial" pitchFamily="34" charset="-122"/>
                <a:cs typeface="Arial" pitchFamily="34" charset="-120"/>
              </a:rPr>
              <a:t>Skills-based learning sustains behaviour change far better than information-only campaigns (Chaput et al., 2022).</a:t>
            </a:r>
            <a:endParaRPr lang="en-US" sz="1200" dirty="0"/>
          </a:p>
        </p:txBody>
      </p:sp>
      <p:sp>
        <p:nvSpPr>
          <p:cNvPr id="16" name="Shape 14"/>
          <p:cNvSpPr/>
          <p:nvPr/>
        </p:nvSpPr>
        <p:spPr>
          <a:xfrm>
            <a:off x="8266176" y="1554480"/>
            <a:ext cx="3703320" cy="4663440"/>
          </a:xfrm>
          <a:prstGeom prst="roundRect">
            <a:avLst>
              <a:gd name="adj" fmla="val 3704"/>
            </a:avLst>
          </a:prstGeom>
          <a:solidFill>
            <a:srgbClr val="FFFFFF"/>
          </a:solidFill>
          <a:ln w="9525">
            <a:solidFill>
              <a:srgbClr val="8E94C9"/>
            </a:solidFill>
            <a:prstDash val="solid"/>
          </a:ln>
          <a:effectLst>
            <a:outerShdw blurRad="101600" dist="25400" dir="5400000" algn="bl" rotWithShape="0">
              <a:srgbClr val="000000">
                <a:alpha val="10000"/>
              </a:srgbClr>
            </a:outerShdw>
          </a:effectLst>
        </p:spPr>
        <p:txBody>
          <a:bodyPr/>
          <a:lstStyle/>
          <a:p>
            <a:endParaRPr lang="en-GB"/>
          </a:p>
        </p:txBody>
      </p:sp>
      <p:sp>
        <p:nvSpPr>
          <p:cNvPr id="17" name="Shape 15"/>
          <p:cNvSpPr/>
          <p:nvPr/>
        </p:nvSpPr>
        <p:spPr>
          <a:xfrm>
            <a:off x="9546336" y="1783080"/>
            <a:ext cx="1143000" cy="1143000"/>
          </a:xfrm>
          <a:prstGeom prst="ellipse">
            <a:avLst/>
          </a:prstGeom>
          <a:solidFill>
            <a:srgbClr val="1B2A4E"/>
          </a:solidFill>
          <a:ln w="12700">
            <a:solidFill>
              <a:srgbClr val="1B2A4E"/>
            </a:solidFill>
            <a:prstDash val="solid"/>
          </a:ln>
        </p:spPr>
        <p:txBody>
          <a:bodyPr/>
          <a:lstStyle/>
          <a:p>
            <a:endParaRPr lang="en-GB"/>
          </a:p>
        </p:txBody>
      </p:sp>
      <p:sp>
        <p:nvSpPr>
          <p:cNvPr id="18" name="Text 16"/>
          <p:cNvSpPr/>
          <p:nvPr/>
        </p:nvSpPr>
        <p:spPr>
          <a:xfrm>
            <a:off x="9546336" y="1783080"/>
            <a:ext cx="1143000" cy="1143000"/>
          </a:xfrm>
          <a:prstGeom prst="rect">
            <a:avLst/>
          </a:prstGeom>
          <a:noFill/>
          <a:ln/>
        </p:spPr>
        <p:txBody>
          <a:bodyPr wrap="square" lIns="0" tIns="0" rIns="0" bIns="0" rtlCol="0" anchor="ctr"/>
          <a:lstStyle/>
          <a:p>
            <a:pPr marL="0" indent="0" algn="ctr">
              <a:buNone/>
            </a:pPr>
            <a:r>
              <a:rPr lang="en-US" sz="4800" b="1" dirty="0">
                <a:solidFill>
                  <a:srgbClr val="F4B860"/>
                </a:solidFill>
                <a:latin typeface="Arial" pitchFamily="34" charset="0"/>
                <a:ea typeface="Arial" pitchFamily="34" charset="-122"/>
                <a:cs typeface="Arial" pitchFamily="34" charset="-120"/>
              </a:rPr>
              <a:t>3</a:t>
            </a:r>
            <a:endParaRPr lang="en-US" sz="4800" dirty="0"/>
          </a:p>
        </p:txBody>
      </p:sp>
      <p:sp>
        <p:nvSpPr>
          <p:cNvPr id="19" name="Text 17"/>
          <p:cNvSpPr/>
          <p:nvPr/>
        </p:nvSpPr>
        <p:spPr>
          <a:xfrm>
            <a:off x="8449056" y="3063240"/>
            <a:ext cx="3337560" cy="45720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IMPROVE SLEEP BEHAVIOUR</a:t>
            </a:r>
            <a:endParaRPr lang="en-US" sz="1800" dirty="0"/>
          </a:p>
        </p:txBody>
      </p:sp>
      <p:sp>
        <p:nvSpPr>
          <p:cNvPr id="20" name="Text 18"/>
          <p:cNvSpPr/>
          <p:nvPr/>
        </p:nvSpPr>
        <p:spPr>
          <a:xfrm>
            <a:off x="8494776" y="3611880"/>
            <a:ext cx="3246120" cy="146304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SMART target:  </a:t>
            </a:r>
            <a:r>
              <a:rPr lang="en-US" sz="1200" dirty="0">
                <a:solidFill>
                  <a:srgbClr val="1B2A4E"/>
                </a:solidFill>
                <a:latin typeface="Arial" pitchFamily="34" charset="0"/>
                <a:ea typeface="Arial" pitchFamily="34" charset="-122"/>
                <a:cs typeface="Arial" pitchFamily="34" charset="-120"/>
              </a:rPr>
              <a:t>Achieve a measurable increase of ≥1 hour in mean self-reported sleep duration by week 8.</a:t>
            </a:r>
            <a:endParaRPr lang="en-US" sz="1200" dirty="0"/>
          </a:p>
        </p:txBody>
      </p:sp>
      <p:sp>
        <p:nvSpPr>
          <p:cNvPr id="21" name="Text 19"/>
          <p:cNvSpPr/>
          <p:nvPr/>
        </p:nvSpPr>
        <p:spPr>
          <a:xfrm>
            <a:off x="8494776" y="5074920"/>
            <a:ext cx="3246120" cy="109728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Benefit:  </a:t>
            </a:r>
            <a:r>
              <a:rPr lang="en-US" sz="1200" dirty="0">
                <a:solidFill>
                  <a:srgbClr val="1B2A4E"/>
                </a:solidFill>
                <a:latin typeface="Arial" pitchFamily="34" charset="0"/>
                <a:ea typeface="Arial" pitchFamily="34" charset="-122"/>
                <a:cs typeface="Arial" pitchFamily="34" charset="-120"/>
              </a:rPr>
              <a:t>Even modest gains in sleep duration produce immediate gains in mood, cognition and immunity.</a:t>
            </a:r>
            <a:endParaRPr lang="en-US" sz="1200" dirty="0"/>
          </a:p>
        </p:txBody>
      </p:sp>
      <p:sp>
        <p:nvSpPr>
          <p:cNvPr id="22" name="Text 20"/>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23" name="Text 21"/>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8 / 10</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Campaign Activity: 8 Weekly Sessions</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Structure, content and how aims are met</a:t>
            </a:r>
            <a:endParaRPr lang="en-US" sz="1400" dirty="0"/>
          </a:p>
        </p:txBody>
      </p:sp>
      <p:sp>
        <p:nvSpPr>
          <p:cNvPr id="4" name="Shape 2"/>
          <p:cNvSpPr/>
          <p:nvPr/>
        </p:nvSpPr>
        <p:spPr>
          <a:xfrm>
            <a:off x="457200" y="155448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5" name="Shape 3"/>
          <p:cNvSpPr/>
          <p:nvPr/>
        </p:nvSpPr>
        <p:spPr>
          <a:xfrm>
            <a:off x="457200" y="155448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6" name="Text 4"/>
          <p:cNvSpPr/>
          <p:nvPr/>
        </p:nvSpPr>
        <p:spPr>
          <a:xfrm>
            <a:off x="594360" y="155448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1</a:t>
            </a:r>
            <a:endParaRPr lang="en-US" sz="1400" dirty="0"/>
          </a:p>
        </p:txBody>
      </p:sp>
      <p:sp>
        <p:nvSpPr>
          <p:cNvPr id="7" name="Text 5"/>
          <p:cNvSpPr/>
          <p:nvPr/>
        </p:nvSpPr>
        <p:spPr>
          <a:xfrm>
            <a:off x="640080" y="214884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Launch &amp; baseline survey</a:t>
            </a:r>
            <a:endParaRPr lang="en-US" sz="1300" dirty="0"/>
          </a:p>
        </p:txBody>
      </p:sp>
      <p:sp>
        <p:nvSpPr>
          <p:cNvPr id="8" name="Text 6"/>
          <p:cNvSpPr/>
          <p:nvPr/>
        </p:nvSpPr>
        <p:spPr>
          <a:xfrm>
            <a:off x="640080" y="283464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Sleep myth-busting; complete pre-intervention questionnaire.</a:t>
            </a:r>
            <a:endParaRPr lang="en-US" sz="1100" dirty="0"/>
          </a:p>
        </p:txBody>
      </p:sp>
      <p:sp>
        <p:nvSpPr>
          <p:cNvPr id="9" name="Shape 7"/>
          <p:cNvSpPr/>
          <p:nvPr/>
        </p:nvSpPr>
        <p:spPr>
          <a:xfrm>
            <a:off x="3383280" y="155448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10" name="Shape 8"/>
          <p:cNvSpPr/>
          <p:nvPr/>
        </p:nvSpPr>
        <p:spPr>
          <a:xfrm>
            <a:off x="3383280" y="155448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11" name="Text 9"/>
          <p:cNvSpPr/>
          <p:nvPr/>
        </p:nvSpPr>
        <p:spPr>
          <a:xfrm>
            <a:off x="3520440" y="155448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2</a:t>
            </a:r>
            <a:endParaRPr lang="en-US" sz="1400" dirty="0"/>
          </a:p>
        </p:txBody>
      </p:sp>
      <p:sp>
        <p:nvSpPr>
          <p:cNvPr id="12" name="Text 10"/>
          <p:cNvSpPr/>
          <p:nvPr/>
        </p:nvSpPr>
        <p:spPr>
          <a:xfrm>
            <a:off x="3566160" y="214884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Sleep duration &amp; regularity</a:t>
            </a:r>
            <a:endParaRPr lang="en-US" sz="1300" dirty="0"/>
          </a:p>
        </p:txBody>
      </p:sp>
      <p:sp>
        <p:nvSpPr>
          <p:cNvPr id="13" name="Text 11"/>
          <p:cNvSpPr/>
          <p:nvPr/>
        </p:nvSpPr>
        <p:spPr>
          <a:xfrm>
            <a:off x="3566160" y="283464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NHS 7–9 hour target; setting consistent bed/wake times.</a:t>
            </a:r>
            <a:endParaRPr lang="en-US" sz="1100" dirty="0"/>
          </a:p>
        </p:txBody>
      </p:sp>
      <p:sp>
        <p:nvSpPr>
          <p:cNvPr id="14" name="Shape 12"/>
          <p:cNvSpPr/>
          <p:nvPr/>
        </p:nvSpPr>
        <p:spPr>
          <a:xfrm>
            <a:off x="6309360" y="155448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15" name="Shape 13"/>
          <p:cNvSpPr/>
          <p:nvPr/>
        </p:nvSpPr>
        <p:spPr>
          <a:xfrm>
            <a:off x="6309360" y="155448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16" name="Text 14"/>
          <p:cNvSpPr/>
          <p:nvPr/>
        </p:nvSpPr>
        <p:spPr>
          <a:xfrm>
            <a:off x="6446520" y="155448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3</a:t>
            </a:r>
            <a:endParaRPr lang="en-US" sz="1400" dirty="0"/>
          </a:p>
        </p:txBody>
      </p:sp>
      <p:sp>
        <p:nvSpPr>
          <p:cNvPr id="17" name="Text 15"/>
          <p:cNvSpPr/>
          <p:nvPr/>
        </p:nvSpPr>
        <p:spPr>
          <a:xfrm>
            <a:off x="6492240" y="214884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Screens &amp; blue light</a:t>
            </a:r>
            <a:endParaRPr lang="en-US" sz="1300" dirty="0"/>
          </a:p>
        </p:txBody>
      </p:sp>
      <p:sp>
        <p:nvSpPr>
          <p:cNvPr id="18" name="Text 16"/>
          <p:cNvSpPr/>
          <p:nvPr/>
        </p:nvSpPr>
        <p:spPr>
          <a:xfrm>
            <a:off x="6492240" y="283464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Smartphone-free hour before bed; using night-shift settings.</a:t>
            </a:r>
            <a:endParaRPr lang="en-US" sz="1100" dirty="0"/>
          </a:p>
        </p:txBody>
      </p:sp>
      <p:sp>
        <p:nvSpPr>
          <p:cNvPr id="19" name="Shape 17"/>
          <p:cNvSpPr/>
          <p:nvPr/>
        </p:nvSpPr>
        <p:spPr>
          <a:xfrm>
            <a:off x="9235440" y="155448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20" name="Shape 18"/>
          <p:cNvSpPr/>
          <p:nvPr/>
        </p:nvSpPr>
        <p:spPr>
          <a:xfrm>
            <a:off x="9235440" y="155448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21" name="Text 19"/>
          <p:cNvSpPr/>
          <p:nvPr/>
        </p:nvSpPr>
        <p:spPr>
          <a:xfrm>
            <a:off x="9372600" y="155448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4</a:t>
            </a:r>
            <a:endParaRPr lang="en-US" sz="1400" dirty="0"/>
          </a:p>
        </p:txBody>
      </p:sp>
      <p:sp>
        <p:nvSpPr>
          <p:cNvPr id="22" name="Text 20"/>
          <p:cNvSpPr/>
          <p:nvPr/>
        </p:nvSpPr>
        <p:spPr>
          <a:xfrm>
            <a:off x="9418320" y="214884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Caffeine, alcohol &amp; nutrition</a:t>
            </a:r>
            <a:endParaRPr lang="en-US" sz="1300" dirty="0"/>
          </a:p>
        </p:txBody>
      </p:sp>
      <p:sp>
        <p:nvSpPr>
          <p:cNvPr id="23" name="Text 21"/>
          <p:cNvSpPr/>
          <p:nvPr/>
        </p:nvSpPr>
        <p:spPr>
          <a:xfrm>
            <a:off x="9418320" y="283464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Reading drink labels; cut-off times for stimulants.</a:t>
            </a:r>
            <a:endParaRPr lang="en-US" sz="1100" dirty="0"/>
          </a:p>
        </p:txBody>
      </p:sp>
      <p:sp>
        <p:nvSpPr>
          <p:cNvPr id="24" name="Shape 22"/>
          <p:cNvSpPr/>
          <p:nvPr/>
        </p:nvSpPr>
        <p:spPr>
          <a:xfrm>
            <a:off x="457200" y="388620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25" name="Shape 23"/>
          <p:cNvSpPr/>
          <p:nvPr/>
        </p:nvSpPr>
        <p:spPr>
          <a:xfrm>
            <a:off x="457200" y="388620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26" name="Text 24"/>
          <p:cNvSpPr/>
          <p:nvPr/>
        </p:nvSpPr>
        <p:spPr>
          <a:xfrm>
            <a:off x="594360" y="388620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5</a:t>
            </a:r>
            <a:endParaRPr lang="en-US" sz="1400" dirty="0"/>
          </a:p>
        </p:txBody>
      </p:sp>
      <p:sp>
        <p:nvSpPr>
          <p:cNvPr id="27" name="Text 25"/>
          <p:cNvSpPr/>
          <p:nvPr/>
        </p:nvSpPr>
        <p:spPr>
          <a:xfrm>
            <a:off x="640080" y="448056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Sleep environment</a:t>
            </a:r>
            <a:endParaRPr lang="en-US" sz="1300" dirty="0"/>
          </a:p>
        </p:txBody>
      </p:sp>
      <p:sp>
        <p:nvSpPr>
          <p:cNvPr id="28" name="Text 26"/>
          <p:cNvSpPr/>
          <p:nvPr/>
        </p:nvSpPr>
        <p:spPr>
          <a:xfrm>
            <a:off x="640080" y="516636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Bedroom audit: light, temperature, noise — practical fixes.</a:t>
            </a:r>
            <a:endParaRPr lang="en-US" sz="1100" dirty="0"/>
          </a:p>
        </p:txBody>
      </p:sp>
      <p:sp>
        <p:nvSpPr>
          <p:cNvPr id="29" name="Shape 27"/>
          <p:cNvSpPr/>
          <p:nvPr/>
        </p:nvSpPr>
        <p:spPr>
          <a:xfrm>
            <a:off x="3383280" y="388620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30" name="Shape 28"/>
          <p:cNvSpPr/>
          <p:nvPr/>
        </p:nvSpPr>
        <p:spPr>
          <a:xfrm>
            <a:off x="3383280" y="388620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31" name="Text 29"/>
          <p:cNvSpPr/>
          <p:nvPr/>
        </p:nvSpPr>
        <p:spPr>
          <a:xfrm>
            <a:off x="3520440" y="388620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6</a:t>
            </a:r>
            <a:endParaRPr lang="en-US" sz="1400" dirty="0"/>
          </a:p>
        </p:txBody>
      </p:sp>
      <p:sp>
        <p:nvSpPr>
          <p:cNvPr id="32" name="Text 30"/>
          <p:cNvSpPr/>
          <p:nvPr/>
        </p:nvSpPr>
        <p:spPr>
          <a:xfrm>
            <a:off x="3566160" y="448056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Stress &amp; wind-down routines</a:t>
            </a:r>
            <a:endParaRPr lang="en-US" sz="1300" dirty="0"/>
          </a:p>
        </p:txBody>
      </p:sp>
      <p:sp>
        <p:nvSpPr>
          <p:cNvPr id="33" name="Text 31"/>
          <p:cNvSpPr/>
          <p:nvPr/>
        </p:nvSpPr>
        <p:spPr>
          <a:xfrm>
            <a:off x="3566160" y="516636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Guided relaxation, journaling, CBT-I principles.</a:t>
            </a:r>
            <a:endParaRPr lang="en-US" sz="1100" dirty="0"/>
          </a:p>
        </p:txBody>
      </p:sp>
      <p:sp>
        <p:nvSpPr>
          <p:cNvPr id="34" name="Shape 32"/>
          <p:cNvSpPr/>
          <p:nvPr/>
        </p:nvSpPr>
        <p:spPr>
          <a:xfrm>
            <a:off x="6309360" y="388620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35" name="Shape 33"/>
          <p:cNvSpPr/>
          <p:nvPr/>
        </p:nvSpPr>
        <p:spPr>
          <a:xfrm>
            <a:off x="6309360" y="388620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36" name="Text 34"/>
          <p:cNvSpPr/>
          <p:nvPr/>
        </p:nvSpPr>
        <p:spPr>
          <a:xfrm>
            <a:off x="6446520" y="388620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7</a:t>
            </a:r>
            <a:endParaRPr lang="en-US" sz="1400" dirty="0"/>
          </a:p>
        </p:txBody>
      </p:sp>
      <p:sp>
        <p:nvSpPr>
          <p:cNvPr id="37" name="Text 35"/>
          <p:cNvSpPr/>
          <p:nvPr/>
        </p:nvSpPr>
        <p:spPr>
          <a:xfrm>
            <a:off x="6492240" y="448056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Exercise &amp; circadian rhythm</a:t>
            </a:r>
            <a:endParaRPr lang="en-US" sz="1300" dirty="0"/>
          </a:p>
        </p:txBody>
      </p:sp>
      <p:sp>
        <p:nvSpPr>
          <p:cNvPr id="38" name="Text 36"/>
          <p:cNvSpPr/>
          <p:nvPr/>
        </p:nvSpPr>
        <p:spPr>
          <a:xfrm>
            <a:off x="6492240" y="516636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Morning light exposure; timing physical activity.</a:t>
            </a:r>
            <a:endParaRPr lang="en-US" sz="1100" dirty="0"/>
          </a:p>
        </p:txBody>
      </p:sp>
      <p:sp>
        <p:nvSpPr>
          <p:cNvPr id="39" name="Shape 37"/>
          <p:cNvSpPr/>
          <p:nvPr/>
        </p:nvSpPr>
        <p:spPr>
          <a:xfrm>
            <a:off x="9235440" y="388620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40" name="Shape 38"/>
          <p:cNvSpPr/>
          <p:nvPr/>
        </p:nvSpPr>
        <p:spPr>
          <a:xfrm>
            <a:off x="9235440" y="388620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41" name="Text 39"/>
          <p:cNvSpPr/>
          <p:nvPr/>
        </p:nvSpPr>
        <p:spPr>
          <a:xfrm>
            <a:off x="9372600" y="388620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8</a:t>
            </a:r>
            <a:endParaRPr lang="en-US" sz="1400" dirty="0"/>
          </a:p>
        </p:txBody>
      </p:sp>
      <p:sp>
        <p:nvSpPr>
          <p:cNvPr id="42" name="Text 40"/>
          <p:cNvSpPr/>
          <p:nvPr/>
        </p:nvSpPr>
        <p:spPr>
          <a:xfrm>
            <a:off x="9418320" y="448056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Review &amp; post-survey</a:t>
            </a:r>
            <a:endParaRPr lang="en-US" sz="1300" dirty="0"/>
          </a:p>
        </p:txBody>
      </p:sp>
      <p:sp>
        <p:nvSpPr>
          <p:cNvPr id="43" name="Text 41"/>
          <p:cNvSpPr/>
          <p:nvPr/>
        </p:nvSpPr>
        <p:spPr>
          <a:xfrm>
            <a:off x="9418320" y="516636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Personal sleep plan; post-intervention measurement.</a:t>
            </a:r>
            <a:endParaRPr lang="en-US" sz="1100" dirty="0"/>
          </a:p>
        </p:txBody>
      </p:sp>
      <p:sp>
        <p:nvSpPr>
          <p:cNvPr id="44" name="Text 42"/>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45" name="Text 43"/>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9 / 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3716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References</a:t>
            </a:r>
            <a:endParaRPr lang="en-US" sz="2800" dirty="0"/>
          </a:p>
        </p:txBody>
      </p:sp>
      <p:sp>
        <p:nvSpPr>
          <p:cNvPr id="4" name="Text 2"/>
          <p:cNvSpPr/>
          <p:nvPr/>
        </p:nvSpPr>
        <p:spPr>
          <a:xfrm>
            <a:off x="1305498" y="994272"/>
            <a:ext cx="8477480" cy="4754880"/>
          </a:xfrm>
          <a:prstGeom prst="rect">
            <a:avLst/>
          </a:prstGeom>
          <a:noFill/>
          <a:ln/>
        </p:spPr>
        <p:txBody>
          <a:bodyPr wrap="square" lIns="0" tIns="0" rIns="0" bIns="0" rtlCol="0" anchor="t"/>
          <a:lstStyle/>
          <a:p>
            <a:pPr>
              <a:lnSpc>
                <a:spcPct val="130000"/>
              </a:lnSpc>
            </a:pPr>
            <a:r>
              <a:rPr lang="en-US" sz="1000" b="1" dirty="0">
                <a:solidFill>
                  <a:srgbClr val="1B2A4E"/>
                </a:solidFill>
                <a:latin typeface="Arial" pitchFamily="34" charset="0"/>
                <a:ea typeface="Arial" pitchFamily="34" charset="-122"/>
                <a:cs typeface="Arial" pitchFamily="34" charset="-120"/>
              </a:rPr>
              <a:t>Chen, X. and Liu, L. (2022) </a:t>
            </a:r>
            <a:r>
              <a:rPr lang="en-US" sz="1000" dirty="0">
                <a:solidFill>
                  <a:srgbClr val="1B2A4E"/>
                </a:solidFill>
                <a:latin typeface="Arial" pitchFamily="34" charset="0"/>
                <a:ea typeface="Arial" pitchFamily="34" charset="-122"/>
                <a:cs typeface="Arial" pitchFamily="34" charset="-120"/>
              </a:rPr>
              <a:t>‘Relationship of sleep duration with all-cause mortality and cardiovascular events: a systematic review and dose-response meta-analysis’, Journal of the American Heart Association, 11(9), e024274. doi:10.1161/JAHA.121.024274. </a:t>
            </a:r>
          </a:p>
          <a:p>
            <a:pPr>
              <a:lnSpc>
                <a:spcPct val="130000"/>
              </a:lnSpc>
            </a:pPr>
            <a:endParaRPr lang="en-US" sz="1000" b="1" dirty="0">
              <a:solidFill>
                <a:srgbClr val="1B2A4E"/>
              </a:solidFill>
              <a:latin typeface="Arial" pitchFamily="34" charset="0"/>
              <a:ea typeface="Arial" pitchFamily="34" charset="-122"/>
              <a:cs typeface="Arial" pitchFamily="34" charset="-120"/>
            </a:endParaRPr>
          </a:p>
          <a:p>
            <a:pPr>
              <a:lnSpc>
                <a:spcPct val="130000"/>
              </a:lnSpc>
            </a:pPr>
            <a:r>
              <a:rPr lang="en-US" sz="1000" b="1" dirty="0">
                <a:solidFill>
                  <a:srgbClr val="1B2A4E"/>
                </a:solidFill>
                <a:latin typeface="Arial" pitchFamily="34" charset="0"/>
                <a:ea typeface="Arial" pitchFamily="34" charset="-122"/>
                <a:cs typeface="Arial" pitchFamily="34" charset="-120"/>
              </a:rPr>
              <a:t>Chaput, J.-P., Dutil, C., Featherstone, R. and Ross, R. (2022) </a:t>
            </a:r>
            <a:r>
              <a:rPr lang="en-US" sz="1000" dirty="0">
                <a:solidFill>
                  <a:srgbClr val="1B2A4E"/>
                </a:solidFill>
                <a:latin typeface="Arial" pitchFamily="34" charset="0"/>
                <a:ea typeface="Arial" pitchFamily="34" charset="-122"/>
                <a:cs typeface="Arial" pitchFamily="34" charset="-120"/>
              </a:rPr>
              <a:t>‘Sleep duration and health indicators in adults: an updated systematic review’, Sleep Medicine Reviews, 62, 101582. doi:10.1016/j.smrv.2022.101582.</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Hisler, G.C., Hasler, B.P., Franzen, P.L., Clark, D.B. and Twenge, J.M. (2021) </a:t>
            </a:r>
            <a:r>
              <a:rPr lang="en-US" sz="1000" dirty="0">
                <a:solidFill>
                  <a:srgbClr val="1B2A4E"/>
                </a:solidFill>
                <a:latin typeface="Arial" pitchFamily="34" charset="0"/>
                <a:ea typeface="Arial" pitchFamily="34" charset="-122"/>
                <a:cs typeface="Arial" pitchFamily="34" charset="-120"/>
              </a:rPr>
              <a:t>‘Screen media use and sleep disturbance symptom severity in adolescents and young adults’, Sleep Health, 7(3), pp. 320–329. doi:10.1016/j.sleh.2021.02.005.</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Mental Health Foundation (2023) </a:t>
            </a:r>
            <a:r>
              <a:rPr lang="en-US" sz="1000" dirty="0">
                <a:solidFill>
                  <a:srgbClr val="1B2A4E"/>
                </a:solidFill>
                <a:latin typeface="Arial" pitchFamily="34" charset="0"/>
                <a:ea typeface="Arial" pitchFamily="34" charset="-122"/>
                <a:cs typeface="Arial" pitchFamily="34" charset="-120"/>
              </a:rPr>
              <a:t>Sleep matters: the impact of sleep on health and wellbeing. Available at: https://www.mentalhealth.org.uk/explore-mental-health/publications/sleep-matters-impact-sleep-health-and-wellbeing (Accessed: 18 June 2026).</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NHS (2024) </a:t>
            </a:r>
            <a:r>
              <a:rPr lang="en-US" sz="1000" dirty="0">
                <a:solidFill>
                  <a:srgbClr val="1B2A4E"/>
                </a:solidFill>
                <a:latin typeface="Arial" pitchFamily="34" charset="0"/>
                <a:ea typeface="Arial" pitchFamily="34" charset="-122"/>
                <a:cs typeface="Arial" pitchFamily="34" charset="-120"/>
              </a:rPr>
              <a:t>How to get to sleep. Available at: https://www.nhs.uk/live-well/sleep-and-tiredness/how-to-get-to-sleep/ (Accessed: 18 June 2026).</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Office for Health Improvement and Disparities (2022) </a:t>
            </a:r>
            <a:r>
              <a:rPr lang="en-US" sz="1000" dirty="0">
                <a:solidFill>
                  <a:srgbClr val="1B2A4E"/>
                </a:solidFill>
                <a:latin typeface="Arial" pitchFamily="34" charset="0"/>
                <a:ea typeface="Arial" pitchFamily="34" charset="-122"/>
                <a:cs typeface="Arial" pitchFamily="34" charset="-120"/>
              </a:rPr>
              <a:t>Every Mind Matters: sleep. Available at: https://www.nhs.uk/every-mind-matters/mental-health-issues/sleep/ (Accessed: 18 June 2026).</a:t>
            </a:r>
          </a:p>
          <a:p>
            <a:pPr>
              <a:lnSpc>
                <a:spcPct val="130000"/>
              </a:lnSpc>
            </a:pPr>
            <a:r>
              <a:rPr lang="en-US" sz="1000" b="1" dirty="0">
                <a:solidFill>
                  <a:srgbClr val="1B2A4E"/>
                </a:solidFill>
                <a:latin typeface="Arial" pitchFamily="34" charset="0"/>
                <a:ea typeface="Arial" pitchFamily="34" charset="-122"/>
                <a:cs typeface="Arial" pitchFamily="34" charset="-120"/>
              </a:rPr>
              <a:t>Owens, J.A., Weiss, M.R. and Nordgren, L. (2022) </a:t>
            </a:r>
            <a:r>
              <a:rPr lang="en-US" sz="1000" dirty="0">
                <a:solidFill>
                  <a:srgbClr val="1B2A4E"/>
                </a:solidFill>
                <a:latin typeface="Arial" pitchFamily="34" charset="0"/>
                <a:ea typeface="Arial" pitchFamily="34" charset="-122"/>
                <a:cs typeface="Arial" pitchFamily="34" charset="-120"/>
              </a:rPr>
              <a:t>‘Sleep </a:t>
            </a:r>
            <a:r>
              <a:rPr lang="en-US" sz="1000" dirty="0" err="1">
                <a:solidFill>
                  <a:srgbClr val="1B2A4E"/>
                </a:solidFill>
                <a:latin typeface="Arial" pitchFamily="34" charset="0"/>
                <a:ea typeface="Arial" pitchFamily="34" charset="-122"/>
                <a:cs typeface="Arial" pitchFamily="34" charset="-120"/>
              </a:rPr>
              <a:t>behaviours</a:t>
            </a:r>
            <a:r>
              <a:rPr lang="en-US" sz="1000" dirty="0">
                <a:solidFill>
                  <a:srgbClr val="1B2A4E"/>
                </a:solidFill>
                <a:latin typeface="Arial" pitchFamily="34" charset="0"/>
                <a:ea typeface="Arial" pitchFamily="34" charset="-122"/>
                <a:cs typeface="Arial" pitchFamily="34" charset="-120"/>
              </a:rPr>
              <a:t> in young adults: a contemporary review’, Journal of Adolescent Health, 71(4), pp. 397–406. doi:10.1016/j.jadohealth.2022.06.013.</a:t>
            </a:r>
            <a:endParaRPr lang="en-US" sz="1000" dirty="0"/>
          </a:p>
          <a:p>
            <a:pPr>
              <a:lnSpc>
                <a:spcPct val="130000"/>
              </a:lnSpc>
            </a:pPr>
            <a:r>
              <a:rPr lang="en-US" sz="600" dirty="0">
                <a:solidFill>
                  <a:srgbClr val="000000"/>
                </a:solidFill>
                <a:latin typeface="Arial" pitchFamily="34" charset="0"/>
                <a:ea typeface="Arial" pitchFamily="34" charset="-122"/>
                <a:cs typeface="Arial" pitchFamily="34" charset="-120"/>
              </a:rPr>
              <a:t> </a:t>
            </a:r>
            <a:endParaRPr lang="en-US" sz="1000" dirty="0"/>
          </a:p>
          <a:p>
            <a:pPr>
              <a:lnSpc>
                <a:spcPct val="130000"/>
              </a:lnSpc>
            </a:pPr>
            <a:r>
              <a:rPr lang="en-US" sz="1000" b="1" dirty="0">
                <a:solidFill>
                  <a:srgbClr val="1B2A4E"/>
                </a:solidFill>
                <a:latin typeface="Arial" pitchFamily="34" charset="0"/>
                <a:ea typeface="Arial" pitchFamily="34" charset="-122"/>
                <a:cs typeface="Arial" pitchFamily="34" charset="-120"/>
              </a:rPr>
              <a:t>Sleep Foundation (2024) </a:t>
            </a:r>
            <a:r>
              <a:rPr lang="en-US" sz="1000" dirty="0">
                <a:solidFill>
                  <a:srgbClr val="1B2A4E"/>
                </a:solidFill>
                <a:latin typeface="Arial" pitchFamily="34" charset="0"/>
                <a:ea typeface="Arial" pitchFamily="34" charset="-122"/>
                <a:cs typeface="Arial" pitchFamily="34" charset="-120"/>
              </a:rPr>
              <a:t>How much sleep do we really need? Available at: https://www.sleepfoundation.org/how-sleep-works/how-much-sleep-do-we-really-need (Accessed: 18 June 2026).</a:t>
            </a:r>
            <a:endParaRPr lang="en-US" sz="1000" dirty="0"/>
          </a:p>
          <a:p>
            <a:pPr>
              <a:lnSpc>
                <a:spcPct val="130000"/>
              </a:lnSpc>
            </a:pPr>
            <a:r>
              <a:rPr lang="en-US" sz="600" dirty="0">
                <a:solidFill>
                  <a:srgbClr val="000000"/>
                </a:solidFill>
                <a:latin typeface="Arial" pitchFamily="34" charset="0"/>
                <a:ea typeface="Arial" pitchFamily="34" charset="-122"/>
                <a:cs typeface="Arial" pitchFamily="34" charset="-120"/>
              </a:rPr>
              <a:t> </a:t>
            </a:r>
            <a:endParaRPr lang="en-US" sz="1000" dirty="0"/>
          </a:p>
          <a:p>
            <a:pPr>
              <a:lnSpc>
                <a:spcPct val="130000"/>
              </a:lnSpc>
            </a:pPr>
            <a:r>
              <a:rPr lang="en-US" sz="1000" b="1" dirty="0">
                <a:solidFill>
                  <a:srgbClr val="1B2A4E"/>
                </a:solidFill>
                <a:latin typeface="Arial" pitchFamily="34" charset="0"/>
                <a:ea typeface="Arial" pitchFamily="34" charset="-122"/>
                <a:cs typeface="Arial" pitchFamily="34" charset="-120"/>
              </a:rPr>
              <a:t>Sletten, T.L., Weaver, M.D., Foster, R.G., Klerman, E.B., Rajaratnam, S.M.W., </a:t>
            </a:r>
            <a:r>
              <a:rPr lang="en-US" sz="1000" b="1" dirty="0" err="1">
                <a:solidFill>
                  <a:srgbClr val="1B2A4E"/>
                </a:solidFill>
                <a:latin typeface="Arial" pitchFamily="34" charset="0"/>
                <a:ea typeface="Arial" pitchFamily="34" charset="-122"/>
                <a:cs typeface="Arial" pitchFamily="34" charset="-120"/>
              </a:rPr>
              <a:t>Roenneberg</a:t>
            </a:r>
            <a:r>
              <a:rPr lang="en-US" sz="1000" b="1" dirty="0">
                <a:solidFill>
                  <a:srgbClr val="1B2A4E"/>
                </a:solidFill>
                <a:latin typeface="Arial" pitchFamily="34" charset="0"/>
                <a:ea typeface="Arial" pitchFamily="34" charset="-122"/>
                <a:cs typeface="Arial" pitchFamily="34" charset="-120"/>
              </a:rPr>
              <a:t>, T. and Czeisler, C.A. (2023) </a:t>
            </a:r>
            <a:r>
              <a:rPr lang="en-US" sz="1000" dirty="0">
                <a:solidFill>
                  <a:srgbClr val="1B2A4E"/>
                </a:solidFill>
                <a:latin typeface="Arial" pitchFamily="34" charset="0"/>
                <a:ea typeface="Arial" pitchFamily="34" charset="-122"/>
                <a:cs typeface="Arial" pitchFamily="34" charset="-120"/>
              </a:rPr>
              <a:t>‘The importance of sleep regularity: a consensus statement of the National Sleep Foundation sleep timing and variability panel’, Sleep Health, 9(6), pp. 801–820. doi:10.1016/j.sleh.2023.07.016.</a:t>
            </a:r>
            <a:endParaRPr lang="en-US" sz="1000" dirty="0"/>
          </a:p>
          <a:p>
            <a:pPr>
              <a:lnSpc>
                <a:spcPct val="130000"/>
              </a:lnSpc>
            </a:pPr>
            <a:r>
              <a:rPr lang="en-US" sz="600" dirty="0">
                <a:solidFill>
                  <a:srgbClr val="000000"/>
                </a:solidFill>
                <a:latin typeface="Arial" pitchFamily="34" charset="0"/>
                <a:ea typeface="Arial" pitchFamily="34" charset="-122"/>
                <a:cs typeface="Arial" pitchFamily="34" charset="-120"/>
              </a:rPr>
              <a:t> </a:t>
            </a:r>
            <a:endParaRPr lang="en-US" sz="1000" dirty="0"/>
          </a:p>
          <a:p>
            <a:pPr>
              <a:lnSpc>
                <a:spcPct val="130000"/>
              </a:lnSpc>
            </a:pPr>
            <a:r>
              <a:rPr lang="en-US" sz="1000" b="1" dirty="0">
                <a:solidFill>
                  <a:srgbClr val="1B2A4E"/>
                </a:solidFill>
                <a:latin typeface="Arial" pitchFamily="34" charset="0"/>
                <a:ea typeface="Arial" pitchFamily="34" charset="-122"/>
                <a:cs typeface="Arial" pitchFamily="34" charset="-120"/>
              </a:rPr>
              <a:t>Watson, N.F., Cordero, K. and Lopez, R. (2024) </a:t>
            </a:r>
            <a:r>
              <a:rPr lang="en-US" sz="1000" dirty="0">
                <a:solidFill>
                  <a:srgbClr val="1B2A4E"/>
                </a:solidFill>
                <a:latin typeface="Arial" pitchFamily="34" charset="0"/>
                <a:ea typeface="Arial" pitchFamily="34" charset="-122"/>
                <a:cs typeface="Arial" pitchFamily="34" charset="-120"/>
              </a:rPr>
              <a:t>‘Sleep deprivation and cardiometabolic risk in young adults: a longitudinal cohort study’, BMJ Open, 14(2), e078234. doi:10.1136/bmjopen-2023-078234.</a:t>
            </a:r>
            <a:endParaRPr lang="en-US" sz="1000" dirty="0"/>
          </a:p>
          <a:p>
            <a:pPr>
              <a:lnSpc>
                <a:spcPct val="130000"/>
              </a:lnSpc>
            </a:pPr>
            <a:r>
              <a:rPr lang="en-US" sz="600" dirty="0">
                <a:solidFill>
                  <a:srgbClr val="000000"/>
                </a:solidFill>
                <a:latin typeface="Arial" pitchFamily="34" charset="0"/>
                <a:ea typeface="Arial" pitchFamily="34" charset="-122"/>
                <a:cs typeface="Arial" pitchFamily="34" charset="-120"/>
              </a:rPr>
              <a:t> </a:t>
            </a:r>
            <a:endParaRPr lang="en-US" sz="1000" dirty="0"/>
          </a:p>
          <a:p>
            <a:pPr>
              <a:lnSpc>
                <a:spcPct val="130000"/>
              </a:lnSpc>
            </a:pPr>
            <a:r>
              <a:rPr lang="en-US" sz="1000" b="1" dirty="0">
                <a:solidFill>
                  <a:srgbClr val="1B2A4E"/>
                </a:solidFill>
                <a:latin typeface="Arial" pitchFamily="34" charset="0"/>
                <a:ea typeface="Arial" pitchFamily="34" charset="-122"/>
                <a:cs typeface="Arial" pitchFamily="34" charset="-120"/>
              </a:rPr>
              <a:t>Yin, J., Jin, X., Shan, Z., Li, S., Huang, H., Li, P., Peng, X., Peng, Z., Yu, K., Bao, W., Yang, W., </a:t>
            </a:r>
            <a:endParaRPr lang="en-US" sz="1000" dirty="0"/>
          </a:p>
          <a:p>
            <a:pPr marL="0" indent="0">
              <a:lnSpc>
                <a:spcPct val="130000"/>
              </a:lnSpc>
              <a:buNone/>
            </a:pPr>
            <a:endParaRPr lang="en-US" sz="1000" dirty="0"/>
          </a:p>
        </p:txBody>
      </p:sp>
      <p:sp>
        <p:nvSpPr>
          <p:cNvPr id="6" name="Text 4"/>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7" name="Text 5"/>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10 / 10</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9DF1A-8F1F-1F38-CCE5-5434EABD70A3}"/>
              </a:ext>
            </a:extLst>
          </p:cNvPr>
          <p:cNvSpPr>
            <a:spLocks noGrp="1"/>
          </p:cNvSpPr>
          <p:nvPr>
            <p:ph type="title"/>
          </p:nvPr>
        </p:nvSpPr>
        <p:spPr>
          <a:xfrm>
            <a:off x="521208" y="978408"/>
            <a:ext cx="3154680" cy="4069080"/>
          </a:xfrm>
        </p:spPr>
        <p:txBody>
          <a:bodyPr>
            <a:normAutofit/>
          </a:bodyPr>
          <a:lstStyle/>
          <a:p>
            <a:r>
              <a:rPr lang="en-US" sz="4000" dirty="0"/>
              <a:t>Title and Introduction to Task 2: Campaign Design </a:t>
            </a:r>
            <a:br>
              <a:rPr lang="en-IN" sz="4000" dirty="0"/>
            </a:br>
            <a:endParaRPr lang="en-IN" sz="4000" dirty="0"/>
          </a:p>
        </p:txBody>
      </p:sp>
      <p:graphicFrame>
        <p:nvGraphicFramePr>
          <p:cNvPr id="5" name="Content Placeholder 2">
            <a:extLst>
              <a:ext uri="{FF2B5EF4-FFF2-40B4-BE49-F238E27FC236}">
                <a16:creationId xmlns:a16="http://schemas.microsoft.com/office/drawing/2014/main" id="{42E8300F-6080-A25B-20F7-FF61B50A4143}"/>
              </a:ext>
            </a:extLst>
          </p:cNvPr>
          <p:cNvGraphicFramePr>
            <a:graphicFrameLocks noGrp="1"/>
          </p:cNvGraphicFramePr>
          <p:nvPr>
            <p:ph idx="1"/>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9062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5407B-8541-F45C-E74A-4BD86D5604CC}"/>
              </a:ext>
            </a:extLst>
          </p:cNvPr>
          <p:cNvSpPr>
            <a:spLocks noGrp="1"/>
          </p:cNvSpPr>
          <p:nvPr>
            <p:ph type="title"/>
          </p:nvPr>
        </p:nvSpPr>
        <p:spPr>
          <a:xfrm>
            <a:off x="521208" y="978408"/>
            <a:ext cx="3154680" cy="4069080"/>
          </a:xfrm>
        </p:spPr>
        <p:txBody>
          <a:bodyPr>
            <a:normAutofit/>
          </a:bodyPr>
          <a:lstStyle/>
          <a:p>
            <a:r>
              <a:rPr lang="en-US" sz="4000"/>
              <a:t>The 8-Week Intervention Schedule </a:t>
            </a:r>
            <a:br>
              <a:rPr lang="en-IN" sz="4000"/>
            </a:br>
            <a:endParaRPr lang="en-IN" sz="4000"/>
          </a:p>
        </p:txBody>
      </p:sp>
      <p:graphicFrame>
        <p:nvGraphicFramePr>
          <p:cNvPr id="13" name="Content Placeholder 2">
            <a:extLst>
              <a:ext uri="{FF2B5EF4-FFF2-40B4-BE49-F238E27FC236}">
                <a16:creationId xmlns:a16="http://schemas.microsoft.com/office/drawing/2014/main" id="{9BCB7644-8BD8-1548-7CAF-BF3B8B86A245}"/>
              </a:ext>
            </a:extLst>
          </p:cNvPr>
          <p:cNvGraphicFramePr>
            <a:graphicFrameLocks noGrp="1"/>
          </p:cNvGraphicFramePr>
          <p:nvPr>
            <p:ph idx="1"/>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3378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0BC0D-A874-AD85-F45C-C85F4423A4B3}"/>
              </a:ext>
            </a:extLst>
          </p:cNvPr>
          <p:cNvSpPr>
            <a:spLocks noGrp="1"/>
          </p:cNvSpPr>
          <p:nvPr>
            <p:ph type="title"/>
          </p:nvPr>
        </p:nvSpPr>
        <p:spPr>
          <a:xfrm>
            <a:off x="521208" y="978408"/>
            <a:ext cx="4032504" cy="3364992"/>
          </a:xfrm>
        </p:spPr>
        <p:txBody>
          <a:bodyPr>
            <a:normAutofit/>
          </a:bodyPr>
          <a:lstStyle/>
          <a:p>
            <a:pPr>
              <a:lnSpc>
                <a:spcPct val="90000"/>
              </a:lnSpc>
            </a:pPr>
            <a:r>
              <a:rPr lang="en-US" dirty="0"/>
              <a:t>Defining the Campaign Aims (SMART Framework)</a:t>
            </a:r>
            <a:br>
              <a:rPr lang="en-IN" dirty="0"/>
            </a:br>
            <a:endParaRPr lang="en-IN"/>
          </a:p>
        </p:txBody>
      </p:sp>
      <p:graphicFrame>
        <p:nvGraphicFramePr>
          <p:cNvPr id="5" name="Content Placeholder 2">
            <a:extLst>
              <a:ext uri="{FF2B5EF4-FFF2-40B4-BE49-F238E27FC236}">
                <a16:creationId xmlns:a16="http://schemas.microsoft.com/office/drawing/2014/main" id="{157BBE8B-0FA3-7F80-FCF5-21734F967E6B}"/>
              </a:ext>
            </a:extLst>
          </p:cNvPr>
          <p:cNvGraphicFramePr>
            <a:graphicFrameLocks noGrp="1"/>
          </p:cNvGraphicFramePr>
          <p:nvPr>
            <p:ph idx="1"/>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455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90345-F101-5FD2-D073-B6DC74DF3CA5}"/>
              </a:ext>
            </a:extLst>
          </p:cNvPr>
          <p:cNvSpPr>
            <a:spLocks noGrp="1"/>
          </p:cNvSpPr>
          <p:nvPr>
            <p:ph type="title"/>
          </p:nvPr>
        </p:nvSpPr>
        <p:spPr>
          <a:xfrm>
            <a:off x="6153912" y="978408"/>
            <a:ext cx="5513832" cy="1463040"/>
          </a:xfrm>
        </p:spPr>
        <p:txBody>
          <a:bodyPr>
            <a:normAutofit/>
          </a:bodyPr>
          <a:lstStyle/>
          <a:p>
            <a:pPr>
              <a:lnSpc>
                <a:spcPct val="90000"/>
              </a:lnSpc>
            </a:pPr>
            <a:r>
              <a:rPr lang="en-US" sz="3100"/>
              <a:t>Multidimensional Evaluation Methodology </a:t>
            </a:r>
            <a:br>
              <a:rPr lang="en-IN" sz="3100"/>
            </a:br>
            <a:endParaRPr lang="en-IN" sz="3100"/>
          </a:p>
        </p:txBody>
      </p:sp>
      <p:pic>
        <p:nvPicPr>
          <p:cNvPr id="7" name="Graphic 6" descr="Sleep">
            <a:extLst>
              <a:ext uri="{FF2B5EF4-FFF2-40B4-BE49-F238E27FC236}">
                <a16:creationId xmlns:a16="http://schemas.microsoft.com/office/drawing/2014/main" id="{95081D23-1DD9-97BF-3DFF-C511906A951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67" y="947138"/>
            <a:ext cx="4959823" cy="4959823"/>
          </a:xfrm>
          <a:prstGeom prst="rect">
            <a:avLst/>
          </a:prstGeom>
        </p:spPr>
      </p:pic>
      <p:sp>
        <p:nvSpPr>
          <p:cNvPr id="3" name="Content Placeholder 2">
            <a:extLst>
              <a:ext uri="{FF2B5EF4-FFF2-40B4-BE49-F238E27FC236}">
                <a16:creationId xmlns:a16="http://schemas.microsoft.com/office/drawing/2014/main" id="{11B516DC-6E9C-528C-8353-35355559ADC6}"/>
              </a:ext>
            </a:extLst>
          </p:cNvPr>
          <p:cNvSpPr>
            <a:spLocks noGrp="1"/>
          </p:cNvSpPr>
          <p:nvPr>
            <p:ph idx="1"/>
          </p:nvPr>
        </p:nvSpPr>
        <p:spPr>
          <a:xfrm>
            <a:off x="6153912" y="2578608"/>
            <a:ext cx="5513832" cy="3767328"/>
          </a:xfrm>
        </p:spPr>
        <p:txBody>
          <a:bodyPr>
            <a:normAutofit/>
          </a:bodyPr>
          <a:lstStyle/>
          <a:p>
            <a:pPr lvl="0" algn="just">
              <a:lnSpc>
                <a:spcPct val="100000"/>
              </a:lnSpc>
            </a:pPr>
            <a:r>
              <a:rPr lang="en-IN" sz="1500" dirty="0"/>
              <a:t>Multidimensional sleep health (sleep-related daytime functioning, sleep duration, regularity, continuity, timing,  absence of sleep disorders and architecture) is applicable to cardiometabolic health (St-Onge et al., 2025). </a:t>
            </a:r>
          </a:p>
          <a:p>
            <a:pPr lvl="0" algn="just">
              <a:lnSpc>
                <a:spcPct val="100000"/>
              </a:lnSpc>
            </a:pPr>
            <a:r>
              <a:rPr lang="en-IN" sz="1500" dirty="0"/>
              <a:t>Formative Evaluation: Pre-launch student focus groups to pilot-test campaign slogans and imagery. </a:t>
            </a:r>
          </a:p>
          <a:p>
            <a:pPr lvl="0" algn="just">
              <a:lnSpc>
                <a:spcPct val="100000"/>
              </a:lnSpc>
            </a:pPr>
            <a:r>
              <a:rPr lang="en-IN" sz="1500" dirty="0"/>
              <a:t>Process Evaluation: Tracking the resource download rates and weekly workshop attendance registers. </a:t>
            </a:r>
          </a:p>
          <a:p>
            <a:pPr lvl="0" algn="just">
              <a:lnSpc>
                <a:spcPct val="100000"/>
              </a:lnSpc>
            </a:pPr>
            <a:r>
              <a:rPr lang="en-IN" sz="1500" dirty="0"/>
              <a:t>Impact Evaluation: Pre- and post-intervention pairing of the baseline data against Week 8 sleep outcomes. </a:t>
            </a:r>
          </a:p>
          <a:p>
            <a:pPr lvl="0" algn="just">
              <a:lnSpc>
                <a:spcPct val="100000"/>
              </a:lnSpc>
            </a:pPr>
            <a:r>
              <a:rPr lang="en-IN" sz="1500" dirty="0"/>
              <a:t>Summative Evaluation: A 3-month post-campaign follow-up survey to evaluate the habit sustainability. </a:t>
            </a:r>
          </a:p>
          <a:p>
            <a:pPr algn="just">
              <a:lnSpc>
                <a:spcPct val="100000"/>
              </a:lnSpc>
            </a:pPr>
            <a:endParaRPr lang="en-IN" sz="1500" dirty="0"/>
          </a:p>
        </p:txBody>
      </p:sp>
    </p:spTree>
    <p:extLst>
      <p:ext uri="{BB962C8B-B14F-4D97-AF65-F5344CB8AC3E}">
        <p14:creationId xmlns:p14="http://schemas.microsoft.com/office/powerpoint/2010/main" val="3981752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FA5F0-CC26-1CFC-146A-7D787DA0717F}"/>
              </a:ext>
            </a:extLst>
          </p:cNvPr>
          <p:cNvSpPr>
            <a:spLocks noGrp="1"/>
          </p:cNvSpPr>
          <p:nvPr>
            <p:ph type="title"/>
          </p:nvPr>
        </p:nvSpPr>
        <p:spPr>
          <a:xfrm>
            <a:off x="521208" y="978408"/>
            <a:ext cx="6281928" cy="1463040"/>
          </a:xfrm>
        </p:spPr>
        <p:txBody>
          <a:bodyPr>
            <a:normAutofit/>
          </a:bodyPr>
          <a:lstStyle/>
          <a:p>
            <a:pPr>
              <a:lnSpc>
                <a:spcPct val="90000"/>
              </a:lnSpc>
            </a:pPr>
            <a:r>
              <a:rPr lang="en-US" sz="3100"/>
              <a:t>Creative Campaign Poster Architecture </a:t>
            </a:r>
            <a:br>
              <a:rPr lang="en-IN" sz="3100"/>
            </a:br>
            <a:endParaRPr lang="en-IN" sz="3100"/>
          </a:p>
        </p:txBody>
      </p:sp>
      <p:sp>
        <p:nvSpPr>
          <p:cNvPr id="3" name="Content Placeholder 2">
            <a:extLst>
              <a:ext uri="{FF2B5EF4-FFF2-40B4-BE49-F238E27FC236}">
                <a16:creationId xmlns:a16="http://schemas.microsoft.com/office/drawing/2014/main" id="{B8339EF5-4D86-94A9-8F93-47E77443B660}"/>
              </a:ext>
            </a:extLst>
          </p:cNvPr>
          <p:cNvSpPr>
            <a:spLocks noGrp="1"/>
          </p:cNvSpPr>
          <p:nvPr>
            <p:ph idx="1"/>
          </p:nvPr>
        </p:nvSpPr>
        <p:spPr>
          <a:xfrm>
            <a:off x="521208" y="2578608"/>
            <a:ext cx="6281928" cy="3767328"/>
          </a:xfrm>
        </p:spPr>
        <p:txBody>
          <a:bodyPr>
            <a:normAutofit fontScale="70000" lnSpcReduction="20000"/>
          </a:bodyPr>
          <a:lstStyle/>
          <a:p>
            <a:pPr lvl="0" algn="just"/>
            <a:r>
              <a:rPr lang="en-IN" dirty="0"/>
              <a:t>Visual Strategy: Cool-toned, minimalistic layout that is designed to present psychological calm. Compared to warm colours, cool colours have more vital impact on feelings of calm (Sun et al., 2024).  </a:t>
            </a:r>
          </a:p>
          <a:p>
            <a:pPr lvl="0" algn="just"/>
            <a:r>
              <a:rPr lang="en-IN" dirty="0"/>
              <a:t>Slogan Placement: Rest &amp; Recharge: Own Your Night, Master Your Day. </a:t>
            </a:r>
          </a:p>
          <a:p>
            <a:pPr lvl="0" algn="just"/>
            <a:r>
              <a:rPr lang="en-IN" dirty="0"/>
              <a:t>Core Pillars Highlighted: 6 weekly workshops, peer networks and sleep-tracking application. </a:t>
            </a:r>
          </a:p>
          <a:p>
            <a:pPr lvl="0" algn="just"/>
            <a:r>
              <a:rPr lang="en-IN" dirty="0"/>
              <a:t>Call to Action: Direct the student incentives to emphasise mood regulation, academic performance and stress reduction. </a:t>
            </a:r>
          </a:p>
          <a:p>
            <a:pPr algn="just"/>
            <a:endParaRPr lang="en-IN" dirty="0"/>
          </a:p>
        </p:txBody>
      </p:sp>
      <p:pic>
        <p:nvPicPr>
          <p:cNvPr id="4" name="Picture 3">
            <a:extLst>
              <a:ext uri="{FF2B5EF4-FFF2-40B4-BE49-F238E27FC236}">
                <a16:creationId xmlns:a16="http://schemas.microsoft.com/office/drawing/2014/main" id="{5CDAEA20-F833-B38E-7D8A-AE36C304DE9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52549" y="508090"/>
            <a:ext cx="3286698" cy="5843016"/>
          </a:xfrm>
          <a:prstGeom prst="rect">
            <a:avLst/>
          </a:prstGeom>
        </p:spPr>
      </p:pic>
    </p:spTree>
    <p:extLst>
      <p:ext uri="{BB962C8B-B14F-4D97-AF65-F5344CB8AC3E}">
        <p14:creationId xmlns:p14="http://schemas.microsoft.com/office/powerpoint/2010/main" val="2383336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96EC1-1525-93F0-290C-18E24C2F6974}"/>
              </a:ext>
            </a:extLst>
          </p:cNvPr>
          <p:cNvSpPr>
            <a:spLocks noGrp="1"/>
          </p:cNvSpPr>
          <p:nvPr>
            <p:ph type="title"/>
          </p:nvPr>
        </p:nvSpPr>
        <p:spPr/>
        <p:txBody>
          <a:bodyPr>
            <a:normAutofit fontScale="90000"/>
          </a:bodyPr>
          <a:lstStyle/>
          <a:p>
            <a:pPr algn="l"/>
            <a:endParaRPr lang="en-IN" dirty="0"/>
          </a:p>
        </p:txBody>
      </p:sp>
      <p:graphicFrame>
        <p:nvGraphicFramePr>
          <p:cNvPr id="4" name="Table 3">
            <a:extLst>
              <a:ext uri="{FF2B5EF4-FFF2-40B4-BE49-F238E27FC236}">
                <a16:creationId xmlns:a16="http://schemas.microsoft.com/office/drawing/2014/main" id="{EE3D3659-F3FB-8A7B-A462-64E11476989D}"/>
              </a:ext>
            </a:extLst>
          </p:cNvPr>
          <p:cNvGraphicFramePr>
            <a:graphicFrameLocks noGrp="1"/>
          </p:cNvGraphicFramePr>
          <p:nvPr/>
        </p:nvGraphicFramePr>
        <p:xfrm>
          <a:off x="762000" y="2824480"/>
          <a:ext cx="10434320" cy="2591724"/>
        </p:xfrm>
        <a:graphic>
          <a:graphicData uri="http://schemas.openxmlformats.org/drawingml/2006/table">
            <a:tbl>
              <a:tblPr firstRow="1" firstCol="1" bandRow="1">
                <a:tableStyleId>{5C22544A-7EE6-4342-B048-85BDC9FD1C3A}</a:tableStyleId>
              </a:tblPr>
              <a:tblGrid>
                <a:gridCol w="3477721">
                  <a:extLst>
                    <a:ext uri="{9D8B030D-6E8A-4147-A177-3AD203B41FA5}">
                      <a16:colId xmlns:a16="http://schemas.microsoft.com/office/drawing/2014/main" val="3162252621"/>
                    </a:ext>
                  </a:extLst>
                </a:gridCol>
                <a:gridCol w="3477721">
                  <a:extLst>
                    <a:ext uri="{9D8B030D-6E8A-4147-A177-3AD203B41FA5}">
                      <a16:colId xmlns:a16="http://schemas.microsoft.com/office/drawing/2014/main" val="1710319226"/>
                    </a:ext>
                  </a:extLst>
                </a:gridCol>
                <a:gridCol w="3478878">
                  <a:extLst>
                    <a:ext uri="{9D8B030D-6E8A-4147-A177-3AD203B41FA5}">
                      <a16:colId xmlns:a16="http://schemas.microsoft.com/office/drawing/2014/main" val="1782924670"/>
                    </a:ext>
                  </a:extLst>
                </a:gridCol>
              </a:tblGrid>
              <a:tr h="416934">
                <a:tc>
                  <a:txBody>
                    <a:bodyPr/>
                    <a:lstStyle/>
                    <a:p>
                      <a:pPr algn="just">
                        <a:lnSpc>
                          <a:spcPct val="150000"/>
                        </a:lnSpc>
                        <a:spcAft>
                          <a:spcPts val="800"/>
                        </a:spcAft>
                        <a:buNone/>
                      </a:pPr>
                      <a:r>
                        <a:rPr lang="en-IN" sz="1200" kern="100">
                          <a:effectLst/>
                        </a:rPr>
                        <a:t>Partners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Name of body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Role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78102230"/>
                  </a:ext>
                </a:extLst>
              </a:tr>
              <a:tr h="724930">
                <a:tc>
                  <a:txBody>
                    <a:bodyPr/>
                    <a:lstStyle/>
                    <a:p>
                      <a:pPr algn="just">
                        <a:lnSpc>
                          <a:spcPct val="150000"/>
                        </a:lnSpc>
                        <a:spcAft>
                          <a:spcPts val="800"/>
                        </a:spcAft>
                        <a:buNone/>
                      </a:pPr>
                      <a:r>
                        <a:rPr lang="en-IN" sz="1200" kern="100">
                          <a:effectLst/>
                        </a:rPr>
                        <a:t>Partner 1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NHS Every Mind Matters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Aligning the sleep hygiene with the national youth mental health framework (NHS.UK, 2026).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80422368"/>
                  </a:ext>
                </a:extLst>
              </a:tr>
              <a:tr h="724930">
                <a:tc>
                  <a:txBody>
                    <a:bodyPr/>
                    <a:lstStyle/>
                    <a:p>
                      <a:pPr algn="just">
                        <a:lnSpc>
                          <a:spcPct val="150000"/>
                        </a:lnSpc>
                        <a:spcAft>
                          <a:spcPts val="800"/>
                        </a:spcAft>
                        <a:buNone/>
                      </a:pPr>
                      <a:r>
                        <a:rPr lang="en-IN" sz="1200" kern="100">
                          <a:effectLst/>
                        </a:rPr>
                        <a:t>Partner 2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The Sleep Charity UK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Offering the clinically verified educational literature and sleep toolkits.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57279184"/>
                  </a:ext>
                </a:extLst>
              </a:tr>
              <a:tr h="724930">
                <a:tc>
                  <a:txBody>
                    <a:bodyPr/>
                    <a:lstStyle/>
                    <a:p>
                      <a:pPr algn="just">
                        <a:lnSpc>
                          <a:spcPct val="150000"/>
                        </a:lnSpc>
                        <a:spcAft>
                          <a:spcPts val="800"/>
                        </a:spcAft>
                        <a:buNone/>
                      </a:pPr>
                      <a:r>
                        <a:rPr lang="en-IN" sz="1200" kern="100">
                          <a:effectLst/>
                        </a:rPr>
                        <a:t>Partner 3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Student Minds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dirty="0">
                          <a:effectLst/>
                        </a:rPr>
                        <a:t>Using the specialised higher-education student advocacy networks.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5518369"/>
                  </a:ext>
                </a:extLst>
              </a:tr>
            </a:tbl>
          </a:graphicData>
        </a:graphic>
      </p:graphicFrame>
      <p:sp>
        <p:nvSpPr>
          <p:cNvPr id="9" name="TextBox 8">
            <a:extLst>
              <a:ext uri="{FF2B5EF4-FFF2-40B4-BE49-F238E27FC236}">
                <a16:creationId xmlns:a16="http://schemas.microsoft.com/office/drawing/2014/main" id="{F8422F51-07E0-A02C-734A-075CE25B2193}"/>
              </a:ext>
            </a:extLst>
          </p:cNvPr>
          <p:cNvSpPr txBox="1"/>
          <p:nvPr/>
        </p:nvSpPr>
        <p:spPr>
          <a:xfrm>
            <a:off x="449944" y="1122241"/>
            <a:ext cx="12885056" cy="1446550"/>
          </a:xfrm>
          <a:prstGeom prst="rect">
            <a:avLst/>
          </a:prstGeom>
          <a:noFill/>
        </p:spPr>
        <p:txBody>
          <a:bodyPr wrap="square">
            <a:spAutoFit/>
          </a:bodyPr>
          <a:lstStyle/>
          <a:p>
            <a:r>
              <a:rPr lang="en-US" sz="4400" dirty="0"/>
              <a:t>Strategic Partnership Network: National Alliances </a:t>
            </a:r>
            <a:br>
              <a:rPr lang="en-IN" sz="4400" dirty="0"/>
            </a:br>
            <a:endParaRPr lang="en-IN" sz="4400" dirty="0"/>
          </a:p>
        </p:txBody>
      </p:sp>
    </p:spTree>
    <p:extLst>
      <p:ext uri="{BB962C8B-B14F-4D97-AF65-F5344CB8AC3E}">
        <p14:creationId xmlns:p14="http://schemas.microsoft.com/office/powerpoint/2010/main" val="24188324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BCCE1-EBF8-933A-3D58-FB83F462901D}"/>
              </a:ext>
            </a:extLst>
          </p:cNvPr>
          <p:cNvSpPr>
            <a:spLocks noGrp="1"/>
          </p:cNvSpPr>
          <p:nvPr>
            <p:ph type="title"/>
          </p:nvPr>
        </p:nvSpPr>
        <p:spPr/>
        <p:txBody>
          <a:bodyPr>
            <a:normAutofit fontScale="90000"/>
          </a:bodyPr>
          <a:lstStyle/>
          <a:p>
            <a:endParaRPr lang="en-IN" dirty="0"/>
          </a:p>
        </p:txBody>
      </p:sp>
      <p:graphicFrame>
        <p:nvGraphicFramePr>
          <p:cNvPr id="4" name="Content Placeholder 3">
            <a:extLst>
              <a:ext uri="{FF2B5EF4-FFF2-40B4-BE49-F238E27FC236}">
                <a16:creationId xmlns:a16="http://schemas.microsoft.com/office/drawing/2014/main" id="{1C7474A0-D79B-6D44-7CFC-4D0E475C19C0}"/>
              </a:ext>
            </a:extLst>
          </p:cNvPr>
          <p:cNvGraphicFramePr>
            <a:graphicFrameLocks noGrp="1"/>
          </p:cNvGraphicFramePr>
          <p:nvPr>
            <p:ph idx="1"/>
            <p:extLst>
              <p:ext uri="{D42A27DB-BD31-4B8C-83A1-F6EECF244321}">
                <p14:modId xmlns:p14="http://schemas.microsoft.com/office/powerpoint/2010/main" val="1786948186"/>
              </p:ext>
            </p:extLst>
          </p:nvPr>
        </p:nvGraphicFramePr>
        <p:xfrm>
          <a:off x="1008993" y="2354362"/>
          <a:ext cx="10174014" cy="3938331"/>
        </p:xfrm>
        <a:graphic>
          <a:graphicData uri="http://schemas.openxmlformats.org/drawingml/2006/table">
            <a:tbl>
              <a:tblPr firstRow="1" firstCol="1" bandRow="1">
                <a:tableStyleId>{5C22544A-7EE6-4342-B048-85BDC9FD1C3A}</a:tableStyleId>
              </a:tblPr>
              <a:tblGrid>
                <a:gridCol w="3390962">
                  <a:extLst>
                    <a:ext uri="{9D8B030D-6E8A-4147-A177-3AD203B41FA5}">
                      <a16:colId xmlns:a16="http://schemas.microsoft.com/office/drawing/2014/main" val="3461141570"/>
                    </a:ext>
                  </a:extLst>
                </a:gridCol>
                <a:gridCol w="3390962">
                  <a:extLst>
                    <a:ext uri="{9D8B030D-6E8A-4147-A177-3AD203B41FA5}">
                      <a16:colId xmlns:a16="http://schemas.microsoft.com/office/drawing/2014/main" val="1518059550"/>
                    </a:ext>
                  </a:extLst>
                </a:gridCol>
                <a:gridCol w="3392090">
                  <a:extLst>
                    <a:ext uri="{9D8B030D-6E8A-4147-A177-3AD203B41FA5}">
                      <a16:colId xmlns:a16="http://schemas.microsoft.com/office/drawing/2014/main" val="2393280150"/>
                    </a:ext>
                  </a:extLst>
                </a:gridCol>
              </a:tblGrid>
              <a:tr h="300702">
                <a:tc>
                  <a:txBody>
                    <a:bodyPr/>
                    <a:lstStyle/>
                    <a:p>
                      <a:pPr algn="just">
                        <a:lnSpc>
                          <a:spcPct val="150000"/>
                        </a:lnSpc>
                        <a:spcAft>
                          <a:spcPts val="800"/>
                        </a:spcAft>
                        <a:buNone/>
                      </a:pPr>
                      <a:r>
                        <a:rPr lang="en-IN" sz="1200" kern="100">
                          <a:effectLst/>
                        </a:rPr>
                        <a:t>Partners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Name of body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Role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38081357"/>
                  </a:ext>
                </a:extLst>
              </a:tr>
              <a:tr h="984583">
                <a:tc>
                  <a:txBody>
                    <a:bodyPr/>
                    <a:lstStyle/>
                    <a:p>
                      <a:pPr algn="just">
                        <a:lnSpc>
                          <a:spcPct val="150000"/>
                        </a:lnSpc>
                        <a:spcAft>
                          <a:spcPts val="800"/>
                        </a:spcAft>
                        <a:buNone/>
                      </a:pPr>
                      <a:r>
                        <a:rPr lang="en-IN" sz="1200" kern="100">
                          <a:effectLst/>
                        </a:rPr>
                        <a:t>Partner 1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Local Council Public Health Department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Commissioning body, strategic advisor and primary funding provider.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34373226"/>
                  </a:ext>
                </a:extLst>
              </a:tr>
              <a:tr h="1326523">
                <a:tc>
                  <a:txBody>
                    <a:bodyPr/>
                    <a:lstStyle/>
                    <a:p>
                      <a:pPr algn="just">
                        <a:lnSpc>
                          <a:spcPct val="150000"/>
                        </a:lnSpc>
                        <a:spcAft>
                          <a:spcPts val="800"/>
                        </a:spcAft>
                        <a:buNone/>
                      </a:pPr>
                      <a:r>
                        <a:rPr lang="en-IN" sz="1200" kern="100" dirty="0">
                          <a:effectLst/>
                        </a:rPr>
                        <a:t>Partner 2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University Student Union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Chief access hub, providing workshop venues and peer advocates.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72261755"/>
                  </a:ext>
                </a:extLst>
              </a:tr>
              <a:tr h="1326523">
                <a:tc>
                  <a:txBody>
                    <a:bodyPr/>
                    <a:lstStyle/>
                    <a:p>
                      <a:pPr algn="just">
                        <a:lnSpc>
                          <a:spcPct val="150000"/>
                        </a:lnSpc>
                        <a:spcAft>
                          <a:spcPts val="800"/>
                        </a:spcAft>
                        <a:buNone/>
                      </a:pPr>
                      <a:r>
                        <a:rPr lang="en-IN" sz="1200" kern="100">
                          <a:effectLst/>
                        </a:rPr>
                        <a:t>Partner 3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Student Residential Services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dirty="0">
                          <a:effectLst/>
                        </a:rPr>
                        <a:t>Facilitating direct channels of communication within the university halls.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0718387"/>
                  </a:ext>
                </a:extLst>
              </a:tr>
            </a:tbl>
          </a:graphicData>
        </a:graphic>
      </p:graphicFrame>
      <p:sp>
        <p:nvSpPr>
          <p:cNvPr id="5" name="TextBox 4">
            <a:extLst>
              <a:ext uri="{FF2B5EF4-FFF2-40B4-BE49-F238E27FC236}">
                <a16:creationId xmlns:a16="http://schemas.microsoft.com/office/drawing/2014/main" id="{0DFE85CC-3636-3E75-173A-D7C05F617056}"/>
              </a:ext>
            </a:extLst>
          </p:cNvPr>
          <p:cNvSpPr txBox="1"/>
          <p:nvPr/>
        </p:nvSpPr>
        <p:spPr>
          <a:xfrm>
            <a:off x="1008993" y="1029711"/>
            <a:ext cx="10174014" cy="1323439"/>
          </a:xfrm>
          <a:prstGeom prst="rect">
            <a:avLst/>
          </a:prstGeom>
          <a:noFill/>
        </p:spPr>
        <p:txBody>
          <a:bodyPr wrap="square">
            <a:spAutoFit/>
          </a:bodyPr>
          <a:lstStyle/>
          <a:p>
            <a:r>
              <a:rPr lang="en-US" sz="4000" dirty="0"/>
              <a:t>Strategic Partnership Network: Local Alliances </a:t>
            </a:r>
            <a:br>
              <a:rPr lang="en-IN" sz="4000" dirty="0"/>
            </a:br>
            <a:endParaRPr lang="en-GB" sz="4000" dirty="0"/>
          </a:p>
        </p:txBody>
      </p:sp>
    </p:spTree>
    <p:extLst>
      <p:ext uri="{BB962C8B-B14F-4D97-AF65-F5344CB8AC3E}">
        <p14:creationId xmlns:p14="http://schemas.microsoft.com/office/powerpoint/2010/main" val="8868399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88594-E70E-4200-4275-7D206489464B}"/>
              </a:ext>
            </a:extLst>
          </p:cNvPr>
          <p:cNvSpPr>
            <a:spLocks noGrp="1"/>
          </p:cNvSpPr>
          <p:nvPr>
            <p:ph type="title"/>
          </p:nvPr>
        </p:nvSpPr>
        <p:spPr/>
        <p:txBody>
          <a:bodyPr/>
          <a:lstStyle/>
          <a:p>
            <a:endParaRPr lang="en-IN" dirty="0"/>
          </a:p>
        </p:txBody>
      </p:sp>
      <p:graphicFrame>
        <p:nvGraphicFramePr>
          <p:cNvPr id="4" name="Content Placeholder 3">
            <a:extLst>
              <a:ext uri="{FF2B5EF4-FFF2-40B4-BE49-F238E27FC236}">
                <a16:creationId xmlns:a16="http://schemas.microsoft.com/office/drawing/2014/main" id="{01AF4A94-E228-0B76-1384-2FB4873589EC}"/>
              </a:ext>
            </a:extLst>
          </p:cNvPr>
          <p:cNvGraphicFramePr>
            <a:graphicFrameLocks noGrp="1"/>
          </p:cNvGraphicFramePr>
          <p:nvPr>
            <p:ph idx="1"/>
          </p:nvPr>
        </p:nvGraphicFramePr>
        <p:xfrm>
          <a:off x="515111" y="2117216"/>
          <a:ext cx="6563605" cy="4283583"/>
        </p:xfrm>
        <a:graphic>
          <a:graphicData uri="http://schemas.openxmlformats.org/drawingml/2006/table">
            <a:tbl>
              <a:tblPr firstRow="1" firstCol="1" bandRow="1">
                <a:tableStyleId>{5C22544A-7EE6-4342-B048-85BDC9FD1C3A}</a:tableStyleId>
              </a:tblPr>
              <a:tblGrid>
                <a:gridCol w="719259">
                  <a:extLst>
                    <a:ext uri="{9D8B030D-6E8A-4147-A177-3AD203B41FA5}">
                      <a16:colId xmlns:a16="http://schemas.microsoft.com/office/drawing/2014/main" val="3785707529"/>
                    </a:ext>
                  </a:extLst>
                </a:gridCol>
                <a:gridCol w="2579287">
                  <a:extLst>
                    <a:ext uri="{9D8B030D-6E8A-4147-A177-3AD203B41FA5}">
                      <a16:colId xmlns:a16="http://schemas.microsoft.com/office/drawing/2014/main" val="2429475940"/>
                    </a:ext>
                  </a:extLst>
                </a:gridCol>
                <a:gridCol w="3265059">
                  <a:extLst>
                    <a:ext uri="{9D8B030D-6E8A-4147-A177-3AD203B41FA5}">
                      <a16:colId xmlns:a16="http://schemas.microsoft.com/office/drawing/2014/main" val="2551616925"/>
                    </a:ext>
                  </a:extLst>
                </a:gridCol>
              </a:tblGrid>
              <a:tr h="399059">
                <a:tc>
                  <a:txBody>
                    <a:bodyPr/>
                    <a:lstStyle/>
                    <a:p>
                      <a:pPr algn="just">
                        <a:lnSpc>
                          <a:spcPct val="150000"/>
                        </a:lnSpc>
                        <a:spcAft>
                          <a:spcPts val="800"/>
                        </a:spcAft>
                        <a:buNone/>
                      </a:pPr>
                      <a:r>
                        <a:rPr lang="en-IN" sz="1200" kern="100">
                          <a:effectLst/>
                        </a:rPr>
                        <a:t>S. No.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Replicated Item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Adaptation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09601820"/>
                  </a:ext>
                </a:extLst>
              </a:tr>
              <a:tr h="846950">
                <a:tc>
                  <a:txBody>
                    <a:bodyPr/>
                    <a:lstStyle/>
                    <a:p>
                      <a:pPr marL="342900" lvl="0" indent="-342900" algn="just">
                        <a:lnSpc>
                          <a:spcPct val="150000"/>
                        </a:lnSpc>
                        <a:spcAft>
                          <a:spcPts val="800"/>
                        </a:spcAft>
                        <a:buFont typeface="+mj-lt"/>
                        <a:buAutoNum type="arabicPeriod"/>
                      </a:pPr>
                      <a:r>
                        <a:rPr lang="en-IN" sz="1200" kern="100">
                          <a:effectLst/>
                        </a:rPr>
                        <a:t>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NHS Sleep Self-Assessment Algorithms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Converted into offline, interactive physical leaflets for the workshops.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54409321"/>
                  </a:ext>
                </a:extLst>
              </a:tr>
              <a:tr h="2190624">
                <a:tc>
                  <a:txBody>
                    <a:bodyPr/>
                    <a:lstStyle/>
                    <a:p>
                      <a:pPr marL="342900" lvl="0" indent="-342900" algn="just">
                        <a:lnSpc>
                          <a:spcPct val="150000"/>
                        </a:lnSpc>
                        <a:spcAft>
                          <a:spcPts val="800"/>
                        </a:spcAft>
                        <a:buFont typeface="+mj-lt"/>
                        <a:buAutoNum type="arabicPeriod"/>
                      </a:pPr>
                      <a:r>
                        <a:rPr lang="en-IN" sz="1200" kern="100">
                          <a:effectLst/>
                        </a:rPr>
                        <a:t>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dirty="0">
                          <a:effectLst/>
                        </a:rPr>
                        <a:t>Student Minds Housing Environmental Checklists</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It extends beyond the green building, energy efficiency and practices, embedding sustainability into the fabric of the student living experience (Gaete-Sepulveda and Murach, 2025).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16226779"/>
                  </a:ext>
                </a:extLst>
              </a:tr>
              <a:tr h="846950">
                <a:tc>
                  <a:txBody>
                    <a:bodyPr/>
                    <a:lstStyle/>
                    <a:p>
                      <a:pPr marL="342900" lvl="0" indent="-342900" algn="just">
                        <a:lnSpc>
                          <a:spcPct val="150000"/>
                        </a:lnSpc>
                        <a:spcAft>
                          <a:spcPts val="800"/>
                        </a:spcAft>
                        <a:buFont typeface="+mj-lt"/>
                        <a:buAutoNum type="arabicPeriod"/>
                      </a:pPr>
                      <a:r>
                        <a:rPr lang="en-IN" sz="1200" kern="100">
                          <a:effectLst/>
                        </a:rPr>
                        <a:t>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The Sleep Charity Bedtime Calculators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dirty="0">
                          <a:effectLst/>
                        </a:rPr>
                        <a:t>Digitised into a 90-minute REM sleep cycle wheel for the student portals.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60962092"/>
                  </a:ext>
                </a:extLst>
              </a:tr>
            </a:tbl>
          </a:graphicData>
        </a:graphic>
      </p:graphicFrame>
      <p:pic>
        <p:nvPicPr>
          <p:cNvPr id="5" name="Picture 4">
            <a:extLst>
              <a:ext uri="{FF2B5EF4-FFF2-40B4-BE49-F238E27FC236}">
                <a16:creationId xmlns:a16="http://schemas.microsoft.com/office/drawing/2014/main" id="{45855E7A-DB80-98D6-F296-9B934732EA32}"/>
              </a:ext>
            </a:extLst>
          </p:cNvPr>
          <p:cNvPicPr>
            <a:picLocks noChangeAspect="1"/>
          </p:cNvPicPr>
          <p:nvPr/>
        </p:nvPicPr>
        <p:blipFill>
          <a:blip r:embed="rId3"/>
          <a:stretch>
            <a:fillRect/>
          </a:stretch>
        </p:blipFill>
        <p:spPr>
          <a:xfrm>
            <a:off x="7550264" y="1890808"/>
            <a:ext cx="3882652" cy="3160031"/>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0E326F8D-37B9-5960-7309-FA16DF54A109}"/>
              </a:ext>
            </a:extLst>
          </p:cNvPr>
          <p:cNvSpPr txBox="1"/>
          <p:nvPr/>
        </p:nvSpPr>
        <p:spPr>
          <a:xfrm>
            <a:off x="7550264" y="5050839"/>
            <a:ext cx="4126624" cy="1807161"/>
          </a:xfrm>
          <a:prstGeom prst="rect">
            <a:avLst/>
          </a:prstGeom>
          <a:noFill/>
        </p:spPr>
        <p:txBody>
          <a:bodyPr wrap="square">
            <a:spAutoFit/>
          </a:bodyPr>
          <a:lstStyle/>
          <a:p>
            <a:pPr algn="ctr">
              <a:lnSpc>
                <a:spcPct val="150000"/>
              </a:lnSpc>
              <a:spcAft>
                <a:spcPts val="800"/>
              </a:spcAft>
              <a:buNone/>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Figure 1: The ecosystem of the model of holistic and sustainable student housing</a:t>
            </a:r>
          </a:p>
          <a:p>
            <a:pPr algn="ctr">
              <a:lnSpc>
                <a:spcPct val="150000"/>
              </a:lnSpc>
              <a:spcAft>
                <a:spcPts val="800"/>
              </a:spcAft>
              <a:buNone/>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(Source: Gaete-Sepulveda and Murach, 2025)</a:t>
            </a:r>
          </a:p>
        </p:txBody>
      </p:sp>
      <p:sp>
        <p:nvSpPr>
          <p:cNvPr id="6" name="TextBox 5">
            <a:extLst>
              <a:ext uri="{FF2B5EF4-FFF2-40B4-BE49-F238E27FC236}">
                <a16:creationId xmlns:a16="http://schemas.microsoft.com/office/drawing/2014/main" id="{DE5C939B-5980-C18B-154D-E1E5747D2025}"/>
              </a:ext>
            </a:extLst>
          </p:cNvPr>
          <p:cNvSpPr txBox="1"/>
          <p:nvPr/>
        </p:nvSpPr>
        <p:spPr>
          <a:xfrm>
            <a:off x="2438400" y="775412"/>
            <a:ext cx="7953828" cy="1323439"/>
          </a:xfrm>
          <a:prstGeom prst="rect">
            <a:avLst/>
          </a:prstGeom>
          <a:noFill/>
        </p:spPr>
        <p:txBody>
          <a:bodyPr wrap="square">
            <a:spAutoFit/>
          </a:bodyPr>
          <a:lstStyle/>
          <a:p>
            <a:r>
              <a:rPr lang="en-US" sz="4000" dirty="0"/>
              <a:t>Resource Replication Strategy </a:t>
            </a:r>
            <a:br>
              <a:rPr lang="en-IN" sz="4000" dirty="0"/>
            </a:br>
            <a:endParaRPr lang="en-GB" sz="4000" dirty="0"/>
          </a:p>
        </p:txBody>
      </p:sp>
    </p:spTree>
    <p:extLst>
      <p:ext uri="{BB962C8B-B14F-4D97-AF65-F5344CB8AC3E}">
        <p14:creationId xmlns:p14="http://schemas.microsoft.com/office/powerpoint/2010/main" val="11768808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24E85-F599-C244-EC46-B1EB9AC02FFF}"/>
              </a:ext>
            </a:extLst>
          </p:cNvPr>
          <p:cNvSpPr>
            <a:spLocks noGrp="1"/>
          </p:cNvSpPr>
          <p:nvPr>
            <p:ph type="title"/>
          </p:nvPr>
        </p:nvSpPr>
        <p:spPr/>
        <p:txBody>
          <a:bodyPr>
            <a:normAutofit fontScale="90000"/>
          </a:bodyPr>
          <a:lstStyle/>
          <a:p>
            <a:endParaRPr lang="en-IN" dirty="0"/>
          </a:p>
        </p:txBody>
      </p:sp>
      <p:graphicFrame>
        <p:nvGraphicFramePr>
          <p:cNvPr id="4" name="Content Placeholder 3">
            <a:extLst>
              <a:ext uri="{FF2B5EF4-FFF2-40B4-BE49-F238E27FC236}">
                <a16:creationId xmlns:a16="http://schemas.microsoft.com/office/drawing/2014/main" id="{0D12EBB2-EA10-BB3B-36A3-1529859577EE}"/>
              </a:ext>
            </a:extLst>
          </p:cNvPr>
          <p:cNvGraphicFramePr>
            <a:graphicFrameLocks noGrp="1"/>
          </p:cNvGraphicFramePr>
          <p:nvPr>
            <p:ph idx="1"/>
          </p:nvPr>
        </p:nvGraphicFramePr>
        <p:xfrm>
          <a:off x="851337" y="1902372"/>
          <a:ext cx="10226565" cy="4528368"/>
        </p:xfrm>
        <a:graphic>
          <a:graphicData uri="http://schemas.openxmlformats.org/drawingml/2006/table">
            <a:tbl>
              <a:tblPr firstRow="1" firstCol="1" bandRow="1">
                <a:tableStyleId>{5C22544A-7EE6-4342-B048-85BDC9FD1C3A}</a:tableStyleId>
              </a:tblPr>
              <a:tblGrid>
                <a:gridCol w="1348807">
                  <a:extLst>
                    <a:ext uri="{9D8B030D-6E8A-4147-A177-3AD203B41FA5}">
                      <a16:colId xmlns:a16="http://schemas.microsoft.com/office/drawing/2014/main" val="1876778147"/>
                    </a:ext>
                  </a:extLst>
                </a:gridCol>
                <a:gridCol w="2164783">
                  <a:extLst>
                    <a:ext uri="{9D8B030D-6E8A-4147-A177-3AD203B41FA5}">
                      <a16:colId xmlns:a16="http://schemas.microsoft.com/office/drawing/2014/main" val="347032191"/>
                    </a:ext>
                  </a:extLst>
                </a:gridCol>
                <a:gridCol w="6712975">
                  <a:extLst>
                    <a:ext uri="{9D8B030D-6E8A-4147-A177-3AD203B41FA5}">
                      <a16:colId xmlns:a16="http://schemas.microsoft.com/office/drawing/2014/main" val="3721497434"/>
                    </a:ext>
                  </a:extLst>
                </a:gridCol>
              </a:tblGrid>
              <a:tr h="200311">
                <a:tc>
                  <a:txBody>
                    <a:bodyPr/>
                    <a:lstStyle/>
                    <a:p>
                      <a:pPr algn="just">
                        <a:lnSpc>
                          <a:spcPct val="150000"/>
                        </a:lnSpc>
                        <a:spcAft>
                          <a:spcPts val="800"/>
                        </a:spcAft>
                        <a:buNone/>
                        <a:tabLst>
                          <a:tab pos="1981200" algn="l"/>
                        </a:tabLst>
                      </a:pPr>
                      <a:r>
                        <a:rPr lang="en-IN" sz="1400" kern="100">
                          <a:effectLst/>
                        </a:rPr>
                        <a:t>S. No.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Barriers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Solution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extLst>
                  <a:ext uri="{0D108BD9-81ED-4DB2-BD59-A6C34878D82A}">
                    <a16:rowId xmlns:a16="http://schemas.microsoft.com/office/drawing/2014/main" val="1105209272"/>
                  </a:ext>
                </a:extLst>
              </a:tr>
              <a:tr h="2931528">
                <a:tc>
                  <a:txBody>
                    <a:bodyPr/>
                    <a:lstStyle/>
                    <a:p>
                      <a:pPr marL="342900" lvl="0" indent="-342900" algn="just">
                        <a:lnSpc>
                          <a:spcPct val="150000"/>
                        </a:lnSpc>
                        <a:spcAft>
                          <a:spcPts val="800"/>
                        </a:spcAft>
                        <a:buFont typeface="+mj-lt"/>
                        <a:buAutoNum type="arabicPeriod"/>
                        <a:tabLst>
                          <a:tab pos="1981200" algn="l"/>
                        </a:tabLst>
                      </a:pPr>
                      <a:r>
                        <a:rPr lang="en-IN" sz="1400" kern="100">
                          <a:effectLst/>
                        </a:rPr>
                        <a:t>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Shared Housing Noise and Ambient Light (due to growing popularity, noise from the neighbours has become a chief challenge that affects the wellbeing of students (Hou et al., 2025).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dirty="0">
                          <a:effectLst/>
                        </a:rPr>
                        <a:t>Disturbing physical ‘Sleep Sanitation Kits’ (like blackout masks and earplugs). </a:t>
                      </a:r>
                      <a:endParaRPr lang="en-IN" sz="14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extLst>
                  <a:ext uri="{0D108BD9-81ED-4DB2-BD59-A6C34878D82A}">
                    <a16:rowId xmlns:a16="http://schemas.microsoft.com/office/drawing/2014/main" val="2467794961"/>
                  </a:ext>
                </a:extLst>
              </a:tr>
              <a:tr h="883114">
                <a:tc>
                  <a:txBody>
                    <a:bodyPr/>
                    <a:lstStyle/>
                    <a:p>
                      <a:pPr marL="342900" lvl="0" indent="-342900" algn="just">
                        <a:lnSpc>
                          <a:spcPct val="150000"/>
                        </a:lnSpc>
                        <a:spcAft>
                          <a:spcPts val="800"/>
                        </a:spcAft>
                        <a:buFont typeface="+mj-lt"/>
                        <a:buAutoNum type="arabicPeriod"/>
                        <a:tabLst>
                          <a:tab pos="1981200" algn="l"/>
                        </a:tabLst>
                      </a:pPr>
                      <a:r>
                        <a:rPr lang="en-IN" sz="1400" kern="100">
                          <a:effectLst/>
                        </a:rPr>
                        <a:t>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Normalisation of Evening Drinking Culture</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Non-judgemental harm decline emphasising chemical timing.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extLst>
                  <a:ext uri="{0D108BD9-81ED-4DB2-BD59-A6C34878D82A}">
                    <a16:rowId xmlns:a16="http://schemas.microsoft.com/office/drawing/2014/main" val="923168944"/>
                  </a:ext>
                </a:extLst>
              </a:tr>
              <a:tr h="427912">
                <a:tc>
                  <a:txBody>
                    <a:bodyPr/>
                    <a:lstStyle/>
                    <a:p>
                      <a:pPr marL="342900" lvl="0" indent="-342900" algn="just">
                        <a:lnSpc>
                          <a:spcPct val="150000"/>
                        </a:lnSpc>
                        <a:spcAft>
                          <a:spcPts val="800"/>
                        </a:spcAft>
                        <a:buFont typeface="+mj-lt"/>
                        <a:buAutoNum type="arabicPeriod"/>
                        <a:tabLst>
                          <a:tab pos="1981200" algn="l"/>
                        </a:tabLst>
                      </a:pPr>
                      <a:r>
                        <a:rPr lang="en-IN" sz="1400" kern="100">
                          <a:effectLst/>
                        </a:rPr>
                        <a:t>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High Academic Workloads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dirty="0">
                          <a:effectLst/>
                        </a:rPr>
                        <a:t>Teaching time-management strategies and cognitive ‘worry-trees’. </a:t>
                      </a:r>
                      <a:endParaRPr lang="en-IN" sz="14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extLst>
                  <a:ext uri="{0D108BD9-81ED-4DB2-BD59-A6C34878D82A}">
                    <a16:rowId xmlns:a16="http://schemas.microsoft.com/office/drawing/2014/main" val="1402684130"/>
                  </a:ext>
                </a:extLst>
              </a:tr>
            </a:tbl>
          </a:graphicData>
        </a:graphic>
      </p:graphicFrame>
      <p:sp>
        <p:nvSpPr>
          <p:cNvPr id="5" name="TextBox 4">
            <a:extLst>
              <a:ext uri="{FF2B5EF4-FFF2-40B4-BE49-F238E27FC236}">
                <a16:creationId xmlns:a16="http://schemas.microsoft.com/office/drawing/2014/main" id="{C63DA759-3EFE-9BDB-2BD6-E7B753B38EB6}"/>
              </a:ext>
            </a:extLst>
          </p:cNvPr>
          <p:cNvSpPr txBox="1"/>
          <p:nvPr/>
        </p:nvSpPr>
        <p:spPr>
          <a:xfrm>
            <a:off x="1114098" y="644974"/>
            <a:ext cx="10439399" cy="1446550"/>
          </a:xfrm>
          <a:prstGeom prst="rect">
            <a:avLst/>
          </a:prstGeom>
          <a:noFill/>
        </p:spPr>
        <p:txBody>
          <a:bodyPr wrap="square">
            <a:spAutoFit/>
          </a:bodyPr>
          <a:lstStyle/>
          <a:p>
            <a:r>
              <a:rPr lang="en-US" sz="4400" dirty="0"/>
              <a:t>Overcoming Barriers: Individual Solutions </a:t>
            </a:r>
            <a:br>
              <a:rPr lang="en-IN" sz="4400" dirty="0"/>
            </a:br>
            <a:endParaRPr lang="en-GB" sz="4400" dirty="0"/>
          </a:p>
        </p:txBody>
      </p:sp>
    </p:spTree>
    <p:extLst>
      <p:ext uri="{BB962C8B-B14F-4D97-AF65-F5344CB8AC3E}">
        <p14:creationId xmlns:p14="http://schemas.microsoft.com/office/powerpoint/2010/main" val="31514254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9891E-A737-BA4B-8C7C-01F6782EF2BC}"/>
              </a:ext>
            </a:extLst>
          </p:cNvPr>
          <p:cNvSpPr>
            <a:spLocks noGrp="1"/>
          </p:cNvSpPr>
          <p:nvPr>
            <p:ph type="title"/>
          </p:nvPr>
        </p:nvSpPr>
        <p:spPr/>
        <p:txBody>
          <a:bodyPr/>
          <a:lstStyle/>
          <a:p>
            <a:endParaRPr lang="en-IN" dirty="0"/>
          </a:p>
        </p:txBody>
      </p:sp>
      <p:sp>
        <p:nvSpPr>
          <p:cNvPr id="3" name="Content Placeholder 2">
            <a:extLst>
              <a:ext uri="{FF2B5EF4-FFF2-40B4-BE49-F238E27FC236}">
                <a16:creationId xmlns:a16="http://schemas.microsoft.com/office/drawing/2014/main" id="{68A445A2-E1DC-F32B-3548-CF89E6EC4D95}"/>
              </a:ext>
            </a:extLst>
          </p:cNvPr>
          <p:cNvSpPr>
            <a:spLocks noGrp="1"/>
          </p:cNvSpPr>
          <p:nvPr>
            <p:ph idx="1"/>
          </p:nvPr>
        </p:nvSpPr>
        <p:spPr/>
        <p:txBody>
          <a:bodyPr/>
          <a:lstStyle/>
          <a:p>
            <a:pPr marL="0" indent="0">
              <a:buNone/>
            </a:pPr>
            <a:endParaRPr lang="en-IN" dirty="0"/>
          </a:p>
        </p:txBody>
      </p:sp>
      <p:sp>
        <p:nvSpPr>
          <p:cNvPr id="5" name="TextBox 4">
            <a:extLst>
              <a:ext uri="{FF2B5EF4-FFF2-40B4-BE49-F238E27FC236}">
                <a16:creationId xmlns:a16="http://schemas.microsoft.com/office/drawing/2014/main" id="{9CC4DD42-9EEF-844E-C968-ACA0B120F79F}"/>
              </a:ext>
            </a:extLst>
          </p:cNvPr>
          <p:cNvSpPr txBox="1"/>
          <p:nvPr/>
        </p:nvSpPr>
        <p:spPr>
          <a:xfrm>
            <a:off x="858652" y="4441494"/>
            <a:ext cx="11219873" cy="1384995"/>
          </a:xfrm>
          <a:prstGeom prst="rect">
            <a:avLst/>
          </a:prstGeom>
          <a:noFill/>
        </p:spPr>
        <p:txBody>
          <a:bodyPr wrap="square">
            <a:spAutoFit/>
          </a:bodyPr>
          <a:lstStyle/>
          <a:p>
            <a:pPr marL="457200" lvl="0" indent="-457200">
              <a:buFont typeface="Arial" panose="020B0604020202020204" pitchFamily="34" charset="0"/>
              <a:buChar char="•"/>
            </a:pPr>
            <a:r>
              <a:rPr lang="en-IN" sz="2800" dirty="0"/>
              <a:t>Core takeaways: A structured and partner-supported campaign can help to replace passive awareness with active and measurable change in behaviour. </a:t>
            </a:r>
          </a:p>
        </p:txBody>
      </p:sp>
      <p:sp>
        <p:nvSpPr>
          <p:cNvPr id="7" name="TextBox 6">
            <a:extLst>
              <a:ext uri="{FF2B5EF4-FFF2-40B4-BE49-F238E27FC236}">
                <a16:creationId xmlns:a16="http://schemas.microsoft.com/office/drawing/2014/main" id="{C2C11A0D-AB4C-039F-97D5-C48B5C781966}"/>
              </a:ext>
            </a:extLst>
          </p:cNvPr>
          <p:cNvSpPr txBox="1"/>
          <p:nvPr/>
        </p:nvSpPr>
        <p:spPr>
          <a:xfrm>
            <a:off x="858652" y="3279033"/>
            <a:ext cx="9601530" cy="954107"/>
          </a:xfrm>
          <a:prstGeom prst="rect">
            <a:avLst/>
          </a:prstGeom>
          <a:noFill/>
        </p:spPr>
        <p:txBody>
          <a:bodyPr wrap="square">
            <a:spAutoFit/>
          </a:bodyPr>
          <a:lstStyle/>
          <a:p>
            <a:pPr marL="457200" lvl="0" indent="-457200">
              <a:buFont typeface="Arial" panose="020B0604020202020204" pitchFamily="34" charset="0"/>
              <a:buChar char="•"/>
            </a:pPr>
            <a:r>
              <a:rPr lang="en-IN" sz="2800" dirty="0"/>
              <a:t>Theoretical grounding: It connects directly with the models of behavioural change that will be explored in Task 3. </a:t>
            </a:r>
          </a:p>
        </p:txBody>
      </p:sp>
      <p:sp>
        <p:nvSpPr>
          <p:cNvPr id="9" name="TextBox 8">
            <a:extLst>
              <a:ext uri="{FF2B5EF4-FFF2-40B4-BE49-F238E27FC236}">
                <a16:creationId xmlns:a16="http://schemas.microsoft.com/office/drawing/2014/main" id="{2F59D47F-5F5D-0604-87F9-00F4DBCB6A3C}"/>
              </a:ext>
            </a:extLst>
          </p:cNvPr>
          <p:cNvSpPr txBox="1"/>
          <p:nvPr/>
        </p:nvSpPr>
        <p:spPr>
          <a:xfrm>
            <a:off x="858652" y="2266538"/>
            <a:ext cx="10377384" cy="954107"/>
          </a:xfrm>
          <a:prstGeom prst="rect">
            <a:avLst/>
          </a:prstGeom>
          <a:noFill/>
        </p:spPr>
        <p:txBody>
          <a:bodyPr wrap="square">
            <a:spAutoFit/>
          </a:bodyPr>
          <a:lstStyle/>
          <a:p>
            <a:pPr marL="457200" lvl="0" indent="-457200">
              <a:buFont typeface="Arial" panose="020B0604020202020204" pitchFamily="34" charset="0"/>
              <a:buChar char="•"/>
            </a:pPr>
            <a:r>
              <a:rPr lang="en-IN" sz="2800" dirty="0"/>
              <a:t>Integration: Task 2 operationalises the epidemiological needs that were found in Task 1. </a:t>
            </a:r>
          </a:p>
        </p:txBody>
      </p:sp>
      <p:sp>
        <p:nvSpPr>
          <p:cNvPr id="11" name="TextBox 10">
            <a:extLst>
              <a:ext uri="{FF2B5EF4-FFF2-40B4-BE49-F238E27FC236}">
                <a16:creationId xmlns:a16="http://schemas.microsoft.com/office/drawing/2014/main" id="{FD696B9E-A864-1A58-6AD8-4E4C11F5AE3F}"/>
              </a:ext>
            </a:extLst>
          </p:cNvPr>
          <p:cNvSpPr txBox="1"/>
          <p:nvPr/>
        </p:nvSpPr>
        <p:spPr>
          <a:xfrm>
            <a:off x="1299111" y="608878"/>
            <a:ext cx="9618518" cy="707886"/>
          </a:xfrm>
          <a:prstGeom prst="rect">
            <a:avLst/>
          </a:prstGeom>
          <a:noFill/>
        </p:spPr>
        <p:txBody>
          <a:bodyPr wrap="square">
            <a:spAutoFit/>
          </a:bodyPr>
          <a:lstStyle/>
          <a:p>
            <a:r>
              <a:rPr lang="en-IN" sz="4000" b="1" dirty="0"/>
              <a:t>Task 2 Conclusion and Group Alignment</a:t>
            </a:r>
            <a:endParaRPr lang="en-GB" sz="4000" b="1" dirty="0"/>
          </a:p>
        </p:txBody>
      </p:sp>
    </p:spTree>
    <p:extLst>
      <p:ext uri="{BB962C8B-B14F-4D97-AF65-F5344CB8AC3E}">
        <p14:creationId xmlns:p14="http://schemas.microsoft.com/office/powerpoint/2010/main" val="2653545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3A75E-58F8-5231-423B-E088EC5A1B01}"/>
              </a:ext>
            </a:extLst>
          </p:cNvPr>
          <p:cNvSpPr>
            <a:spLocks noGrp="1"/>
          </p:cNvSpPr>
          <p:nvPr>
            <p:ph type="title"/>
          </p:nvPr>
        </p:nvSpPr>
        <p:spPr/>
        <p:txBody>
          <a:bodyPr/>
          <a:lstStyle/>
          <a:p>
            <a:br>
              <a:rPr lang="en-IN" dirty="0"/>
            </a:br>
            <a:endParaRPr lang="en-IN" dirty="0"/>
          </a:p>
        </p:txBody>
      </p:sp>
      <p:sp>
        <p:nvSpPr>
          <p:cNvPr id="3" name="Content Placeholder 2">
            <a:extLst>
              <a:ext uri="{FF2B5EF4-FFF2-40B4-BE49-F238E27FC236}">
                <a16:creationId xmlns:a16="http://schemas.microsoft.com/office/drawing/2014/main" id="{0FA5F9AD-B459-68A6-E1A7-763AA1A753DC}"/>
              </a:ext>
            </a:extLst>
          </p:cNvPr>
          <p:cNvSpPr>
            <a:spLocks noGrp="1"/>
          </p:cNvSpPr>
          <p:nvPr>
            <p:ph idx="1"/>
          </p:nvPr>
        </p:nvSpPr>
        <p:spPr>
          <a:xfrm>
            <a:off x="521208" y="1986455"/>
            <a:ext cx="11155680" cy="4359481"/>
          </a:xfrm>
        </p:spPr>
        <p:txBody>
          <a:bodyPr>
            <a:normAutofit fontScale="40000" lnSpcReduction="20000"/>
          </a:bodyPr>
          <a:lstStyle/>
          <a:p>
            <a:pPr lvl="0"/>
            <a:r>
              <a:rPr lang="en-IN" dirty="0"/>
              <a:t>Bazant, E., McPhillips-</a:t>
            </a:r>
            <a:r>
              <a:rPr lang="en-IN" dirty="0" err="1"/>
              <a:t>Tangum</a:t>
            </a:r>
            <a:r>
              <a:rPr lang="en-IN" dirty="0"/>
              <a:t>, C., Shrestha, S.D., GS, P., Khera, A., Nic Lochlainn, L., Habtamu, E., Patel, V.I., Muhire, G. and </a:t>
            </a:r>
            <a:r>
              <a:rPr lang="en-IN" dirty="0" err="1"/>
              <a:t>Saarlas</a:t>
            </a:r>
            <a:r>
              <a:rPr lang="en-IN" dirty="0"/>
              <a:t>, K.N., 2022. Promising practices for the collaborative planning of integrated health campaigns from a synthesis of case studies. </a:t>
            </a:r>
            <a:r>
              <a:rPr lang="en-IN" i="1" dirty="0"/>
              <a:t>BMJ Global Health</a:t>
            </a:r>
            <a:r>
              <a:rPr lang="en-IN" dirty="0"/>
              <a:t>, </a:t>
            </a:r>
            <a:r>
              <a:rPr lang="en-IN" i="1" dirty="0"/>
              <a:t>7</a:t>
            </a:r>
            <a:r>
              <a:rPr lang="en-IN" dirty="0"/>
              <a:t>(12). </a:t>
            </a:r>
            <a:r>
              <a:rPr lang="en-IN" u="sng" dirty="0">
                <a:hlinkClick r:id="rId2"/>
              </a:rPr>
              <a:t>https://gh.bmj.com/content/bmjgh/7/12/e010321.full.pdf</a:t>
            </a:r>
            <a:endParaRPr lang="en-IN" dirty="0"/>
          </a:p>
          <a:p>
            <a:pPr lvl="0"/>
            <a:r>
              <a:rPr lang="en-IN" dirty="0"/>
              <a:t>Carpi, M., 2025. The Pittsburgh sleep quality index: a brief review. </a:t>
            </a:r>
            <a:r>
              <a:rPr lang="en-IN" i="1" dirty="0"/>
              <a:t>Occupational Medicine</a:t>
            </a:r>
            <a:r>
              <a:rPr lang="en-IN" dirty="0"/>
              <a:t>, </a:t>
            </a:r>
            <a:r>
              <a:rPr lang="en-IN" i="1" dirty="0"/>
              <a:t>75</a:t>
            </a:r>
            <a:r>
              <a:rPr lang="en-IN" dirty="0"/>
              <a:t>(1), pp.14-15. </a:t>
            </a:r>
            <a:r>
              <a:rPr lang="en-IN" u="sng" dirty="0">
                <a:hlinkClick r:id="rId3"/>
              </a:rPr>
              <a:t>https://academic.oup.com/occmed/article-pdf/75/1/14/62878965/kqae121.pdf</a:t>
            </a:r>
            <a:endParaRPr lang="en-IN" dirty="0"/>
          </a:p>
          <a:p>
            <a:pPr lvl="0"/>
            <a:r>
              <a:rPr lang="en-IN" dirty="0"/>
              <a:t>Forbes (2026). The Ultimate Guide to S.M.A.R.T. Goals. (Online). Available at: </a:t>
            </a:r>
            <a:r>
              <a:rPr lang="en-IN" u="sng" dirty="0">
                <a:hlinkClick r:id="rId4"/>
              </a:rPr>
              <a:t>https://www.forbes.com/advisor/business/smart-goals/</a:t>
            </a:r>
            <a:r>
              <a:rPr lang="en-IN" dirty="0"/>
              <a:t> (Accessed: 14 June 2026)</a:t>
            </a:r>
          </a:p>
          <a:p>
            <a:pPr lvl="0"/>
            <a:r>
              <a:rPr lang="en-IN" dirty="0"/>
              <a:t>Gaete-Sepulveda, M. and Murach, A., 2025. A holistic model for student-</a:t>
            </a:r>
            <a:r>
              <a:rPr lang="en-IN" dirty="0" err="1"/>
              <a:t>centered</a:t>
            </a:r>
            <a:r>
              <a:rPr lang="en-IN" dirty="0"/>
              <a:t> on and off-campus housing–a cross-country evaluation. </a:t>
            </a:r>
            <a:r>
              <a:rPr lang="en-IN" i="1" dirty="0"/>
              <a:t>International Journal of Sustainability in Higher Education</a:t>
            </a:r>
            <a:r>
              <a:rPr lang="en-IN" dirty="0"/>
              <a:t>. </a:t>
            </a:r>
            <a:r>
              <a:rPr lang="en-IN" u="sng" dirty="0">
                <a:hlinkClick r:id="rId5"/>
              </a:rPr>
              <a:t>https://www.academia.edu/download/132197137/A_holistic_model_for_student_centered.pdf</a:t>
            </a:r>
            <a:endParaRPr lang="en-IN" dirty="0"/>
          </a:p>
          <a:p>
            <a:pPr lvl="0"/>
            <a:r>
              <a:rPr lang="en-IN" dirty="0"/>
              <a:t>Gobat, N., Slack, C., Hannah, S., Salzwedel, J., Bladon, G., Burgos, J.G., Purvis, B., Molony-Oates, B., Siegfried, N., Cheah, P.Y. and Conway, M., 2025. Better engagement, better evidence: working in partnership with patients, the public, and communities in clinical trials with involvement and good participatory practice. </a:t>
            </a:r>
            <a:r>
              <a:rPr lang="en-IN" i="1" dirty="0"/>
              <a:t>The Lancet Global Health</a:t>
            </a:r>
            <a:r>
              <a:rPr lang="en-IN" dirty="0"/>
              <a:t>, </a:t>
            </a:r>
            <a:r>
              <a:rPr lang="en-IN" i="1" dirty="0"/>
              <a:t>13</a:t>
            </a:r>
            <a:r>
              <a:rPr lang="en-IN" dirty="0"/>
              <a:t>(4), pp.e716-e731. </a:t>
            </a:r>
            <a:r>
              <a:rPr lang="en-IN" u="sng" dirty="0">
                <a:hlinkClick r:id="rId6"/>
              </a:rPr>
              <a:t>https://www.sciencedirect.com/science/article/pii/S2214109X24005217</a:t>
            </a:r>
            <a:r>
              <a:rPr lang="en-IN" dirty="0"/>
              <a:t> </a:t>
            </a:r>
          </a:p>
          <a:p>
            <a:pPr lvl="0"/>
            <a:r>
              <a:rPr lang="en-IN" dirty="0"/>
              <a:t>Hou, L., Easthope, H. and Burgess, M., 2025. Measurement and assessment for child-related noise in apartments: A systematic review. </a:t>
            </a:r>
            <a:r>
              <a:rPr lang="en-IN" i="1" dirty="0"/>
              <a:t>Building and Environment</a:t>
            </a:r>
            <a:r>
              <a:rPr lang="en-IN" dirty="0"/>
              <a:t>, p.113837.  </a:t>
            </a:r>
            <a:r>
              <a:rPr lang="en-IN" u="sng" dirty="0">
                <a:hlinkClick r:id="rId7"/>
              </a:rPr>
              <a:t>https://www.sciencedirect.com/science/article/pii/S0360132325013071</a:t>
            </a:r>
            <a:endParaRPr lang="en-IN" dirty="0"/>
          </a:p>
          <a:p>
            <a:pPr lvl="0"/>
            <a:r>
              <a:rPr lang="en-IN" dirty="0"/>
              <a:t>NHS Trust (2026). Sleep services. (Online). Available at: </a:t>
            </a:r>
            <a:r>
              <a:rPr lang="en-IN" u="sng" dirty="0">
                <a:hlinkClick r:id="rId8"/>
              </a:rPr>
              <a:t>https://www.imperial.nhs.uk/our-services/respiratory-medicine/sleep-services</a:t>
            </a:r>
            <a:r>
              <a:rPr lang="en-IN" dirty="0"/>
              <a:t> (Accessed: 14 June 2026)</a:t>
            </a:r>
          </a:p>
          <a:p>
            <a:pPr lvl="0"/>
            <a:r>
              <a:rPr lang="en-IN" dirty="0"/>
              <a:t>NHS.UK, 2026. Helping you to take care of your mental wellbeing. (Online). Available at: </a:t>
            </a:r>
            <a:r>
              <a:rPr lang="en-IN" u="sng" dirty="0">
                <a:hlinkClick r:id="rId9"/>
              </a:rPr>
              <a:t>https://www.nhs.uk/every-mind-matters/</a:t>
            </a:r>
            <a:r>
              <a:rPr lang="en-IN" dirty="0"/>
              <a:t> (Accessed: 14 June 2026) </a:t>
            </a:r>
          </a:p>
          <a:p>
            <a:pPr lvl="0"/>
            <a:r>
              <a:rPr lang="en-IN" dirty="0"/>
              <a:t>St-Onge, M.P., Aggarwal, B., Fernandez-Mendoza, J., Johnson, D., Kline, C.E., Knutson, K.L., Redeker, N., Grandner, M.A. and American Heart Association Council on Lifestyle and Cardiometabolic Health; Council on Cardiovascular and Stroke Nursing; Council on Clinical Cardiology; and Council on Quality of Care and Outcomes Research, 2025. Multidimensional sleep health: definitions and implications for cardiometabolic health: a scientific statement from the American Heart Association. </a:t>
            </a:r>
            <a:r>
              <a:rPr lang="en-IN" i="1" dirty="0"/>
              <a:t>Circulation: Cardiovascular Quality and Outcomes</a:t>
            </a:r>
            <a:r>
              <a:rPr lang="en-IN" dirty="0"/>
              <a:t>, </a:t>
            </a:r>
            <a:r>
              <a:rPr lang="en-IN" i="1" dirty="0"/>
              <a:t>18</a:t>
            </a:r>
            <a:r>
              <a:rPr lang="en-IN" dirty="0"/>
              <a:t>(5), p.e000139. </a:t>
            </a:r>
            <a:r>
              <a:rPr lang="en-IN" u="sng" dirty="0">
                <a:hlinkClick r:id="rId10"/>
              </a:rPr>
              <a:t>https://www.ahajournals.org/doi/pdf/10.1161/HCQ.0000000000000139</a:t>
            </a:r>
            <a:endParaRPr lang="en-IN" dirty="0"/>
          </a:p>
          <a:p>
            <a:pPr lvl="0"/>
            <a:r>
              <a:rPr lang="en-IN" dirty="0"/>
              <a:t>Sun, Y., Qi, N., Zhan, J. and Yin, J., 2024. The Impact of Cool and Warm </a:t>
            </a:r>
            <a:r>
              <a:rPr lang="en-IN" dirty="0" err="1"/>
              <a:t>Color</a:t>
            </a:r>
            <a:r>
              <a:rPr lang="en-IN" dirty="0"/>
              <a:t> Tones in Classrooms on the Perceived Emotions of Elementary School Students in Northwest China. </a:t>
            </a:r>
            <a:r>
              <a:rPr lang="en-IN" i="1" dirty="0"/>
              <a:t>Buildings</a:t>
            </a:r>
            <a:r>
              <a:rPr lang="en-IN" dirty="0"/>
              <a:t>, </a:t>
            </a:r>
            <a:r>
              <a:rPr lang="en-IN" i="1" dirty="0"/>
              <a:t>14</a:t>
            </a:r>
            <a:r>
              <a:rPr lang="en-IN" dirty="0"/>
              <a:t>(10), p.3309. </a:t>
            </a:r>
            <a:r>
              <a:rPr lang="en-IN" u="sng" dirty="0">
                <a:hlinkClick r:id="rId11"/>
              </a:rPr>
              <a:t>https://www.mdpi.com/2075-5309/14/10/3309</a:t>
            </a:r>
            <a:r>
              <a:rPr lang="en-IN" dirty="0"/>
              <a:t> </a:t>
            </a:r>
          </a:p>
          <a:p>
            <a:endParaRPr lang="en-IN" dirty="0"/>
          </a:p>
        </p:txBody>
      </p:sp>
      <p:sp>
        <p:nvSpPr>
          <p:cNvPr id="5" name="TextBox 4">
            <a:extLst>
              <a:ext uri="{FF2B5EF4-FFF2-40B4-BE49-F238E27FC236}">
                <a16:creationId xmlns:a16="http://schemas.microsoft.com/office/drawing/2014/main" id="{57CD5B03-8E51-43BE-3524-C5C78E8E16B7}"/>
              </a:ext>
            </a:extLst>
          </p:cNvPr>
          <p:cNvSpPr txBox="1"/>
          <p:nvPr/>
        </p:nvSpPr>
        <p:spPr>
          <a:xfrm>
            <a:off x="3532909" y="512064"/>
            <a:ext cx="6096000" cy="923330"/>
          </a:xfrm>
          <a:prstGeom prst="rect">
            <a:avLst/>
          </a:prstGeom>
          <a:noFill/>
        </p:spPr>
        <p:txBody>
          <a:bodyPr wrap="square">
            <a:spAutoFit/>
          </a:bodyPr>
          <a:lstStyle/>
          <a:p>
            <a:r>
              <a:rPr lang="en-US" sz="5400" dirty="0"/>
              <a:t>References</a:t>
            </a:r>
            <a:endParaRPr lang="en-GB" sz="5400" dirty="0"/>
          </a:p>
        </p:txBody>
      </p:sp>
    </p:spTree>
    <p:extLst>
      <p:ext uri="{BB962C8B-B14F-4D97-AF65-F5344CB8AC3E}">
        <p14:creationId xmlns:p14="http://schemas.microsoft.com/office/powerpoint/2010/main" val="403071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EFE81-B9D5-FD21-F63B-D0F04E2D6F13}"/>
              </a:ext>
            </a:extLst>
          </p:cNvPr>
          <p:cNvSpPr>
            <a:spLocks noGrp="1"/>
          </p:cNvSpPr>
          <p:nvPr>
            <p:ph type="ctrTitle"/>
          </p:nvPr>
        </p:nvSpPr>
        <p:spPr>
          <a:xfrm>
            <a:off x="1524000" y="1122363"/>
            <a:ext cx="9144000" cy="1655762"/>
          </a:xfrm>
        </p:spPr>
        <p:txBody>
          <a:bodyPr>
            <a:normAutofit fontScale="90000"/>
          </a:bodyPr>
          <a:lstStyle/>
          <a:p>
            <a:r>
              <a:rPr lang="en-GB" b="1" dirty="0"/>
              <a:t>Benefits and Challenges of Improving Sleep Hygiene</a:t>
            </a:r>
            <a:endParaRPr lang="en-GB" dirty="0"/>
          </a:p>
        </p:txBody>
      </p:sp>
      <p:sp>
        <p:nvSpPr>
          <p:cNvPr id="3" name="Subtitle 2">
            <a:extLst>
              <a:ext uri="{FF2B5EF4-FFF2-40B4-BE49-F238E27FC236}">
                <a16:creationId xmlns:a16="http://schemas.microsoft.com/office/drawing/2014/main" id="{82591F6F-5048-445E-E43F-75F44F93CE07}"/>
              </a:ext>
            </a:extLst>
          </p:cNvPr>
          <p:cNvSpPr>
            <a:spLocks noGrp="1"/>
          </p:cNvSpPr>
          <p:nvPr>
            <p:ph type="subTitle" idx="1"/>
          </p:nvPr>
        </p:nvSpPr>
        <p:spPr>
          <a:xfrm>
            <a:off x="1524000" y="2939143"/>
            <a:ext cx="9144000" cy="3053443"/>
          </a:xfrm>
        </p:spPr>
        <p:txBody>
          <a:bodyPr>
            <a:normAutofit/>
          </a:bodyPr>
          <a:lstStyle/>
          <a:p>
            <a:r>
              <a:rPr lang="en-GB" b="1" dirty="0"/>
              <a:t>What is Sleep Hygiene?</a:t>
            </a:r>
            <a:endParaRPr lang="en-GB" dirty="0"/>
          </a:p>
          <a:p>
            <a:r>
              <a:rPr lang="en-GB" dirty="0"/>
              <a:t>Sleep hygiene refers to healthy habits, behaviours, and environmental factors that promote consistent, high-quality sleep. Examples include maintaining a regular sleep schedule, reducing screen time before bed, limiting caffeine intake, and creating a comfortable sleep environment.</a:t>
            </a:r>
          </a:p>
          <a:p>
            <a:endParaRPr lang="en-GB" dirty="0"/>
          </a:p>
        </p:txBody>
      </p:sp>
    </p:spTree>
    <p:extLst>
      <p:ext uri="{BB962C8B-B14F-4D97-AF65-F5344CB8AC3E}">
        <p14:creationId xmlns:p14="http://schemas.microsoft.com/office/powerpoint/2010/main" val="33431451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E6777-E735-1410-2636-F899A1CEC8E1}"/>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F8CCFA54-3371-77CB-38A2-49A83177A2B2}"/>
              </a:ext>
            </a:extLst>
          </p:cNvPr>
          <p:cNvSpPr>
            <a:spLocks noGrp="1"/>
          </p:cNvSpPr>
          <p:nvPr>
            <p:ph idx="1"/>
          </p:nvPr>
        </p:nvSpPr>
        <p:spPr>
          <a:xfrm>
            <a:off x="838200" y="1825624"/>
            <a:ext cx="10515600" cy="4803775"/>
          </a:xfrm>
        </p:spPr>
        <p:txBody>
          <a:bodyPr/>
          <a:lstStyle/>
          <a:p>
            <a:r>
              <a:rPr lang="en-GB" b="1" dirty="0"/>
              <a:t>Sleep Hygiene Benefits</a:t>
            </a:r>
            <a:endParaRPr lang="en-GB" dirty="0"/>
          </a:p>
          <a:p>
            <a:pPr algn="ctr"/>
            <a:r>
              <a:rPr lang="en-GB" dirty="0"/>
              <a:t>   </a:t>
            </a:r>
          </a:p>
        </p:txBody>
      </p:sp>
      <p:pic>
        <p:nvPicPr>
          <p:cNvPr id="4" name="Picture 3">
            <a:extLst>
              <a:ext uri="{FF2B5EF4-FFF2-40B4-BE49-F238E27FC236}">
                <a16:creationId xmlns:a16="http://schemas.microsoft.com/office/drawing/2014/main" id="{6CB57F7E-08A0-AD26-A929-6DDEAAEB1C1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05831" y="2652394"/>
            <a:ext cx="4996998" cy="3356520"/>
          </a:xfrm>
          <a:prstGeom prst="rect">
            <a:avLst/>
          </a:prstGeom>
          <a:noFill/>
          <a:ln>
            <a:noFill/>
          </a:ln>
        </p:spPr>
      </p:pic>
      <p:pic>
        <p:nvPicPr>
          <p:cNvPr id="5" name="Picture 4">
            <a:extLst>
              <a:ext uri="{FF2B5EF4-FFF2-40B4-BE49-F238E27FC236}">
                <a16:creationId xmlns:a16="http://schemas.microsoft.com/office/drawing/2014/main" id="{B95D4392-E346-DBEE-DBA2-FDC64594640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6802" y="2652394"/>
            <a:ext cx="4996997" cy="3356520"/>
          </a:xfrm>
          <a:prstGeom prst="rect">
            <a:avLst/>
          </a:prstGeom>
          <a:noFill/>
          <a:ln>
            <a:noFill/>
          </a:ln>
        </p:spPr>
      </p:pic>
      <p:sp>
        <p:nvSpPr>
          <p:cNvPr id="7" name="TextBox 6">
            <a:extLst>
              <a:ext uri="{FF2B5EF4-FFF2-40B4-BE49-F238E27FC236}">
                <a16:creationId xmlns:a16="http://schemas.microsoft.com/office/drawing/2014/main" id="{044E9012-C811-4DAD-7687-4ABA1B77043C}"/>
              </a:ext>
            </a:extLst>
          </p:cNvPr>
          <p:cNvSpPr txBox="1"/>
          <p:nvPr/>
        </p:nvSpPr>
        <p:spPr>
          <a:xfrm>
            <a:off x="2624818" y="6143850"/>
            <a:ext cx="6098720" cy="395173"/>
          </a:xfrm>
          <a:prstGeom prst="rect">
            <a:avLst/>
          </a:prstGeom>
          <a:noFill/>
        </p:spPr>
        <p:txBody>
          <a:bodyPr wrap="square">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function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Hirshkowitz</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2015). </a:t>
            </a:r>
          </a:p>
        </p:txBody>
      </p:sp>
      <p:sp>
        <p:nvSpPr>
          <p:cNvPr id="8" name="TextBox 7">
            <a:extLst>
              <a:ext uri="{FF2B5EF4-FFF2-40B4-BE49-F238E27FC236}">
                <a16:creationId xmlns:a16="http://schemas.microsoft.com/office/drawing/2014/main" id="{8C812904-EBB8-A3B3-1FE7-7B44E5F266CE}"/>
              </a:ext>
            </a:extLst>
          </p:cNvPr>
          <p:cNvSpPr txBox="1"/>
          <p:nvPr/>
        </p:nvSpPr>
        <p:spPr>
          <a:xfrm>
            <a:off x="2218516" y="683568"/>
            <a:ext cx="8276572" cy="707886"/>
          </a:xfrm>
          <a:prstGeom prst="rect">
            <a:avLst/>
          </a:prstGeom>
          <a:noFill/>
        </p:spPr>
        <p:txBody>
          <a:bodyPr wrap="square">
            <a:spAutoFit/>
          </a:bodyPr>
          <a:lstStyle/>
          <a:p>
            <a:r>
              <a:rPr lang="en-GB" sz="4000" b="1" dirty="0"/>
              <a:t>Benefits of Improving Sleep Hygiene</a:t>
            </a:r>
            <a:endParaRPr lang="en-GB" sz="4000" dirty="0"/>
          </a:p>
        </p:txBody>
      </p:sp>
    </p:spTree>
    <p:extLst>
      <p:ext uri="{BB962C8B-B14F-4D97-AF65-F5344CB8AC3E}">
        <p14:creationId xmlns:p14="http://schemas.microsoft.com/office/powerpoint/2010/main" val="3251671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40DEB-8156-AB2C-A613-8C7F07ECE8CF}"/>
              </a:ext>
            </a:extLst>
          </p:cNvPr>
          <p:cNvSpPr>
            <a:spLocks noGrp="1"/>
          </p:cNvSpPr>
          <p:nvPr>
            <p:ph type="title"/>
          </p:nvPr>
        </p:nvSpPr>
        <p:spPr>
          <a:xfrm>
            <a:off x="838200" y="375557"/>
            <a:ext cx="10515600" cy="1315131"/>
          </a:xfrm>
        </p:spPr>
        <p:txBody>
          <a:bodyPr>
            <a:noAutofit/>
          </a:bodyPr>
          <a:lstStyle/>
          <a:p>
            <a:pPr algn="ctr"/>
            <a:br>
              <a:rPr lang="en-GB" sz="6000" dirty="0"/>
            </a:br>
            <a:r>
              <a:rPr lang="en-GB" sz="6000" dirty="0"/>
              <a:t>Physiological Benefits</a:t>
            </a:r>
            <a:br>
              <a:rPr lang="en-GB" sz="6000" dirty="0"/>
            </a:br>
            <a:br>
              <a:rPr lang="en-GB" sz="6000" dirty="0"/>
            </a:br>
            <a:endParaRPr lang="en-GB" sz="6000" dirty="0"/>
          </a:p>
        </p:txBody>
      </p:sp>
      <p:sp>
        <p:nvSpPr>
          <p:cNvPr id="7" name="Content Placeholder 6">
            <a:extLst>
              <a:ext uri="{FF2B5EF4-FFF2-40B4-BE49-F238E27FC236}">
                <a16:creationId xmlns:a16="http://schemas.microsoft.com/office/drawing/2014/main" id="{88ED7EA1-EA7B-CB7B-A63A-793FA8EAF911}"/>
              </a:ext>
            </a:extLst>
          </p:cNvPr>
          <p:cNvSpPr>
            <a:spLocks noGrp="1"/>
          </p:cNvSpPr>
          <p:nvPr>
            <p:ph idx="1"/>
          </p:nvPr>
        </p:nvSpPr>
        <p:spPr/>
        <p:txBody>
          <a:bodyPr>
            <a:normAutofit fontScale="25000" lnSpcReduction="20000"/>
          </a:bodyPr>
          <a:lstStyle/>
          <a:p>
            <a:endParaRPr lang="en-GB" dirty="0"/>
          </a:p>
        </p:txBody>
      </p:sp>
      <p:sp>
        <p:nvSpPr>
          <p:cNvPr id="4" name="TextBox 3">
            <a:extLst>
              <a:ext uri="{FF2B5EF4-FFF2-40B4-BE49-F238E27FC236}">
                <a16:creationId xmlns:a16="http://schemas.microsoft.com/office/drawing/2014/main" id="{50B0AC9C-283C-4611-7877-9617DA179F4C}"/>
              </a:ext>
            </a:extLst>
          </p:cNvPr>
          <p:cNvSpPr txBox="1"/>
          <p:nvPr/>
        </p:nvSpPr>
        <p:spPr>
          <a:xfrm>
            <a:off x="457200" y="2745556"/>
            <a:ext cx="10896600" cy="3539430"/>
          </a:xfrm>
          <a:prstGeom prst="rect">
            <a:avLst/>
          </a:prstGeom>
          <a:noFill/>
        </p:spPr>
        <p:txBody>
          <a:bodyPr wrap="square">
            <a:spAutoFit/>
          </a:bodyPr>
          <a:lstStyle/>
          <a:p>
            <a:pPr marL="0" indent="0">
              <a:buNone/>
            </a:pPr>
            <a:r>
              <a:rPr lang="en-GB" sz="2800" b="1" dirty="0"/>
              <a:t>Improving sleep hygiene provides several physical health benefits:</a:t>
            </a:r>
          </a:p>
          <a:p>
            <a:pPr lvl="0"/>
            <a:r>
              <a:rPr lang="en-GB" sz="2800" dirty="0"/>
              <a:t>Enhances immune system functioning, reducing susceptibility to illness. </a:t>
            </a:r>
          </a:p>
          <a:p>
            <a:pPr lvl="0"/>
            <a:r>
              <a:rPr lang="en-GB" sz="2800" dirty="0"/>
              <a:t>Supports cardiovascular health by lowering blood pressure and reducing the risk of heart disease. </a:t>
            </a:r>
          </a:p>
          <a:p>
            <a:pPr lvl="0"/>
            <a:r>
              <a:rPr lang="en-GB" sz="2800" dirty="0"/>
              <a:t>Improves metabolic regulation, helping maintain a healthy body weight. </a:t>
            </a:r>
          </a:p>
          <a:p>
            <a:pPr lvl="0"/>
            <a:r>
              <a:rPr lang="en-GB" sz="2800" dirty="0"/>
              <a:t>Increases energy levels and physical performance. </a:t>
            </a:r>
          </a:p>
          <a:p>
            <a:pPr lvl="0"/>
            <a:r>
              <a:rPr lang="en-GB" sz="2800" dirty="0"/>
              <a:t>Supports hormonal balance and tissue repair during sleep. </a:t>
            </a:r>
          </a:p>
          <a:p>
            <a:r>
              <a:rPr lang="en-GB" sz="2800" b="1" dirty="0"/>
              <a:t>   </a:t>
            </a:r>
            <a:r>
              <a:rPr lang="en-GB" sz="2800" dirty="0"/>
              <a:t> </a:t>
            </a:r>
            <a:r>
              <a:rPr lang="en-GB" sz="1600" dirty="0"/>
              <a:t>(</a:t>
            </a:r>
            <a:r>
              <a:rPr lang="en-GB" sz="1600" dirty="0" err="1"/>
              <a:t>Hirshkowitz</a:t>
            </a:r>
            <a:r>
              <a:rPr lang="en-GB" sz="1600" dirty="0"/>
              <a:t> et al., 2015; Watson et al., 2015)</a:t>
            </a:r>
          </a:p>
        </p:txBody>
      </p:sp>
    </p:spTree>
    <p:extLst>
      <p:ext uri="{BB962C8B-B14F-4D97-AF65-F5344CB8AC3E}">
        <p14:creationId xmlns:p14="http://schemas.microsoft.com/office/powerpoint/2010/main" val="36717498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345D7-517F-0883-F477-ACD37637B19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25D7BCC-8DFE-04AB-00BA-82150EBCDBD5}"/>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010565EE-42FB-7B0B-2A1B-DF0B94332F35}"/>
              </a:ext>
            </a:extLst>
          </p:cNvPr>
          <p:cNvSpPr txBox="1"/>
          <p:nvPr/>
        </p:nvSpPr>
        <p:spPr>
          <a:xfrm>
            <a:off x="383088" y="2049112"/>
            <a:ext cx="11808912" cy="4154984"/>
          </a:xfrm>
          <a:prstGeom prst="rect">
            <a:avLst/>
          </a:prstGeom>
          <a:noFill/>
        </p:spPr>
        <p:txBody>
          <a:bodyPr wrap="square">
            <a:spAutoFit/>
          </a:bodyPr>
          <a:lstStyle/>
          <a:p>
            <a:pPr marL="0" indent="0">
              <a:buNone/>
            </a:pPr>
            <a:r>
              <a:rPr lang="en-GB" sz="2800" b="1" dirty="0"/>
              <a:t>Adequate sleep positively influences mental health and cognitive functioning:</a:t>
            </a:r>
          </a:p>
          <a:p>
            <a:pPr marL="571500" lvl="0" indent="-571500">
              <a:buFont typeface="Arial" panose="020B0604020202020204" pitchFamily="34" charset="0"/>
              <a:buChar char="•"/>
            </a:pPr>
            <a:r>
              <a:rPr lang="en-GB" sz="3600" dirty="0"/>
              <a:t>Improves concentration, memory, and learning ability. </a:t>
            </a:r>
          </a:p>
          <a:p>
            <a:pPr marL="571500" lvl="0" indent="-571500">
              <a:buFont typeface="Arial" panose="020B0604020202020204" pitchFamily="34" charset="0"/>
              <a:buChar char="•"/>
            </a:pPr>
            <a:r>
              <a:rPr lang="en-GB" sz="3600" dirty="0"/>
              <a:t>Enhances emotional regulation and resilience to stress. </a:t>
            </a:r>
          </a:p>
          <a:p>
            <a:pPr marL="571500" lvl="0" indent="-571500">
              <a:buFont typeface="Arial" panose="020B0604020202020204" pitchFamily="34" charset="0"/>
              <a:buChar char="•"/>
            </a:pPr>
            <a:r>
              <a:rPr lang="en-GB" sz="3600" dirty="0"/>
              <a:t>Reduces symptoms of anxiety and depression. </a:t>
            </a:r>
          </a:p>
          <a:p>
            <a:pPr marL="571500" lvl="0" indent="-571500">
              <a:buFont typeface="Arial" panose="020B0604020202020204" pitchFamily="34" charset="0"/>
              <a:buChar char="•"/>
            </a:pPr>
            <a:r>
              <a:rPr lang="en-GB" sz="3600" dirty="0"/>
              <a:t>Increases productivity, motivation, and decision-making ability. </a:t>
            </a:r>
          </a:p>
          <a:p>
            <a:pPr marL="571500" lvl="0" indent="-571500">
              <a:buFont typeface="Arial" panose="020B0604020202020204" pitchFamily="34" charset="0"/>
              <a:buChar char="•"/>
            </a:pPr>
            <a:r>
              <a:rPr lang="en-GB" sz="3600" dirty="0"/>
              <a:t>Promotes overall psychological wellbeing. </a:t>
            </a:r>
          </a:p>
          <a:p>
            <a:pPr marL="0" indent="0" algn="ctr">
              <a:buNone/>
            </a:pPr>
            <a:r>
              <a:rPr lang="en-GB" sz="2000" dirty="0"/>
              <a:t>(Walker, 2017; Medic et al., 2017)</a:t>
            </a:r>
          </a:p>
        </p:txBody>
      </p:sp>
      <p:sp>
        <p:nvSpPr>
          <p:cNvPr id="7" name="TextBox 6">
            <a:extLst>
              <a:ext uri="{FF2B5EF4-FFF2-40B4-BE49-F238E27FC236}">
                <a16:creationId xmlns:a16="http://schemas.microsoft.com/office/drawing/2014/main" id="{403BA7CA-5C3A-28E0-0921-F36C70C3DEF4}"/>
              </a:ext>
            </a:extLst>
          </p:cNvPr>
          <p:cNvSpPr txBox="1"/>
          <p:nvPr/>
        </p:nvSpPr>
        <p:spPr>
          <a:xfrm>
            <a:off x="2996852" y="704681"/>
            <a:ext cx="7171150" cy="769441"/>
          </a:xfrm>
          <a:prstGeom prst="rect">
            <a:avLst/>
          </a:prstGeom>
          <a:noFill/>
        </p:spPr>
        <p:txBody>
          <a:bodyPr wrap="square">
            <a:spAutoFit/>
          </a:bodyPr>
          <a:lstStyle/>
          <a:p>
            <a:r>
              <a:rPr lang="en-GB" sz="4400" b="1" dirty="0"/>
              <a:t>Psychological Benefits</a:t>
            </a:r>
            <a:endParaRPr lang="en-GB" sz="4400" dirty="0"/>
          </a:p>
        </p:txBody>
      </p:sp>
    </p:spTree>
    <p:extLst>
      <p:ext uri="{BB962C8B-B14F-4D97-AF65-F5344CB8AC3E}">
        <p14:creationId xmlns:p14="http://schemas.microsoft.com/office/powerpoint/2010/main" val="2762622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A8081-8BB9-CD10-80CD-F1031ACDF7D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F527C673-734B-7A37-26BB-9A44B4F10EEC}"/>
              </a:ext>
            </a:extLst>
          </p:cNvPr>
          <p:cNvSpPr>
            <a:spLocks noGrp="1"/>
          </p:cNvSpPr>
          <p:nvPr>
            <p:ph idx="1"/>
          </p:nvPr>
        </p:nvSpPr>
        <p:spPr/>
        <p:txBody>
          <a:bodyPr>
            <a:normAutofit fontScale="25000" lnSpcReduction="20000"/>
          </a:bodyPr>
          <a:lstStyle/>
          <a:p>
            <a:pPr marL="0" indent="0">
              <a:buNone/>
            </a:pPr>
            <a:endParaRPr lang="en-GB" dirty="0"/>
          </a:p>
        </p:txBody>
      </p:sp>
      <p:sp>
        <p:nvSpPr>
          <p:cNvPr id="5" name="TextBox 4">
            <a:extLst>
              <a:ext uri="{FF2B5EF4-FFF2-40B4-BE49-F238E27FC236}">
                <a16:creationId xmlns:a16="http://schemas.microsoft.com/office/drawing/2014/main" id="{E7BEE7AD-FABF-B534-A2AB-6B4C8C312D83}"/>
              </a:ext>
            </a:extLst>
          </p:cNvPr>
          <p:cNvSpPr txBox="1"/>
          <p:nvPr/>
        </p:nvSpPr>
        <p:spPr>
          <a:xfrm>
            <a:off x="175886" y="1488735"/>
            <a:ext cx="11840227" cy="5016758"/>
          </a:xfrm>
          <a:prstGeom prst="rect">
            <a:avLst/>
          </a:prstGeom>
          <a:noFill/>
        </p:spPr>
        <p:txBody>
          <a:bodyPr wrap="square">
            <a:spAutoFit/>
          </a:bodyPr>
          <a:lstStyle/>
          <a:p>
            <a:pPr algn="ctr"/>
            <a:r>
              <a:rPr lang="en-GB" sz="3200" b="1" dirty="0"/>
              <a:t>Good sleep hygiene can improve social functioning and quality of life:</a:t>
            </a:r>
          </a:p>
          <a:p>
            <a:pPr marL="571500" lvl="0" indent="-571500">
              <a:buFont typeface="Arial" panose="020B0604020202020204" pitchFamily="34" charset="0"/>
              <a:buChar char="•"/>
            </a:pPr>
            <a:r>
              <a:rPr lang="en-GB" sz="3200" dirty="0"/>
              <a:t>Improves communication and interpersonal relationships. </a:t>
            </a:r>
          </a:p>
          <a:p>
            <a:pPr marL="571500" lvl="0" indent="-571500">
              <a:buFont typeface="Arial" panose="020B0604020202020204" pitchFamily="34" charset="0"/>
              <a:buChar char="•"/>
            </a:pPr>
            <a:r>
              <a:rPr lang="en-GB" sz="3200" dirty="0"/>
              <a:t>Enhances performance at school, university, and work. </a:t>
            </a:r>
          </a:p>
          <a:p>
            <a:pPr marL="571500" lvl="0" indent="-571500">
              <a:buFont typeface="Arial" panose="020B0604020202020204" pitchFamily="34" charset="0"/>
              <a:buChar char="•"/>
            </a:pPr>
            <a:r>
              <a:rPr lang="en-GB" sz="3200" dirty="0"/>
              <a:t>Reduces absenteeism and workplace errors. </a:t>
            </a:r>
          </a:p>
          <a:p>
            <a:pPr marL="571500" lvl="0" indent="-571500">
              <a:buFont typeface="Arial" panose="020B0604020202020204" pitchFamily="34" charset="0"/>
              <a:buChar char="•"/>
            </a:pPr>
            <a:r>
              <a:rPr lang="en-GB" sz="3200" dirty="0"/>
              <a:t>Encourages greater participation in social and community activities. </a:t>
            </a:r>
          </a:p>
          <a:p>
            <a:pPr marL="571500" lvl="0" indent="-571500">
              <a:buFont typeface="Arial" panose="020B0604020202020204" pitchFamily="34" charset="0"/>
              <a:buChar char="•"/>
            </a:pPr>
            <a:r>
              <a:rPr lang="en-GB" sz="3200" dirty="0"/>
              <a:t>Improves family relationships through better mood and reduced irritability. </a:t>
            </a:r>
          </a:p>
          <a:p>
            <a:r>
              <a:rPr lang="en-GB" sz="3200" dirty="0"/>
              <a:t> </a:t>
            </a:r>
            <a:r>
              <a:rPr lang="en-GB" sz="1600" dirty="0"/>
              <a:t>(Medic et al., 2017; Grandner, 2017)</a:t>
            </a:r>
            <a:endParaRPr lang="en-GB" dirty="0"/>
          </a:p>
        </p:txBody>
      </p:sp>
      <p:sp>
        <p:nvSpPr>
          <p:cNvPr id="7" name="TextBox 6">
            <a:extLst>
              <a:ext uri="{FF2B5EF4-FFF2-40B4-BE49-F238E27FC236}">
                <a16:creationId xmlns:a16="http://schemas.microsoft.com/office/drawing/2014/main" id="{AE9448BD-B6E9-40CD-9CB5-740EDCC423B7}"/>
              </a:ext>
            </a:extLst>
          </p:cNvPr>
          <p:cNvSpPr txBox="1"/>
          <p:nvPr/>
        </p:nvSpPr>
        <p:spPr>
          <a:xfrm>
            <a:off x="3623155" y="425801"/>
            <a:ext cx="7171150" cy="707886"/>
          </a:xfrm>
          <a:prstGeom prst="rect">
            <a:avLst/>
          </a:prstGeom>
          <a:noFill/>
        </p:spPr>
        <p:txBody>
          <a:bodyPr wrap="square">
            <a:spAutoFit/>
          </a:bodyPr>
          <a:lstStyle/>
          <a:p>
            <a:r>
              <a:rPr lang="en-GB" sz="4000" b="1" dirty="0"/>
              <a:t>Sociological Benefits</a:t>
            </a:r>
            <a:endParaRPr lang="en-GB" sz="4000" dirty="0"/>
          </a:p>
        </p:txBody>
      </p:sp>
    </p:spTree>
    <p:extLst>
      <p:ext uri="{BB962C8B-B14F-4D97-AF65-F5344CB8AC3E}">
        <p14:creationId xmlns:p14="http://schemas.microsoft.com/office/powerpoint/2010/main" val="33880980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DEC54-EC59-CC6F-602A-BCE1F61D60F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E2095D03-EF23-8B5E-3E8B-8FD245D61C0D}"/>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8E9D5623-5EF2-A2AE-1CDE-0AF7F8E39AF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60145" y="2452548"/>
            <a:ext cx="4807131" cy="3097491"/>
          </a:xfrm>
          <a:prstGeom prst="rect">
            <a:avLst/>
          </a:prstGeom>
          <a:noFill/>
          <a:ln>
            <a:noFill/>
          </a:ln>
        </p:spPr>
      </p:pic>
      <p:pic>
        <p:nvPicPr>
          <p:cNvPr id="5" name="Picture 4">
            <a:extLst>
              <a:ext uri="{FF2B5EF4-FFF2-40B4-BE49-F238E27FC236}">
                <a16:creationId xmlns:a16="http://schemas.microsoft.com/office/drawing/2014/main" id="{96137954-72F7-4F11-F095-0CB0425ABD9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89221" y="2452548"/>
            <a:ext cx="4613910" cy="3226390"/>
          </a:xfrm>
          <a:prstGeom prst="rect">
            <a:avLst/>
          </a:prstGeom>
          <a:noFill/>
          <a:ln>
            <a:noFill/>
          </a:ln>
        </p:spPr>
      </p:pic>
      <p:sp>
        <p:nvSpPr>
          <p:cNvPr id="7" name="TextBox 6">
            <a:extLst>
              <a:ext uri="{FF2B5EF4-FFF2-40B4-BE49-F238E27FC236}">
                <a16:creationId xmlns:a16="http://schemas.microsoft.com/office/drawing/2014/main" id="{B8F9E2D7-AB77-4052-A478-155A0858DF22}"/>
              </a:ext>
            </a:extLst>
          </p:cNvPr>
          <p:cNvSpPr txBox="1"/>
          <p:nvPr/>
        </p:nvSpPr>
        <p:spPr>
          <a:xfrm>
            <a:off x="388307" y="266270"/>
            <a:ext cx="12874780" cy="584775"/>
          </a:xfrm>
          <a:prstGeom prst="rect">
            <a:avLst/>
          </a:prstGeom>
          <a:noFill/>
        </p:spPr>
        <p:txBody>
          <a:bodyPr wrap="square">
            <a:spAutoFit/>
          </a:bodyPr>
          <a:lstStyle/>
          <a:p>
            <a:r>
              <a:rPr lang="en-GB" sz="3200" b="1" dirty="0"/>
              <a:t>Health Behavioural Theories Explaining Barriers to Sleep Hygiene</a:t>
            </a:r>
            <a:endParaRPr lang="en-GB" sz="3200" dirty="0"/>
          </a:p>
        </p:txBody>
      </p:sp>
      <p:sp>
        <p:nvSpPr>
          <p:cNvPr id="9" name="TextBox 8">
            <a:extLst>
              <a:ext uri="{FF2B5EF4-FFF2-40B4-BE49-F238E27FC236}">
                <a16:creationId xmlns:a16="http://schemas.microsoft.com/office/drawing/2014/main" id="{98201965-662D-04FF-B3AB-1BDECE3B10F1}"/>
              </a:ext>
            </a:extLst>
          </p:cNvPr>
          <p:cNvSpPr txBox="1"/>
          <p:nvPr/>
        </p:nvSpPr>
        <p:spPr>
          <a:xfrm>
            <a:off x="1751667" y="1361289"/>
            <a:ext cx="7709770" cy="523220"/>
          </a:xfrm>
          <a:prstGeom prst="rect">
            <a:avLst/>
          </a:prstGeom>
          <a:noFill/>
        </p:spPr>
        <p:txBody>
          <a:bodyPr wrap="square">
            <a:spAutoFit/>
          </a:bodyPr>
          <a:lstStyle/>
          <a:p>
            <a:pPr marL="0" indent="0" algn="ctr">
              <a:buNone/>
            </a:pPr>
            <a:r>
              <a:rPr lang="en-GB" sz="2800" b="1" dirty="0"/>
              <a:t>Health Belief Model (HBM)</a:t>
            </a:r>
            <a:endParaRPr lang="en-GB" sz="2800" dirty="0"/>
          </a:p>
        </p:txBody>
      </p:sp>
    </p:spTree>
    <p:extLst>
      <p:ext uri="{BB962C8B-B14F-4D97-AF65-F5344CB8AC3E}">
        <p14:creationId xmlns:p14="http://schemas.microsoft.com/office/powerpoint/2010/main" val="27965187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E158-35D0-0169-0F06-D69D3D695762}"/>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8B1FA314-13FC-1522-0879-F0CBA8121164}"/>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BB286D03-70EB-19CB-BEC2-AD642ACF5FD2}"/>
              </a:ext>
            </a:extLst>
          </p:cNvPr>
          <p:cNvSpPr txBox="1"/>
          <p:nvPr/>
        </p:nvSpPr>
        <p:spPr>
          <a:xfrm>
            <a:off x="106470" y="2328787"/>
            <a:ext cx="11780729" cy="3539430"/>
          </a:xfrm>
          <a:prstGeom prst="rect">
            <a:avLst/>
          </a:prstGeom>
          <a:noFill/>
        </p:spPr>
        <p:txBody>
          <a:bodyPr wrap="square">
            <a:spAutoFit/>
          </a:bodyPr>
          <a:lstStyle/>
          <a:p>
            <a:pPr marL="0" indent="0" algn="ctr">
              <a:buNone/>
            </a:pPr>
            <a:r>
              <a:rPr lang="en-GB" sz="2800" b="1" dirty="0"/>
              <a:t>The Health Belief Model suggests that people are more likely to change behaviour if they:</a:t>
            </a:r>
          </a:p>
          <a:p>
            <a:pPr marL="457200" lvl="0" indent="-457200">
              <a:buFont typeface="Arial" panose="020B0604020202020204" pitchFamily="34" charset="0"/>
              <a:buChar char="•"/>
            </a:pPr>
            <a:r>
              <a:rPr lang="en-GB" sz="2800" dirty="0"/>
              <a:t>Believe poor sleep can negatively affect their health (perceived susceptibility). </a:t>
            </a:r>
          </a:p>
          <a:p>
            <a:pPr marL="457200" lvl="0" indent="-457200">
              <a:buFont typeface="Arial" panose="020B0604020202020204" pitchFamily="34" charset="0"/>
              <a:buChar char="•"/>
            </a:pPr>
            <a:r>
              <a:rPr lang="en-GB" sz="2800" dirty="0"/>
              <a:t>Understand the seriousness of sleep deprivation (perceived severity). </a:t>
            </a:r>
          </a:p>
          <a:p>
            <a:pPr marL="457200" lvl="0" indent="-457200">
              <a:buFont typeface="Arial" panose="020B0604020202020204" pitchFamily="34" charset="0"/>
              <a:buChar char="•"/>
            </a:pPr>
            <a:r>
              <a:rPr lang="en-GB" sz="2800" dirty="0"/>
              <a:t>Recognise the benefits of better sleep. </a:t>
            </a:r>
          </a:p>
          <a:p>
            <a:pPr marL="457200" lvl="0" indent="-457200">
              <a:buFont typeface="Arial" panose="020B0604020202020204" pitchFamily="34" charset="0"/>
              <a:buChar char="•"/>
            </a:pPr>
            <a:r>
              <a:rPr lang="en-GB" sz="2800" dirty="0"/>
              <a:t>Believe barriers such as phone use, busy schedules, or caffeine intake can be overcome. </a:t>
            </a:r>
          </a:p>
        </p:txBody>
      </p:sp>
      <p:sp>
        <p:nvSpPr>
          <p:cNvPr id="7" name="TextBox 6">
            <a:extLst>
              <a:ext uri="{FF2B5EF4-FFF2-40B4-BE49-F238E27FC236}">
                <a16:creationId xmlns:a16="http://schemas.microsoft.com/office/drawing/2014/main" id="{27C5E6C1-65B9-672B-6C1E-7531797DDB92}"/>
              </a:ext>
            </a:extLst>
          </p:cNvPr>
          <p:cNvSpPr txBox="1"/>
          <p:nvPr/>
        </p:nvSpPr>
        <p:spPr>
          <a:xfrm>
            <a:off x="2019821" y="428397"/>
            <a:ext cx="8426885" cy="1446550"/>
          </a:xfrm>
          <a:prstGeom prst="rect">
            <a:avLst/>
          </a:prstGeom>
          <a:noFill/>
        </p:spPr>
        <p:txBody>
          <a:bodyPr wrap="square">
            <a:spAutoFit/>
          </a:bodyPr>
          <a:lstStyle/>
          <a:p>
            <a:r>
              <a:rPr lang="en-GB" sz="4400" b="1" dirty="0"/>
              <a:t>How the Model Explains Barriers</a:t>
            </a:r>
            <a:br>
              <a:rPr lang="en-GB" sz="4400" dirty="0"/>
            </a:br>
            <a:endParaRPr lang="en-GB" sz="4400" dirty="0"/>
          </a:p>
        </p:txBody>
      </p:sp>
    </p:spTree>
    <p:extLst>
      <p:ext uri="{BB962C8B-B14F-4D97-AF65-F5344CB8AC3E}">
        <p14:creationId xmlns:p14="http://schemas.microsoft.com/office/powerpoint/2010/main" val="1001073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B5E86-7688-7702-EEFC-B937A0ADB70E}"/>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2289258E-912F-962D-0DA3-FFDC024394E7}"/>
              </a:ext>
            </a:extLst>
          </p:cNvPr>
          <p:cNvSpPr>
            <a:spLocks noGrp="1"/>
          </p:cNvSpPr>
          <p:nvPr>
            <p:ph idx="1"/>
          </p:nvPr>
        </p:nvSpPr>
        <p:spPr>
          <a:xfrm>
            <a:off x="538619" y="2408701"/>
            <a:ext cx="10990545" cy="1962604"/>
          </a:xfrm>
        </p:spPr>
        <p:txBody>
          <a:bodyPr/>
          <a:lstStyle/>
          <a:p>
            <a:pPr lvl="0"/>
            <a:r>
              <a:rPr lang="en-GB" sz="4000" dirty="0"/>
              <a:t>Not seeing sleep deprivation as a serious health issue. </a:t>
            </a:r>
          </a:p>
          <a:p>
            <a:pPr lvl="0"/>
            <a:r>
              <a:rPr lang="en-GB" sz="4000" dirty="0"/>
              <a:t>Prioritising work, studies, or social media oversleep. </a:t>
            </a:r>
          </a:p>
          <a:p>
            <a:r>
              <a:rPr lang="en-GB" sz="4000" dirty="0"/>
              <a:t>Lack of awareness about sleep recommendations. </a:t>
            </a:r>
          </a:p>
        </p:txBody>
      </p:sp>
      <p:sp>
        <p:nvSpPr>
          <p:cNvPr id="5" name="TextBox 4">
            <a:extLst>
              <a:ext uri="{FF2B5EF4-FFF2-40B4-BE49-F238E27FC236}">
                <a16:creationId xmlns:a16="http://schemas.microsoft.com/office/drawing/2014/main" id="{8AB8E19B-ACE7-D057-8C93-5A675E7D1CA1}"/>
              </a:ext>
            </a:extLst>
          </p:cNvPr>
          <p:cNvSpPr txBox="1"/>
          <p:nvPr/>
        </p:nvSpPr>
        <p:spPr>
          <a:xfrm>
            <a:off x="1318886" y="654375"/>
            <a:ext cx="9904956" cy="1754326"/>
          </a:xfrm>
          <a:prstGeom prst="rect">
            <a:avLst/>
          </a:prstGeom>
          <a:noFill/>
        </p:spPr>
        <p:txBody>
          <a:bodyPr wrap="square">
            <a:spAutoFit/>
          </a:bodyPr>
          <a:lstStyle/>
          <a:p>
            <a:r>
              <a:rPr lang="en-GB" sz="5400" b="1" dirty="0"/>
              <a:t>Common Sleep Hygiene Barriers</a:t>
            </a:r>
            <a:br>
              <a:rPr lang="en-GB" sz="5400" dirty="0"/>
            </a:br>
            <a:endParaRPr lang="en-GB" sz="5400" dirty="0"/>
          </a:p>
        </p:txBody>
      </p:sp>
    </p:spTree>
    <p:extLst>
      <p:ext uri="{BB962C8B-B14F-4D97-AF65-F5344CB8AC3E}">
        <p14:creationId xmlns:p14="http://schemas.microsoft.com/office/powerpoint/2010/main" val="23732993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5EDAC-1CC8-9238-F24A-EE5C7F8F35B5}"/>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56A5AA02-7B76-549C-FC08-78FF700B9590}"/>
              </a:ext>
            </a:extLst>
          </p:cNvPr>
          <p:cNvSpPr>
            <a:spLocks noGrp="1"/>
          </p:cNvSpPr>
          <p:nvPr>
            <p:ph idx="1"/>
          </p:nvPr>
        </p:nvSpPr>
        <p:spPr/>
        <p:txBody>
          <a:bodyPr/>
          <a:lstStyle/>
          <a:p>
            <a:pPr lvl="0"/>
            <a:endParaRPr lang="en-GB" dirty="0"/>
          </a:p>
        </p:txBody>
      </p:sp>
      <p:sp>
        <p:nvSpPr>
          <p:cNvPr id="5" name="TextBox 4">
            <a:extLst>
              <a:ext uri="{FF2B5EF4-FFF2-40B4-BE49-F238E27FC236}">
                <a16:creationId xmlns:a16="http://schemas.microsoft.com/office/drawing/2014/main" id="{B395C96A-C12D-90C7-B6BC-E1F7E4616890}"/>
              </a:ext>
            </a:extLst>
          </p:cNvPr>
          <p:cNvSpPr txBox="1"/>
          <p:nvPr/>
        </p:nvSpPr>
        <p:spPr>
          <a:xfrm>
            <a:off x="750518" y="2580733"/>
            <a:ext cx="10440444" cy="3170099"/>
          </a:xfrm>
          <a:prstGeom prst="rect">
            <a:avLst/>
          </a:prstGeom>
          <a:noFill/>
        </p:spPr>
        <p:txBody>
          <a:bodyPr wrap="square">
            <a:spAutoFit/>
          </a:bodyPr>
          <a:lstStyle/>
          <a:p>
            <a:pPr marL="571500" lvl="0" indent="-571500">
              <a:buFont typeface="Arial" panose="020B0604020202020204" pitchFamily="34" charset="0"/>
              <a:buChar char="•"/>
            </a:pPr>
            <a:r>
              <a:rPr lang="en-GB" sz="4000" dirty="0"/>
              <a:t>Educational posters and social media content highlighting health risks of poor sleep. </a:t>
            </a:r>
          </a:p>
          <a:p>
            <a:pPr marL="571500" lvl="0" indent="-571500">
              <a:buFont typeface="Arial" panose="020B0604020202020204" pitchFamily="34" charset="0"/>
              <a:buChar char="•"/>
            </a:pPr>
            <a:r>
              <a:rPr lang="en-GB" sz="4000" dirty="0"/>
              <a:t>Information on recommended sleep duration. </a:t>
            </a:r>
          </a:p>
          <a:p>
            <a:pPr marL="571500" lvl="0" indent="-571500">
              <a:buFont typeface="Arial" panose="020B0604020202020204" pitchFamily="34" charset="0"/>
              <a:buChar char="•"/>
            </a:pPr>
            <a:r>
              <a:rPr lang="en-GB" sz="4000" dirty="0"/>
              <a:t>Practical sleep tips and bedtime routines. </a:t>
            </a:r>
          </a:p>
          <a:p>
            <a:pPr marL="0" indent="0" algn="ctr">
              <a:buNone/>
            </a:pPr>
            <a:r>
              <a:rPr lang="en-GB" sz="4000" dirty="0"/>
              <a:t>(Rosenstock, 1974)</a:t>
            </a:r>
          </a:p>
        </p:txBody>
      </p:sp>
      <p:sp>
        <p:nvSpPr>
          <p:cNvPr id="7" name="TextBox 6">
            <a:extLst>
              <a:ext uri="{FF2B5EF4-FFF2-40B4-BE49-F238E27FC236}">
                <a16:creationId xmlns:a16="http://schemas.microsoft.com/office/drawing/2014/main" id="{917AFE53-3248-6ACD-912D-C9D7BC8AB389}"/>
              </a:ext>
            </a:extLst>
          </p:cNvPr>
          <p:cNvSpPr txBox="1"/>
          <p:nvPr/>
        </p:nvSpPr>
        <p:spPr>
          <a:xfrm>
            <a:off x="2959275" y="816703"/>
            <a:ext cx="7171150" cy="1569660"/>
          </a:xfrm>
          <a:prstGeom prst="rect">
            <a:avLst/>
          </a:prstGeom>
          <a:noFill/>
        </p:spPr>
        <p:txBody>
          <a:bodyPr wrap="square">
            <a:spAutoFit/>
          </a:bodyPr>
          <a:lstStyle/>
          <a:p>
            <a:r>
              <a:rPr lang="en-GB" sz="4800" b="1" dirty="0"/>
              <a:t>Campaign Solutions</a:t>
            </a:r>
            <a:br>
              <a:rPr lang="en-GB" sz="4800" dirty="0"/>
            </a:br>
            <a:endParaRPr lang="en-GB" sz="4800" dirty="0"/>
          </a:p>
        </p:txBody>
      </p:sp>
    </p:spTree>
    <p:extLst>
      <p:ext uri="{BB962C8B-B14F-4D97-AF65-F5344CB8AC3E}">
        <p14:creationId xmlns:p14="http://schemas.microsoft.com/office/powerpoint/2010/main" val="32082030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36C2E-CFF3-6848-B9D4-D990399D6E3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0777D4A9-2CC9-C133-14A2-23F6F4D609D1}"/>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1A04F843-FB6A-C48D-0E08-3DC9F5B317DF}"/>
              </a:ext>
            </a:extLst>
          </p:cNvPr>
          <p:cNvSpPr txBox="1"/>
          <p:nvPr/>
        </p:nvSpPr>
        <p:spPr>
          <a:xfrm>
            <a:off x="1158657" y="2744285"/>
            <a:ext cx="10427918" cy="3170099"/>
          </a:xfrm>
          <a:prstGeom prst="rect">
            <a:avLst/>
          </a:prstGeom>
          <a:noFill/>
        </p:spPr>
        <p:txBody>
          <a:bodyPr wrap="square">
            <a:spAutoFit/>
          </a:bodyPr>
          <a:lstStyle/>
          <a:p>
            <a:pPr marL="571500" lvl="0" indent="-571500">
              <a:buFont typeface="Arial" panose="020B0604020202020204" pitchFamily="34" charset="0"/>
              <a:buChar char="•"/>
            </a:pPr>
            <a:r>
              <a:rPr lang="en-GB" sz="4000" dirty="0"/>
              <a:t>Promote positive attitudes towards sleep. </a:t>
            </a:r>
          </a:p>
          <a:p>
            <a:pPr marL="571500" lvl="0" indent="-571500">
              <a:buFont typeface="Arial" panose="020B0604020202020204" pitchFamily="34" charset="0"/>
              <a:buChar char="•"/>
            </a:pPr>
            <a:r>
              <a:rPr lang="en-GB" sz="4000" dirty="0"/>
              <a:t>Use peer support and testimonials. </a:t>
            </a:r>
          </a:p>
          <a:p>
            <a:pPr marL="571500" lvl="0" indent="-571500">
              <a:buFont typeface="Arial" panose="020B0604020202020204" pitchFamily="34" charset="0"/>
              <a:buChar char="•"/>
            </a:pPr>
            <a:r>
              <a:rPr lang="en-GB" sz="4000" dirty="0"/>
              <a:t>Provide simple step-by-step sleep improvement plans. </a:t>
            </a:r>
          </a:p>
          <a:p>
            <a:pPr marL="0" indent="0" algn="ctr">
              <a:buNone/>
            </a:pPr>
            <a:r>
              <a:rPr lang="en-GB" sz="4000" dirty="0"/>
              <a:t>(Ajzen, 1991)</a:t>
            </a:r>
          </a:p>
        </p:txBody>
      </p:sp>
      <p:sp>
        <p:nvSpPr>
          <p:cNvPr id="7" name="TextBox 6">
            <a:extLst>
              <a:ext uri="{FF2B5EF4-FFF2-40B4-BE49-F238E27FC236}">
                <a16:creationId xmlns:a16="http://schemas.microsoft.com/office/drawing/2014/main" id="{5D64E954-6C5F-57E6-D32E-D3D305A66217}"/>
              </a:ext>
            </a:extLst>
          </p:cNvPr>
          <p:cNvSpPr txBox="1"/>
          <p:nvPr/>
        </p:nvSpPr>
        <p:spPr>
          <a:xfrm>
            <a:off x="2971801" y="854280"/>
            <a:ext cx="7171150" cy="1569660"/>
          </a:xfrm>
          <a:prstGeom prst="rect">
            <a:avLst/>
          </a:prstGeom>
          <a:noFill/>
        </p:spPr>
        <p:txBody>
          <a:bodyPr wrap="square">
            <a:spAutoFit/>
          </a:bodyPr>
          <a:lstStyle/>
          <a:p>
            <a:r>
              <a:rPr lang="en-GB" sz="4800" b="1" dirty="0"/>
              <a:t>Campaign Solutions</a:t>
            </a:r>
            <a:br>
              <a:rPr lang="en-GB" sz="4800" dirty="0"/>
            </a:br>
            <a:endParaRPr lang="en-GB" sz="4800" dirty="0"/>
          </a:p>
        </p:txBody>
      </p:sp>
    </p:spTree>
    <p:extLst>
      <p:ext uri="{BB962C8B-B14F-4D97-AF65-F5344CB8AC3E}">
        <p14:creationId xmlns:p14="http://schemas.microsoft.com/office/powerpoint/2010/main" val="1598875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58283-0F06-E59C-5130-2785A6531474}"/>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6BE92EC2-AC54-7E2E-04F3-DE3E1EA78C0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56A67FC-9B0B-8561-4AB8-32D8C9A4B75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55272" y="1825625"/>
            <a:ext cx="9339942" cy="4351338"/>
          </a:xfrm>
          <a:prstGeom prst="rect">
            <a:avLst/>
          </a:prstGeom>
          <a:noFill/>
          <a:ln>
            <a:noFill/>
          </a:ln>
        </p:spPr>
      </p:pic>
      <p:sp>
        <p:nvSpPr>
          <p:cNvPr id="6" name="TextBox 5">
            <a:extLst>
              <a:ext uri="{FF2B5EF4-FFF2-40B4-BE49-F238E27FC236}">
                <a16:creationId xmlns:a16="http://schemas.microsoft.com/office/drawing/2014/main" id="{5776AE9B-88FE-92F7-36F0-42C34337A9D5}"/>
              </a:ext>
            </a:extLst>
          </p:cNvPr>
          <p:cNvSpPr txBox="1"/>
          <p:nvPr/>
        </p:nvSpPr>
        <p:spPr>
          <a:xfrm>
            <a:off x="693106" y="664523"/>
            <a:ext cx="11498894" cy="1569660"/>
          </a:xfrm>
          <a:prstGeom prst="rect">
            <a:avLst/>
          </a:prstGeom>
          <a:noFill/>
        </p:spPr>
        <p:txBody>
          <a:bodyPr wrap="square">
            <a:spAutoFit/>
          </a:bodyPr>
          <a:lstStyle/>
          <a:p>
            <a:r>
              <a:rPr lang="en-GB" sz="4800" b="1" dirty="0"/>
              <a:t>Transtheoretical Model (Stages of Change)</a:t>
            </a:r>
            <a:br>
              <a:rPr lang="en-GB" sz="4800" dirty="0"/>
            </a:br>
            <a:endParaRPr lang="en-GB" sz="4800" dirty="0"/>
          </a:p>
        </p:txBody>
      </p:sp>
    </p:spTree>
    <p:extLst>
      <p:ext uri="{BB962C8B-B14F-4D97-AF65-F5344CB8AC3E}">
        <p14:creationId xmlns:p14="http://schemas.microsoft.com/office/powerpoint/2010/main" val="23549229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A6649-37BF-E8C8-C5B8-A8FCAD90C9F6}"/>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65361658-8770-7982-A6AD-8AC1D807EF2B}"/>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8D3DE08F-8CFD-4E2F-28F7-F0E86BA46D96}"/>
              </a:ext>
            </a:extLst>
          </p:cNvPr>
          <p:cNvSpPr txBox="1"/>
          <p:nvPr/>
        </p:nvSpPr>
        <p:spPr>
          <a:xfrm>
            <a:off x="312106" y="2467285"/>
            <a:ext cx="11567787" cy="3724096"/>
          </a:xfrm>
          <a:prstGeom prst="rect">
            <a:avLst/>
          </a:prstGeom>
          <a:noFill/>
        </p:spPr>
        <p:txBody>
          <a:bodyPr wrap="square">
            <a:spAutoFit/>
          </a:bodyPr>
          <a:lstStyle/>
          <a:p>
            <a:pPr marL="0" indent="0" algn="ctr">
              <a:buNone/>
            </a:pPr>
            <a:r>
              <a:rPr lang="en-GB" sz="3600" b="1" dirty="0"/>
              <a:t>Individuals move through different stages:</a:t>
            </a:r>
          </a:p>
          <a:p>
            <a:pPr marL="285750" lvl="0" indent="-285750">
              <a:buFont typeface="Arial" panose="020B0604020202020204" pitchFamily="34" charset="0"/>
              <a:buChar char="•"/>
            </a:pPr>
            <a:r>
              <a:rPr lang="en-GB" sz="4000" dirty="0"/>
              <a:t>Precontemplation </a:t>
            </a:r>
          </a:p>
          <a:p>
            <a:pPr marL="285750" lvl="0" indent="-285750">
              <a:buFont typeface="Arial" panose="020B0604020202020204" pitchFamily="34" charset="0"/>
              <a:buChar char="•"/>
            </a:pPr>
            <a:r>
              <a:rPr lang="en-GB" sz="4000" dirty="0"/>
              <a:t>Contemplation </a:t>
            </a:r>
          </a:p>
          <a:p>
            <a:pPr marL="285750" lvl="0" indent="-285750">
              <a:buFont typeface="Arial" panose="020B0604020202020204" pitchFamily="34" charset="0"/>
              <a:buChar char="•"/>
            </a:pPr>
            <a:r>
              <a:rPr lang="en-GB" sz="4000" dirty="0"/>
              <a:t>Preparation </a:t>
            </a:r>
          </a:p>
          <a:p>
            <a:pPr marL="285750" lvl="0" indent="-285750">
              <a:buFont typeface="Arial" panose="020B0604020202020204" pitchFamily="34" charset="0"/>
              <a:buChar char="•"/>
            </a:pPr>
            <a:r>
              <a:rPr lang="en-GB" sz="4000" dirty="0"/>
              <a:t>Action </a:t>
            </a:r>
          </a:p>
          <a:p>
            <a:pPr marL="285750" indent="-285750">
              <a:buFont typeface="Arial" panose="020B0604020202020204" pitchFamily="34" charset="0"/>
              <a:buChar char="•"/>
            </a:pPr>
            <a:r>
              <a:rPr lang="en-GB" sz="4000" dirty="0"/>
              <a:t>Maintenance </a:t>
            </a:r>
            <a:endParaRPr lang="en-GB" sz="4000" b="1" dirty="0"/>
          </a:p>
        </p:txBody>
      </p:sp>
      <p:sp>
        <p:nvSpPr>
          <p:cNvPr id="7" name="TextBox 6">
            <a:extLst>
              <a:ext uri="{FF2B5EF4-FFF2-40B4-BE49-F238E27FC236}">
                <a16:creationId xmlns:a16="http://schemas.microsoft.com/office/drawing/2014/main" id="{639F53DF-C006-45D7-E977-F7975F161105}"/>
              </a:ext>
            </a:extLst>
          </p:cNvPr>
          <p:cNvSpPr txBox="1"/>
          <p:nvPr/>
        </p:nvSpPr>
        <p:spPr>
          <a:xfrm>
            <a:off x="1393520" y="841755"/>
            <a:ext cx="9892430" cy="1754326"/>
          </a:xfrm>
          <a:prstGeom prst="rect">
            <a:avLst/>
          </a:prstGeom>
          <a:noFill/>
        </p:spPr>
        <p:txBody>
          <a:bodyPr wrap="square">
            <a:spAutoFit/>
          </a:bodyPr>
          <a:lstStyle/>
          <a:p>
            <a:r>
              <a:rPr lang="en-GB" sz="5400" b="1" dirty="0"/>
              <a:t>How the Model Explains Barriers</a:t>
            </a:r>
            <a:br>
              <a:rPr lang="en-GB" sz="5400" dirty="0"/>
            </a:br>
            <a:endParaRPr lang="en-GB" sz="5400" dirty="0"/>
          </a:p>
        </p:txBody>
      </p:sp>
    </p:spTree>
    <p:extLst>
      <p:ext uri="{BB962C8B-B14F-4D97-AF65-F5344CB8AC3E}">
        <p14:creationId xmlns:p14="http://schemas.microsoft.com/office/powerpoint/2010/main" val="38298494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55B44-F8D2-6485-C05E-A56957C668D2}"/>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2C3A408F-C83B-DA05-44C6-FA6CD5EB3AD8}"/>
              </a:ext>
            </a:extLst>
          </p:cNvPr>
          <p:cNvSpPr>
            <a:spLocks noGrp="1"/>
          </p:cNvSpPr>
          <p:nvPr>
            <p:ph idx="1"/>
          </p:nvPr>
        </p:nvSpPr>
        <p:spPr/>
        <p:txBody>
          <a:bodyPr>
            <a:normAutofit fontScale="25000" lnSpcReduction="20000"/>
          </a:bodyPr>
          <a:lstStyle/>
          <a:p>
            <a:pPr marL="0" indent="0">
              <a:buNone/>
            </a:pPr>
            <a:br>
              <a:rPr lang="en-GB" dirty="0"/>
            </a:br>
            <a:endParaRPr lang="en-GB" dirty="0"/>
          </a:p>
          <a:p>
            <a:endParaRPr lang="en-GB" dirty="0"/>
          </a:p>
        </p:txBody>
      </p:sp>
      <p:sp>
        <p:nvSpPr>
          <p:cNvPr id="7" name="TextBox 6">
            <a:extLst>
              <a:ext uri="{FF2B5EF4-FFF2-40B4-BE49-F238E27FC236}">
                <a16:creationId xmlns:a16="http://schemas.microsoft.com/office/drawing/2014/main" id="{71042CE0-6C41-BE10-A53D-58B3E1121D53}"/>
              </a:ext>
            </a:extLst>
          </p:cNvPr>
          <p:cNvSpPr txBox="1"/>
          <p:nvPr/>
        </p:nvSpPr>
        <p:spPr>
          <a:xfrm>
            <a:off x="134655" y="2264016"/>
            <a:ext cx="12178430" cy="4401205"/>
          </a:xfrm>
          <a:prstGeom prst="rect">
            <a:avLst/>
          </a:prstGeom>
          <a:noFill/>
        </p:spPr>
        <p:txBody>
          <a:bodyPr wrap="square">
            <a:spAutoFit/>
          </a:bodyPr>
          <a:lstStyle/>
          <a:p>
            <a:pPr lvl="0"/>
            <a:r>
              <a:rPr lang="en-GB" sz="2800" dirty="0"/>
              <a:t>Lack of readiness to change. </a:t>
            </a:r>
          </a:p>
          <a:p>
            <a:pPr lvl="0"/>
            <a:r>
              <a:rPr lang="en-GB" sz="2800" dirty="0"/>
              <a:t>Relapse into old habits such as late-night screen use. </a:t>
            </a:r>
          </a:p>
          <a:p>
            <a:pPr lvl="0"/>
            <a:r>
              <a:rPr lang="en-GB" sz="2800" dirty="0"/>
              <a:t>Difficulty maintaining new sleep routines. </a:t>
            </a:r>
          </a:p>
          <a:p>
            <a:pPr lvl="0"/>
            <a:endParaRPr lang="en-GB" sz="2800" dirty="0"/>
          </a:p>
          <a:p>
            <a:pPr marL="0" indent="0" algn="ctr">
              <a:buNone/>
            </a:pPr>
            <a:r>
              <a:rPr lang="en-GB" sz="2800" b="1" dirty="0"/>
              <a:t>Campaign Solutions</a:t>
            </a:r>
          </a:p>
          <a:p>
            <a:pPr marL="0" indent="0" algn="ctr">
              <a:buNone/>
            </a:pPr>
            <a:endParaRPr lang="en-GB" sz="2800" dirty="0"/>
          </a:p>
          <a:p>
            <a:pPr lvl="0"/>
            <a:r>
              <a:rPr lang="en-GB" sz="2800" dirty="0"/>
              <a:t>Awareness campaigns for individuals not considering change. </a:t>
            </a:r>
          </a:p>
          <a:p>
            <a:pPr lvl="0"/>
            <a:r>
              <a:rPr lang="en-GB" sz="2800" dirty="0"/>
              <a:t>Goal-setting worksheets for those preparing to change. </a:t>
            </a:r>
          </a:p>
          <a:p>
            <a:pPr lvl="0"/>
            <a:r>
              <a:rPr lang="en-GB" sz="2800" dirty="0"/>
              <a:t>Sleep tracking tools and reminders to maintain behaviour. </a:t>
            </a:r>
          </a:p>
          <a:p>
            <a:pPr marL="0" indent="0">
              <a:buNone/>
            </a:pPr>
            <a:r>
              <a:rPr lang="en-GB" sz="2800" dirty="0"/>
              <a:t>(Prochaska and </a:t>
            </a:r>
            <a:r>
              <a:rPr lang="en-GB" sz="2800" dirty="0" err="1"/>
              <a:t>Velicer</a:t>
            </a:r>
            <a:r>
              <a:rPr lang="en-GB" sz="2800" dirty="0"/>
              <a:t>, 1997)</a:t>
            </a:r>
          </a:p>
        </p:txBody>
      </p:sp>
      <p:sp>
        <p:nvSpPr>
          <p:cNvPr id="9" name="TextBox 8">
            <a:extLst>
              <a:ext uri="{FF2B5EF4-FFF2-40B4-BE49-F238E27FC236}">
                <a16:creationId xmlns:a16="http://schemas.microsoft.com/office/drawing/2014/main" id="{80B87E04-6B87-170A-92F8-F2641C21F317}"/>
              </a:ext>
            </a:extLst>
          </p:cNvPr>
          <p:cNvSpPr txBox="1"/>
          <p:nvPr/>
        </p:nvSpPr>
        <p:spPr>
          <a:xfrm>
            <a:off x="1550020" y="870016"/>
            <a:ext cx="9721073" cy="1446550"/>
          </a:xfrm>
          <a:prstGeom prst="rect">
            <a:avLst/>
          </a:prstGeom>
          <a:noFill/>
        </p:spPr>
        <p:txBody>
          <a:bodyPr wrap="square">
            <a:spAutoFit/>
          </a:bodyPr>
          <a:lstStyle/>
          <a:p>
            <a:r>
              <a:rPr lang="en-GB" sz="4400" b="1" dirty="0"/>
              <a:t>Common Sleep Hygiene Barriers</a:t>
            </a:r>
            <a:br>
              <a:rPr lang="en-GB" sz="4400" dirty="0"/>
            </a:br>
            <a:endParaRPr lang="en-GB" sz="4400" dirty="0"/>
          </a:p>
        </p:txBody>
      </p:sp>
    </p:spTree>
    <p:extLst>
      <p:ext uri="{BB962C8B-B14F-4D97-AF65-F5344CB8AC3E}">
        <p14:creationId xmlns:p14="http://schemas.microsoft.com/office/powerpoint/2010/main" val="632617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AE6E5-7276-E23F-28E0-2B1EDF7867BE}"/>
              </a:ext>
            </a:extLst>
          </p:cNvPr>
          <p:cNvSpPr>
            <a:spLocks noGrp="1"/>
          </p:cNvSpPr>
          <p:nvPr>
            <p:ph type="title"/>
          </p:nvPr>
        </p:nvSpPr>
        <p:spPr/>
        <p:txBody>
          <a:bodyPr/>
          <a:lstStyle/>
          <a:p>
            <a:pPr algn="ctr"/>
            <a:endParaRPr lang="en-GB" dirty="0"/>
          </a:p>
        </p:txBody>
      </p:sp>
      <p:graphicFrame>
        <p:nvGraphicFramePr>
          <p:cNvPr id="4" name="Content Placeholder 3">
            <a:extLst>
              <a:ext uri="{FF2B5EF4-FFF2-40B4-BE49-F238E27FC236}">
                <a16:creationId xmlns:a16="http://schemas.microsoft.com/office/drawing/2014/main" id="{A3FD7CFE-4E6E-0AC1-E733-9C53B8CFCD44}"/>
              </a:ext>
            </a:extLst>
          </p:cNvPr>
          <p:cNvGraphicFramePr>
            <a:graphicFrameLocks noGrp="1"/>
          </p:cNvGraphicFramePr>
          <p:nvPr>
            <p:ph idx="1"/>
          </p:nvPr>
        </p:nvGraphicFramePr>
        <p:xfrm>
          <a:off x="310243" y="1690687"/>
          <a:ext cx="11462658" cy="5036682"/>
        </p:xfrm>
        <a:graphic>
          <a:graphicData uri="http://schemas.openxmlformats.org/drawingml/2006/table">
            <a:tbl>
              <a:tblPr firstRow="1" firstCol="1" bandRow="1">
                <a:tableStyleId>{5C22544A-7EE6-4342-B048-85BDC9FD1C3A}</a:tableStyleId>
              </a:tblPr>
              <a:tblGrid>
                <a:gridCol w="3820886">
                  <a:extLst>
                    <a:ext uri="{9D8B030D-6E8A-4147-A177-3AD203B41FA5}">
                      <a16:colId xmlns:a16="http://schemas.microsoft.com/office/drawing/2014/main" val="2295844154"/>
                    </a:ext>
                  </a:extLst>
                </a:gridCol>
                <a:gridCol w="3820886">
                  <a:extLst>
                    <a:ext uri="{9D8B030D-6E8A-4147-A177-3AD203B41FA5}">
                      <a16:colId xmlns:a16="http://schemas.microsoft.com/office/drawing/2014/main" val="2222599878"/>
                    </a:ext>
                  </a:extLst>
                </a:gridCol>
                <a:gridCol w="3820886">
                  <a:extLst>
                    <a:ext uri="{9D8B030D-6E8A-4147-A177-3AD203B41FA5}">
                      <a16:colId xmlns:a16="http://schemas.microsoft.com/office/drawing/2014/main" val="1115481971"/>
                    </a:ext>
                  </a:extLst>
                </a:gridCol>
              </a:tblGrid>
              <a:tr h="839447">
                <a:tc>
                  <a:txBody>
                    <a:bodyPr/>
                    <a:lstStyle/>
                    <a:p>
                      <a:pPr>
                        <a:lnSpc>
                          <a:spcPct val="115000"/>
                        </a:lnSpc>
                        <a:spcAft>
                          <a:spcPts val="800"/>
                        </a:spcAft>
                        <a:buNone/>
                      </a:pPr>
                      <a:r>
                        <a:rPr lang="en-GB" sz="1200" kern="100">
                          <a:effectLst/>
                        </a:rPr>
                        <a:t>Challenge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Behavioural Theory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Campaign Solution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02642556"/>
                  </a:ext>
                </a:extLst>
              </a:tr>
              <a:tr h="839447">
                <a:tc>
                  <a:txBody>
                    <a:bodyPr/>
                    <a:lstStyle/>
                    <a:p>
                      <a:pPr>
                        <a:lnSpc>
                          <a:spcPct val="115000"/>
                        </a:lnSpc>
                        <a:spcAft>
                          <a:spcPts val="800"/>
                        </a:spcAft>
                        <a:buNone/>
                      </a:pPr>
                      <a:r>
                        <a:rPr lang="en-GB" sz="1200" kern="100">
                          <a:effectLst/>
                        </a:rPr>
                        <a:t>Low awareness of sleep health risks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Health Belief Model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Education and awareness materials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126983921"/>
                  </a:ext>
                </a:extLst>
              </a:tr>
              <a:tr h="839447">
                <a:tc>
                  <a:txBody>
                    <a:bodyPr/>
                    <a:lstStyle/>
                    <a:p>
                      <a:pPr>
                        <a:lnSpc>
                          <a:spcPct val="115000"/>
                        </a:lnSpc>
                        <a:spcAft>
                          <a:spcPts val="800"/>
                        </a:spcAft>
                        <a:buNone/>
                      </a:pPr>
                      <a:r>
                        <a:rPr lang="en-GB" sz="1200" kern="100">
                          <a:effectLst/>
                        </a:rPr>
                        <a:t>Social pressure to stay awake late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Theory of Planned Behaviour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Peer support and positive social norms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926187132"/>
                  </a:ext>
                </a:extLst>
              </a:tr>
              <a:tr h="839447">
                <a:tc>
                  <a:txBody>
                    <a:bodyPr/>
                    <a:lstStyle/>
                    <a:p>
                      <a:pPr>
                        <a:lnSpc>
                          <a:spcPct val="115000"/>
                        </a:lnSpc>
                        <a:spcAft>
                          <a:spcPts val="800"/>
                        </a:spcAft>
                        <a:buNone/>
                      </a:pPr>
                      <a:r>
                        <a:rPr lang="en-GB" sz="1200" kern="100">
                          <a:effectLst/>
                        </a:rPr>
                        <a:t>Lack of confidence in changing habits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Theory of Planned Behaviour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Sleep planning tools and guidance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54246852"/>
                  </a:ext>
                </a:extLst>
              </a:tr>
              <a:tr h="839447">
                <a:tc>
                  <a:txBody>
                    <a:bodyPr/>
                    <a:lstStyle/>
                    <a:p>
                      <a:pPr>
                        <a:lnSpc>
                          <a:spcPct val="115000"/>
                        </a:lnSpc>
                        <a:spcAft>
                          <a:spcPts val="800"/>
                        </a:spcAft>
                        <a:buNone/>
                      </a:pPr>
                      <a:r>
                        <a:rPr lang="en-GB" sz="1200" kern="100">
                          <a:effectLst/>
                        </a:rPr>
                        <a:t>Not ready to change behaviour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dirty="0">
                          <a:effectLst/>
                        </a:rPr>
                        <a:t>Transtheoretical Model</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Stage-specific interventions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291986278"/>
                  </a:ext>
                </a:extLst>
              </a:tr>
              <a:tr h="839447">
                <a:tc>
                  <a:txBody>
                    <a:bodyPr/>
                    <a:lstStyle/>
                    <a:p>
                      <a:pPr>
                        <a:lnSpc>
                          <a:spcPct val="115000"/>
                        </a:lnSpc>
                        <a:spcAft>
                          <a:spcPts val="800"/>
                        </a:spcAft>
                        <a:buNone/>
                      </a:pPr>
                      <a:r>
                        <a:rPr lang="en-GB" sz="1200" kern="100">
                          <a:effectLst/>
                        </a:rPr>
                        <a:t>Relapse into poor sleep habits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Transtheoretical Model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dirty="0">
                          <a:effectLst/>
                        </a:rPr>
                        <a:t>Sleep tracking and ongoing support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361240214"/>
                  </a:ext>
                </a:extLst>
              </a:tr>
            </a:tbl>
          </a:graphicData>
        </a:graphic>
      </p:graphicFrame>
      <p:sp>
        <p:nvSpPr>
          <p:cNvPr id="5" name="TextBox 4">
            <a:extLst>
              <a:ext uri="{FF2B5EF4-FFF2-40B4-BE49-F238E27FC236}">
                <a16:creationId xmlns:a16="http://schemas.microsoft.com/office/drawing/2014/main" id="{A45493B6-C674-9E6A-8087-01E44F530361}"/>
              </a:ext>
            </a:extLst>
          </p:cNvPr>
          <p:cNvSpPr txBox="1"/>
          <p:nvPr/>
        </p:nvSpPr>
        <p:spPr>
          <a:xfrm>
            <a:off x="1550020" y="435118"/>
            <a:ext cx="9885557" cy="1446550"/>
          </a:xfrm>
          <a:prstGeom prst="rect">
            <a:avLst/>
          </a:prstGeom>
          <a:noFill/>
        </p:spPr>
        <p:txBody>
          <a:bodyPr wrap="square">
            <a:spAutoFit/>
          </a:bodyPr>
          <a:lstStyle/>
          <a:p>
            <a:r>
              <a:rPr lang="en-GB" sz="4400" b="1" dirty="0"/>
              <a:t>Summary of Challenges and Solutions</a:t>
            </a:r>
            <a:br>
              <a:rPr lang="en-GB" sz="4400" dirty="0"/>
            </a:br>
            <a:endParaRPr lang="en-GB" sz="4400" dirty="0"/>
          </a:p>
        </p:txBody>
      </p:sp>
    </p:spTree>
    <p:extLst>
      <p:ext uri="{BB962C8B-B14F-4D97-AF65-F5344CB8AC3E}">
        <p14:creationId xmlns:p14="http://schemas.microsoft.com/office/powerpoint/2010/main" val="821530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C02AF-A201-7091-967F-6EB4E387E83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160845F6-B049-5A58-0445-BB64C4B69E6A}"/>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11401935-C4F5-B6AA-5313-3B62E3999E7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37114" y="1821561"/>
            <a:ext cx="7347857" cy="3861286"/>
          </a:xfrm>
          <a:prstGeom prst="rect">
            <a:avLst/>
          </a:prstGeom>
          <a:noFill/>
          <a:ln>
            <a:noFill/>
          </a:ln>
        </p:spPr>
      </p:pic>
      <p:sp>
        <p:nvSpPr>
          <p:cNvPr id="6" name="TextBox 5">
            <a:extLst>
              <a:ext uri="{FF2B5EF4-FFF2-40B4-BE49-F238E27FC236}">
                <a16:creationId xmlns:a16="http://schemas.microsoft.com/office/drawing/2014/main" id="{ECB28CF5-ACF8-5AA8-28BA-A1DE06EBF6CD}"/>
              </a:ext>
            </a:extLst>
          </p:cNvPr>
          <p:cNvSpPr txBox="1"/>
          <p:nvPr/>
        </p:nvSpPr>
        <p:spPr>
          <a:xfrm>
            <a:off x="1371600" y="595920"/>
            <a:ext cx="9718288" cy="769441"/>
          </a:xfrm>
          <a:prstGeom prst="rect">
            <a:avLst/>
          </a:prstGeom>
          <a:noFill/>
        </p:spPr>
        <p:txBody>
          <a:bodyPr wrap="square">
            <a:spAutoFit/>
          </a:bodyPr>
          <a:lstStyle/>
          <a:p>
            <a:r>
              <a:rPr lang="en-GB" sz="4400" b="1" dirty="0"/>
              <a:t>Theory of Planned Behaviour (TPB)</a:t>
            </a:r>
            <a:endParaRPr lang="en-GB" sz="4400" dirty="0"/>
          </a:p>
        </p:txBody>
      </p:sp>
    </p:spTree>
    <p:extLst>
      <p:ext uri="{BB962C8B-B14F-4D97-AF65-F5344CB8AC3E}">
        <p14:creationId xmlns:p14="http://schemas.microsoft.com/office/powerpoint/2010/main" val="33015673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4CEE6-676B-7BE4-3CC8-8C94DFCFFE2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C19F56B-9D82-5D94-5E61-37C048B89836}"/>
              </a:ext>
            </a:extLst>
          </p:cNvPr>
          <p:cNvSpPr>
            <a:spLocks noGrp="1"/>
          </p:cNvSpPr>
          <p:nvPr>
            <p:ph idx="1"/>
          </p:nvPr>
        </p:nvSpPr>
        <p:spPr/>
        <p:txBody>
          <a:bodyPr/>
          <a:lstStyle/>
          <a:p>
            <a:pPr marL="0" indent="0" algn="ctr">
              <a:buNone/>
            </a:pPr>
            <a:endParaRPr lang="en-GB" dirty="0"/>
          </a:p>
        </p:txBody>
      </p:sp>
      <p:sp>
        <p:nvSpPr>
          <p:cNvPr id="5" name="TextBox 4">
            <a:extLst>
              <a:ext uri="{FF2B5EF4-FFF2-40B4-BE49-F238E27FC236}">
                <a16:creationId xmlns:a16="http://schemas.microsoft.com/office/drawing/2014/main" id="{5FE4455E-ABB7-0B80-F617-44CD596BD32E}"/>
              </a:ext>
            </a:extLst>
          </p:cNvPr>
          <p:cNvSpPr txBox="1"/>
          <p:nvPr/>
        </p:nvSpPr>
        <p:spPr>
          <a:xfrm>
            <a:off x="721112" y="3302763"/>
            <a:ext cx="10749776" cy="2308324"/>
          </a:xfrm>
          <a:prstGeom prst="rect">
            <a:avLst/>
          </a:prstGeom>
          <a:noFill/>
        </p:spPr>
        <p:txBody>
          <a:bodyPr wrap="square">
            <a:spAutoFit/>
          </a:bodyPr>
          <a:lstStyle/>
          <a:p>
            <a:pPr marL="0" indent="0">
              <a:buNone/>
            </a:pPr>
            <a:r>
              <a:rPr lang="en-GB" sz="3600" b="1" dirty="0"/>
              <a:t>According to TPB, behaviour depends on:</a:t>
            </a:r>
          </a:p>
          <a:p>
            <a:pPr marL="571500" lvl="0" indent="-571500">
              <a:buFont typeface="Arial" panose="020B0604020202020204" pitchFamily="34" charset="0"/>
              <a:buChar char="•"/>
            </a:pPr>
            <a:r>
              <a:rPr lang="en-GB" sz="3600" dirty="0"/>
              <a:t>Attitudes toward sleep hygiene. </a:t>
            </a:r>
          </a:p>
          <a:p>
            <a:pPr marL="571500" lvl="0" indent="-571500">
              <a:buFont typeface="Arial" panose="020B0604020202020204" pitchFamily="34" charset="0"/>
              <a:buChar char="•"/>
            </a:pPr>
            <a:r>
              <a:rPr lang="en-GB" sz="3600" dirty="0"/>
              <a:t>Social influences (subjective norms). </a:t>
            </a:r>
          </a:p>
          <a:p>
            <a:pPr marL="571500" indent="-571500">
              <a:buFont typeface="Arial" panose="020B0604020202020204" pitchFamily="34" charset="0"/>
              <a:buChar char="•"/>
            </a:pPr>
            <a:r>
              <a:rPr lang="en-GB" sz="3600" dirty="0"/>
              <a:t>Perceived behavioural control</a:t>
            </a:r>
          </a:p>
        </p:txBody>
      </p:sp>
      <p:sp>
        <p:nvSpPr>
          <p:cNvPr id="7" name="TextBox 6">
            <a:extLst>
              <a:ext uri="{FF2B5EF4-FFF2-40B4-BE49-F238E27FC236}">
                <a16:creationId xmlns:a16="http://schemas.microsoft.com/office/drawing/2014/main" id="{35D47FC4-7BE5-DEFD-4BA5-E651A7423BB8}"/>
              </a:ext>
            </a:extLst>
          </p:cNvPr>
          <p:cNvSpPr txBox="1"/>
          <p:nvPr/>
        </p:nvSpPr>
        <p:spPr>
          <a:xfrm>
            <a:off x="1638300" y="1233320"/>
            <a:ext cx="8915399" cy="1569660"/>
          </a:xfrm>
          <a:prstGeom prst="rect">
            <a:avLst/>
          </a:prstGeom>
          <a:noFill/>
        </p:spPr>
        <p:txBody>
          <a:bodyPr wrap="square">
            <a:spAutoFit/>
          </a:bodyPr>
          <a:lstStyle/>
          <a:p>
            <a:r>
              <a:rPr lang="en-GB" sz="4800" b="1" dirty="0"/>
              <a:t>How the Model Explains Barriers</a:t>
            </a:r>
            <a:br>
              <a:rPr lang="en-GB" sz="4800" dirty="0"/>
            </a:br>
            <a:endParaRPr lang="en-GB" sz="4800" dirty="0"/>
          </a:p>
        </p:txBody>
      </p:sp>
    </p:spTree>
    <p:extLst>
      <p:ext uri="{BB962C8B-B14F-4D97-AF65-F5344CB8AC3E}">
        <p14:creationId xmlns:p14="http://schemas.microsoft.com/office/powerpoint/2010/main" val="677802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9B34-FD5F-F621-9840-F75156B924B9}"/>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02947D30-0F18-478A-BBF2-8B8152D5A689}"/>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79066F33-2670-9989-84C3-B1CABB2CC5C3}"/>
              </a:ext>
            </a:extLst>
          </p:cNvPr>
          <p:cNvSpPr txBox="1"/>
          <p:nvPr/>
        </p:nvSpPr>
        <p:spPr>
          <a:xfrm>
            <a:off x="423746" y="3100039"/>
            <a:ext cx="11853747" cy="2308324"/>
          </a:xfrm>
          <a:prstGeom prst="rect">
            <a:avLst/>
          </a:prstGeom>
          <a:noFill/>
        </p:spPr>
        <p:txBody>
          <a:bodyPr wrap="square">
            <a:spAutoFit/>
          </a:bodyPr>
          <a:lstStyle/>
          <a:p>
            <a:pPr marL="571500" lvl="0" indent="-571500">
              <a:buFont typeface="Arial" panose="020B0604020202020204" pitchFamily="34" charset="0"/>
              <a:buChar char="•"/>
            </a:pPr>
            <a:r>
              <a:rPr lang="en-GB" sz="3600" dirty="0"/>
              <a:t>Friends or family encouraging late-night activities. </a:t>
            </a:r>
          </a:p>
          <a:p>
            <a:pPr marL="571500" lvl="0" indent="-571500">
              <a:buFont typeface="Arial" panose="020B0604020202020204" pitchFamily="34" charset="0"/>
              <a:buChar char="•"/>
            </a:pPr>
            <a:r>
              <a:rPr lang="en-GB" sz="3600" dirty="0"/>
              <a:t>Belief that sleeps routines are difficult to maintain. </a:t>
            </a:r>
          </a:p>
          <a:p>
            <a:pPr marL="571500" lvl="0" indent="-571500">
              <a:buFont typeface="Arial" panose="020B0604020202020204" pitchFamily="34" charset="0"/>
              <a:buChar char="•"/>
            </a:pPr>
            <a:r>
              <a:rPr lang="en-GB" sz="3600" dirty="0"/>
              <a:t>Negative attitudes such as "I can function well on little sleep.</a:t>
            </a:r>
          </a:p>
        </p:txBody>
      </p:sp>
      <p:sp>
        <p:nvSpPr>
          <p:cNvPr id="7" name="TextBox 6">
            <a:extLst>
              <a:ext uri="{FF2B5EF4-FFF2-40B4-BE49-F238E27FC236}">
                <a16:creationId xmlns:a16="http://schemas.microsoft.com/office/drawing/2014/main" id="{61DBEF29-E1A5-2EA7-7462-0ADFD5C56A97}"/>
              </a:ext>
            </a:extLst>
          </p:cNvPr>
          <p:cNvSpPr txBox="1"/>
          <p:nvPr/>
        </p:nvSpPr>
        <p:spPr>
          <a:xfrm>
            <a:off x="2037885" y="1572542"/>
            <a:ext cx="8116229" cy="1446550"/>
          </a:xfrm>
          <a:prstGeom prst="rect">
            <a:avLst/>
          </a:prstGeom>
          <a:noFill/>
        </p:spPr>
        <p:txBody>
          <a:bodyPr wrap="square">
            <a:spAutoFit/>
          </a:bodyPr>
          <a:lstStyle/>
          <a:p>
            <a:r>
              <a:rPr lang="en-GB" sz="4400" b="1" dirty="0"/>
              <a:t>Common Sleep Hygiene Barriers</a:t>
            </a:r>
            <a:br>
              <a:rPr lang="en-GB" sz="4400" dirty="0"/>
            </a:br>
            <a:endParaRPr lang="en-GB" sz="4400" dirty="0"/>
          </a:p>
        </p:txBody>
      </p:sp>
    </p:spTree>
    <p:extLst>
      <p:ext uri="{BB962C8B-B14F-4D97-AF65-F5344CB8AC3E}">
        <p14:creationId xmlns:p14="http://schemas.microsoft.com/office/powerpoint/2010/main" val="12298930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5CA41-9625-AD1E-965B-9894F8BADDB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5C41A0F2-3C8A-DC46-F47F-D5BA56AA0A2A}"/>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AE745821-1021-F970-9C03-E5D1B008B3AA}"/>
              </a:ext>
            </a:extLst>
          </p:cNvPr>
          <p:cNvSpPr txBox="1"/>
          <p:nvPr/>
        </p:nvSpPr>
        <p:spPr>
          <a:xfrm>
            <a:off x="4053468" y="350593"/>
            <a:ext cx="7170234" cy="830997"/>
          </a:xfrm>
          <a:prstGeom prst="rect">
            <a:avLst/>
          </a:prstGeom>
          <a:noFill/>
        </p:spPr>
        <p:txBody>
          <a:bodyPr wrap="square">
            <a:spAutoFit/>
          </a:bodyPr>
          <a:lstStyle/>
          <a:p>
            <a:r>
              <a:rPr lang="en-GB" sz="4800" b="1" dirty="0"/>
              <a:t>Reference List </a:t>
            </a:r>
            <a:endParaRPr lang="en-GB" sz="4800" dirty="0"/>
          </a:p>
        </p:txBody>
      </p:sp>
      <p:sp>
        <p:nvSpPr>
          <p:cNvPr id="7" name="TextBox 6">
            <a:extLst>
              <a:ext uri="{FF2B5EF4-FFF2-40B4-BE49-F238E27FC236}">
                <a16:creationId xmlns:a16="http://schemas.microsoft.com/office/drawing/2014/main" id="{DF9D6065-17D3-C2BD-4059-CA8D79C3A939}"/>
              </a:ext>
            </a:extLst>
          </p:cNvPr>
          <p:cNvSpPr txBox="1"/>
          <p:nvPr/>
        </p:nvSpPr>
        <p:spPr>
          <a:xfrm>
            <a:off x="1200615" y="1907713"/>
            <a:ext cx="9790770" cy="3923510"/>
          </a:xfrm>
          <a:prstGeom prst="rect">
            <a:avLst/>
          </a:prstGeom>
          <a:noFill/>
        </p:spPr>
        <p:txBody>
          <a:bodyPr wrap="square">
            <a:spAutoFit/>
          </a:bodyPr>
          <a:lstStyle/>
          <a:p>
            <a:pPr algn="l">
              <a:lnSpc>
                <a:spcPts val="1620"/>
              </a:lnSpc>
              <a:spcAft>
                <a:spcPts val="600"/>
              </a:spcAft>
              <a:buNone/>
            </a:pPr>
            <a:r>
              <a:rPr lang="en-GB" b="0" i="0" dirty="0">
                <a:solidFill>
                  <a:srgbClr val="000000"/>
                </a:solidFill>
                <a:effectLst/>
                <a:latin typeface="-webkit-standard"/>
              </a:rPr>
              <a:t>Ajzen, I. (1991) ‘The theory of planned </a:t>
            </a:r>
            <a:r>
              <a:rPr lang="en-GB" b="0" i="0" dirty="0" err="1">
                <a:solidFill>
                  <a:srgbClr val="000000"/>
                </a:solidFill>
                <a:effectLst/>
                <a:latin typeface="-webkit-standard"/>
              </a:rPr>
              <a:t>behavior</a:t>
            </a:r>
            <a:r>
              <a:rPr lang="en-GB" b="0" i="0" dirty="0">
                <a:solidFill>
                  <a:srgbClr val="000000"/>
                </a:solidFill>
                <a:effectLst/>
                <a:latin typeface="-webkit-standard"/>
              </a:rPr>
              <a:t>’, </a:t>
            </a:r>
            <a:r>
              <a:rPr lang="en-GB" b="0" i="1" dirty="0">
                <a:solidFill>
                  <a:srgbClr val="000000"/>
                </a:solidFill>
                <a:effectLst/>
                <a:latin typeface="-webkit-standard"/>
              </a:rPr>
              <a:t>Organizational </a:t>
            </a:r>
            <a:r>
              <a:rPr lang="en-GB" b="0" i="1" dirty="0" err="1">
                <a:solidFill>
                  <a:srgbClr val="000000"/>
                </a:solidFill>
                <a:effectLst/>
                <a:latin typeface="-webkit-standard"/>
              </a:rPr>
              <a:t>Behavior</a:t>
            </a:r>
            <a:r>
              <a:rPr lang="en-GB" b="0" i="1" dirty="0">
                <a:solidFill>
                  <a:srgbClr val="000000"/>
                </a:solidFill>
                <a:effectLst/>
                <a:latin typeface="-webkit-standard"/>
              </a:rPr>
              <a:t> and Human Decision Processes</a:t>
            </a:r>
            <a:r>
              <a:rPr lang="en-GB" b="0" i="0" dirty="0">
                <a:solidFill>
                  <a:srgbClr val="000000"/>
                </a:solidFill>
                <a:effectLst/>
                <a:latin typeface="-webkit-standard"/>
              </a:rPr>
              <a:t>, 50(2), pp. 179–211.</a:t>
            </a:r>
          </a:p>
          <a:p>
            <a:pPr algn="l">
              <a:lnSpc>
                <a:spcPts val="1620"/>
              </a:lnSpc>
              <a:spcAft>
                <a:spcPts val="600"/>
              </a:spcAft>
              <a:buNone/>
            </a:pPr>
            <a:r>
              <a:rPr lang="en-GB" b="0" i="0" dirty="0">
                <a:solidFill>
                  <a:srgbClr val="000000"/>
                </a:solidFill>
                <a:effectLst/>
                <a:latin typeface="-webkit-standard"/>
              </a:rPr>
              <a:t>Grandner, M.A. (2017) </a:t>
            </a:r>
            <a:r>
              <a:rPr lang="en-GB" b="0" i="1" dirty="0">
                <a:solidFill>
                  <a:srgbClr val="000000"/>
                </a:solidFill>
                <a:effectLst/>
                <a:latin typeface="-webkit-standard"/>
              </a:rPr>
              <a:t>Sleep, Health, and Society</a:t>
            </a:r>
            <a:r>
              <a:rPr lang="en-GB" b="0" i="0" dirty="0">
                <a:solidFill>
                  <a:srgbClr val="000000"/>
                </a:solidFill>
                <a:effectLst/>
                <a:latin typeface="-webkit-standard"/>
              </a:rPr>
              <a:t>. New York: Springer.</a:t>
            </a:r>
          </a:p>
          <a:p>
            <a:pPr algn="l">
              <a:lnSpc>
                <a:spcPts val="1620"/>
              </a:lnSpc>
              <a:spcAft>
                <a:spcPts val="600"/>
              </a:spcAft>
              <a:buNone/>
            </a:pPr>
            <a:r>
              <a:rPr lang="en-GB" b="0" i="0" dirty="0" err="1">
                <a:solidFill>
                  <a:srgbClr val="000000"/>
                </a:solidFill>
                <a:effectLst/>
                <a:latin typeface="-webkit-standard"/>
              </a:rPr>
              <a:t>Hirshkowitz</a:t>
            </a:r>
            <a:r>
              <a:rPr lang="en-GB" b="0" i="0" dirty="0">
                <a:solidFill>
                  <a:srgbClr val="000000"/>
                </a:solidFill>
                <a:effectLst/>
                <a:latin typeface="-webkit-standard"/>
              </a:rPr>
              <a:t>, M., Whiton, K., Albert, S.M., Alessi, C., Bruni, O., DonCarlos, L., Hazen, N., Herman, J., Katz, E.S., </a:t>
            </a:r>
            <a:r>
              <a:rPr lang="en-GB" b="0" i="0" dirty="0" err="1">
                <a:solidFill>
                  <a:srgbClr val="000000"/>
                </a:solidFill>
                <a:effectLst/>
                <a:latin typeface="-webkit-standard"/>
              </a:rPr>
              <a:t>Kheirandish-Gozal</a:t>
            </a:r>
            <a:r>
              <a:rPr lang="en-GB" b="0" i="0" dirty="0">
                <a:solidFill>
                  <a:srgbClr val="000000"/>
                </a:solidFill>
                <a:effectLst/>
                <a:latin typeface="-webkit-standard"/>
              </a:rPr>
              <a:t>, L. and Neubauer, D.N. (2015) ‘National Sleep Foundation's sleep time duration recommendations’, </a:t>
            </a:r>
            <a:r>
              <a:rPr lang="en-GB" b="0" i="1" dirty="0">
                <a:solidFill>
                  <a:srgbClr val="000000"/>
                </a:solidFill>
                <a:effectLst/>
                <a:latin typeface="-webkit-standard"/>
              </a:rPr>
              <a:t>Sleep Health</a:t>
            </a:r>
            <a:r>
              <a:rPr lang="en-GB" b="0" i="0" dirty="0">
                <a:solidFill>
                  <a:srgbClr val="000000"/>
                </a:solidFill>
                <a:effectLst/>
                <a:latin typeface="-webkit-standard"/>
              </a:rPr>
              <a:t>, 1(1), pp. 40–43.</a:t>
            </a:r>
          </a:p>
          <a:p>
            <a:pPr algn="l">
              <a:lnSpc>
                <a:spcPts val="1620"/>
              </a:lnSpc>
              <a:spcAft>
                <a:spcPts val="600"/>
              </a:spcAft>
              <a:buNone/>
            </a:pPr>
            <a:r>
              <a:rPr lang="en-GB" b="0" i="0" dirty="0">
                <a:solidFill>
                  <a:srgbClr val="000000"/>
                </a:solidFill>
                <a:effectLst/>
                <a:latin typeface="-webkit-standard"/>
              </a:rPr>
              <a:t>Medic, G., Wille, M. and </a:t>
            </a:r>
            <a:r>
              <a:rPr lang="en-GB" b="0" i="0" dirty="0" err="1">
                <a:solidFill>
                  <a:srgbClr val="000000"/>
                </a:solidFill>
                <a:effectLst/>
                <a:latin typeface="-webkit-standard"/>
              </a:rPr>
              <a:t>Hemels</a:t>
            </a:r>
            <a:r>
              <a:rPr lang="en-GB" b="0" i="0" dirty="0">
                <a:solidFill>
                  <a:srgbClr val="000000"/>
                </a:solidFill>
                <a:effectLst/>
                <a:latin typeface="-webkit-standard"/>
              </a:rPr>
              <a:t>, M.E.H. (2017) ‘Short- and long-term health consequences of sleep disruption’, </a:t>
            </a:r>
            <a:r>
              <a:rPr lang="en-GB" b="0" i="1" dirty="0">
                <a:solidFill>
                  <a:srgbClr val="000000"/>
                </a:solidFill>
                <a:effectLst/>
                <a:latin typeface="-webkit-standard"/>
              </a:rPr>
              <a:t>Nature and Science of Sleep</a:t>
            </a:r>
            <a:r>
              <a:rPr lang="en-GB" b="0" i="0" dirty="0">
                <a:solidFill>
                  <a:srgbClr val="000000"/>
                </a:solidFill>
                <a:effectLst/>
                <a:latin typeface="-webkit-standard"/>
              </a:rPr>
              <a:t>, 9, pp. 151–161.</a:t>
            </a:r>
          </a:p>
          <a:p>
            <a:pPr algn="l">
              <a:lnSpc>
                <a:spcPts val="1620"/>
              </a:lnSpc>
              <a:spcAft>
                <a:spcPts val="600"/>
              </a:spcAft>
              <a:buNone/>
            </a:pPr>
            <a:r>
              <a:rPr lang="en-GB" b="0" i="0" dirty="0">
                <a:solidFill>
                  <a:srgbClr val="000000"/>
                </a:solidFill>
                <a:effectLst/>
                <a:latin typeface="-webkit-standard"/>
              </a:rPr>
              <a:t>Prochaska, J.O. and </a:t>
            </a:r>
            <a:r>
              <a:rPr lang="en-GB" b="0" i="0" dirty="0" err="1">
                <a:solidFill>
                  <a:srgbClr val="000000"/>
                </a:solidFill>
                <a:effectLst/>
                <a:latin typeface="-webkit-standard"/>
              </a:rPr>
              <a:t>Velicer</a:t>
            </a:r>
            <a:r>
              <a:rPr lang="en-GB" b="0" i="0" dirty="0">
                <a:solidFill>
                  <a:srgbClr val="000000"/>
                </a:solidFill>
                <a:effectLst/>
                <a:latin typeface="-webkit-standard"/>
              </a:rPr>
              <a:t>, W.F. (1997) ‘The transtheoretical model of health </a:t>
            </a:r>
            <a:r>
              <a:rPr lang="en-GB" b="0" i="0" dirty="0" err="1">
                <a:solidFill>
                  <a:srgbClr val="000000"/>
                </a:solidFill>
                <a:effectLst/>
                <a:latin typeface="-webkit-standard"/>
              </a:rPr>
              <a:t>behavior</a:t>
            </a:r>
            <a:r>
              <a:rPr lang="en-GB" b="0" i="0" dirty="0">
                <a:solidFill>
                  <a:srgbClr val="000000"/>
                </a:solidFill>
                <a:effectLst/>
                <a:latin typeface="-webkit-standard"/>
              </a:rPr>
              <a:t> change’, </a:t>
            </a:r>
            <a:r>
              <a:rPr lang="en-GB" b="0" i="1" dirty="0">
                <a:solidFill>
                  <a:srgbClr val="000000"/>
                </a:solidFill>
                <a:effectLst/>
                <a:latin typeface="-webkit-standard"/>
              </a:rPr>
              <a:t>American Journal of Health Promotion</a:t>
            </a:r>
            <a:r>
              <a:rPr lang="en-GB" b="0" i="0" dirty="0">
                <a:solidFill>
                  <a:srgbClr val="000000"/>
                </a:solidFill>
                <a:effectLst/>
                <a:latin typeface="-webkit-standard"/>
              </a:rPr>
              <a:t>, 12(1), pp. 38–48.</a:t>
            </a:r>
          </a:p>
          <a:p>
            <a:pPr algn="l">
              <a:lnSpc>
                <a:spcPts val="1620"/>
              </a:lnSpc>
              <a:spcAft>
                <a:spcPts val="600"/>
              </a:spcAft>
              <a:buNone/>
            </a:pPr>
            <a:r>
              <a:rPr lang="en-GB" b="0" i="0" dirty="0">
                <a:solidFill>
                  <a:srgbClr val="000000"/>
                </a:solidFill>
                <a:effectLst/>
                <a:latin typeface="-webkit-standard"/>
              </a:rPr>
              <a:t>Rosenstock, I.M. (1974) ‘Historical origins of the health belief model’, </a:t>
            </a:r>
            <a:r>
              <a:rPr lang="en-GB" b="0" i="1" dirty="0">
                <a:solidFill>
                  <a:srgbClr val="000000"/>
                </a:solidFill>
                <a:effectLst/>
                <a:latin typeface="-webkit-standard"/>
              </a:rPr>
              <a:t>Health Education Monographs</a:t>
            </a:r>
            <a:r>
              <a:rPr lang="en-GB" b="0" i="0" dirty="0">
                <a:solidFill>
                  <a:srgbClr val="000000"/>
                </a:solidFill>
                <a:effectLst/>
                <a:latin typeface="-webkit-standard"/>
              </a:rPr>
              <a:t>, 2(4), pp. 328–335.</a:t>
            </a:r>
          </a:p>
          <a:p>
            <a:pPr algn="l">
              <a:lnSpc>
                <a:spcPts val="1620"/>
              </a:lnSpc>
              <a:spcAft>
                <a:spcPts val="600"/>
              </a:spcAft>
              <a:buNone/>
            </a:pPr>
            <a:r>
              <a:rPr lang="en-GB" b="0" i="0" dirty="0">
                <a:solidFill>
                  <a:srgbClr val="000000"/>
                </a:solidFill>
                <a:effectLst/>
                <a:latin typeface="-webkit-standard"/>
              </a:rPr>
              <a:t>Walker, M.P. (2017) Why We Sleep. London: Penguin Random House.</a:t>
            </a:r>
          </a:p>
          <a:p>
            <a:pPr algn="l">
              <a:lnSpc>
                <a:spcPts val="1620"/>
              </a:lnSpc>
              <a:spcAft>
                <a:spcPts val="600"/>
              </a:spcAft>
              <a:buNone/>
            </a:pPr>
            <a:r>
              <a:rPr lang="en-GB" b="0" i="0" dirty="0">
                <a:solidFill>
                  <a:srgbClr val="000000"/>
                </a:solidFill>
                <a:effectLst/>
                <a:latin typeface="-webkit-standard"/>
              </a:rPr>
              <a:t>Watson, N.F., Badr, M.S., Belenky, G., </a:t>
            </a:r>
            <a:r>
              <a:rPr lang="en-GB" b="0" i="0" dirty="0" err="1">
                <a:solidFill>
                  <a:srgbClr val="000000"/>
                </a:solidFill>
                <a:effectLst/>
                <a:latin typeface="-webkit-standard"/>
              </a:rPr>
              <a:t>Bliwise</a:t>
            </a:r>
            <a:r>
              <a:rPr lang="en-GB" b="0" i="0" dirty="0">
                <a:solidFill>
                  <a:srgbClr val="000000"/>
                </a:solidFill>
                <a:effectLst/>
                <a:latin typeface="-webkit-standard"/>
              </a:rPr>
              <a:t>, D.L., Buxton, O.M., Buysse, D., Dinges, D.F., </a:t>
            </a:r>
            <a:r>
              <a:rPr lang="en-GB" b="0" i="0" dirty="0" err="1">
                <a:solidFill>
                  <a:srgbClr val="000000"/>
                </a:solidFill>
                <a:effectLst/>
                <a:latin typeface="-webkit-standard"/>
              </a:rPr>
              <a:t>Gangwisch</a:t>
            </a:r>
            <a:r>
              <a:rPr lang="en-GB" b="0" i="0" dirty="0">
                <a:solidFill>
                  <a:srgbClr val="000000"/>
                </a:solidFill>
                <a:effectLst/>
                <a:latin typeface="-webkit-standard"/>
              </a:rPr>
              <a:t>, J., Grandner, M.A., Kushida, C. and Malhotra, R.K. (2015) ‘Recommended amount of sleep for a healthy adult’, </a:t>
            </a:r>
            <a:r>
              <a:rPr lang="en-GB" b="0" i="1" dirty="0">
                <a:solidFill>
                  <a:srgbClr val="000000"/>
                </a:solidFill>
                <a:effectLst/>
                <a:latin typeface="-webkit-standard"/>
              </a:rPr>
              <a:t>Sleep</a:t>
            </a:r>
            <a:r>
              <a:rPr lang="en-GB" b="0" i="0" dirty="0">
                <a:solidFill>
                  <a:srgbClr val="000000"/>
                </a:solidFill>
                <a:effectLst/>
                <a:latin typeface="-webkit-standard"/>
              </a:rPr>
              <a:t>, 38(6), pp. 843–844.</a:t>
            </a:r>
          </a:p>
        </p:txBody>
      </p:sp>
    </p:spTree>
    <p:extLst>
      <p:ext uri="{BB962C8B-B14F-4D97-AF65-F5344CB8AC3E}">
        <p14:creationId xmlns:p14="http://schemas.microsoft.com/office/powerpoint/2010/main" val="1533236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TotalTime>
  <Words>7224</Words>
  <Application>Microsoft Office PowerPoint</Application>
  <PresentationFormat>Widescreen</PresentationFormat>
  <Paragraphs>453</Paragraphs>
  <Slides>40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Aptos</vt:lpstr>
      <vt:lpstr>Arial</vt:lpstr>
      <vt:lpstr>Calibri</vt:lpstr>
      <vt:lpstr>Symbol</vt:lpstr>
      <vt:lpstr>Times New Roman</vt:lpstr>
      <vt:lpstr>-webkit-standard</vt:lpstr>
      <vt:lpstr>Office Theme</vt:lpstr>
      <vt:lpstr>Module: Social Epidemiology and Public Health Development  Module Code: LCHS7000_BIRM  Programme: MSc Public Health and Social Care in Practice  Lecturer: Junaid Shaikh  Campaign Title: Sleep Hygiene  Target Group: Young Adults/ University Students (Aged 18-25 years)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Title and Introduction to Task 2: Campaign Design  </vt:lpstr>
      <vt:lpstr>The 8-Week Intervention Schedule  </vt:lpstr>
      <vt:lpstr>Defining the Campaign Aims (SMART Framework) </vt:lpstr>
      <vt:lpstr>Multidimensional Evaluation Methodology  </vt:lpstr>
      <vt:lpstr>Creative Campaign Poster Architecture  </vt:lpstr>
      <vt:lpstr>PowerPoint Presentation</vt:lpstr>
      <vt:lpstr>PowerPoint Presentation</vt:lpstr>
      <vt:lpstr>PowerPoint Presentation</vt:lpstr>
      <vt:lpstr>PowerPoint Presentation</vt:lpstr>
      <vt:lpstr>PowerPoint Presentation</vt:lpstr>
      <vt:lpstr> </vt:lpstr>
      <vt:lpstr>Benefits and Challenges of Improving Sleep Hygiene</vt:lpstr>
      <vt:lpstr>PowerPoint Presentation</vt:lpstr>
      <vt:lpstr> Physiological Benefits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Sleep Hygiene Campaign – Rationale</dc:title>
  <dc:subject>PptxGenJS Presentation</dc:subject>
  <dc:creator>Muneer</dc:creator>
  <cp:lastModifiedBy>Chizoma Awoyemi</cp:lastModifiedBy>
  <cp:revision>6</cp:revision>
  <dcterms:created xsi:type="dcterms:W3CDTF">2026-06-19T21:46:53Z</dcterms:created>
  <dcterms:modified xsi:type="dcterms:W3CDTF">2026-06-20T12:14:41Z</dcterms:modified>
</cp:coreProperties>
</file>