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90" r:id="rId5"/>
    <p:sldId id="259" r:id="rId6"/>
    <p:sldId id="291" r:id="rId7"/>
    <p:sldId id="292" r:id="rId8"/>
    <p:sldId id="260" r:id="rId9"/>
    <p:sldId id="293" r:id="rId10"/>
    <p:sldId id="261" r:id="rId11"/>
    <p:sldId id="275" r:id="rId12"/>
    <p:sldId id="274" r:id="rId13"/>
    <p:sldId id="273" r:id="rId14"/>
    <p:sldId id="276" r:id="rId15"/>
    <p:sldId id="271" r:id="rId16"/>
    <p:sldId id="280" r:id="rId17"/>
    <p:sldId id="279" r:id="rId18"/>
    <p:sldId id="278" r:id="rId19"/>
    <p:sldId id="262" r:id="rId20"/>
    <p:sldId id="268" r:id="rId21"/>
    <p:sldId id="270" r:id="rId22"/>
    <p:sldId id="269" r:id="rId23"/>
    <p:sldId id="263" r:id="rId24"/>
    <p:sldId id="265" r:id="rId25"/>
    <p:sldId id="264" r:id="rId26"/>
    <p:sldId id="284" r:id="rId27"/>
    <p:sldId id="285" r:id="rId28"/>
    <p:sldId id="283" r:id="rId29"/>
    <p:sldId id="286" r:id="rId30"/>
    <p:sldId id="282" r:id="rId31"/>
    <p:sldId id="288" r:id="rId32"/>
    <p:sldId id="287"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F224FC-FDA7-2A83-C05C-8176A211342B}" v="1" dt="2019-03-01T09:27:12.394"/>
    <p1510:client id="{C500CA3C-0C5F-4AA8-9EF6-3BEB3BBC9437}" v="54" dt="2019-03-01T09:30:11.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3682848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3546819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2953863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97984A3-4B9F-4B15-B716-D4185C7FAFF3}"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2760398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97984A3-4B9F-4B15-B716-D4185C7FAFF3}" type="datetimeFigureOut">
              <a:rPr lang="en-GB" smtClean="0"/>
              <a:t>01/03/2019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3259968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2075555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2861509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1908355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97984A3-4B9F-4B15-B716-D4185C7FAFF3}"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807909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97984A3-4B9F-4B15-B716-D4185C7FAFF3}" type="datetimeFigureOut">
              <a:rPr lang="en-GB" smtClean="0"/>
              <a:t>01/03/2019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391486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268588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836008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1443167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1298899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1546240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16687441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7984A3-4B9F-4B15-B716-D4185C7FAFF3}" type="datetimeFigureOut">
              <a:rPr lang="en-GB" smtClean="0"/>
              <a:t>01/03/2019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03AF0-BE0E-4F8A-A35B-BD42C719C073}" type="slidenum">
              <a:rPr lang="en-GB" smtClean="0"/>
              <a:t>‹#›</a:t>
            </a:fld>
            <a:endParaRPr lang="en-GB"/>
          </a:p>
        </p:txBody>
      </p:sp>
    </p:spTree>
    <p:extLst>
      <p:ext uri="{BB962C8B-B14F-4D97-AF65-F5344CB8AC3E}">
        <p14:creationId xmlns:p14="http://schemas.microsoft.com/office/powerpoint/2010/main" val="1301546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97984A3-4B9F-4B15-B716-D4185C7FAFF3}" type="datetimeFigureOut">
              <a:rPr lang="en-GB" smtClean="0"/>
              <a:t>01/03/2019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6603AF0-BE0E-4F8A-A35B-BD42C719C073}" type="slidenum">
              <a:rPr lang="en-GB" smtClean="0"/>
              <a:t>‹#›</a:t>
            </a:fld>
            <a:endParaRPr lang="en-GB"/>
          </a:p>
        </p:txBody>
      </p:sp>
    </p:spTree>
    <p:extLst>
      <p:ext uri="{BB962C8B-B14F-4D97-AF65-F5344CB8AC3E}">
        <p14:creationId xmlns:p14="http://schemas.microsoft.com/office/powerpoint/2010/main" val="264036670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s://maddog2020casting.com/en/find-artists/" TargetMode="External"/><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38.jpeg"/></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maddog2020casting.com/en/find-artists/" TargetMode="Externa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1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9FEF9A-9073-4D0C-AE3F-4B05B7C78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3C28380-E9C5-4DCE-B5C1-4AA895BF65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 name="Picture 11">
            <a:extLst>
              <a:ext uri="{FF2B5EF4-FFF2-40B4-BE49-F238E27FC236}">
                <a16:creationId xmlns:a16="http://schemas.microsoft.com/office/drawing/2014/main" id="{1E55D28D-C2E2-4760-9A13-C5F71FE751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69995C4B-8CD5-40DB-8530-565CC08966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A050BCC-0CE3-4398-8A11-7F2AFE718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E2054B8B-C60C-495C-AAFE-111588B9AA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Freeform 5">
            <a:extLst>
              <a:ext uri="{FF2B5EF4-FFF2-40B4-BE49-F238E27FC236}">
                <a16:creationId xmlns:a16="http://schemas.microsoft.com/office/drawing/2014/main" id="{9A868E46-760C-4803-96E3-94D7FF55D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 name="Subtitle 2">
            <a:extLst>
              <a:ext uri="{FF2B5EF4-FFF2-40B4-BE49-F238E27FC236}">
                <a16:creationId xmlns:a16="http://schemas.microsoft.com/office/drawing/2014/main" id="{8E93DB1D-26C7-42F7-A9E5-A7E8DAE84B45}"/>
              </a:ext>
            </a:extLst>
          </p:cNvPr>
          <p:cNvSpPr>
            <a:spLocks noGrp="1"/>
          </p:cNvSpPr>
          <p:nvPr>
            <p:ph type="subTitle" idx="1"/>
          </p:nvPr>
        </p:nvSpPr>
        <p:spPr>
          <a:xfrm>
            <a:off x="1154955" y="1333500"/>
            <a:ext cx="2914380" cy="4191000"/>
          </a:xfrm>
        </p:spPr>
        <p:txBody>
          <a:bodyPr anchor="ctr">
            <a:normAutofit/>
          </a:bodyPr>
          <a:lstStyle/>
          <a:p>
            <a:pPr algn="r"/>
            <a:r>
              <a:rPr lang="en-GB">
                <a:solidFill>
                  <a:schemeClr val="tx1"/>
                </a:solidFill>
              </a:rPr>
              <a:t>- To Neglect and Subvert</a:t>
            </a:r>
          </a:p>
        </p:txBody>
      </p:sp>
      <p:cxnSp>
        <p:nvCxnSpPr>
          <p:cNvPr id="22" name="Straight Connector 21">
            <a:extLst>
              <a:ext uri="{FF2B5EF4-FFF2-40B4-BE49-F238E27FC236}">
                <a16:creationId xmlns:a16="http://schemas.microsoft.com/office/drawing/2014/main" id="{C632DB3C-29C8-435B-832E-2A0003319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1021" y="1828800"/>
            <a:ext cx="0" cy="3200400"/>
          </a:xfrm>
          <a:prstGeom prst="line">
            <a:avLst/>
          </a:prstGeom>
          <a:ln w="19050"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4351906-74A2-4DC2-8FA3-5A0B500C5F75}"/>
              </a:ext>
            </a:extLst>
          </p:cNvPr>
          <p:cNvSpPr>
            <a:spLocks noGrp="1"/>
          </p:cNvSpPr>
          <p:nvPr>
            <p:ph type="ctrTitle"/>
          </p:nvPr>
        </p:nvSpPr>
        <p:spPr>
          <a:xfrm>
            <a:off x="4259417" y="1333500"/>
            <a:ext cx="6240580" cy="4191000"/>
          </a:xfrm>
        </p:spPr>
        <p:txBody>
          <a:bodyPr anchor="ctr">
            <a:normAutofit/>
          </a:bodyPr>
          <a:lstStyle/>
          <a:p>
            <a:pPr algn="ctr"/>
            <a:r>
              <a:rPr lang="en-GB"/>
              <a:t> The Thin White Line</a:t>
            </a:r>
            <a:endParaRPr lang="en-US"/>
          </a:p>
        </p:txBody>
      </p:sp>
    </p:spTree>
    <p:extLst>
      <p:ext uri="{BB962C8B-B14F-4D97-AF65-F5344CB8AC3E}">
        <p14:creationId xmlns:p14="http://schemas.microsoft.com/office/powerpoint/2010/main" val="347487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37B58D4-25FF-44D5-9F3C-AB2A94B48527}"/>
              </a:ext>
            </a:extLst>
          </p:cNvPr>
          <p:cNvSpPr>
            <a:spLocks noGrp="1"/>
          </p:cNvSpPr>
          <p:nvPr>
            <p:ph type="title"/>
          </p:nvPr>
        </p:nvSpPr>
        <p:spPr>
          <a:xfrm>
            <a:off x="806195" y="804672"/>
            <a:ext cx="3521359" cy="5248656"/>
          </a:xfrm>
        </p:spPr>
        <p:txBody>
          <a:bodyPr anchor="ctr">
            <a:normAutofit/>
          </a:bodyPr>
          <a:lstStyle/>
          <a:p>
            <a:pPr algn="ctr"/>
            <a:r>
              <a:rPr lang="en-GB"/>
              <a:t>Story Synopsis</a:t>
            </a:r>
          </a:p>
        </p:txBody>
      </p:sp>
      <p:sp>
        <p:nvSpPr>
          <p:cNvPr id="3" name="Content Placeholder 2">
            <a:extLst>
              <a:ext uri="{FF2B5EF4-FFF2-40B4-BE49-F238E27FC236}">
                <a16:creationId xmlns:a16="http://schemas.microsoft.com/office/drawing/2014/main" id="{BF84E601-DFA9-4CFF-9F66-5DB29A4EC3BF}"/>
              </a:ext>
            </a:extLst>
          </p:cNvPr>
          <p:cNvSpPr>
            <a:spLocks noGrp="1"/>
          </p:cNvSpPr>
          <p:nvPr>
            <p:ph idx="1"/>
          </p:nvPr>
        </p:nvSpPr>
        <p:spPr>
          <a:xfrm>
            <a:off x="4894917" y="1364985"/>
            <a:ext cx="6399930" cy="4323751"/>
          </a:xfrm>
        </p:spPr>
        <p:txBody>
          <a:bodyPr anchor="ctr">
            <a:normAutofit fontScale="92500" lnSpcReduction="10000"/>
          </a:bodyPr>
          <a:lstStyle/>
          <a:p>
            <a:pPr marL="0" indent="0">
              <a:buNone/>
            </a:pPr>
            <a:r>
              <a:rPr lang="en-GB"/>
              <a:t>With a list of public complaints as extensive as their arrest records, Darren Mason and Lee Moody are Westport PD's most controversial officers. Regardless of what you think about them, you can't deny - they help keep the town safe from all sorts of criminal enterprises.</a:t>
            </a:r>
          </a:p>
          <a:p>
            <a:pPr marL="0" indent="0">
              <a:buNone/>
            </a:pPr>
            <a:endParaRPr lang="en-GB"/>
          </a:p>
          <a:p>
            <a:pPr marL="0" indent="0">
              <a:buNone/>
            </a:pPr>
            <a:r>
              <a:rPr lang="en-GB"/>
              <a:t>Then again, it's easy to find people to prosecute when you're the ones controlling the local illegal activities. After an arrest goes horribly wrong, the pair suddenly find their lives balancing by a needle. With a long list of enemies and only two days to set their wrongs to right, they're going to have to work hard if they want to see their pension.</a:t>
            </a:r>
          </a:p>
          <a:p>
            <a:pPr marL="0" indent="0">
              <a:buNone/>
            </a:pPr>
            <a:endParaRPr lang="en-GB"/>
          </a:p>
        </p:txBody>
      </p:sp>
    </p:spTree>
    <p:extLst>
      <p:ext uri="{BB962C8B-B14F-4D97-AF65-F5344CB8AC3E}">
        <p14:creationId xmlns:p14="http://schemas.microsoft.com/office/powerpoint/2010/main" val="1677799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A506-1DF5-4C98-89AB-438EFA89D2DB}"/>
              </a:ext>
            </a:extLst>
          </p:cNvPr>
          <p:cNvSpPr>
            <a:spLocks noGrp="1"/>
          </p:cNvSpPr>
          <p:nvPr>
            <p:ph type="title"/>
          </p:nvPr>
        </p:nvSpPr>
        <p:spPr/>
        <p:txBody>
          <a:bodyPr/>
          <a:lstStyle/>
          <a:p>
            <a:r>
              <a:rPr lang="en-GB"/>
              <a:t>Mood Board Beginning</a:t>
            </a:r>
          </a:p>
        </p:txBody>
      </p:sp>
      <p:pic>
        <p:nvPicPr>
          <p:cNvPr id="4" name="Picture 3" descr="/var/folders/9w/66136gwj13vbhnmfkv5wqp5c0000gp/T/com.microsoft.Word/Content.MSO/3670D728.tmp">
            <a:extLst>
              <a:ext uri="{FF2B5EF4-FFF2-40B4-BE49-F238E27FC236}">
                <a16:creationId xmlns:a16="http://schemas.microsoft.com/office/drawing/2014/main" id="{3FEE9D63-2902-4632-AFA0-D74857DE7658}"/>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838200" y="1637123"/>
            <a:ext cx="3512977" cy="1859132"/>
          </a:xfrm>
          <a:prstGeom prst="rect">
            <a:avLst/>
          </a:prstGeom>
          <a:noFill/>
          <a:ln>
            <a:noFill/>
          </a:ln>
        </p:spPr>
      </p:pic>
      <p:pic>
        <p:nvPicPr>
          <p:cNvPr id="6" name="Picture 5" descr="/var/folders/9w/66136gwj13vbhnmfkv5wqp5c0000gp/T/com.microsoft.Word/Content.MSO/CE81E65.tmp">
            <a:extLst>
              <a:ext uri="{FF2B5EF4-FFF2-40B4-BE49-F238E27FC236}">
                <a16:creationId xmlns:a16="http://schemas.microsoft.com/office/drawing/2014/main" id="{ED4EDF1A-5BBA-4044-8FC2-4291DA07064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026683" y="1637124"/>
            <a:ext cx="3502947" cy="1858854"/>
          </a:xfrm>
          <a:prstGeom prst="rect">
            <a:avLst/>
          </a:prstGeom>
          <a:noFill/>
          <a:ln>
            <a:noFill/>
          </a:ln>
        </p:spPr>
      </p:pic>
      <p:pic>
        <p:nvPicPr>
          <p:cNvPr id="7" name="Picture 6">
            <a:extLst>
              <a:ext uri="{FF2B5EF4-FFF2-40B4-BE49-F238E27FC236}">
                <a16:creationId xmlns:a16="http://schemas.microsoft.com/office/drawing/2014/main" id="{AEA7FB60-2F36-4BC1-8437-E97F39C49F79}"/>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838200" y="3806824"/>
            <a:ext cx="3513154" cy="1972950"/>
          </a:xfrm>
          <a:prstGeom prst="rect">
            <a:avLst/>
          </a:prstGeom>
        </p:spPr>
      </p:pic>
      <p:pic>
        <p:nvPicPr>
          <p:cNvPr id="8" name="Picture 7">
            <a:extLst>
              <a:ext uri="{FF2B5EF4-FFF2-40B4-BE49-F238E27FC236}">
                <a16:creationId xmlns:a16="http://schemas.microsoft.com/office/drawing/2014/main" id="{9C870415-D032-4B26-9116-0EA237D24E65}"/>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6028702" y="3806825"/>
            <a:ext cx="3500929" cy="1972950"/>
          </a:xfrm>
          <a:prstGeom prst="rect">
            <a:avLst/>
          </a:prstGeom>
        </p:spPr>
      </p:pic>
      <p:sp>
        <p:nvSpPr>
          <p:cNvPr id="3" name="TextBox 2">
            <a:extLst>
              <a:ext uri="{FF2B5EF4-FFF2-40B4-BE49-F238E27FC236}">
                <a16:creationId xmlns:a16="http://schemas.microsoft.com/office/drawing/2014/main" id="{D4886218-70DE-4076-8AF6-A6798CDE7297}"/>
              </a:ext>
            </a:extLst>
          </p:cNvPr>
          <p:cNvSpPr txBox="1"/>
          <p:nvPr/>
        </p:nvSpPr>
        <p:spPr>
          <a:xfrm>
            <a:off x="4351177" y="1635651"/>
            <a:ext cx="1675505"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t>Film starts, a light but slightly saturated </a:t>
            </a:r>
            <a:r>
              <a:rPr lang="en-US" sz="1050" err="1"/>
              <a:t>colour</a:t>
            </a:r>
            <a:r>
              <a:rPr lang="en-US" sz="1050"/>
              <a:t> palette reflects the general tone and current themes of the film. Right now we just have Darren and Lee being friendly and going about their work.</a:t>
            </a:r>
          </a:p>
        </p:txBody>
      </p:sp>
      <p:sp>
        <p:nvSpPr>
          <p:cNvPr id="12" name="TextBox 11">
            <a:extLst>
              <a:ext uri="{FF2B5EF4-FFF2-40B4-BE49-F238E27FC236}">
                <a16:creationId xmlns:a16="http://schemas.microsoft.com/office/drawing/2014/main" id="{6EADB114-BE18-4CE3-8CA5-BDD0D834E82F}"/>
              </a:ext>
            </a:extLst>
          </p:cNvPr>
          <p:cNvSpPr txBox="1"/>
          <p:nvPr/>
        </p:nvSpPr>
        <p:spPr>
          <a:xfrm>
            <a:off x="9539658" y="3806824"/>
            <a:ext cx="1414092" cy="1708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t>Further imagery of the raid gone wrong. A slight increase in light and general visibility, though in the case of this shot it is quite open in the scale of the scene so it could have been a creative decision.</a:t>
            </a:r>
          </a:p>
        </p:txBody>
      </p:sp>
      <p:sp>
        <p:nvSpPr>
          <p:cNvPr id="13" name="TextBox 12">
            <a:extLst>
              <a:ext uri="{FF2B5EF4-FFF2-40B4-BE49-F238E27FC236}">
                <a16:creationId xmlns:a16="http://schemas.microsoft.com/office/drawing/2014/main" id="{40B50F33-3A0A-49D9-8733-B9A7CBFAB7B7}"/>
              </a:ext>
            </a:extLst>
          </p:cNvPr>
          <p:cNvSpPr txBox="1"/>
          <p:nvPr/>
        </p:nvSpPr>
        <p:spPr>
          <a:xfrm>
            <a:off x="9539658" y="1633210"/>
            <a:ext cx="1459811"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t>Maintain the same </a:t>
            </a:r>
            <a:r>
              <a:rPr lang="en-US" sz="1050" err="1"/>
              <a:t>colour</a:t>
            </a:r>
            <a:r>
              <a:rPr lang="en-US" sz="1050"/>
              <a:t> scheme. Here the picture is slightly darker, however that is simply down to the use of natural lighting. This reflects nicely on the on-screen action.</a:t>
            </a:r>
          </a:p>
        </p:txBody>
      </p:sp>
      <p:sp>
        <p:nvSpPr>
          <p:cNvPr id="14" name="TextBox 13">
            <a:extLst>
              <a:ext uri="{FF2B5EF4-FFF2-40B4-BE49-F238E27FC236}">
                <a16:creationId xmlns:a16="http://schemas.microsoft.com/office/drawing/2014/main" id="{0A5ADC89-6F65-4342-AEB9-7B368404FDFD}"/>
              </a:ext>
            </a:extLst>
          </p:cNvPr>
          <p:cNvSpPr txBox="1"/>
          <p:nvPr/>
        </p:nvSpPr>
        <p:spPr>
          <a:xfrm>
            <a:off x="4351177" y="3806824"/>
            <a:ext cx="1607662" cy="1708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t>Dim and dusty – evokes the feeling of exploring the criminal/seedy underbelly of society. This is just before the pair make a potentially fatal mistake during the raid. The dark and gritty look suit the subject matter of the story</a:t>
            </a:r>
          </a:p>
        </p:txBody>
      </p:sp>
    </p:spTree>
    <p:extLst>
      <p:ext uri="{BB962C8B-B14F-4D97-AF65-F5344CB8AC3E}">
        <p14:creationId xmlns:p14="http://schemas.microsoft.com/office/powerpoint/2010/main" val="2080607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11C25-B60C-40D5-BA0A-BBFD73FB9215}"/>
              </a:ext>
            </a:extLst>
          </p:cNvPr>
          <p:cNvSpPr>
            <a:spLocks noGrp="1"/>
          </p:cNvSpPr>
          <p:nvPr>
            <p:ph type="title"/>
          </p:nvPr>
        </p:nvSpPr>
        <p:spPr/>
        <p:txBody>
          <a:bodyPr/>
          <a:lstStyle/>
          <a:p>
            <a:r>
              <a:rPr lang="en-GB"/>
              <a:t>Colour Palettes</a:t>
            </a:r>
          </a:p>
        </p:txBody>
      </p:sp>
      <p:pic>
        <p:nvPicPr>
          <p:cNvPr id="5" name="Picture 4">
            <a:extLst>
              <a:ext uri="{FF2B5EF4-FFF2-40B4-BE49-F238E27FC236}">
                <a16:creationId xmlns:a16="http://schemas.microsoft.com/office/drawing/2014/main" id="{383DFA0C-A7F0-4E40-9ACB-46D108B218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0503" y="1095403"/>
            <a:ext cx="8511066" cy="6079333"/>
          </a:xfrm>
          <a:prstGeom prst="rect">
            <a:avLst/>
          </a:prstGeom>
        </p:spPr>
      </p:pic>
      <p:pic>
        <p:nvPicPr>
          <p:cNvPr id="9" name="Picture 8">
            <a:extLst>
              <a:ext uri="{FF2B5EF4-FFF2-40B4-BE49-F238E27FC236}">
                <a16:creationId xmlns:a16="http://schemas.microsoft.com/office/drawing/2014/main" id="{F5955D47-79CD-44FF-8102-5D5CE3B2C2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2499" y="3745736"/>
            <a:ext cx="9601200" cy="6858000"/>
          </a:xfrm>
          <a:prstGeom prst="rect">
            <a:avLst/>
          </a:prstGeom>
        </p:spPr>
      </p:pic>
    </p:spTree>
    <p:extLst>
      <p:ext uri="{BB962C8B-B14F-4D97-AF65-F5344CB8AC3E}">
        <p14:creationId xmlns:p14="http://schemas.microsoft.com/office/powerpoint/2010/main" val="846599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ED0C9-01D7-4828-A542-B02C815C2152}"/>
              </a:ext>
            </a:extLst>
          </p:cNvPr>
          <p:cNvSpPr>
            <a:spLocks noGrp="1"/>
          </p:cNvSpPr>
          <p:nvPr>
            <p:ph type="title"/>
          </p:nvPr>
        </p:nvSpPr>
        <p:spPr/>
        <p:txBody>
          <a:bodyPr/>
          <a:lstStyle/>
          <a:p>
            <a:r>
              <a:rPr lang="en-GB"/>
              <a:t>Mood Board Middle</a:t>
            </a:r>
          </a:p>
        </p:txBody>
      </p:sp>
      <p:pic>
        <p:nvPicPr>
          <p:cNvPr id="4" name="Content Placeholder 3" descr="/var/folders/9w/66136gwj13vbhnmfkv5wqp5c0000gp/T/com.microsoft.Word/Content.MSO/A959C2BB.tmp">
            <a:extLst>
              <a:ext uri="{FF2B5EF4-FFF2-40B4-BE49-F238E27FC236}">
                <a16:creationId xmlns:a16="http://schemas.microsoft.com/office/drawing/2014/main" id="{6F14DD82-2F95-41A1-8E77-0806A3E6A0A0}"/>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690688"/>
            <a:ext cx="3914034" cy="1657254"/>
          </a:xfrm>
          <a:prstGeom prst="rect">
            <a:avLst/>
          </a:prstGeom>
          <a:noFill/>
          <a:ln>
            <a:noFill/>
          </a:ln>
        </p:spPr>
      </p:pic>
      <p:pic>
        <p:nvPicPr>
          <p:cNvPr id="5" name="Picture 4" descr="/var/folders/9w/66136gwj13vbhnmfkv5wqp5c0000gp/T/com.microsoft.Word/Content.MSO/4E8BD637.tmp">
            <a:extLst>
              <a:ext uri="{FF2B5EF4-FFF2-40B4-BE49-F238E27FC236}">
                <a16:creationId xmlns:a16="http://schemas.microsoft.com/office/drawing/2014/main" id="{C36B7133-4480-4438-B09D-1E585392920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53658" y="3705638"/>
            <a:ext cx="2135711" cy="1217493"/>
          </a:xfrm>
          <a:prstGeom prst="rect">
            <a:avLst/>
          </a:prstGeom>
          <a:noFill/>
          <a:ln>
            <a:noFill/>
          </a:ln>
        </p:spPr>
      </p:pic>
      <p:pic>
        <p:nvPicPr>
          <p:cNvPr id="6" name="Picture 5" descr="/var/folders/9w/66136gwj13vbhnmfkv5wqp5c0000gp/T/com.microsoft.Word/Content.MSO/743E2781.tmp">
            <a:extLst>
              <a:ext uri="{FF2B5EF4-FFF2-40B4-BE49-F238E27FC236}">
                <a16:creationId xmlns:a16="http://schemas.microsoft.com/office/drawing/2014/main" id="{DFE94D0F-6E1B-4727-94DD-F16E9DEF1CE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821923" y="3669239"/>
            <a:ext cx="1956094" cy="1253892"/>
          </a:xfrm>
          <a:prstGeom prst="rect">
            <a:avLst/>
          </a:prstGeom>
          <a:noFill/>
          <a:ln>
            <a:noFill/>
          </a:ln>
        </p:spPr>
      </p:pic>
      <p:pic>
        <p:nvPicPr>
          <p:cNvPr id="9" name="Picture 8" descr="/var/folders/9w/66136gwj13vbhnmfkv5wqp5c0000gp/T/com.microsoft.Word/Content.MSO/E86D945D.tmp">
            <a:extLst>
              <a:ext uri="{FF2B5EF4-FFF2-40B4-BE49-F238E27FC236}">
                <a16:creationId xmlns:a16="http://schemas.microsoft.com/office/drawing/2014/main" id="{0CDE1F91-3F34-4DD4-9175-935D1C305F13}"/>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431280" y="1690688"/>
            <a:ext cx="3083827" cy="1735159"/>
          </a:xfrm>
          <a:prstGeom prst="rect">
            <a:avLst/>
          </a:prstGeom>
          <a:noFill/>
          <a:ln>
            <a:noFill/>
          </a:ln>
        </p:spPr>
      </p:pic>
      <p:pic>
        <p:nvPicPr>
          <p:cNvPr id="10" name="Picture 9" descr="/var/folders/9w/66136gwj13vbhnmfkv5wqp5c0000gp/T/com.microsoft.Word/Content.MSO/B280C0F9.tmp">
            <a:extLst>
              <a:ext uri="{FF2B5EF4-FFF2-40B4-BE49-F238E27FC236}">
                <a16:creationId xmlns:a16="http://schemas.microsoft.com/office/drawing/2014/main" id="{A752F8B2-E41C-4BA4-86F5-B8A0EB454811}"/>
              </a:ext>
            </a:extLst>
          </p:cNvPr>
          <p:cNvPicPr/>
          <p:nvPr/>
        </p:nvPicPr>
        <p:blipFill rotWithShape="1">
          <a:blip r:embed="rId6">
            <a:extLst>
              <a:ext uri="{28A0092B-C50C-407E-A947-70E740481C1C}">
                <a14:useLocalDpi xmlns:a14="http://schemas.microsoft.com/office/drawing/2010/main" val="0"/>
              </a:ext>
            </a:extLst>
          </a:blip>
          <a:srcRect l="10536" r="14045"/>
          <a:stretch/>
        </p:blipFill>
        <p:spPr bwMode="auto">
          <a:xfrm>
            <a:off x="6371616" y="3582621"/>
            <a:ext cx="3203155" cy="1643129"/>
          </a:xfrm>
          <a:prstGeom prst="rect">
            <a:avLst/>
          </a:prstGeom>
          <a:noFill/>
          <a:ln>
            <a:noFill/>
          </a:ln>
        </p:spPr>
      </p:pic>
      <p:sp>
        <p:nvSpPr>
          <p:cNvPr id="3" name="TextBox 2">
            <a:extLst>
              <a:ext uri="{FF2B5EF4-FFF2-40B4-BE49-F238E27FC236}">
                <a16:creationId xmlns:a16="http://schemas.microsoft.com/office/drawing/2014/main" id="{9602EC56-6F1C-423D-AE25-AD0DC742CE4F}"/>
              </a:ext>
            </a:extLst>
          </p:cNvPr>
          <p:cNvSpPr txBox="1"/>
          <p:nvPr/>
        </p:nvSpPr>
        <p:spPr>
          <a:xfrm>
            <a:off x="4750375" y="1690688"/>
            <a:ext cx="1621241" cy="1384995"/>
          </a:xfrm>
          <a:prstGeom prst="rect">
            <a:avLst/>
          </a:prstGeom>
          <a:noFill/>
        </p:spPr>
        <p:txBody>
          <a:bodyPr wrap="square" rtlCol="0">
            <a:spAutoFit/>
          </a:bodyPr>
          <a:lstStyle/>
          <a:p>
            <a:r>
              <a:rPr lang="en-GB" sz="1050"/>
              <a:t>The culmination of the drug raid. Allow for more expressionistic lighting as Lee gets exposed to drugs during the raid, so the lighting here can provide a strong contrast in tone to the previous scenes.</a:t>
            </a:r>
          </a:p>
        </p:txBody>
      </p:sp>
      <p:sp>
        <p:nvSpPr>
          <p:cNvPr id="11" name="TextBox 10">
            <a:extLst>
              <a:ext uri="{FF2B5EF4-FFF2-40B4-BE49-F238E27FC236}">
                <a16:creationId xmlns:a16="http://schemas.microsoft.com/office/drawing/2014/main" id="{46B0DB59-8DAD-45D3-8E31-CCB670909A14}"/>
              </a:ext>
            </a:extLst>
          </p:cNvPr>
          <p:cNvSpPr txBox="1"/>
          <p:nvPr/>
        </p:nvSpPr>
        <p:spPr>
          <a:xfrm>
            <a:off x="9674850" y="3578680"/>
            <a:ext cx="1493520" cy="900246"/>
          </a:xfrm>
          <a:prstGeom prst="rect">
            <a:avLst/>
          </a:prstGeom>
          <a:noFill/>
        </p:spPr>
        <p:txBody>
          <a:bodyPr wrap="square" rtlCol="0">
            <a:spAutoFit/>
          </a:bodyPr>
          <a:lstStyle/>
          <a:p>
            <a:r>
              <a:rPr lang="en-GB" sz="1050"/>
              <a:t>Whilst checking on a loose end Lee accidentally executes the man they had strict orders to leave alive</a:t>
            </a:r>
          </a:p>
        </p:txBody>
      </p:sp>
      <p:sp>
        <p:nvSpPr>
          <p:cNvPr id="12" name="TextBox 11">
            <a:extLst>
              <a:ext uri="{FF2B5EF4-FFF2-40B4-BE49-F238E27FC236}">
                <a16:creationId xmlns:a16="http://schemas.microsoft.com/office/drawing/2014/main" id="{B3132B44-5CD0-4C04-ADD6-4E43FFD768CA}"/>
              </a:ext>
            </a:extLst>
          </p:cNvPr>
          <p:cNvSpPr txBox="1"/>
          <p:nvPr/>
        </p:nvSpPr>
        <p:spPr>
          <a:xfrm>
            <a:off x="9574771" y="1690689"/>
            <a:ext cx="1617071" cy="900246"/>
          </a:xfrm>
          <a:prstGeom prst="rect">
            <a:avLst/>
          </a:prstGeom>
          <a:noFill/>
        </p:spPr>
        <p:txBody>
          <a:bodyPr wrap="square" rtlCol="0">
            <a:spAutoFit/>
          </a:bodyPr>
          <a:lstStyle/>
          <a:p>
            <a:r>
              <a:rPr lang="en-GB" sz="1050"/>
              <a:t>The pair have a strong difference of opinion over the other’s methods which comes close to a physical altercation.</a:t>
            </a:r>
          </a:p>
        </p:txBody>
      </p:sp>
      <p:sp>
        <p:nvSpPr>
          <p:cNvPr id="13" name="TextBox 12">
            <a:extLst>
              <a:ext uri="{FF2B5EF4-FFF2-40B4-BE49-F238E27FC236}">
                <a16:creationId xmlns:a16="http://schemas.microsoft.com/office/drawing/2014/main" id="{4D4F1831-B0B1-4FF0-9938-71FF8F875F96}"/>
              </a:ext>
            </a:extLst>
          </p:cNvPr>
          <p:cNvSpPr txBox="1"/>
          <p:nvPr/>
        </p:nvSpPr>
        <p:spPr>
          <a:xfrm>
            <a:off x="4750375" y="3669239"/>
            <a:ext cx="1603708" cy="900246"/>
          </a:xfrm>
          <a:prstGeom prst="rect">
            <a:avLst/>
          </a:prstGeom>
          <a:noFill/>
        </p:spPr>
        <p:txBody>
          <a:bodyPr wrap="square" rtlCol="0">
            <a:spAutoFit/>
          </a:bodyPr>
          <a:lstStyle/>
          <a:p>
            <a:r>
              <a:rPr lang="en-GB" sz="1050"/>
              <a:t>Lee’s habits spiral out of control, causing him to lash out further as his grip on reality steadily fades away.</a:t>
            </a:r>
          </a:p>
        </p:txBody>
      </p:sp>
    </p:spTree>
    <p:extLst>
      <p:ext uri="{BB962C8B-B14F-4D97-AF65-F5344CB8AC3E}">
        <p14:creationId xmlns:p14="http://schemas.microsoft.com/office/powerpoint/2010/main" val="1141573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CDB17-66FD-40E3-A6A2-2BC38AB6FC60}"/>
              </a:ext>
            </a:extLst>
          </p:cNvPr>
          <p:cNvSpPr>
            <a:spLocks noGrp="1"/>
          </p:cNvSpPr>
          <p:nvPr>
            <p:ph type="title"/>
          </p:nvPr>
        </p:nvSpPr>
        <p:spPr/>
        <p:txBody>
          <a:bodyPr/>
          <a:lstStyle/>
          <a:p>
            <a:r>
              <a:rPr lang="en-GB"/>
              <a:t>Colour Palettes</a:t>
            </a:r>
          </a:p>
        </p:txBody>
      </p:sp>
      <p:pic>
        <p:nvPicPr>
          <p:cNvPr id="5" name="Picture 4">
            <a:extLst>
              <a:ext uri="{FF2B5EF4-FFF2-40B4-BE49-F238E27FC236}">
                <a16:creationId xmlns:a16="http://schemas.microsoft.com/office/drawing/2014/main" id="{96DF74A2-4CE8-4046-8075-98CEB4076D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49" y="972540"/>
            <a:ext cx="9961785" cy="7115561"/>
          </a:xfrm>
          <a:prstGeom prst="rect">
            <a:avLst/>
          </a:prstGeom>
        </p:spPr>
      </p:pic>
      <p:pic>
        <p:nvPicPr>
          <p:cNvPr id="9" name="Picture 8">
            <a:extLst>
              <a:ext uri="{FF2B5EF4-FFF2-40B4-BE49-F238E27FC236}">
                <a16:creationId xmlns:a16="http://schemas.microsoft.com/office/drawing/2014/main" id="{9DC6B6C6-3129-48DE-A469-1BA0034A63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9616" y="3697494"/>
            <a:ext cx="9961785" cy="7115561"/>
          </a:xfrm>
          <a:prstGeom prst="rect">
            <a:avLst/>
          </a:prstGeom>
        </p:spPr>
      </p:pic>
    </p:spTree>
    <p:extLst>
      <p:ext uri="{BB962C8B-B14F-4D97-AF65-F5344CB8AC3E}">
        <p14:creationId xmlns:p14="http://schemas.microsoft.com/office/powerpoint/2010/main" val="3562215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8B8A8-49B0-42F5-B287-80F3A51913A6}"/>
              </a:ext>
            </a:extLst>
          </p:cNvPr>
          <p:cNvSpPr>
            <a:spLocks noGrp="1"/>
          </p:cNvSpPr>
          <p:nvPr>
            <p:ph type="title"/>
          </p:nvPr>
        </p:nvSpPr>
        <p:spPr/>
        <p:txBody>
          <a:bodyPr/>
          <a:lstStyle/>
          <a:p>
            <a:r>
              <a:rPr lang="en-GB"/>
              <a:t>Colour Palettes</a:t>
            </a:r>
          </a:p>
        </p:txBody>
      </p:sp>
      <p:pic>
        <p:nvPicPr>
          <p:cNvPr id="5" name="Picture 4">
            <a:extLst>
              <a:ext uri="{FF2B5EF4-FFF2-40B4-BE49-F238E27FC236}">
                <a16:creationId xmlns:a16="http://schemas.microsoft.com/office/drawing/2014/main" id="{20C52CC6-4FDC-4086-8691-41F27BDCF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485" y="689997"/>
            <a:ext cx="11396031" cy="8140022"/>
          </a:xfrm>
          <a:prstGeom prst="rect">
            <a:avLst/>
          </a:prstGeom>
        </p:spPr>
      </p:pic>
      <p:pic>
        <p:nvPicPr>
          <p:cNvPr id="7" name="Picture 6">
            <a:extLst>
              <a:ext uri="{FF2B5EF4-FFF2-40B4-BE49-F238E27FC236}">
                <a16:creationId xmlns:a16="http://schemas.microsoft.com/office/drawing/2014/main" id="{913313FB-C853-4664-95EE-90E9BF4856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4027" y="3429000"/>
            <a:ext cx="9601200" cy="6858000"/>
          </a:xfrm>
          <a:prstGeom prst="rect">
            <a:avLst/>
          </a:prstGeom>
        </p:spPr>
      </p:pic>
    </p:spTree>
    <p:extLst>
      <p:ext uri="{BB962C8B-B14F-4D97-AF65-F5344CB8AC3E}">
        <p14:creationId xmlns:p14="http://schemas.microsoft.com/office/powerpoint/2010/main" val="1907361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41304-09DB-408D-A83B-5125240D4BF4}"/>
              </a:ext>
            </a:extLst>
          </p:cNvPr>
          <p:cNvSpPr>
            <a:spLocks noGrp="1"/>
          </p:cNvSpPr>
          <p:nvPr>
            <p:ph type="title"/>
          </p:nvPr>
        </p:nvSpPr>
        <p:spPr/>
        <p:txBody>
          <a:bodyPr/>
          <a:lstStyle/>
          <a:p>
            <a:r>
              <a:rPr lang="en-GB"/>
              <a:t>Mood Board Ending</a:t>
            </a:r>
          </a:p>
        </p:txBody>
      </p:sp>
      <p:pic>
        <p:nvPicPr>
          <p:cNvPr id="4" name="Content Placeholder 3" descr="/var/folders/9w/66136gwj13vbhnmfkv5wqp5c0000gp/T/com.microsoft.Word/Content.MSO/B1EA466F.tmp">
            <a:extLst>
              <a:ext uri="{FF2B5EF4-FFF2-40B4-BE49-F238E27FC236}">
                <a16:creationId xmlns:a16="http://schemas.microsoft.com/office/drawing/2014/main" id="{55B8534C-FEBD-4871-88B7-E66DD95E0C45}"/>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2337" y="4106570"/>
            <a:ext cx="3362102" cy="1890369"/>
          </a:xfrm>
          <a:prstGeom prst="rect">
            <a:avLst/>
          </a:prstGeom>
          <a:noFill/>
          <a:ln>
            <a:noFill/>
          </a:ln>
        </p:spPr>
      </p:pic>
      <p:pic>
        <p:nvPicPr>
          <p:cNvPr id="5" name="Picture 4" descr="/var/folders/9w/66136gwj13vbhnmfkv5wqp5c0000gp/T/com.microsoft.Word/Content.MSO/A119C373.tmp">
            <a:extLst>
              <a:ext uri="{FF2B5EF4-FFF2-40B4-BE49-F238E27FC236}">
                <a16:creationId xmlns:a16="http://schemas.microsoft.com/office/drawing/2014/main" id="{8CFB2924-8F13-4660-8546-2B3A898DFEF3}"/>
              </a:ext>
            </a:extLst>
          </p:cNvPr>
          <p:cNvPicPr/>
          <p:nvPr/>
        </p:nvPicPr>
        <p:blipFill rotWithShape="1">
          <a:blip r:embed="rId3">
            <a:extLst>
              <a:ext uri="{28A0092B-C50C-407E-A947-70E740481C1C}">
                <a14:useLocalDpi xmlns:a14="http://schemas.microsoft.com/office/drawing/2010/main" val="0"/>
              </a:ext>
            </a:extLst>
          </a:blip>
          <a:srcRect l="10326" t="-186" r="15818" b="229"/>
          <a:stretch/>
        </p:blipFill>
        <p:spPr bwMode="auto">
          <a:xfrm>
            <a:off x="839128" y="1691100"/>
            <a:ext cx="3366551" cy="1772748"/>
          </a:xfrm>
          <a:prstGeom prst="rect">
            <a:avLst/>
          </a:prstGeom>
          <a:noFill/>
          <a:ln>
            <a:noFill/>
          </a:ln>
        </p:spPr>
      </p:pic>
      <p:pic>
        <p:nvPicPr>
          <p:cNvPr id="6" name="Picture 5" descr="/var/folders/9w/66136gwj13vbhnmfkv5wqp5c0000gp/T/com.microsoft.Word/Content.MSO/2351DB2B.tmp">
            <a:extLst>
              <a:ext uri="{FF2B5EF4-FFF2-40B4-BE49-F238E27FC236}">
                <a16:creationId xmlns:a16="http://schemas.microsoft.com/office/drawing/2014/main" id="{85245687-C107-4567-B78A-5B6E1387928B}"/>
              </a:ext>
            </a:extLst>
          </p:cNvPr>
          <p:cNvPicPr/>
          <p:nvPr/>
        </p:nvPicPr>
        <p:blipFill rotWithShape="1">
          <a:blip r:embed="rId4">
            <a:extLst>
              <a:ext uri="{28A0092B-C50C-407E-A947-70E740481C1C}">
                <a14:useLocalDpi xmlns:a14="http://schemas.microsoft.com/office/drawing/2010/main" val="0"/>
              </a:ext>
            </a:extLst>
          </a:blip>
          <a:srcRect l="10340" t="-66" r="15845"/>
          <a:stretch/>
        </p:blipFill>
        <p:spPr bwMode="auto">
          <a:xfrm>
            <a:off x="5825571" y="1690357"/>
            <a:ext cx="3264750" cy="1844334"/>
          </a:xfrm>
          <a:prstGeom prst="rect">
            <a:avLst/>
          </a:prstGeom>
          <a:noFill/>
          <a:ln>
            <a:noFill/>
          </a:ln>
        </p:spPr>
      </p:pic>
      <p:pic>
        <p:nvPicPr>
          <p:cNvPr id="7" name="Picture 6" descr="/var/folders/9w/66136gwj13vbhnmfkv5wqp5c0000gp/T/com.microsoft.Word/Content.MSO/BF0EBDA7.tmp">
            <a:extLst>
              <a:ext uri="{FF2B5EF4-FFF2-40B4-BE49-F238E27FC236}">
                <a16:creationId xmlns:a16="http://schemas.microsoft.com/office/drawing/2014/main" id="{5718B430-B3E9-4269-9BE1-4FF0A3A5A415}"/>
              </a:ext>
            </a:extLst>
          </p:cNvPr>
          <p:cNvPicPr/>
          <p:nvPr/>
        </p:nvPicPr>
        <p:blipFill rotWithShape="1">
          <a:blip r:embed="rId5">
            <a:extLst>
              <a:ext uri="{28A0092B-C50C-407E-A947-70E740481C1C}">
                <a14:useLocalDpi xmlns:a14="http://schemas.microsoft.com/office/drawing/2010/main" val="0"/>
              </a:ext>
            </a:extLst>
          </a:blip>
          <a:srcRect l="6645" r="14870"/>
          <a:stretch/>
        </p:blipFill>
        <p:spPr bwMode="auto">
          <a:xfrm>
            <a:off x="5875101" y="4106571"/>
            <a:ext cx="3206313" cy="1854653"/>
          </a:xfrm>
          <a:prstGeom prst="rect">
            <a:avLst/>
          </a:prstGeom>
          <a:noFill/>
          <a:ln>
            <a:noFill/>
          </a:ln>
        </p:spPr>
      </p:pic>
      <p:sp>
        <p:nvSpPr>
          <p:cNvPr id="8" name="TextBox 7">
            <a:extLst>
              <a:ext uri="{FF2B5EF4-FFF2-40B4-BE49-F238E27FC236}">
                <a16:creationId xmlns:a16="http://schemas.microsoft.com/office/drawing/2014/main" id="{33E70283-3BE7-4FC3-9817-948311F9C196}"/>
              </a:ext>
            </a:extLst>
          </p:cNvPr>
          <p:cNvSpPr txBox="1"/>
          <p:nvPr/>
        </p:nvSpPr>
        <p:spPr>
          <a:xfrm>
            <a:off x="4265290" y="1690687"/>
            <a:ext cx="1621241" cy="1061829"/>
          </a:xfrm>
          <a:prstGeom prst="rect">
            <a:avLst/>
          </a:prstGeom>
          <a:noFill/>
        </p:spPr>
        <p:txBody>
          <a:bodyPr wrap="square" rtlCol="0">
            <a:spAutoFit/>
          </a:bodyPr>
          <a:lstStyle/>
          <a:p>
            <a:r>
              <a:rPr lang="en-GB" sz="1050"/>
              <a:t>Further usage of more expressionist lighting to mark Lee’s downward descent with his mental state and the events of the story.</a:t>
            </a:r>
          </a:p>
        </p:txBody>
      </p:sp>
      <p:sp>
        <p:nvSpPr>
          <p:cNvPr id="9" name="TextBox 8">
            <a:extLst>
              <a:ext uri="{FF2B5EF4-FFF2-40B4-BE49-F238E27FC236}">
                <a16:creationId xmlns:a16="http://schemas.microsoft.com/office/drawing/2014/main" id="{1F284A3E-93F8-438B-A939-E51ABA38A9B0}"/>
              </a:ext>
            </a:extLst>
          </p:cNvPr>
          <p:cNvSpPr txBox="1"/>
          <p:nvPr/>
        </p:nvSpPr>
        <p:spPr>
          <a:xfrm>
            <a:off x="9151281" y="4106571"/>
            <a:ext cx="1621241" cy="738664"/>
          </a:xfrm>
          <a:prstGeom prst="rect">
            <a:avLst/>
          </a:prstGeom>
          <a:noFill/>
        </p:spPr>
        <p:txBody>
          <a:bodyPr wrap="square" rtlCol="0">
            <a:spAutoFit/>
          </a:bodyPr>
          <a:lstStyle/>
          <a:p>
            <a:r>
              <a:rPr lang="en-GB" sz="1050"/>
              <a:t>The film finishes with the pair in a showdown – with only one taking a lethal bullet.</a:t>
            </a:r>
          </a:p>
        </p:txBody>
      </p:sp>
      <p:sp>
        <p:nvSpPr>
          <p:cNvPr id="10" name="TextBox 9">
            <a:extLst>
              <a:ext uri="{FF2B5EF4-FFF2-40B4-BE49-F238E27FC236}">
                <a16:creationId xmlns:a16="http://schemas.microsoft.com/office/drawing/2014/main" id="{FE939D35-3FAB-42D9-B4D3-15EDFF836E3F}"/>
              </a:ext>
            </a:extLst>
          </p:cNvPr>
          <p:cNvSpPr txBox="1"/>
          <p:nvPr/>
        </p:nvSpPr>
        <p:spPr>
          <a:xfrm>
            <a:off x="9092844" y="1690687"/>
            <a:ext cx="1621241" cy="1223412"/>
          </a:xfrm>
          <a:prstGeom prst="rect">
            <a:avLst/>
          </a:prstGeom>
          <a:noFill/>
        </p:spPr>
        <p:txBody>
          <a:bodyPr wrap="square" rtlCol="0">
            <a:spAutoFit/>
          </a:bodyPr>
          <a:lstStyle/>
          <a:p>
            <a:r>
              <a:rPr lang="en-GB" sz="1050"/>
              <a:t>By sheer blind luck, Darren discovers a way out of his very terrible situation, but there’s only room for one on the way out. This is where things get really dark.</a:t>
            </a:r>
          </a:p>
        </p:txBody>
      </p:sp>
      <p:sp>
        <p:nvSpPr>
          <p:cNvPr id="11" name="TextBox 10">
            <a:extLst>
              <a:ext uri="{FF2B5EF4-FFF2-40B4-BE49-F238E27FC236}">
                <a16:creationId xmlns:a16="http://schemas.microsoft.com/office/drawing/2014/main" id="{675DCD98-74D9-41E8-8ED0-B112A0785A1E}"/>
              </a:ext>
            </a:extLst>
          </p:cNvPr>
          <p:cNvSpPr txBox="1"/>
          <p:nvPr/>
        </p:nvSpPr>
        <p:spPr>
          <a:xfrm>
            <a:off x="4234864" y="4106571"/>
            <a:ext cx="1621241" cy="1546577"/>
          </a:xfrm>
          <a:prstGeom prst="rect">
            <a:avLst/>
          </a:prstGeom>
          <a:noFill/>
        </p:spPr>
        <p:txBody>
          <a:bodyPr wrap="square" rtlCol="0">
            <a:spAutoFit/>
          </a:bodyPr>
          <a:lstStyle/>
          <a:p>
            <a:r>
              <a:rPr lang="en-GB" sz="1050"/>
              <a:t>Darren’s way out is to kill Lee and place the blame on him for all of the pair’s actions. He is unsure about the right course of action – despite Lee’s recent actions he’s the closest thing to a friend he has.</a:t>
            </a:r>
          </a:p>
        </p:txBody>
      </p:sp>
    </p:spTree>
    <p:extLst>
      <p:ext uri="{BB962C8B-B14F-4D97-AF65-F5344CB8AC3E}">
        <p14:creationId xmlns:p14="http://schemas.microsoft.com/office/powerpoint/2010/main" val="234128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B296E-BB20-48E6-BA5F-9372EC58D2B1}"/>
              </a:ext>
            </a:extLst>
          </p:cNvPr>
          <p:cNvSpPr>
            <a:spLocks noGrp="1"/>
          </p:cNvSpPr>
          <p:nvPr>
            <p:ph type="title"/>
          </p:nvPr>
        </p:nvSpPr>
        <p:spPr/>
        <p:txBody>
          <a:bodyPr/>
          <a:lstStyle/>
          <a:p>
            <a:r>
              <a:rPr lang="en-GB"/>
              <a:t>Colour Palettes</a:t>
            </a:r>
          </a:p>
        </p:txBody>
      </p:sp>
      <p:pic>
        <p:nvPicPr>
          <p:cNvPr id="5" name="Picture 4">
            <a:extLst>
              <a:ext uri="{FF2B5EF4-FFF2-40B4-BE49-F238E27FC236}">
                <a16:creationId xmlns:a16="http://schemas.microsoft.com/office/drawing/2014/main" id="{79C4BB8E-85D4-4FB8-86B4-7FDB69E45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679" y="1144380"/>
            <a:ext cx="9601200" cy="6858000"/>
          </a:xfrm>
          <a:prstGeom prst="rect">
            <a:avLst/>
          </a:prstGeom>
        </p:spPr>
      </p:pic>
      <p:pic>
        <p:nvPicPr>
          <p:cNvPr id="7" name="Picture 6">
            <a:extLst>
              <a:ext uri="{FF2B5EF4-FFF2-40B4-BE49-F238E27FC236}">
                <a16:creationId xmlns:a16="http://schemas.microsoft.com/office/drawing/2014/main" id="{AF3B1720-8003-438F-BFFA-8C2362EA39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1139" y="3844886"/>
            <a:ext cx="9601200" cy="6858000"/>
          </a:xfrm>
          <a:prstGeom prst="rect">
            <a:avLst/>
          </a:prstGeom>
        </p:spPr>
      </p:pic>
    </p:spTree>
    <p:extLst>
      <p:ext uri="{BB962C8B-B14F-4D97-AF65-F5344CB8AC3E}">
        <p14:creationId xmlns:p14="http://schemas.microsoft.com/office/powerpoint/2010/main" val="2286853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A7CEBEC4-2D42-416B-A756-521761B83EEC}"/>
              </a:ext>
            </a:extLst>
          </p:cNvPr>
          <p:cNvSpPr>
            <a:spLocks noGrp="1"/>
          </p:cNvSpPr>
          <p:nvPr>
            <p:ph type="title"/>
          </p:nvPr>
        </p:nvSpPr>
        <p:spPr>
          <a:xfrm>
            <a:off x="806195" y="804672"/>
            <a:ext cx="3521359" cy="5248656"/>
          </a:xfrm>
        </p:spPr>
        <p:txBody>
          <a:bodyPr anchor="ctr">
            <a:normAutofit/>
          </a:bodyPr>
          <a:lstStyle/>
          <a:p>
            <a:pPr algn="ctr"/>
            <a:r>
              <a:rPr lang="en-GB"/>
              <a:t>Genre Analysis</a:t>
            </a:r>
          </a:p>
        </p:txBody>
      </p:sp>
      <p:sp>
        <p:nvSpPr>
          <p:cNvPr id="3" name="Content Placeholder 2">
            <a:extLst>
              <a:ext uri="{FF2B5EF4-FFF2-40B4-BE49-F238E27FC236}">
                <a16:creationId xmlns:a16="http://schemas.microsoft.com/office/drawing/2014/main" id="{E5EADBB7-7729-42AE-A8D7-A6A2FBCA33AC}"/>
              </a:ext>
            </a:extLst>
          </p:cNvPr>
          <p:cNvSpPr>
            <a:spLocks noGrp="1"/>
          </p:cNvSpPr>
          <p:nvPr>
            <p:ph idx="1"/>
          </p:nvPr>
        </p:nvSpPr>
        <p:spPr>
          <a:xfrm>
            <a:off x="4837316" y="3600029"/>
            <a:ext cx="6399930" cy="1605728"/>
          </a:xfrm>
        </p:spPr>
        <p:txBody>
          <a:bodyPr anchor="ctr">
            <a:normAutofit fontScale="62500" lnSpcReduction="20000"/>
          </a:bodyPr>
          <a:lstStyle/>
          <a:p>
            <a:pPr marL="0" indent="0">
              <a:buNone/>
            </a:pPr>
            <a:r>
              <a:rPr lang="en-GB" sz="1900"/>
              <a:t>- 5 Genre codes and conventions seen in the following film genres:</a:t>
            </a:r>
            <a:endParaRPr lang="en-US"/>
          </a:p>
          <a:p>
            <a:pPr marL="0" indent="0">
              <a:buNone/>
            </a:pPr>
            <a:endParaRPr lang="en-GB" sz="1900"/>
          </a:p>
          <a:p>
            <a:pPr marL="0" indent="0">
              <a:buNone/>
            </a:pPr>
            <a:r>
              <a:rPr lang="en-GB" sz="1900"/>
              <a:t>- Buddy Cop</a:t>
            </a:r>
            <a:endParaRPr lang="en-US"/>
          </a:p>
          <a:p>
            <a:pPr marL="0" indent="0">
              <a:buNone/>
            </a:pPr>
            <a:r>
              <a:rPr lang="en-GB" sz="1900"/>
              <a:t>- Dark Comedy </a:t>
            </a:r>
            <a:endParaRPr lang="en-US"/>
          </a:p>
          <a:p>
            <a:pPr marL="0" indent="0">
              <a:buNone/>
            </a:pPr>
            <a:r>
              <a:rPr lang="en-GB" sz="1900"/>
              <a:t>- Action Comedy</a:t>
            </a:r>
            <a:endParaRPr lang="en-US"/>
          </a:p>
          <a:p>
            <a:pPr marL="0" indent="0">
              <a:buNone/>
            </a:pPr>
            <a:r>
              <a:rPr lang="en-GB" sz="1900"/>
              <a:t>- Crime</a:t>
            </a:r>
          </a:p>
          <a:p>
            <a:pPr marL="0" indent="0">
              <a:buNone/>
            </a:pPr>
            <a:endParaRPr lang="en-GB" sz="1900"/>
          </a:p>
          <a:p>
            <a:pPr marL="0" indent="0" fontAlgn="ctr">
              <a:buNone/>
            </a:pPr>
            <a:endParaRPr lang="en-GB" sz="1900"/>
          </a:p>
          <a:p>
            <a:pPr marL="0" indent="0" fontAlgn="ctr">
              <a:buNone/>
            </a:pPr>
            <a:endParaRPr lang="en-GB" sz="1900"/>
          </a:p>
          <a:p>
            <a:pPr marL="0" indent="0" fontAlgn="ctr">
              <a:buNone/>
            </a:pPr>
            <a:endParaRPr lang="en-GB" sz="1900"/>
          </a:p>
          <a:p>
            <a:pPr marL="0" indent="0" fontAlgn="ctr">
              <a:buNone/>
            </a:pPr>
            <a:endParaRPr lang="en-GB" sz="1900"/>
          </a:p>
          <a:p>
            <a:pPr marL="0" indent="0" fontAlgn="ctr">
              <a:buNone/>
            </a:pPr>
            <a:endParaRPr lang="en-GB" sz="1900"/>
          </a:p>
          <a:p>
            <a:pPr marL="0" indent="0">
              <a:buNone/>
            </a:pPr>
            <a:endParaRPr lang="en-GB" sz="1900"/>
          </a:p>
        </p:txBody>
      </p:sp>
    </p:spTree>
    <p:extLst>
      <p:ext uri="{BB962C8B-B14F-4D97-AF65-F5344CB8AC3E}">
        <p14:creationId xmlns:p14="http://schemas.microsoft.com/office/powerpoint/2010/main" val="1480299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1CE24-D450-42D6-BF5C-8F2811CDBE64}"/>
              </a:ext>
            </a:extLst>
          </p:cNvPr>
          <p:cNvSpPr>
            <a:spLocks noGrp="1"/>
          </p:cNvSpPr>
          <p:nvPr>
            <p:ph idx="1"/>
          </p:nvPr>
        </p:nvSpPr>
        <p:spPr>
          <a:xfrm>
            <a:off x="1103313" y="2654940"/>
            <a:ext cx="3300836" cy="4195481"/>
          </a:xfrm>
        </p:spPr>
        <p:txBody>
          <a:bodyPr vert="horz" lIns="91440" tIns="45720" rIns="91440" bIns="45720" rtlCol="0">
            <a:normAutofit/>
          </a:bodyPr>
          <a:lstStyle/>
          <a:p>
            <a:pPr marL="0" indent="0">
              <a:buNone/>
            </a:pPr>
            <a:r>
              <a:rPr lang="en-GB"/>
              <a:t>- One of the buddy cop pair nearly dies (or will die) at the end (End of Watch &amp; Training Day)</a:t>
            </a:r>
            <a:endParaRPr lang="en-US"/>
          </a:p>
        </p:txBody>
      </p:sp>
      <p:pic>
        <p:nvPicPr>
          <p:cNvPr id="7" name="Picture 6">
            <a:extLst>
              <a:ext uri="{FF2B5EF4-FFF2-40B4-BE49-F238E27FC236}">
                <a16:creationId xmlns:a16="http://schemas.microsoft.com/office/drawing/2014/main" id="{C774AF99-711D-440A-A299-C31E314DA839}"/>
              </a:ext>
            </a:extLst>
          </p:cNvPr>
          <p:cNvPicPr/>
          <p:nvPr/>
        </p:nvPicPr>
        <p:blipFill rotWithShape="1">
          <a:blip r:embed="rId3">
            <a:extLst>
              <a:ext uri="{28A0092B-C50C-407E-A947-70E740481C1C}">
                <a14:useLocalDpi xmlns:a14="http://schemas.microsoft.com/office/drawing/2010/main" val="0"/>
              </a:ext>
            </a:extLst>
          </a:blip>
          <a:srcRect r="2" b="9342"/>
          <a:stretch/>
        </p:blipFill>
        <p:spPr bwMode="auto">
          <a:xfrm>
            <a:off x="5062400" y="2052917"/>
            <a:ext cx="4983480" cy="2044400"/>
          </a:xfrm>
          <a:prstGeom prst="rect">
            <a:avLst/>
          </a:prstGeom>
          <a:noFill/>
          <a:effectLst>
            <a:outerShdw blurRad="50800" dist="38100" dir="5400000" algn="t" rotWithShape="0">
              <a:prstClr val="black">
                <a:alpha val="43000"/>
              </a:prstClr>
            </a:outerShdw>
          </a:effectLst>
        </p:spPr>
      </p:pic>
      <p:pic>
        <p:nvPicPr>
          <p:cNvPr id="8" name="Picture 8">
            <a:extLst>
              <a:ext uri="{FF2B5EF4-FFF2-40B4-BE49-F238E27FC236}">
                <a16:creationId xmlns:a16="http://schemas.microsoft.com/office/drawing/2014/main" id="{CC4E9CAC-F024-43E5-AFA2-E5DAE7442B91}"/>
              </a:ext>
            </a:extLst>
          </p:cNvPr>
          <p:cNvPicPr>
            <a:picLocks noChangeAspect="1"/>
          </p:cNvPicPr>
          <p:nvPr/>
        </p:nvPicPr>
        <p:blipFill rotWithShape="1">
          <a:blip r:embed="rId4"/>
          <a:srcRect t="9720" r="2" b="17351"/>
          <a:stretch/>
        </p:blipFill>
        <p:spPr>
          <a:xfrm>
            <a:off x="5062400" y="4203998"/>
            <a:ext cx="4983480" cy="204440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411838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pic>
        <p:nvPicPr>
          <p:cNvPr id="8" name="Picture 8" descr="A person riding a skateboard up the side of a road&#10;&#10;Description generated with high confidence">
            <a:extLst>
              <a:ext uri="{FF2B5EF4-FFF2-40B4-BE49-F238E27FC236}">
                <a16:creationId xmlns:a16="http://schemas.microsoft.com/office/drawing/2014/main" id="{E0D3E5A7-D07B-4C5D-9D8B-790AD597BCCD}"/>
              </a:ext>
            </a:extLst>
          </p:cNvPr>
          <p:cNvPicPr>
            <a:picLocks noChangeAspect="1"/>
          </p:cNvPicPr>
          <p:nvPr/>
        </p:nvPicPr>
        <p:blipFill rotWithShape="1">
          <a:blip r:embed="rId3"/>
          <a:srcRect r="-4" b="7559"/>
          <a:stretch/>
        </p:blipFill>
        <p:spPr>
          <a:xfrm>
            <a:off x="6329044" y="609137"/>
            <a:ext cx="3990161" cy="2766290"/>
          </a:xfrm>
          <a:prstGeom prst="rect">
            <a:avLst/>
          </a:prstGeom>
          <a:effectLst>
            <a:outerShdw blurRad="50800" dist="38100" dir="5400000" algn="t" rotWithShape="0">
              <a:prstClr val="black">
                <a:alpha val="43000"/>
              </a:prstClr>
            </a:outerShdw>
          </a:effectLst>
        </p:spPr>
      </p:pic>
      <p:sp>
        <p:nvSpPr>
          <p:cNvPr id="16" name="Rectangle 15">
            <a:extLst>
              <a:ext uri="{FF2B5EF4-FFF2-40B4-BE49-F238E27FC236}">
                <a16:creationId xmlns:a16="http://schemas.microsoft.com/office/drawing/2014/main" id="{A1F20134-8670-48FF-9998-F16C28219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7C3F415-386F-41F0-81F1-5516015F5F55}"/>
              </a:ext>
            </a:extLst>
          </p:cNvPr>
          <p:cNvSpPr>
            <a:spLocks noGrp="1"/>
          </p:cNvSpPr>
          <p:nvPr>
            <p:ph idx="1"/>
          </p:nvPr>
        </p:nvSpPr>
        <p:spPr>
          <a:xfrm>
            <a:off x="642175" y="2484544"/>
            <a:ext cx="4775794" cy="3763855"/>
          </a:xfrm>
        </p:spPr>
        <p:txBody>
          <a:bodyPr vert="horz" lIns="91440" tIns="45720" rIns="91440" bIns="45720" rtlCol="0" anchor="t">
            <a:normAutofit/>
          </a:bodyPr>
          <a:lstStyle/>
          <a:p>
            <a:pPr>
              <a:buNone/>
            </a:pPr>
            <a:r>
              <a:rPr lang="en-GB"/>
              <a:t>- A betrayal (often something personal such a Rust sleeping with Maggie, Marty's wife in True Detective Series 1)</a:t>
            </a:r>
          </a:p>
        </p:txBody>
      </p:sp>
      <p:pic>
        <p:nvPicPr>
          <p:cNvPr id="6" name="Picture 6">
            <a:extLst>
              <a:ext uri="{FF2B5EF4-FFF2-40B4-BE49-F238E27FC236}">
                <a16:creationId xmlns:a16="http://schemas.microsoft.com/office/drawing/2014/main" id="{0F4DABEA-3DDA-4086-A682-0B7F44E83964}"/>
              </a:ext>
            </a:extLst>
          </p:cNvPr>
          <p:cNvPicPr>
            <a:picLocks noChangeAspect="1"/>
          </p:cNvPicPr>
          <p:nvPr/>
        </p:nvPicPr>
        <p:blipFill rotWithShape="1">
          <a:blip r:embed="rId4"/>
          <a:srcRect l="13563" r="7103"/>
          <a:stretch/>
        </p:blipFill>
        <p:spPr>
          <a:xfrm>
            <a:off x="6329044" y="3482108"/>
            <a:ext cx="3990161"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185728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7614DC97-4390-4C9F-B6AE-F562D2515C8D}"/>
              </a:ext>
            </a:extLst>
          </p:cNvPr>
          <p:cNvPicPr>
            <a:picLocks noChangeAspect="1"/>
          </p:cNvPicPr>
          <p:nvPr/>
        </p:nvPicPr>
        <p:blipFill rotWithShape="1">
          <a:blip r:embed="rId3"/>
          <a:srcRect r="3001" b="4"/>
          <a:stretch/>
        </p:blipFill>
        <p:spPr>
          <a:xfrm>
            <a:off x="6240635" y="693336"/>
            <a:ext cx="3990161" cy="2766290"/>
          </a:xfrm>
          <a:prstGeom prst="rect">
            <a:avLst/>
          </a:prstGeom>
          <a:effectLst>
            <a:outerShdw blurRad="50800" dist="38100" dir="5400000" algn="t" rotWithShape="0">
              <a:prstClr val="black">
                <a:alpha val="43000"/>
              </a:prstClr>
            </a:outerShdw>
          </a:effectLst>
        </p:spPr>
      </p:pic>
      <p:sp>
        <p:nvSpPr>
          <p:cNvPr id="11" name="Rectangle 10">
            <a:extLst>
              <a:ext uri="{FF2B5EF4-FFF2-40B4-BE49-F238E27FC236}">
                <a16:creationId xmlns:a16="http://schemas.microsoft.com/office/drawing/2014/main" id="{A1F20134-8670-48FF-9998-F16C28219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0190997-277B-475C-83CC-0AE747CBD8F9}"/>
              </a:ext>
            </a:extLst>
          </p:cNvPr>
          <p:cNvSpPr>
            <a:spLocks noGrp="1"/>
          </p:cNvSpPr>
          <p:nvPr>
            <p:ph idx="1"/>
          </p:nvPr>
        </p:nvSpPr>
        <p:spPr>
          <a:xfrm>
            <a:off x="642175" y="2484544"/>
            <a:ext cx="6253484" cy="3763855"/>
          </a:xfrm>
        </p:spPr>
        <p:txBody>
          <a:bodyPr vert="horz" lIns="91440" tIns="45720" rIns="91440" bIns="45720" rtlCol="0">
            <a:normAutofit/>
          </a:bodyPr>
          <a:lstStyle/>
          <a:p>
            <a:pPr marL="0" indent="0">
              <a:buNone/>
            </a:pPr>
            <a:r>
              <a:rPr lang="en-GB"/>
              <a:t>- The patrol car (and conventional camera angles)</a:t>
            </a:r>
            <a:endParaRPr lang="en-US"/>
          </a:p>
        </p:txBody>
      </p:sp>
      <p:pic>
        <p:nvPicPr>
          <p:cNvPr id="5" name="Picture 4" descr="/var/folders/9w/66136gwj13vbhnmfkv5wqp5c0000gp/T/com.microsoft.Word/Content.MSO/3670D728.tmp">
            <a:extLst>
              <a:ext uri="{FF2B5EF4-FFF2-40B4-BE49-F238E27FC236}">
                <a16:creationId xmlns:a16="http://schemas.microsoft.com/office/drawing/2014/main" id="{E859FC15-74E6-4A33-B7D2-20B5FADB548E}"/>
              </a:ext>
            </a:extLst>
          </p:cNvPr>
          <p:cNvPicPr/>
          <p:nvPr/>
        </p:nvPicPr>
        <p:blipFill rotWithShape="1">
          <a:blip r:embed="rId4">
            <a:extLst>
              <a:ext uri="{28A0092B-C50C-407E-A947-70E740481C1C}">
                <a14:useLocalDpi xmlns:a14="http://schemas.microsoft.com/office/drawing/2010/main" val="0"/>
              </a:ext>
            </a:extLst>
          </a:blip>
          <a:srcRect l="14008" r="7377" b="-3"/>
          <a:stretch/>
        </p:blipFill>
        <p:spPr bwMode="auto">
          <a:xfrm>
            <a:off x="6240635" y="3566307"/>
            <a:ext cx="3990161" cy="2766290"/>
          </a:xfrm>
          <a:prstGeom prst="rect">
            <a:avLst/>
          </a:prstGeom>
          <a:noFill/>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616551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48CDD2-6F2F-4321-B8A3-5C210B935229}"/>
              </a:ext>
            </a:extLst>
          </p:cNvPr>
          <p:cNvSpPr>
            <a:spLocks noGrp="1"/>
          </p:cNvSpPr>
          <p:nvPr>
            <p:ph idx="1"/>
          </p:nvPr>
        </p:nvSpPr>
        <p:spPr>
          <a:xfrm>
            <a:off x="1073842" y="1859261"/>
            <a:ext cx="4155624" cy="4195481"/>
          </a:xfrm>
        </p:spPr>
        <p:txBody>
          <a:bodyPr vert="horz" lIns="91440" tIns="45720" rIns="91440" bIns="45720" rtlCol="0" anchor="t">
            <a:normAutofit/>
          </a:bodyPr>
          <a:lstStyle/>
          <a:p>
            <a:pPr marL="0" indent="0">
              <a:buNone/>
            </a:pPr>
            <a:r>
              <a:rPr lang="en-GB"/>
              <a:t>- Mistakes from the past resurface (Training Day, the Russian Mob wants revenge on Alonzo – True Detective S3, Hays and West's interrogation turning wrong during the 1990 investigation is a big turning point for the characters)</a:t>
            </a:r>
            <a:endParaRPr lang="en-US"/>
          </a:p>
        </p:txBody>
      </p:sp>
      <p:pic>
        <p:nvPicPr>
          <p:cNvPr id="5" name="Picture 4" descr="A group of people looking at a phone&#10;&#10;Description generated with high confidence">
            <a:extLst>
              <a:ext uri="{FF2B5EF4-FFF2-40B4-BE49-F238E27FC236}">
                <a16:creationId xmlns:a16="http://schemas.microsoft.com/office/drawing/2014/main" id="{7F40351A-AE17-4367-8A20-19430DB0D101}"/>
              </a:ext>
            </a:extLst>
          </p:cNvPr>
          <p:cNvPicPr>
            <a:picLocks noChangeAspect="1"/>
          </p:cNvPicPr>
          <p:nvPr/>
        </p:nvPicPr>
        <p:blipFill>
          <a:blip r:embed="rId2"/>
          <a:stretch>
            <a:fillRect/>
          </a:stretch>
        </p:blipFill>
        <p:spPr>
          <a:xfrm>
            <a:off x="5991594" y="3995336"/>
            <a:ext cx="3309947" cy="1470877"/>
          </a:xfrm>
          <a:prstGeom prst="rect">
            <a:avLst/>
          </a:prstGeom>
        </p:spPr>
      </p:pic>
      <p:pic>
        <p:nvPicPr>
          <p:cNvPr id="7" name="Picture 6" descr="A picture containing person, indoor, wall, man&#10;&#10;Description generated with very high confidence">
            <a:extLst>
              <a:ext uri="{FF2B5EF4-FFF2-40B4-BE49-F238E27FC236}">
                <a16:creationId xmlns:a16="http://schemas.microsoft.com/office/drawing/2014/main" id="{F50FA633-410F-4E63-B439-AD30EA884236}"/>
              </a:ext>
            </a:extLst>
          </p:cNvPr>
          <p:cNvPicPr>
            <a:picLocks noChangeAspect="1"/>
          </p:cNvPicPr>
          <p:nvPr/>
        </p:nvPicPr>
        <p:blipFill>
          <a:blip r:embed="rId3"/>
          <a:stretch>
            <a:fillRect/>
          </a:stretch>
        </p:blipFill>
        <p:spPr>
          <a:xfrm>
            <a:off x="5991594" y="1609813"/>
            <a:ext cx="3307332" cy="2346731"/>
          </a:xfrm>
          <a:prstGeom prst="rect">
            <a:avLst/>
          </a:prstGeom>
        </p:spPr>
      </p:pic>
    </p:spTree>
    <p:extLst>
      <p:ext uri="{BB962C8B-B14F-4D97-AF65-F5344CB8AC3E}">
        <p14:creationId xmlns:p14="http://schemas.microsoft.com/office/powerpoint/2010/main" val="2044960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ECB9B-DD97-4753-81C3-F678595D3821}"/>
              </a:ext>
            </a:extLst>
          </p:cNvPr>
          <p:cNvSpPr>
            <a:spLocks noGrp="1"/>
          </p:cNvSpPr>
          <p:nvPr>
            <p:ph type="title"/>
          </p:nvPr>
        </p:nvSpPr>
        <p:spPr>
          <a:xfrm>
            <a:off x="646111" y="452718"/>
            <a:ext cx="9404723" cy="1400530"/>
          </a:xfrm>
        </p:spPr>
        <p:txBody>
          <a:bodyPr>
            <a:normAutofit/>
          </a:bodyPr>
          <a:lstStyle/>
          <a:p>
            <a:endParaRPr lang="en-US"/>
          </a:p>
        </p:txBody>
      </p:sp>
      <p:sp>
        <p:nvSpPr>
          <p:cNvPr id="3" name="Content Placeholder 2">
            <a:extLst>
              <a:ext uri="{FF2B5EF4-FFF2-40B4-BE49-F238E27FC236}">
                <a16:creationId xmlns:a16="http://schemas.microsoft.com/office/drawing/2014/main" id="{22F990D0-A8F1-444A-B632-6A4F6519369A}"/>
              </a:ext>
            </a:extLst>
          </p:cNvPr>
          <p:cNvSpPr>
            <a:spLocks noGrp="1"/>
          </p:cNvSpPr>
          <p:nvPr>
            <p:ph idx="1"/>
          </p:nvPr>
        </p:nvSpPr>
        <p:spPr>
          <a:xfrm>
            <a:off x="646111" y="2052918"/>
            <a:ext cx="3300836" cy="4195481"/>
          </a:xfrm>
        </p:spPr>
        <p:txBody>
          <a:bodyPr vert="horz" lIns="91440" tIns="45720" rIns="91440" bIns="45720" rtlCol="0">
            <a:normAutofit/>
          </a:bodyPr>
          <a:lstStyle/>
          <a:p>
            <a:pPr marL="0" indent="0">
              <a:buNone/>
            </a:pPr>
            <a:r>
              <a:rPr lang="en-GB"/>
              <a:t>- Humorous, accidental or entirely unexpected death (Russian roulette execution in Kiss </a:t>
            </a:r>
            <a:r>
              <a:rPr lang="en-GB" err="1"/>
              <a:t>Kiss</a:t>
            </a:r>
            <a:r>
              <a:rPr lang="en-GB"/>
              <a:t> Bang </a:t>
            </a:r>
            <a:r>
              <a:rPr lang="en-GB" err="1"/>
              <a:t>Bang</a:t>
            </a:r>
            <a:r>
              <a:rPr lang="en-GB"/>
              <a:t> – The Departed, Elevator) </a:t>
            </a:r>
            <a:endParaRPr lang="en-US"/>
          </a:p>
        </p:txBody>
      </p:sp>
      <p:pic>
        <p:nvPicPr>
          <p:cNvPr id="5" name="Picture 4">
            <a:extLst>
              <a:ext uri="{FF2B5EF4-FFF2-40B4-BE49-F238E27FC236}">
                <a16:creationId xmlns:a16="http://schemas.microsoft.com/office/drawing/2014/main" id="{346C23D3-ED2D-476C-9FD3-112AA137EE7D}"/>
              </a:ext>
            </a:extLst>
          </p:cNvPr>
          <p:cNvPicPr/>
          <p:nvPr/>
        </p:nvPicPr>
        <p:blipFill rotWithShape="1">
          <a:blip r:embed="rId3">
            <a:extLst>
              <a:ext uri="{28A0092B-C50C-407E-A947-70E740481C1C}">
                <a14:useLocalDpi xmlns:a14="http://schemas.microsoft.com/office/drawing/2010/main" val="0"/>
              </a:ext>
            </a:extLst>
          </a:blip>
          <a:srcRect l="14118" r="26558"/>
          <a:stretch/>
        </p:blipFill>
        <p:spPr bwMode="auto">
          <a:xfrm>
            <a:off x="3896762" y="2052916"/>
            <a:ext cx="3150116" cy="2044359"/>
          </a:xfrm>
          <a:prstGeom prst="rect">
            <a:avLst/>
          </a:prstGeom>
          <a:noFill/>
          <a:effectLst>
            <a:outerShdw blurRad="50800" dist="38100" dir="5400000" algn="t" rotWithShape="0">
              <a:prstClr val="black">
                <a:alpha val="43000"/>
              </a:prstClr>
            </a:outerShdw>
          </a:effectLst>
        </p:spPr>
      </p:pic>
      <p:pic>
        <p:nvPicPr>
          <p:cNvPr id="7" name="Picture 6">
            <a:extLst>
              <a:ext uri="{FF2B5EF4-FFF2-40B4-BE49-F238E27FC236}">
                <a16:creationId xmlns:a16="http://schemas.microsoft.com/office/drawing/2014/main" id="{21C7ADF1-933E-4BF5-89B5-B08ECA75C8C0}"/>
              </a:ext>
            </a:extLst>
          </p:cNvPr>
          <p:cNvPicPr/>
          <p:nvPr/>
        </p:nvPicPr>
        <p:blipFill rotWithShape="1">
          <a:blip r:embed="rId4">
            <a:extLst>
              <a:ext uri="{28A0092B-C50C-407E-A947-70E740481C1C}">
                <a14:useLocalDpi xmlns:a14="http://schemas.microsoft.com/office/drawing/2010/main" val="0"/>
              </a:ext>
            </a:extLst>
          </a:blip>
          <a:srcRect l="10030" r="30645" b="-2"/>
          <a:stretch/>
        </p:blipFill>
        <p:spPr bwMode="auto">
          <a:xfrm>
            <a:off x="3896762" y="4203998"/>
            <a:ext cx="3150116" cy="2044400"/>
          </a:xfrm>
          <a:prstGeom prst="rect">
            <a:avLst/>
          </a:prstGeom>
          <a:noFill/>
          <a:effectLst>
            <a:outerShdw blurRad="50800" dist="38100" dir="5400000" algn="t" rotWithShape="0">
              <a:prstClr val="black">
                <a:alpha val="43000"/>
              </a:prstClr>
            </a:outerShdw>
          </a:effectLst>
        </p:spPr>
      </p:pic>
      <p:pic>
        <p:nvPicPr>
          <p:cNvPr id="4" name="Content Placeholder 3" descr="/var/folders/9w/66136gwj13vbhnmfkv5wqp5c0000gp/T/com.microsoft.Word/Content.MSO/B1EA466F.tmp">
            <a:extLst>
              <a:ext uri="{FF2B5EF4-FFF2-40B4-BE49-F238E27FC236}">
                <a16:creationId xmlns:a16="http://schemas.microsoft.com/office/drawing/2014/main" id="{329D36B1-E15F-4C81-B48B-F58E5206C569}"/>
              </a:ext>
            </a:extLst>
          </p:cNvPr>
          <p:cNvPicPr>
            <a:picLocks/>
          </p:cNvPicPr>
          <p:nvPr/>
        </p:nvPicPr>
        <p:blipFill rotWithShape="1">
          <a:blip r:embed="rId5">
            <a:extLst>
              <a:ext uri="{28A0092B-C50C-407E-A947-70E740481C1C}">
                <a14:useLocalDpi xmlns:a14="http://schemas.microsoft.com/office/drawing/2010/main" val="0"/>
              </a:ext>
            </a:extLst>
          </a:blip>
          <a:srcRect l="13355" r="50856" b="2"/>
          <a:stretch/>
        </p:blipFill>
        <p:spPr bwMode="auto">
          <a:xfrm>
            <a:off x="7381357" y="2052916"/>
            <a:ext cx="2669477" cy="4195481"/>
          </a:xfrm>
          <a:prstGeom prst="rect">
            <a:avLst/>
          </a:prstGeom>
          <a:noFill/>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631203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E2708-8C51-40CE-8FB1-E2321EF80D5E}"/>
              </a:ext>
            </a:extLst>
          </p:cNvPr>
          <p:cNvSpPr>
            <a:spLocks noGrp="1"/>
          </p:cNvSpPr>
          <p:nvPr>
            <p:ph type="title"/>
          </p:nvPr>
        </p:nvSpPr>
        <p:spPr/>
        <p:txBody>
          <a:bodyPr/>
          <a:lstStyle/>
          <a:p>
            <a:r>
              <a:rPr lang="en-GB"/>
              <a:t>Actors From Casting Agencies for Lee Moody</a:t>
            </a:r>
          </a:p>
        </p:txBody>
      </p:sp>
      <p:sp>
        <p:nvSpPr>
          <p:cNvPr id="3" name="Content Placeholder 2">
            <a:extLst>
              <a:ext uri="{FF2B5EF4-FFF2-40B4-BE49-F238E27FC236}">
                <a16:creationId xmlns:a16="http://schemas.microsoft.com/office/drawing/2014/main" id="{42BC76C8-C990-4A05-9836-6AC124125583}"/>
              </a:ext>
            </a:extLst>
          </p:cNvPr>
          <p:cNvSpPr>
            <a:spLocks noGrp="1"/>
          </p:cNvSpPr>
          <p:nvPr>
            <p:ph idx="1"/>
          </p:nvPr>
        </p:nvSpPr>
        <p:spPr>
          <a:xfrm>
            <a:off x="838200" y="1825625"/>
            <a:ext cx="10515600" cy="635060"/>
          </a:xfrm>
        </p:spPr>
        <p:txBody>
          <a:bodyPr vert="horz" lIns="91440" tIns="45720" rIns="91440" bIns="45720" rtlCol="0" anchor="t">
            <a:normAutofit/>
          </a:bodyPr>
          <a:lstStyle/>
          <a:p>
            <a:pPr marL="0" indent="0">
              <a:buNone/>
            </a:pPr>
            <a:r>
              <a:rPr lang="en-GB">
                <a:cs typeface="Calibri" panose="020F0502020204030204"/>
              </a:rPr>
              <a:t>Casting Agency: </a:t>
            </a:r>
            <a:r>
              <a:rPr lang="en-GB">
                <a:cs typeface="Calibri" panose="020F0502020204030204"/>
                <a:hlinkClick r:id="rId2"/>
              </a:rPr>
              <a:t>https://maddog2020casting.com/en/find-artists/</a:t>
            </a:r>
            <a:endParaRPr lang="en-US"/>
          </a:p>
          <a:p>
            <a:pPr marL="0" indent="0">
              <a:buNone/>
            </a:pPr>
            <a:endParaRPr lang="en-GB">
              <a:cs typeface="Calibri" panose="020F0502020204030204"/>
            </a:endParaRPr>
          </a:p>
          <a:p>
            <a:pPr marL="0" indent="0">
              <a:buNone/>
            </a:pPr>
            <a:endParaRPr lang="en-GB">
              <a:cs typeface="Calibri" panose="020F0502020204030204"/>
            </a:endParaRPr>
          </a:p>
        </p:txBody>
      </p:sp>
      <p:pic>
        <p:nvPicPr>
          <p:cNvPr id="10" name="Picture 10" descr="A person standing posing for the camera&#10;&#10;Description generated with very high confidence">
            <a:extLst>
              <a:ext uri="{FF2B5EF4-FFF2-40B4-BE49-F238E27FC236}">
                <a16:creationId xmlns:a16="http://schemas.microsoft.com/office/drawing/2014/main" id="{CDD6782E-1C99-4807-82E5-FC8009875CA7}"/>
              </a:ext>
            </a:extLst>
          </p:cNvPr>
          <p:cNvPicPr>
            <a:picLocks noChangeAspect="1"/>
          </p:cNvPicPr>
          <p:nvPr/>
        </p:nvPicPr>
        <p:blipFill>
          <a:blip r:embed="rId3"/>
          <a:stretch>
            <a:fillRect/>
          </a:stretch>
        </p:blipFill>
        <p:spPr>
          <a:xfrm>
            <a:off x="1614398" y="2592182"/>
            <a:ext cx="3244963" cy="3236770"/>
          </a:xfrm>
          <a:prstGeom prst="rect">
            <a:avLst/>
          </a:prstGeom>
        </p:spPr>
      </p:pic>
      <p:pic>
        <p:nvPicPr>
          <p:cNvPr id="12" name="Picture 12" descr="A person standing posing for the camera&#10;&#10;Description generated with very high confidence">
            <a:extLst>
              <a:ext uri="{FF2B5EF4-FFF2-40B4-BE49-F238E27FC236}">
                <a16:creationId xmlns:a16="http://schemas.microsoft.com/office/drawing/2014/main" id="{46AFD794-7737-4048-95E9-C2660B615CC9}"/>
              </a:ext>
            </a:extLst>
          </p:cNvPr>
          <p:cNvPicPr>
            <a:picLocks noChangeAspect="1"/>
          </p:cNvPicPr>
          <p:nvPr/>
        </p:nvPicPr>
        <p:blipFill>
          <a:blip r:embed="rId4"/>
          <a:stretch>
            <a:fillRect/>
          </a:stretch>
        </p:blipFill>
        <p:spPr>
          <a:xfrm>
            <a:off x="4351043" y="2592182"/>
            <a:ext cx="3244963" cy="3236770"/>
          </a:xfrm>
          <a:prstGeom prst="rect">
            <a:avLst/>
          </a:prstGeom>
        </p:spPr>
      </p:pic>
      <p:pic>
        <p:nvPicPr>
          <p:cNvPr id="14" name="Picture 14" descr="A person wearing a suit and tie&#10;&#10;Description generated with very high confidence">
            <a:extLst>
              <a:ext uri="{FF2B5EF4-FFF2-40B4-BE49-F238E27FC236}">
                <a16:creationId xmlns:a16="http://schemas.microsoft.com/office/drawing/2014/main" id="{3678EFC4-A611-48D0-8CFF-4D4877E8A808}"/>
              </a:ext>
            </a:extLst>
          </p:cNvPr>
          <p:cNvPicPr>
            <a:picLocks noChangeAspect="1"/>
          </p:cNvPicPr>
          <p:nvPr/>
        </p:nvPicPr>
        <p:blipFill>
          <a:blip r:embed="rId5"/>
          <a:stretch>
            <a:fillRect/>
          </a:stretch>
        </p:blipFill>
        <p:spPr>
          <a:xfrm>
            <a:off x="7076316" y="2592182"/>
            <a:ext cx="3256336" cy="3236770"/>
          </a:xfrm>
          <a:prstGeom prst="rect">
            <a:avLst/>
          </a:prstGeom>
        </p:spPr>
      </p:pic>
      <p:sp>
        <p:nvSpPr>
          <p:cNvPr id="4" name="TextBox 3">
            <a:extLst>
              <a:ext uri="{FF2B5EF4-FFF2-40B4-BE49-F238E27FC236}">
                <a16:creationId xmlns:a16="http://schemas.microsoft.com/office/drawing/2014/main" id="{9A350923-FA83-4AA3-8C98-BE0CC72D3146}"/>
              </a:ext>
            </a:extLst>
          </p:cNvPr>
          <p:cNvSpPr txBox="1"/>
          <p:nvPr/>
        </p:nvSpPr>
        <p:spPr>
          <a:xfrm>
            <a:off x="4168196" y="5831247"/>
            <a:ext cx="4311696"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order of preference, left to right​</a:t>
            </a:r>
          </a:p>
        </p:txBody>
      </p:sp>
    </p:spTree>
    <p:extLst>
      <p:ext uri="{BB962C8B-B14F-4D97-AF65-F5344CB8AC3E}">
        <p14:creationId xmlns:p14="http://schemas.microsoft.com/office/powerpoint/2010/main" val="3502993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BCC96-50F7-465E-9B88-E7FE1558A645}"/>
              </a:ext>
            </a:extLst>
          </p:cNvPr>
          <p:cNvSpPr>
            <a:spLocks noGrp="1"/>
          </p:cNvSpPr>
          <p:nvPr>
            <p:ph type="title"/>
          </p:nvPr>
        </p:nvSpPr>
        <p:spPr/>
        <p:txBody>
          <a:bodyPr>
            <a:normAutofit/>
          </a:bodyPr>
          <a:lstStyle/>
          <a:p>
            <a:r>
              <a:rPr lang="en-US" sz="4200">
                <a:cs typeface="Calibri Light"/>
              </a:rPr>
              <a:t>Actors From Casting Agencies for Darren Mason</a:t>
            </a:r>
            <a:endParaRPr lang="en-US" sz="4200"/>
          </a:p>
        </p:txBody>
      </p:sp>
      <p:sp>
        <p:nvSpPr>
          <p:cNvPr id="5" name="Content Placeholder 2">
            <a:extLst>
              <a:ext uri="{FF2B5EF4-FFF2-40B4-BE49-F238E27FC236}">
                <a16:creationId xmlns:a16="http://schemas.microsoft.com/office/drawing/2014/main" id="{68257781-922E-42F9-AAD8-1B517FD8850C}"/>
              </a:ext>
            </a:extLst>
          </p:cNvPr>
          <p:cNvSpPr>
            <a:spLocks noGrp="1"/>
          </p:cNvSpPr>
          <p:nvPr>
            <p:ph idx="1"/>
          </p:nvPr>
        </p:nvSpPr>
        <p:spPr>
          <a:xfrm>
            <a:off x="838200" y="1825625"/>
            <a:ext cx="10515600" cy="635060"/>
          </a:xfrm>
        </p:spPr>
        <p:txBody>
          <a:bodyPr vert="horz" lIns="91440" tIns="45720" rIns="91440" bIns="45720" rtlCol="0" anchor="t">
            <a:normAutofit/>
          </a:bodyPr>
          <a:lstStyle/>
          <a:p>
            <a:pPr marL="0" indent="0">
              <a:buNone/>
            </a:pPr>
            <a:r>
              <a:rPr lang="en-GB">
                <a:cs typeface="Calibri" panose="020F0502020204030204"/>
              </a:rPr>
              <a:t>Casting Agency: </a:t>
            </a:r>
            <a:r>
              <a:rPr lang="en-GB">
                <a:cs typeface="Calibri" panose="020F0502020204030204"/>
                <a:hlinkClick r:id="rId2"/>
              </a:rPr>
              <a:t>https://maddog2020casting.com/en/find-artists/</a:t>
            </a:r>
            <a:endParaRPr lang="en-US"/>
          </a:p>
          <a:p>
            <a:pPr marL="0" indent="0">
              <a:buNone/>
            </a:pPr>
            <a:endParaRPr lang="en-GB">
              <a:cs typeface="Calibri" panose="020F0502020204030204"/>
            </a:endParaRPr>
          </a:p>
          <a:p>
            <a:pPr marL="0" indent="0">
              <a:buNone/>
            </a:pPr>
            <a:endParaRPr lang="en-GB">
              <a:cs typeface="Calibri" panose="020F0502020204030204"/>
            </a:endParaRPr>
          </a:p>
        </p:txBody>
      </p:sp>
      <p:pic>
        <p:nvPicPr>
          <p:cNvPr id="6" name="Picture 6" descr="A person standing posing for the camera&#10;&#10;Description generated with very high confidence">
            <a:extLst>
              <a:ext uri="{FF2B5EF4-FFF2-40B4-BE49-F238E27FC236}">
                <a16:creationId xmlns:a16="http://schemas.microsoft.com/office/drawing/2014/main" id="{69BEEF0A-60B2-4896-BF97-F8B42D6A0F4A}"/>
              </a:ext>
            </a:extLst>
          </p:cNvPr>
          <p:cNvPicPr>
            <a:picLocks noChangeAspect="1"/>
          </p:cNvPicPr>
          <p:nvPr/>
        </p:nvPicPr>
        <p:blipFill>
          <a:blip r:embed="rId3"/>
          <a:stretch>
            <a:fillRect/>
          </a:stretch>
        </p:blipFill>
        <p:spPr>
          <a:xfrm>
            <a:off x="1565248" y="2468586"/>
            <a:ext cx="2891050" cy="2891050"/>
          </a:xfrm>
          <a:prstGeom prst="rect">
            <a:avLst/>
          </a:prstGeom>
        </p:spPr>
      </p:pic>
      <p:pic>
        <p:nvPicPr>
          <p:cNvPr id="8" name="Picture 8" descr="A person wearing a suit and tie&#10;&#10;Description generated with very high confidence">
            <a:extLst>
              <a:ext uri="{FF2B5EF4-FFF2-40B4-BE49-F238E27FC236}">
                <a16:creationId xmlns:a16="http://schemas.microsoft.com/office/drawing/2014/main" id="{5F424682-B79D-42A3-B600-8E6CEA46D6AF}"/>
              </a:ext>
            </a:extLst>
          </p:cNvPr>
          <p:cNvPicPr>
            <a:picLocks noChangeAspect="1"/>
          </p:cNvPicPr>
          <p:nvPr/>
        </p:nvPicPr>
        <p:blipFill>
          <a:blip r:embed="rId4"/>
          <a:stretch>
            <a:fillRect/>
          </a:stretch>
        </p:blipFill>
        <p:spPr>
          <a:xfrm>
            <a:off x="4440072" y="2455460"/>
            <a:ext cx="2891050" cy="2891050"/>
          </a:xfrm>
          <a:prstGeom prst="rect">
            <a:avLst/>
          </a:prstGeom>
        </p:spPr>
      </p:pic>
      <p:pic>
        <p:nvPicPr>
          <p:cNvPr id="10" name="Picture 10" descr="A person standing posing for the camera&#10;&#10;Description generated with very high confidence">
            <a:extLst>
              <a:ext uri="{FF2B5EF4-FFF2-40B4-BE49-F238E27FC236}">
                <a16:creationId xmlns:a16="http://schemas.microsoft.com/office/drawing/2014/main" id="{247210D3-1AA2-4FF9-A846-34DB348785A7}"/>
              </a:ext>
            </a:extLst>
          </p:cNvPr>
          <p:cNvPicPr>
            <a:picLocks noChangeAspect="1"/>
          </p:cNvPicPr>
          <p:nvPr/>
        </p:nvPicPr>
        <p:blipFill>
          <a:blip r:embed="rId5"/>
          <a:stretch>
            <a:fillRect/>
          </a:stretch>
        </p:blipFill>
        <p:spPr>
          <a:xfrm>
            <a:off x="7317942" y="2463600"/>
            <a:ext cx="2913797" cy="2891050"/>
          </a:xfrm>
          <a:prstGeom prst="rect">
            <a:avLst/>
          </a:prstGeom>
        </p:spPr>
      </p:pic>
      <p:sp>
        <p:nvSpPr>
          <p:cNvPr id="3" name="TextBox 2">
            <a:extLst>
              <a:ext uri="{FF2B5EF4-FFF2-40B4-BE49-F238E27FC236}">
                <a16:creationId xmlns:a16="http://schemas.microsoft.com/office/drawing/2014/main" id="{8DE976F0-AD0D-4307-8FB4-435E755B9D71}"/>
              </a:ext>
            </a:extLst>
          </p:cNvPr>
          <p:cNvSpPr txBox="1"/>
          <p:nvPr/>
        </p:nvSpPr>
        <p:spPr>
          <a:xfrm>
            <a:off x="4090327" y="5625451"/>
            <a:ext cx="6992601"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order of preference, left to right</a:t>
            </a:r>
          </a:p>
          <a:p>
            <a:endParaRPr lang="en-US"/>
          </a:p>
        </p:txBody>
      </p:sp>
    </p:spTree>
    <p:extLst>
      <p:ext uri="{BB962C8B-B14F-4D97-AF65-F5344CB8AC3E}">
        <p14:creationId xmlns:p14="http://schemas.microsoft.com/office/powerpoint/2010/main" val="3474333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3E672-C36D-425C-91C9-D05C805B301B}"/>
              </a:ext>
            </a:extLst>
          </p:cNvPr>
          <p:cNvSpPr>
            <a:spLocks noGrp="1"/>
          </p:cNvSpPr>
          <p:nvPr>
            <p:ph type="title"/>
          </p:nvPr>
        </p:nvSpPr>
        <p:spPr>
          <a:xfrm>
            <a:off x="2767176" y="975550"/>
            <a:ext cx="9404723" cy="1400530"/>
          </a:xfrm>
        </p:spPr>
        <p:txBody>
          <a:bodyPr/>
          <a:lstStyle/>
          <a:p>
            <a:r>
              <a:rPr lang="en-US"/>
              <a:t>Lee Moody &amp; Darren Mason</a:t>
            </a:r>
          </a:p>
        </p:txBody>
      </p:sp>
      <p:pic>
        <p:nvPicPr>
          <p:cNvPr id="5" name="Picture 10" descr="A person standing posing for the camera&#10;&#10;Description generated with very high confidence">
            <a:extLst>
              <a:ext uri="{FF2B5EF4-FFF2-40B4-BE49-F238E27FC236}">
                <a16:creationId xmlns:a16="http://schemas.microsoft.com/office/drawing/2014/main" id="{91EF6F59-0A44-4047-9A2A-DBAD8738F00C}"/>
              </a:ext>
            </a:extLst>
          </p:cNvPr>
          <p:cNvPicPr>
            <a:picLocks noChangeAspect="1"/>
          </p:cNvPicPr>
          <p:nvPr/>
        </p:nvPicPr>
        <p:blipFill>
          <a:blip r:embed="rId2"/>
          <a:stretch>
            <a:fillRect/>
          </a:stretch>
        </p:blipFill>
        <p:spPr>
          <a:xfrm>
            <a:off x="2734986" y="2024417"/>
            <a:ext cx="3244963" cy="3236770"/>
          </a:xfrm>
          <a:prstGeom prst="rect">
            <a:avLst/>
          </a:prstGeom>
        </p:spPr>
      </p:pic>
      <p:pic>
        <p:nvPicPr>
          <p:cNvPr id="7" name="Picture 6" descr="A person standing posing for the camera&#10;&#10;Description generated with very high confidence">
            <a:extLst>
              <a:ext uri="{FF2B5EF4-FFF2-40B4-BE49-F238E27FC236}">
                <a16:creationId xmlns:a16="http://schemas.microsoft.com/office/drawing/2014/main" id="{1ED882D0-34C0-4A6B-9EA6-118C7BF821FC}"/>
              </a:ext>
            </a:extLst>
          </p:cNvPr>
          <p:cNvPicPr>
            <a:picLocks noChangeAspect="1"/>
          </p:cNvPicPr>
          <p:nvPr/>
        </p:nvPicPr>
        <p:blipFill>
          <a:blip r:embed="rId3"/>
          <a:stretch>
            <a:fillRect/>
          </a:stretch>
        </p:blipFill>
        <p:spPr>
          <a:xfrm>
            <a:off x="6290040" y="2019534"/>
            <a:ext cx="3249638" cy="3242167"/>
          </a:xfrm>
          <a:prstGeom prst="rect">
            <a:avLst/>
          </a:prstGeom>
        </p:spPr>
      </p:pic>
    </p:spTree>
    <p:extLst>
      <p:ext uri="{BB962C8B-B14F-4D97-AF65-F5344CB8AC3E}">
        <p14:creationId xmlns:p14="http://schemas.microsoft.com/office/powerpoint/2010/main" val="3749953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6AB7D38-056A-44DE-9FBF-ECFCCCD07182}"/>
              </a:ext>
            </a:extLst>
          </p:cNvPr>
          <p:cNvSpPr>
            <a:spLocks noGrp="1"/>
          </p:cNvSpPr>
          <p:nvPr>
            <p:ph type="title"/>
          </p:nvPr>
        </p:nvSpPr>
        <p:spPr>
          <a:xfrm>
            <a:off x="806195" y="804672"/>
            <a:ext cx="3521359" cy="5248656"/>
          </a:xfrm>
        </p:spPr>
        <p:txBody>
          <a:bodyPr anchor="ctr">
            <a:normAutofit/>
          </a:bodyPr>
          <a:lstStyle/>
          <a:p>
            <a:pPr algn="ctr"/>
            <a:r>
              <a:rPr lang="en-GB" sz="3600"/>
              <a:t>Film Festivals for Consideration</a:t>
            </a:r>
          </a:p>
        </p:txBody>
      </p:sp>
      <p:sp>
        <p:nvSpPr>
          <p:cNvPr id="3" name="Content Placeholder 2">
            <a:extLst>
              <a:ext uri="{FF2B5EF4-FFF2-40B4-BE49-F238E27FC236}">
                <a16:creationId xmlns:a16="http://schemas.microsoft.com/office/drawing/2014/main" id="{104F0916-BCC8-4F92-A049-97458A1E5F3A}"/>
              </a:ext>
            </a:extLst>
          </p:cNvPr>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r>
              <a:rPr lang="en-GB"/>
              <a:t>Potentials - </a:t>
            </a:r>
          </a:p>
          <a:p>
            <a:pPr marL="0" indent="0">
              <a:buNone/>
            </a:pPr>
            <a:endParaRPr lang="en-GB"/>
          </a:p>
          <a:p>
            <a:r>
              <a:rPr lang="en-GB"/>
              <a:t>Edinburgh International Film Festival</a:t>
            </a:r>
          </a:p>
          <a:p>
            <a:r>
              <a:rPr lang="en-GB"/>
              <a:t>The Deep Fried Film Festival</a:t>
            </a:r>
          </a:p>
          <a:p>
            <a:r>
              <a:rPr lang="en-GB"/>
              <a:t>London Independent Film Festival</a:t>
            </a:r>
          </a:p>
          <a:p>
            <a:r>
              <a:rPr lang="en-GB"/>
              <a:t>Glasgow Short Film Festival</a:t>
            </a:r>
          </a:p>
          <a:p>
            <a:r>
              <a:rPr lang="en-GB"/>
              <a:t>Rotterdam International Film Festival</a:t>
            </a:r>
          </a:p>
          <a:p>
            <a:r>
              <a:rPr lang="en-GB">
                <a:cs typeface="Calibri"/>
              </a:rPr>
              <a:t>The European Independent Film Festival</a:t>
            </a:r>
          </a:p>
          <a:p>
            <a:r>
              <a:rPr lang="en-GB">
                <a:cs typeface="Calibri"/>
              </a:rPr>
              <a:t>Berlin Independent Film Festival</a:t>
            </a:r>
          </a:p>
          <a:p>
            <a:pPr marL="0" indent="0">
              <a:buNone/>
            </a:pPr>
            <a:endParaRPr lang="en-GB">
              <a:cs typeface="Calibri"/>
            </a:endParaRPr>
          </a:p>
        </p:txBody>
      </p:sp>
    </p:spTree>
    <p:extLst>
      <p:ext uri="{BB962C8B-B14F-4D97-AF65-F5344CB8AC3E}">
        <p14:creationId xmlns:p14="http://schemas.microsoft.com/office/powerpoint/2010/main" val="11251453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2506-94AF-48CF-9F0C-87DF19660884}"/>
              </a:ext>
            </a:extLst>
          </p:cNvPr>
          <p:cNvSpPr>
            <a:spLocks noGrp="1"/>
          </p:cNvSpPr>
          <p:nvPr>
            <p:ph type="title"/>
          </p:nvPr>
        </p:nvSpPr>
        <p:spPr/>
        <p:txBody>
          <a:bodyPr/>
          <a:lstStyle/>
          <a:p>
            <a:r>
              <a:rPr lang="en-GB"/>
              <a:t>British Film Festivals</a:t>
            </a:r>
          </a:p>
        </p:txBody>
      </p:sp>
      <p:sp>
        <p:nvSpPr>
          <p:cNvPr id="3" name="Content Placeholder 2">
            <a:extLst>
              <a:ext uri="{FF2B5EF4-FFF2-40B4-BE49-F238E27FC236}">
                <a16:creationId xmlns:a16="http://schemas.microsoft.com/office/drawing/2014/main" id="{7CB654E2-2CD2-4407-B885-5C6325749085}"/>
              </a:ext>
            </a:extLst>
          </p:cNvPr>
          <p:cNvSpPr>
            <a:spLocks noGrp="1"/>
          </p:cNvSpPr>
          <p:nvPr>
            <p:ph idx="1"/>
          </p:nvPr>
        </p:nvSpPr>
        <p:spPr>
          <a:xfrm>
            <a:off x="690862" y="2052918"/>
            <a:ext cx="4118495" cy="4195481"/>
          </a:xfrm>
        </p:spPr>
        <p:txBody>
          <a:bodyPr>
            <a:normAutofit/>
          </a:bodyPr>
          <a:lstStyle/>
          <a:p>
            <a:pPr marL="0" indent="0">
              <a:buNone/>
            </a:pPr>
            <a:r>
              <a:rPr lang="en-GB" sz="1800"/>
              <a:t>Edinburgh International Film Festival</a:t>
            </a:r>
          </a:p>
          <a:p>
            <a:pPr marL="0" indent="0">
              <a:buNone/>
            </a:pPr>
            <a:endParaRPr lang="en-GB" sz="1200"/>
          </a:p>
          <a:p>
            <a:pPr marL="0" indent="0">
              <a:buNone/>
            </a:pPr>
            <a:r>
              <a:rPr lang="en-GB" sz="1400"/>
              <a:t>The EIFF has had a varied range of finalists over its’ recent years. The previous two awards for “Best British Feature Film”  went to very differently themed films. 2018’s was </a:t>
            </a:r>
            <a:r>
              <a:rPr lang="en-GB" sz="1400" i="1"/>
              <a:t>Calibre </a:t>
            </a:r>
            <a:r>
              <a:rPr lang="en-GB" sz="1400"/>
              <a:t>– about a hunting incident that goes horribly wrong and 2017’s was </a:t>
            </a:r>
            <a:r>
              <a:rPr lang="en-GB" sz="1400" i="1"/>
              <a:t>Just Charlie!</a:t>
            </a:r>
            <a:r>
              <a:rPr lang="en-GB" sz="1400"/>
              <a:t> – about a star football player coming out as transgender. It doesn’t feel as though there will be any biases towards a film due to its’ thematic nature. The general standard for quality here is on par with industry professionals.</a:t>
            </a:r>
            <a:endParaRPr lang="en-GB" sz="1400" i="1"/>
          </a:p>
        </p:txBody>
      </p:sp>
      <p:sp>
        <p:nvSpPr>
          <p:cNvPr id="4" name="TextBox 3">
            <a:extLst>
              <a:ext uri="{FF2B5EF4-FFF2-40B4-BE49-F238E27FC236}">
                <a16:creationId xmlns:a16="http://schemas.microsoft.com/office/drawing/2014/main" id="{578A0808-BB7A-42C4-8155-50FE1461AE25}"/>
              </a:ext>
            </a:extLst>
          </p:cNvPr>
          <p:cNvSpPr txBox="1"/>
          <p:nvPr/>
        </p:nvSpPr>
        <p:spPr>
          <a:xfrm>
            <a:off x="6482512" y="2052918"/>
            <a:ext cx="3680948" cy="3662541"/>
          </a:xfrm>
          <a:prstGeom prst="rect">
            <a:avLst/>
          </a:prstGeom>
          <a:noFill/>
        </p:spPr>
        <p:txBody>
          <a:bodyPr wrap="square" rtlCol="0">
            <a:spAutoFit/>
          </a:bodyPr>
          <a:lstStyle/>
          <a:p>
            <a:r>
              <a:rPr lang="en-GB"/>
              <a:t>The Deep Fried Film Festival</a:t>
            </a:r>
          </a:p>
          <a:p>
            <a:endParaRPr lang="en-GB"/>
          </a:p>
          <a:p>
            <a:r>
              <a:rPr lang="en-GB" sz="1400"/>
              <a:t>Compared to the EIFF, the Deep Fried Film Festival appears to have a slightly lower overall quality of the general film submissions, probably due to the higher levels of awareness of EIFF which would lead to a far larger pool of submissions from potentially better filmmakers. The Deep Fried Film Festival feels more amateur friendly than the EIFF, though the quality of submissions is still more than reasonable. I could find far less info on the previous winners than EIFF, though from what I can tell variety is welcomed.</a:t>
            </a:r>
          </a:p>
        </p:txBody>
      </p:sp>
      <p:pic>
        <p:nvPicPr>
          <p:cNvPr id="1026" name="Picture 2" descr="Image result for edinburgh international film festival">
            <a:extLst>
              <a:ext uri="{FF2B5EF4-FFF2-40B4-BE49-F238E27FC236}">
                <a16:creationId xmlns:a16="http://schemas.microsoft.com/office/drawing/2014/main" id="{B8C154AC-9315-4810-B4B3-EDDE0E0288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7021" y="2086139"/>
            <a:ext cx="1218979" cy="8212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he deep fried film festival">
            <a:extLst>
              <a:ext uri="{FF2B5EF4-FFF2-40B4-BE49-F238E27FC236}">
                <a16:creationId xmlns:a16="http://schemas.microsoft.com/office/drawing/2014/main" id="{D7CF86ED-5876-4955-A04E-70F8A59D78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7179" y="2052918"/>
            <a:ext cx="821287" cy="821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6026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305C-B631-46CE-8BBE-C171E934E94E}"/>
              </a:ext>
            </a:extLst>
          </p:cNvPr>
          <p:cNvSpPr>
            <a:spLocks noGrp="1"/>
          </p:cNvSpPr>
          <p:nvPr>
            <p:ph type="title"/>
          </p:nvPr>
        </p:nvSpPr>
        <p:spPr/>
        <p:txBody>
          <a:bodyPr/>
          <a:lstStyle/>
          <a:p>
            <a:r>
              <a:rPr lang="en-GB"/>
              <a:t>British Film Festivals</a:t>
            </a:r>
          </a:p>
        </p:txBody>
      </p:sp>
      <p:sp>
        <p:nvSpPr>
          <p:cNvPr id="3" name="Content Placeholder 2">
            <a:extLst>
              <a:ext uri="{FF2B5EF4-FFF2-40B4-BE49-F238E27FC236}">
                <a16:creationId xmlns:a16="http://schemas.microsoft.com/office/drawing/2014/main" id="{D6145D71-7D72-4EA5-8844-D3E4E0298BBB}"/>
              </a:ext>
            </a:extLst>
          </p:cNvPr>
          <p:cNvSpPr>
            <a:spLocks noGrp="1"/>
          </p:cNvSpPr>
          <p:nvPr>
            <p:ph idx="1"/>
          </p:nvPr>
        </p:nvSpPr>
        <p:spPr>
          <a:xfrm>
            <a:off x="1103312" y="2052918"/>
            <a:ext cx="4402543" cy="4195481"/>
          </a:xfrm>
        </p:spPr>
        <p:txBody>
          <a:bodyPr/>
          <a:lstStyle/>
          <a:p>
            <a:pPr marL="0" indent="0">
              <a:buNone/>
            </a:pPr>
            <a:r>
              <a:rPr lang="en-GB"/>
              <a:t>London Independent Film Festival</a:t>
            </a:r>
          </a:p>
          <a:p>
            <a:pPr marL="0" indent="0">
              <a:buNone/>
            </a:pPr>
            <a:endParaRPr lang="en-GB"/>
          </a:p>
          <a:p>
            <a:pPr marL="0" indent="0">
              <a:buNone/>
            </a:pPr>
            <a:r>
              <a:rPr lang="en-GB" sz="1400"/>
              <a:t>With a wide variety of categories and more specifically a ‘Best Action/Crime Short’ category the LIFF seems to be the perfect type of film festival for aspiring/student filmmakers, with a selection of student award categories as well. The general quality of films here feels akin to the EIFF, with submissions that have professional production values.</a:t>
            </a:r>
          </a:p>
        </p:txBody>
      </p:sp>
      <p:sp>
        <p:nvSpPr>
          <p:cNvPr id="4" name="Content Placeholder 2">
            <a:extLst>
              <a:ext uri="{FF2B5EF4-FFF2-40B4-BE49-F238E27FC236}">
                <a16:creationId xmlns:a16="http://schemas.microsoft.com/office/drawing/2014/main" id="{3EBC8568-4D81-4782-9868-826EAAC0D61B}"/>
              </a:ext>
            </a:extLst>
          </p:cNvPr>
          <p:cNvSpPr txBox="1">
            <a:spLocks/>
          </p:cNvSpPr>
          <p:nvPr/>
        </p:nvSpPr>
        <p:spPr>
          <a:xfrm>
            <a:off x="6493083" y="2052918"/>
            <a:ext cx="4402543" cy="419548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a:t>Glasgow Short Film Festival</a:t>
            </a:r>
          </a:p>
          <a:p>
            <a:pPr marL="0" indent="0">
              <a:buFont typeface="Wingdings 3" charset="2"/>
              <a:buNone/>
            </a:pPr>
            <a:endParaRPr lang="en-GB"/>
          </a:p>
          <a:p>
            <a:pPr marL="0" indent="0">
              <a:buFont typeface="Wingdings 3" charset="2"/>
              <a:buNone/>
            </a:pPr>
            <a:r>
              <a:rPr lang="en-GB" sz="1400"/>
              <a:t>The GSFF seems to have a more prevalent Scottish influence, with a reasonable chunk of the awards being for Scottish filmmakers with films for Scottish audiences. I’d be most hesitant about submitting the film here, as the past winners of the film festival don’t seem to have much in common with my film.</a:t>
            </a:r>
          </a:p>
        </p:txBody>
      </p:sp>
      <p:pic>
        <p:nvPicPr>
          <p:cNvPr id="2050" name="Picture 2" descr="Image result for london independent film festival 2017 winners">
            <a:extLst>
              <a:ext uri="{FF2B5EF4-FFF2-40B4-BE49-F238E27FC236}">
                <a16:creationId xmlns:a16="http://schemas.microsoft.com/office/drawing/2014/main" id="{3220264F-692E-41CF-9FF1-AD6ED1E108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6557" y="2052918"/>
            <a:ext cx="825838" cy="8258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Glasgow Short Film Festival">
            <a:extLst>
              <a:ext uri="{FF2B5EF4-FFF2-40B4-BE49-F238E27FC236}">
                <a16:creationId xmlns:a16="http://schemas.microsoft.com/office/drawing/2014/main" id="{6B70C897-56E8-451D-A523-F22014B96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9788" y="2055496"/>
            <a:ext cx="825838" cy="825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863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5A4E-75C6-4244-B80A-36BE1AABC693}"/>
              </a:ext>
            </a:extLst>
          </p:cNvPr>
          <p:cNvSpPr>
            <a:spLocks noGrp="1"/>
          </p:cNvSpPr>
          <p:nvPr>
            <p:ph type="title"/>
          </p:nvPr>
        </p:nvSpPr>
        <p:spPr/>
        <p:txBody>
          <a:bodyPr/>
          <a:lstStyle/>
          <a:p>
            <a:r>
              <a:rPr lang="en-GB"/>
              <a:t>International Film Festivals</a:t>
            </a:r>
          </a:p>
        </p:txBody>
      </p:sp>
      <p:sp>
        <p:nvSpPr>
          <p:cNvPr id="3" name="Content Placeholder 2">
            <a:extLst>
              <a:ext uri="{FF2B5EF4-FFF2-40B4-BE49-F238E27FC236}">
                <a16:creationId xmlns:a16="http://schemas.microsoft.com/office/drawing/2014/main" id="{4F842694-F85A-40DA-928F-27E9B2F5EE69}"/>
              </a:ext>
            </a:extLst>
          </p:cNvPr>
          <p:cNvSpPr>
            <a:spLocks noGrp="1"/>
          </p:cNvSpPr>
          <p:nvPr>
            <p:ph idx="1"/>
          </p:nvPr>
        </p:nvSpPr>
        <p:spPr>
          <a:xfrm>
            <a:off x="99417" y="1866150"/>
            <a:ext cx="3305263" cy="4195481"/>
          </a:xfrm>
        </p:spPr>
        <p:txBody>
          <a:bodyPr>
            <a:normAutofit/>
          </a:bodyPr>
          <a:lstStyle/>
          <a:p>
            <a:pPr marL="0" indent="0">
              <a:buNone/>
            </a:pPr>
            <a:r>
              <a:rPr lang="en-GB" sz="1400"/>
              <a:t>Rotterdam International Film Festival</a:t>
            </a:r>
          </a:p>
          <a:p>
            <a:pPr marL="0" indent="0">
              <a:buNone/>
            </a:pPr>
            <a:endParaRPr lang="en-GB" sz="1400"/>
          </a:p>
          <a:p>
            <a:pPr marL="0" indent="0">
              <a:buNone/>
            </a:pPr>
            <a:r>
              <a:rPr lang="en-GB" sz="1400"/>
              <a:t>The RIFF appears to be a friendlier film festival towards those with  more artistic inclinations. In reference to some of the winners of 2017, films are praised on their “daring and resourceful approach” or that “(</a:t>
            </a:r>
            <a:r>
              <a:rPr lang="en-GB" sz="1400" i="1"/>
              <a:t>Rey) </a:t>
            </a:r>
            <a:r>
              <a:rPr lang="en-GB" sz="1400"/>
              <a:t>is a visionary, ambitious and playful chronicle that has the intensity of a fever dream.” </a:t>
            </a:r>
          </a:p>
          <a:p>
            <a:pPr marL="0" indent="0">
              <a:buNone/>
            </a:pPr>
            <a:endParaRPr lang="en-GB" sz="1400"/>
          </a:p>
          <a:p>
            <a:pPr marL="0" indent="0">
              <a:buNone/>
            </a:pPr>
            <a:endParaRPr lang="en-GB" sz="1400"/>
          </a:p>
        </p:txBody>
      </p:sp>
      <p:sp>
        <p:nvSpPr>
          <p:cNvPr id="4" name="Content Placeholder 2">
            <a:extLst>
              <a:ext uri="{FF2B5EF4-FFF2-40B4-BE49-F238E27FC236}">
                <a16:creationId xmlns:a16="http://schemas.microsoft.com/office/drawing/2014/main" id="{83D0C528-FA5B-4942-8F91-AE2573F6DF26}"/>
              </a:ext>
            </a:extLst>
          </p:cNvPr>
          <p:cNvSpPr txBox="1">
            <a:spLocks/>
          </p:cNvSpPr>
          <p:nvPr/>
        </p:nvSpPr>
        <p:spPr>
          <a:xfrm>
            <a:off x="4201247" y="1866150"/>
            <a:ext cx="3305263" cy="419548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sz="1400"/>
              <a:t>European Independent Film Festival</a:t>
            </a:r>
          </a:p>
          <a:p>
            <a:pPr marL="0" indent="0">
              <a:buFont typeface="Wingdings 3" charset="2"/>
              <a:buNone/>
            </a:pPr>
            <a:endParaRPr lang="en-GB" sz="1400"/>
          </a:p>
          <a:p>
            <a:pPr marL="0" indent="0">
              <a:buFont typeface="Wingdings 3" charset="2"/>
              <a:buNone/>
            </a:pPr>
            <a:r>
              <a:rPr lang="en-GB" sz="1400"/>
              <a:t>The ECU’s selection of films and categories are very friendly for filmmakers from all walks of life and corners of the planet. Unfortunately, nearly 50% of the categories listed appear to be specifically for European productions, and with the future of the UK’s place in the EU unsure at this point in time, it would be better to focus on the categories available to those from outside the EU as well, just to be safe.</a:t>
            </a:r>
          </a:p>
        </p:txBody>
      </p:sp>
      <p:sp>
        <p:nvSpPr>
          <p:cNvPr id="5" name="Content Placeholder 2">
            <a:extLst>
              <a:ext uri="{FF2B5EF4-FFF2-40B4-BE49-F238E27FC236}">
                <a16:creationId xmlns:a16="http://schemas.microsoft.com/office/drawing/2014/main" id="{6C102534-311A-4B64-B362-BEC757E7D947}"/>
              </a:ext>
            </a:extLst>
          </p:cNvPr>
          <p:cNvSpPr txBox="1">
            <a:spLocks/>
          </p:cNvSpPr>
          <p:nvPr/>
        </p:nvSpPr>
        <p:spPr>
          <a:xfrm>
            <a:off x="8198016" y="1866150"/>
            <a:ext cx="2938210" cy="419548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sz="1400"/>
              <a:t>Berlin Independent Film Festival</a:t>
            </a:r>
          </a:p>
          <a:p>
            <a:pPr marL="0" indent="0">
              <a:buFont typeface="Wingdings 3" charset="2"/>
              <a:buNone/>
            </a:pPr>
            <a:endParaRPr lang="en-GB" sz="1400"/>
          </a:p>
          <a:p>
            <a:pPr marL="0" indent="0">
              <a:buFont typeface="Wingdings 3" charset="2"/>
              <a:buNone/>
            </a:pPr>
            <a:r>
              <a:rPr lang="en-GB" sz="1400"/>
              <a:t>The BIFF always seems to have some serious contenders each year, with categories for professionally made films on all levels of budgeting. The broad variety of winners leaves me with confidence about the entry of my film.</a:t>
            </a:r>
          </a:p>
          <a:p>
            <a:pPr marL="0" indent="0">
              <a:buFont typeface="Wingdings 3" charset="2"/>
              <a:buNone/>
            </a:pPr>
            <a:endParaRPr lang="en-GB" sz="1400"/>
          </a:p>
          <a:p>
            <a:pPr marL="0" indent="0">
              <a:buFont typeface="Wingdings 3" charset="2"/>
              <a:buNone/>
            </a:pPr>
            <a:endParaRPr lang="en-GB" sz="1400"/>
          </a:p>
        </p:txBody>
      </p:sp>
      <p:pic>
        <p:nvPicPr>
          <p:cNvPr id="3074" name="Picture 2" descr="Image result for Berlin Independent Film Festival">
            <a:extLst>
              <a:ext uri="{FF2B5EF4-FFF2-40B4-BE49-F238E27FC236}">
                <a16:creationId xmlns:a16="http://schemas.microsoft.com/office/drawing/2014/main" id="{431D49B7-5F3E-4A4C-BE38-44FFD1209D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3859" y="1807784"/>
            <a:ext cx="903274" cy="90327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european independent film festival">
            <a:extLst>
              <a:ext uri="{FF2B5EF4-FFF2-40B4-BE49-F238E27FC236}">
                <a16:creationId xmlns:a16="http://schemas.microsoft.com/office/drawing/2014/main" id="{B110DF1E-7C73-45C2-8C2E-74A77AC7D2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1473" y="1866150"/>
            <a:ext cx="786542" cy="78654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rotterdam international film festival winners 2018">
            <a:extLst>
              <a:ext uri="{FF2B5EF4-FFF2-40B4-BE49-F238E27FC236}">
                <a16:creationId xmlns:a16="http://schemas.microsoft.com/office/drawing/2014/main" id="{9FC7DE04-05A5-4075-A42D-8E11C627C2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7152" y="1870041"/>
            <a:ext cx="893798" cy="786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3187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464D071-8353-4AA0-9C6D-9E2C906C6B8E}"/>
              </a:ext>
            </a:extLst>
          </p:cNvPr>
          <p:cNvSpPr>
            <a:spLocks noGrp="1"/>
          </p:cNvSpPr>
          <p:nvPr>
            <p:ph type="title"/>
          </p:nvPr>
        </p:nvSpPr>
        <p:spPr>
          <a:xfrm>
            <a:off x="806195" y="804672"/>
            <a:ext cx="3521359" cy="5248656"/>
          </a:xfrm>
        </p:spPr>
        <p:txBody>
          <a:bodyPr anchor="ctr">
            <a:normAutofit/>
          </a:bodyPr>
          <a:lstStyle/>
          <a:p>
            <a:pPr algn="ctr"/>
            <a:r>
              <a:rPr lang="en-GB"/>
              <a:t>Target Audience</a:t>
            </a:r>
          </a:p>
        </p:txBody>
      </p:sp>
      <p:sp>
        <p:nvSpPr>
          <p:cNvPr id="3" name="Content Placeholder 2">
            <a:extLst>
              <a:ext uri="{FF2B5EF4-FFF2-40B4-BE49-F238E27FC236}">
                <a16:creationId xmlns:a16="http://schemas.microsoft.com/office/drawing/2014/main" id="{FFDF7A51-CCCB-4220-B372-C172A2ECE8D7}"/>
              </a:ext>
            </a:extLst>
          </p:cNvPr>
          <p:cNvSpPr>
            <a:spLocks noGrp="1"/>
          </p:cNvSpPr>
          <p:nvPr>
            <p:ph idx="1"/>
          </p:nvPr>
        </p:nvSpPr>
        <p:spPr>
          <a:xfrm>
            <a:off x="4975861" y="1028789"/>
            <a:ext cx="6399930" cy="5248657"/>
          </a:xfrm>
        </p:spPr>
        <p:txBody>
          <a:bodyPr vert="horz" lIns="91440" tIns="45720" rIns="91440" bIns="45720" rtlCol="0" anchor="ctr">
            <a:normAutofit fontScale="92500" lnSpcReduction="10000"/>
          </a:bodyPr>
          <a:lstStyle/>
          <a:p>
            <a:pPr marL="0" indent="0">
              <a:lnSpc>
                <a:spcPct val="90000"/>
              </a:lnSpc>
              <a:buNone/>
            </a:pPr>
            <a:r>
              <a:rPr lang="en-GB" sz="1900"/>
              <a:t>With the main genre being an action comedy (buddy cop) and the two lead characters being male, it’s easy to place the target audience at young men and some teenagers.</a:t>
            </a:r>
          </a:p>
          <a:p>
            <a:pPr marL="0" indent="0">
              <a:lnSpc>
                <a:spcPct val="90000"/>
              </a:lnSpc>
              <a:buNone/>
            </a:pPr>
            <a:r>
              <a:rPr lang="en-GB" sz="1900"/>
              <a:t>Films with a similar target audience would be:</a:t>
            </a:r>
          </a:p>
          <a:p>
            <a:pPr>
              <a:lnSpc>
                <a:spcPct val="90000"/>
              </a:lnSpc>
            </a:pPr>
            <a:r>
              <a:rPr lang="en-GB" sz="1900"/>
              <a:t>The Nice Guys (2016)</a:t>
            </a:r>
          </a:p>
          <a:p>
            <a:pPr>
              <a:lnSpc>
                <a:spcPct val="90000"/>
              </a:lnSpc>
            </a:pPr>
            <a:r>
              <a:rPr lang="en-GB" sz="1900"/>
              <a:t>Drive (2011)</a:t>
            </a:r>
          </a:p>
          <a:p>
            <a:pPr>
              <a:lnSpc>
                <a:spcPct val="90000"/>
              </a:lnSpc>
            </a:pPr>
            <a:r>
              <a:rPr lang="en-GB" sz="1900"/>
              <a:t>Hot Fuzz (2007)</a:t>
            </a:r>
          </a:p>
          <a:p>
            <a:pPr>
              <a:lnSpc>
                <a:spcPct val="90000"/>
              </a:lnSpc>
            </a:pPr>
            <a:r>
              <a:rPr lang="en-GB" sz="1900"/>
              <a:t>Lock, Stock &amp; Two Smoking Barrels (1998)</a:t>
            </a:r>
          </a:p>
          <a:p>
            <a:pPr>
              <a:lnSpc>
                <a:spcPct val="90000"/>
              </a:lnSpc>
            </a:pPr>
            <a:r>
              <a:rPr lang="en-GB" sz="1900"/>
              <a:t>Trainspotting (1996)</a:t>
            </a:r>
          </a:p>
          <a:p>
            <a:pPr marL="0" indent="0">
              <a:lnSpc>
                <a:spcPct val="90000"/>
              </a:lnSpc>
              <a:buNone/>
            </a:pPr>
            <a:r>
              <a:rPr lang="en-GB" sz="1900"/>
              <a:t>The style and themes of the humour will typically land with the lower to middle class of British people, however we've had many productions created for these same demographics that have seen great success in viewer ratings in the USA. It is safe to assume that with the right awareness raised </a:t>
            </a:r>
            <a:r>
              <a:rPr lang="en-GB" sz="1900" i="1"/>
              <a:t>The Thin White Line </a:t>
            </a:r>
            <a:r>
              <a:rPr lang="en-GB" sz="1900"/>
              <a:t>could certainly see success with audiences of the same demographic in the USA. </a:t>
            </a:r>
            <a:endParaRPr lang="en-GB" sz="1900">
              <a:cs typeface="Calibri"/>
            </a:endParaRPr>
          </a:p>
          <a:p>
            <a:pPr marL="0" indent="0">
              <a:lnSpc>
                <a:spcPct val="90000"/>
              </a:lnSpc>
              <a:buNone/>
            </a:pPr>
            <a:endParaRPr lang="en-GB" sz="1900">
              <a:cs typeface="Calibri"/>
            </a:endParaRPr>
          </a:p>
          <a:p>
            <a:pPr marL="0" indent="0">
              <a:lnSpc>
                <a:spcPct val="90000"/>
              </a:lnSpc>
              <a:buNone/>
            </a:pPr>
            <a:endParaRPr lang="en-GB" sz="1900">
              <a:cs typeface="Calibri"/>
            </a:endParaRPr>
          </a:p>
        </p:txBody>
      </p:sp>
    </p:spTree>
    <p:extLst>
      <p:ext uri="{BB962C8B-B14F-4D97-AF65-F5344CB8AC3E}">
        <p14:creationId xmlns:p14="http://schemas.microsoft.com/office/powerpoint/2010/main" val="35595925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7E0F4-D19D-413B-B149-AD51019FE7C5}"/>
              </a:ext>
            </a:extLst>
          </p:cNvPr>
          <p:cNvSpPr>
            <a:spLocks noGrp="1"/>
          </p:cNvSpPr>
          <p:nvPr>
            <p:ph type="title"/>
          </p:nvPr>
        </p:nvSpPr>
        <p:spPr/>
        <p:txBody>
          <a:bodyPr/>
          <a:lstStyle/>
          <a:p>
            <a:r>
              <a:rPr lang="en-GB"/>
              <a:t>List of Crew</a:t>
            </a:r>
          </a:p>
        </p:txBody>
      </p:sp>
      <p:sp>
        <p:nvSpPr>
          <p:cNvPr id="3" name="Content Placeholder 2">
            <a:extLst>
              <a:ext uri="{FF2B5EF4-FFF2-40B4-BE49-F238E27FC236}">
                <a16:creationId xmlns:a16="http://schemas.microsoft.com/office/drawing/2014/main" id="{C0D42307-397F-4DB6-A3D8-6057BA6B8DB5}"/>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t>Director, Screenwriter – Jay Bonser</a:t>
            </a:r>
          </a:p>
          <a:p>
            <a:pPr marL="0" indent="0">
              <a:buNone/>
            </a:pPr>
            <a:r>
              <a:rPr lang="en-GB"/>
              <a:t>1st Assistant Director, Producer – Owen Dean</a:t>
            </a:r>
          </a:p>
          <a:p>
            <a:pPr marL="0" indent="0">
              <a:buNone/>
            </a:pPr>
            <a:r>
              <a:rPr lang="en-GB"/>
              <a:t>Editor – Daniel Greenway</a:t>
            </a:r>
          </a:p>
          <a:p>
            <a:pPr marL="0" indent="0">
              <a:buNone/>
            </a:pPr>
            <a:r>
              <a:rPr lang="en-GB"/>
              <a:t>Production Designer – Jack Rowland (Illustration Year 2)</a:t>
            </a:r>
          </a:p>
          <a:p>
            <a:pPr marL="0" indent="0">
              <a:buNone/>
            </a:pPr>
            <a:r>
              <a:rPr lang="en-GB"/>
              <a:t>Art Director – Hattie Gent (Non-student)</a:t>
            </a:r>
          </a:p>
          <a:p>
            <a:pPr marL="0" indent="0">
              <a:buNone/>
            </a:pPr>
            <a:r>
              <a:rPr lang="en-GB"/>
              <a:t>Costume Designer – Kate Evans (Fine Art Year 2)</a:t>
            </a:r>
          </a:p>
          <a:p>
            <a:pPr marL="0" indent="0">
              <a:buNone/>
            </a:pPr>
            <a:r>
              <a:rPr lang="en-GB"/>
              <a:t>Cinematographer – Sam Bevan</a:t>
            </a:r>
          </a:p>
          <a:p>
            <a:pPr marL="0" indent="0">
              <a:buNone/>
            </a:pPr>
            <a:r>
              <a:rPr lang="en-GB"/>
              <a:t>Camera Assistant – Cai Morgan-</a:t>
            </a:r>
            <a:r>
              <a:rPr lang="en-GB" err="1"/>
              <a:t>Bakkar</a:t>
            </a:r>
            <a:r>
              <a:rPr lang="en-GB"/>
              <a:t> </a:t>
            </a:r>
          </a:p>
          <a:p>
            <a:pPr marL="0" indent="0">
              <a:buNone/>
            </a:pPr>
            <a:r>
              <a:rPr lang="en-GB"/>
              <a:t>Camera Assistant 2 – Wil Shepherd</a:t>
            </a:r>
          </a:p>
          <a:p>
            <a:pPr marL="0" indent="0">
              <a:buNone/>
            </a:pPr>
            <a:r>
              <a:rPr lang="en-GB"/>
              <a:t>Talent – Two main characters (Names TBC), two side characters</a:t>
            </a:r>
          </a:p>
          <a:p>
            <a:pPr marL="0" indent="0">
              <a:buNone/>
            </a:pPr>
            <a:r>
              <a:rPr lang="en-GB"/>
              <a:t>Music &amp; Sound Supervisor – Jacob Daly (Music Tech Year 2)</a:t>
            </a:r>
          </a:p>
          <a:p>
            <a:pPr marL="0" indent="0">
              <a:buNone/>
            </a:pPr>
            <a:r>
              <a:rPr lang="en-GB"/>
              <a:t>Boom Operator - Ash Holland</a:t>
            </a:r>
          </a:p>
          <a:p>
            <a:pPr marL="0" indent="0">
              <a:buNone/>
            </a:pPr>
            <a:endParaRPr lang="en-GB"/>
          </a:p>
        </p:txBody>
      </p:sp>
    </p:spTree>
    <p:extLst>
      <p:ext uri="{BB962C8B-B14F-4D97-AF65-F5344CB8AC3E}">
        <p14:creationId xmlns:p14="http://schemas.microsoft.com/office/powerpoint/2010/main" val="4217235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B5027-4D9F-4951-9DA1-DEE905F982F2}"/>
              </a:ext>
            </a:extLst>
          </p:cNvPr>
          <p:cNvSpPr>
            <a:spLocks noGrp="1"/>
          </p:cNvSpPr>
          <p:nvPr>
            <p:ph type="title"/>
          </p:nvPr>
        </p:nvSpPr>
        <p:spPr/>
        <p:txBody>
          <a:bodyPr/>
          <a:lstStyle/>
          <a:p>
            <a:r>
              <a:rPr lang="en-GB"/>
              <a:t>Budget and Schedule</a:t>
            </a:r>
          </a:p>
        </p:txBody>
      </p:sp>
      <p:sp>
        <p:nvSpPr>
          <p:cNvPr id="3" name="Content Placeholder 2">
            <a:extLst>
              <a:ext uri="{FF2B5EF4-FFF2-40B4-BE49-F238E27FC236}">
                <a16:creationId xmlns:a16="http://schemas.microsoft.com/office/drawing/2014/main" id="{5FB31608-B535-41C7-85B6-9F3EE8A00550}"/>
              </a:ext>
            </a:extLst>
          </p:cNvPr>
          <p:cNvSpPr>
            <a:spLocks noGrp="1"/>
          </p:cNvSpPr>
          <p:nvPr>
            <p:ph idx="1"/>
          </p:nvPr>
        </p:nvSpPr>
        <p:spPr>
          <a:xfrm>
            <a:off x="1103312" y="1752568"/>
            <a:ext cx="5842920" cy="4195481"/>
          </a:xfrm>
        </p:spPr>
        <p:txBody>
          <a:bodyPr vert="horz" lIns="91440" tIns="45720" rIns="91440" bIns="45720" rtlCol="0" anchor="t">
            <a:noAutofit/>
          </a:bodyPr>
          <a:lstStyle/>
          <a:p>
            <a:pPr marL="0" indent="0">
              <a:buNone/>
            </a:pPr>
            <a:r>
              <a:rPr lang="en-GB" sz="1800"/>
              <a:t>To create a feature length film around my premise would be a significant undertaking, and one that I don't think would be feasible to complete within my budget and means. As such, I need a clear excerpt from the story that provides the viewers with all the necessary information relating to the characters, narrative, location and general style.</a:t>
            </a:r>
          </a:p>
          <a:p>
            <a:pPr marL="0" indent="0">
              <a:buNone/>
            </a:pPr>
            <a:r>
              <a:rPr lang="en-GB" sz="1800"/>
              <a:t>With this in mind, the beginning to the film is the logical start. It provides the viewers with a solid feel for the characters, as well as displaying the catalyst for the threat on their lives, a key point of contention for the film and a solid introduction to the general style.</a:t>
            </a:r>
          </a:p>
        </p:txBody>
      </p:sp>
      <p:sp>
        <p:nvSpPr>
          <p:cNvPr id="4" name="TextBox 3">
            <a:extLst>
              <a:ext uri="{FF2B5EF4-FFF2-40B4-BE49-F238E27FC236}">
                <a16:creationId xmlns:a16="http://schemas.microsoft.com/office/drawing/2014/main" id="{69DD72D2-EFCD-49F6-AAD2-ED5164CD942A}"/>
              </a:ext>
            </a:extLst>
          </p:cNvPr>
          <p:cNvSpPr txBox="1"/>
          <p:nvPr/>
        </p:nvSpPr>
        <p:spPr>
          <a:xfrm>
            <a:off x="6954780" y="1754269"/>
            <a:ext cx="4317257" cy="5421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a:t>Locations:</a:t>
            </a:r>
          </a:p>
          <a:p>
            <a:pPr marL="285750" indent="-285750">
              <a:spcBef>
                <a:spcPts val="1000"/>
              </a:spcBef>
              <a:buFont typeface="Arial"/>
              <a:buChar char="•"/>
            </a:pPr>
            <a:r>
              <a:rPr lang="en-GB"/>
              <a:t>Swansea Docks/Seafront </a:t>
            </a:r>
          </a:p>
          <a:p>
            <a:pPr marL="285750" indent="-285750">
              <a:spcBef>
                <a:spcPts val="1000"/>
              </a:spcBef>
              <a:buFont typeface="Arial"/>
              <a:buChar char="•"/>
            </a:pPr>
            <a:r>
              <a:rPr lang="en-GB"/>
              <a:t>Inside the patrol car</a:t>
            </a:r>
          </a:p>
          <a:p>
            <a:pPr marL="285750" indent="-285750">
              <a:spcBef>
                <a:spcPts val="1000"/>
              </a:spcBef>
              <a:buFont typeface="Arial"/>
              <a:buChar char="•"/>
            </a:pPr>
            <a:r>
              <a:rPr lang="en-GB"/>
              <a:t>Brangwyn Hall</a:t>
            </a:r>
          </a:p>
          <a:p>
            <a:pPr marL="285750" indent="-285750" algn="l">
              <a:spcBef>
                <a:spcPts val="1000"/>
              </a:spcBef>
              <a:buFont typeface="Arial"/>
              <a:buChar char="•"/>
            </a:pPr>
            <a:endParaRPr lang="en-GB"/>
          </a:p>
          <a:p>
            <a:pPr>
              <a:spcBef>
                <a:spcPts val="1000"/>
              </a:spcBef>
            </a:pPr>
            <a:r>
              <a:rPr lang="en-GB"/>
              <a:t>Due to the low variety of filming locations it would be viable to go for a 2 day shoot. This keeps the budget at a reasonable level, whilst also allowing for potential financial allocation of a specialist in some aspects of the filmmaking process.</a:t>
            </a:r>
          </a:p>
          <a:p>
            <a:pPr marL="285750" indent="-285750">
              <a:spcBef>
                <a:spcPts val="1000"/>
              </a:spcBef>
              <a:buFont typeface="Arial"/>
              <a:buChar char="•"/>
            </a:pPr>
            <a:endParaRPr lang="en-GB"/>
          </a:p>
          <a:p>
            <a:pPr>
              <a:spcBef>
                <a:spcPts val="1000"/>
              </a:spcBef>
            </a:pPr>
            <a:endParaRPr lang="en-GB"/>
          </a:p>
          <a:p>
            <a:endParaRPr lang="en-US"/>
          </a:p>
        </p:txBody>
      </p:sp>
    </p:spTree>
    <p:extLst>
      <p:ext uri="{BB962C8B-B14F-4D97-AF65-F5344CB8AC3E}">
        <p14:creationId xmlns:p14="http://schemas.microsoft.com/office/powerpoint/2010/main" val="354228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CA356-DF47-4ECF-9817-583BF15F2835}"/>
              </a:ext>
            </a:extLst>
          </p:cNvPr>
          <p:cNvSpPr>
            <a:spLocks noGrp="1"/>
          </p:cNvSpPr>
          <p:nvPr>
            <p:ph type="title"/>
          </p:nvPr>
        </p:nvSpPr>
        <p:spPr/>
        <p:txBody>
          <a:bodyPr/>
          <a:lstStyle/>
          <a:p>
            <a:r>
              <a:rPr lang="en-US"/>
              <a:t>Preproduction </a:t>
            </a:r>
          </a:p>
        </p:txBody>
      </p:sp>
      <p:sp>
        <p:nvSpPr>
          <p:cNvPr id="3" name="Content Placeholder 2">
            <a:extLst>
              <a:ext uri="{FF2B5EF4-FFF2-40B4-BE49-F238E27FC236}">
                <a16:creationId xmlns:a16="http://schemas.microsoft.com/office/drawing/2014/main" id="{8B16554C-5E4B-4932-A64C-D8A8CAE5AB8C}"/>
              </a:ext>
            </a:extLst>
          </p:cNvPr>
          <p:cNvSpPr>
            <a:spLocks noGrp="1"/>
          </p:cNvSpPr>
          <p:nvPr>
            <p:ph idx="1"/>
          </p:nvPr>
        </p:nvSpPr>
        <p:spPr/>
        <p:txBody>
          <a:bodyPr vert="horz" lIns="91440" tIns="45720" rIns="91440" bIns="45720" rtlCol="0" anchor="t">
            <a:normAutofit/>
          </a:bodyPr>
          <a:lstStyle/>
          <a:p>
            <a:pPr marL="0" indent="0">
              <a:buNone/>
            </a:pPr>
            <a:r>
              <a:rPr lang="en-US"/>
              <a:t>Scriptwriter - £600</a:t>
            </a:r>
          </a:p>
          <a:p>
            <a:pPr marL="0" indent="0">
              <a:buNone/>
            </a:pPr>
            <a:endParaRPr lang="en-US"/>
          </a:p>
          <a:p>
            <a:pPr marL="0" indent="0">
              <a:buNone/>
            </a:pPr>
            <a:r>
              <a:rPr lang="en-US"/>
              <a:t>Art Director - £1,155</a:t>
            </a:r>
          </a:p>
          <a:p>
            <a:pPr marL="0" indent="0">
              <a:buNone/>
            </a:pPr>
            <a:endParaRPr lang="en-US"/>
          </a:p>
          <a:p>
            <a:pPr marL="0" indent="0">
              <a:buNone/>
            </a:pPr>
            <a:r>
              <a:rPr lang="en-US"/>
              <a:t>Production Designer - £1,200 (Fluctuates on personal rates)</a:t>
            </a:r>
          </a:p>
          <a:p>
            <a:pPr marL="0" indent="0">
              <a:buNone/>
            </a:pPr>
            <a:endParaRPr lang="en-US"/>
          </a:p>
          <a:p>
            <a:pPr marL="0" indent="0">
              <a:buNone/>
            </a:pPr>
            <a:r>
              <a:rPr lang="en-US"/>
              <a:t>Costume Designer - £440 (2x£220 - 2 Days Work)</a:t>
            </a:r>
          </a:p>
          <a:p>
            <a:pPr marL="0" indent="0">
              <a:buNone/>
            </a:pPr>
            <a:endParaRPr lang="en-US"/>
          </a:p>
          <a:p>
            <a:pPr marL="0" indent="0">
              <a:buNone/>
            </a:pPr>
            <a:r>
              <a:rPr lang="en-US"/>
              <a:t>Total: £3,395</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22312652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84F70-2AC9-499C-9B81-0C1F9EB1463D}"/>
              </a:ext>
            </a:extLst>
          </p:cNvPr>
          <p:cNvSpPr>
            <a:spLocks noGrp="1"/>
          </p:cNvSpPr>
          <p:nvPr>
            <p:ph type="title"/>
          </p:nvPr>
        </p:nvSpPr>
        <p:spPr/>
        <p:txBody>
          <a:bodyPr/>
          <a:lstStyle/>
          <a:p>
            <a:r>
              <a:rPr lang="en-US"/>
              <a:t>Script Rehearsal (1 Day)</a:t>
            </a:r>
          </a:p>
        </p:txBody>
      </p:sp>
      <p:sp>
        <p:nvSpPr>
          <p:cNvPr id="3" name="Content Placeholder 2">
            <a:extLst>
              <a:ext uri="{FF2B5EF4-FFF2-40B4-BE49-F238E27FC236}">
                <a16:creationId xmlns:a16="http://schemas.microsoft.com/office/drawing/2014/main" id="{69DA08A5-6298-4545-8FF0-23291F82826F}"/>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r>
              <a:rPr lang="en-US"/>
              <a:t>Main character actors – £300 (2x£150)</a:t>
            </a:r>
          </a:p>
          <a:p>
            <a:pPr marL="0" indent="0">
              <a:buNone/>
            </a:pPr>
            <a:r>
              <a:rPr lang="en-US"/>
              <a:t>Side character actor – £100</a:t>
            </a:r>
          </a:p>
          <a:p>
            <a:pPr marL="0" indent="0">
              <a:buNone/>
            </a:pPr>
            <a:endParaRPr lang="en-US"/>
          </a:p>
          <a:p>
            <a:pPr marL="0" indent="0">
              <a:buNone/>
            </a:pPr>
            <a:r>
              <a:rPr lang="en-US"/>
              <a:t>Director - £550</a:t>
            </a:r>
          </a:p>
          <a:p>
            <a:pPr marL="0" indent="0">
              <a:buNone/>
            </a:pPr>
            <a:endParaRPr lang="en-US"/>
          </a:p>
          <a:p>
            <a:pPr marL="0" indent="0">
              <a:buNone/>
            </a:pPr>
            <a:r>
              <a:rPr lang="en-US"/>
              <a:t>Total: £950</a:t>
            </a:r>
          </a:p>
          <a:p>
            <a:pPr marL="0" indent="0">
              <a:buNone/>
            </a:pPr>
            <a:endParaRPr lang="en-US"/>
          </a:p>
          <a:p>
            <a:pPr marL="0" indent="0">
              <a:buNone/>
            </a:pPr>
            <a:endParaRPr lang="en-US"/>
          </a:p>
        </p:txBody>
      </p:sp>
    </p:spTree>
    <p:extLst>
      <p:ext uri="{BB962C8B-B14F-4D97-AF65-F5344CB8AC3E}">
        <p14:creationId xmlns:p14="http://schemas.microsoft.com/office/powerpoint/2010/main" val="3943586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98478-E4E2-4704-9C0F-CBA7A2497FA8}"/>
              </a:ext>
            </a:extLst>
          </p:cNvPr>
          <p:cNvSpPr>
            <a:spLocks noGrp="1"/>
          </p:cNvSpPr>
          <p:nvPr>
            <p:ph type="title"/>
          </p:nvPr>
        </p:nvSpPr>
        <p:spPr/>
        <p:txBody>
          <a:bodyPr/>
          <a:lstStyle/>
          <a:p>
            <a:r>
              <a:rPr lang="en-US"/>
              <a:t>Filming Day 1</a:t>
            </a:r>
          </a:p>
        </p:txBody>
      </p:sp>
      <p:sp>
        <p:nvSpPr>
          <p:cNvPr id="3" name="Content Placeholder 2">
            <a:extLst>
              <a:ext uri="{FF2B5EF4-FFF2-40B4-BE49-F238E27FC236}">
                <a16:creationId xmlns:a16="http://schemas.microsoft.com/office/drawing/2014/main" id="{944A428C-F7CF-4F31-9214-1BC918DBAFB4}"/>
              </a:ext>
            </a:extLst>
          </p:cNvPr>
          <p:cNvSpPr>
            <a:spLocks noGrp="1"/>
          </p:cNvSpPr>
          <p:nvPr>
            <p:ph idx="1"/>
          </p:nvPr>
        </p:nvSpPr>
        <p:spPr>
          <a:xfrm>
            <a:off x="1103312" y="2052918"/>
            <a:ext cx="8946541" cy="4662513"/>
          </a:xfrm>
        </p:spPr>
        <p:txBody>
          <a:bodyPr vert="horz" lIns="91440" tIns="45720" rIns="91440" bIns="45720" rtlCol="0" anchor="t">
            <a:normAutofit/>
          </a:bodyPr>
          <a:lstStyle/>
          <a:p>
            <a:pPr marL="0" indent="0">
              <a:buNone/>
            </a:pPr>
            <a:r>
              <a:rPr lang="en-US" sz="1200"/>
              <a:t>Location – Swansea Docks/Waterfront - Appears to be free of charge</a:t>
            </a:r>
          </a:p>
          <a:p>
            <a:pPr marL="0" indent="0">
              <a:buNone/>
            </a:pPr>
            <a:endParaRPr lang="en-US" sz="1200"/>
          </a:p>
          <a:p>
            <a:pPr marL="0" indent="0">
              <a:buNone/>
            </a:pPr>
            <a:r>
              <a:rPr lang="en-US" sz="1200"/>
              <a:t>Director - £550</a:t>
            </a:r>
          </a:p>
          <a:p>
            <a:pPr marL="0" indent="0">
              <a:buNone/>
            </a:pPr>
            <a:r>
              <a:rPr lang="en-US" sz="1200"/>
              <a:t>Producer - £500</a:t>
            </a:r>
          </a:p>
          <a:p>
            <a:pPr marL="0" indent="0">
              <a:buNone/>
            </a:pPr>
            <a:r>
              <a:rPr lang="en-US" sz="1200"/>
              <a:t>1st AD - £475</a:t>
            </a:r>
          </a:p>
          <a:p>
            <a:pPr marL="0" indent="0">
              <a:buNone/>
            </a:pPr>
            <a:r>
              <a:rPr lang="en-US" sz="1200"/>
              <a:t>Talent – 2 Mains – £300 (2x£150)</a:t>
            </a:r>
          </a:p>
          <a:p>
            <a:pPr marL="0" indent="0">
              <a:buNone/>
            </a:pPr>
            <a:r>
              <a:rPr lang="en-US" sz="1200"/>
              <a:t>- 1 Side - £100</a:t>
            </a:r>
          </a:p>
          <a:p>
            <a:pPr marL="0" indent="0">
              <a:buNone/>
            </a:pPr>
            <a:r>
              <a:rPr lang="en-US" sz="1200"/>
              <a:t>DOP - £475</a:t>
            </a:r>
          </a:p>
          <a:p>
            <a:pPr marL="0" indent="0">
              <a:buNone/>
            </a:pPr>
            <a:r>
              <a:rPr lang="en-US" sz="1200"/>
              <a:t>Camera Assistant 1 - £418</a:t>
            </a:r>
          </a:p>
          <a:p>
            <a:pPr marL="0" indent="0">
              <a:buNone/>
            </a:pPr>
            <a:r>
              <a:rPr lang="en-US" sz="1200"/>
              <a:t>Camera Assistant 2 - £418</a:t>
            </a:r>
          </a:p>
          <a:p>
            <a:pPr marL="0" indent="0">
              <a:buNone/>
            </a:pPr>
            <a:r>
              <a:rPr lang="en-US" sz="1200"/>
              <a:t>Boom Operator - £240</a:t>
            </a:r>
          </a:p>
          <a:p>
            <a:pPr marL="0" indent="0">
              <a:buNone/>
            </a:pPr>
            <a:r>
              <a:rPr lang="en-US" sz="1200"/>
              <a:t>Sound Supervisor - £450</a:t>
            </a:r>
          </a:p>
          <a:p>
            <a:pPr marL="0" indent="0">
              <a:buNone/>
            </a:pPr>
            <a:r>
              <a:rPr lang="en-US" sz="1200"/>
              <a:t>Catering - £100</a:t>
            </a:r>
          </a:p>
          <a:p>
            <a:pPr marL="0" indent="0">
              <a:buNone/>
            </a:pPr>
            <a:endParaRPr lang="en-US" sz="1200"/>
          </a:p>
          <a:p>
            <a:pPr marL="0" indent="0">
              <a:buNone/>
            </a:pPr>
            <a:r>
              <a:rPr lang="en-US" sz="1200"/>
              <a:t>Total: £4249</a:t>
            </a:r>
          </a:p>
        </p:txBody>
      </p:sp>
    </p:spTree>
    <p:extLst>
      <p:ext uri="{BB962C8B-B14F-4D97-AF65-F5344CB8AC3E}">
        <p14:creationId xmlns:p14="http://schemas.microsoft.com/office/powerpoint/2010/main" val="10673754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0D629-FE97-492D-B7AE-34DCC20C7714}"/>
              </a:ext>
            </a:extLst>
          </p:cNvPr>
          <p:cNvSpPr>
            <a:spLocks noGrp="1"/>
          </p:cNvSpPr>
          <p:nvPr>
            <p:ph type="title"/>
          </p:nvPr>
        </p:nvSpPr>
        <p:spPr/>
        <p:txBody>
          <a:bodyPr/>
          <a:lstStyle/>
          <a:p>
            <a:r>
              <a:rPr lang="en-US"/>
              <a:t>Filming Day 2</a:t>
            </a:r>
          </a:p>
        </p:txBody>
      </p:sp>
      <p:sp>
        <p:nvSpPr>
          <p:cNvPr id="3" name="Content Placeholder 2">
            <a:extLst>
              <a:ext uri="{FF2B5EF4-FFF2-40B4-BE49-F238E27FC236}">
                <a16:creationId xmlns:a16="http://schemas.microsoft.com/office/drawing/2014/main" id="{812B7854-F2F4-47FC-A679-40CA5C03CF4E}"/>
              </a:ext>
            </a:extLst>
          </p:cNvPr>
          <p:cNvSpPr>
            <a:spLocks noGrp="1"/>
          </p:cNvSpPr>
          <p:nvPr>
            <p:ph idx="1"/>
          </p:nvPr>
        </p:nvSpPr>
        <p:spPr>
          <a:xfrm>
            <a:off x="1103312" y="1732878"/>
            <a:ext cx="8946541" cy="4793610"/>
          </a:xfrm>
        </p:spPr>
        <p:txBody>
          <a:bodyPr vert="horz" lIns="91440" tIns="45720" rIns="91440" bIns="45720" rtlCol="0" anchor="t">
            <a:noAutofit/>
          </a:bodyPr>
          <a:lstStyle/>
          <a:p>
            <a:pPr marL="0" indent="0">
              <a:buNone/>
            </a:pPr>
            <a:r>
              <a:rPr lang="en-US" sz="1200"/>
              <a:t>Locations – Patrol Car &amp; Brangwyn Hall – Potential cost TBC</a:t>
            </a:r>
          </a:p>
          <a:p>
            <a:pPr marL="0" indent="0">
              <a:buNone/>
            </a:pPr>
            <a:endParaRPr lang="en-US" sz="1200"/>
          </a:p>
          <a:p>
            <a:pPr marL="0" indent="0">
              <a:buNone/>
            </a:pPr>
            <a:r>
              <a:rPr lang="en-US" sz="1200"/>
              <a:t>Director - £550</a:t>
            </a:r>
          </a:p>
          <a:p>
            <a:pPr marL="0" indent="0">
              <a:buNone/>
            </a:pPr>
            <a:r>
              <a:rPr lang="en-US" sz="1200"/>
              <a:t>Producer - £500</a:t>
            </a:r>
          </a:p>
          <a:p>
            <a:pPr marL="0" indent="0">
              <a:buNone/>
            </a:pPr>
            <a:r>
              <a:rPr lang="en-US" sz="1200"/>
              <a:t>1st AD - £475</a:t>
            </a:r>
          </a:p>
          <a:p>
            <a:pPr marL="0" indent="0">
              <a:buNone/>
            </a:pPr>
            <a:r>
              <a:rPr lang="en-US" sz="1200"/>
              <a:t>Talent – 2 Mains – £300 (2x£150)</a:t>
            </a:r>
          </a:p>
          <a:p>
            <a:pPr marL="0" indent="0">
              <a:buNone/>
            </a:pPr>
            <a:r>
              <a:rPr lang="en-US" sz="1200"/>
              <a:t>- 1 Side - £100</a:t>
            </a:r>
          </a:p>
          <a:p>
            <a:pPr marL="0" indent="0">
              <a:buNone/>
            </a:pPr>
            <a:r>
              <a:rPr lang="en-US" sz="1200"/>
              <a:t>DOP - £475</a:t>
            </a:r>
          </a:p>
          <a:p>
            <a:pPr marL="0" indent="0">
              <a:buNone/>
            </a:pPr>
            <a:r>
              <a:rPr lang="en-US" sz="1200"/>
              <a:t>Camera Assistant 1 - £418</a:t>
            </a:r>
          </a:p>
          <a:p>
            <a:pPr marL="0" indent="0">
              <a:buNone/>
            </a:pPr>
            <a:r>
              <a:rPr lang="en-US" sz="1200"/>
              <a:t>Camera Assistant 2 - £418</a:t>
            </a:r>
          </a:p>
          <a:p>
            <a:pPr marL="0" indent="0">
              <a:buNone/>
            </a:pPr>
            <a:r>
              <a:rPr lang="en-US" sz="1200"/>
              <a:t>Lighting Technician - £323</a:t>
            </a:r>
          </a:p>
          <a:p>
            <a:pPr marL="0" indent="0">
              <a:buNone/>
            </a:pPr>
            <a:r>
              <a:rPr lang="en-US" sz="1200"/>
              <a:t>Boom Operator - £240</a:t>
            </a:r>
          </a:p>
          <a:p>
            <a:pPr marL="0" indent="0">
              <a:buNone/>
            </a:pPr>
            <a:r>
              <a:rPr lang="en-US" sz="1200"/>
              <a:t>Sound Supervisor - £450</a:t>
            </a:r>
          </a:p>
          <a:p>
            <a:pPr marL="0" indent="0">
              <a:buNone/>
            </a:pPr>
            <a:r>
              <a:rPr lang="en-US" sz="1200"/>
              <a:t>Catering - £100</a:t>
            </a:r>
          </a:p>
          <a:p>
            <a:pPr marL="0" indent="0">
              <a:buNone/>
            </a:pPr>
            <a:endParaRPr lang="en-US" sz="1200"/>
          </a:p>
          <a:p>
            <a:pPr marL="0" indent="0">
              <a:buNone/>
            </a:pPr>
            <a:r>
              <a:rPr lang="en-US" sz="1200"/>
              <a:t>Total: £4249</a:t>
            </a:r>
          </a:p>
          <a:p>
            <a:pPr marL="0" indent="0">
              <a:buNone/>
            </a:pPr>
            <a:endParaRPr lang="en-US" sz="1200"/>
          </a:p>
        </p:txBody>
      </p:sp>
    </p:spTree>
    <p:extLst>
      <p:ext uri="{BB962C8B-B14F-4D97-AF65-F5344CB8AC3E}">
        <p14:creationId xmlns:p14="http://schemas.microsoft.com/office/powerpoint/2010/main" val="3111723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1D9FD-0B87-487D-84B7-9D0295CE58C5}"/>
              </a:ext>
            </a:extLst>
          </p:cNvPr>
          <p:cNvSpPr>
            <a:spLocks noGrp="1"/>
          </p:cNvSpPr>
          <p:nvPr>
            <p:ph type="title"/>
          </p:nvPr>
        </p:nvSpPr>
        <p:spPr/>
        <p:txBody>
          <a:bodyPr/>
          <a:lstStyle/>
          <a:p>
            <a:r>
              <a:rPr lang="en-US"/>
              <a:t>Post Production (4 Days)</a:t>
            </a:r>
          </a:p>
        </p:txBody>
      </p:sp>
      <p:sp>
        <p:nvSpPr>
          <p:cNvPr id="3" name="Content Placeholder 2">
            <a:extLst>
              <a:ext uri="{FF2B5EF4-FFF2-40B4-BE49-F238E27FC236}">
                <a16:creationId xmlns:a16="http://schemas.microsoft.com/office/drawing/2014/main" id="{44B6D3C8-22E5-4ECD-BA1E-1704B6457422}"/>
              </a:ext>
            </a:extLst>
          </p:cNvPr>
          <p:cNvSpPr>
            <a:spLocks noGrp="1"/>
          </p:cNvSpPr>
          <p:nvPr>
            <p:ph idx="1"/>
          </p:nvPr>
        </p:nvSpPr>
        <p:spPr/>
        <p:txBody>
          <a:bodyPr vert="horz" lIns="91440" tIns="45720" rIns="91440" bIns="45720" rtlCol="0" anchor="t">
            <a:normAutofit/>
          </a:bodyPr>
          <a:lstStyle/>
          <a:p>
            <a:pPr marL="0" indent="0">
              <a:buNone/>
            </a:pPr>
            <a:r>
              <a:rPr lang="en-US"/>
              <a:t>Editor – £800 (4x£200)</a:t>
            </a:r>
          </a:p>
          <a:p>
            <a:pPr marL="0" indent="0">
              <a:buNone/>
            </a:pPr>
            <a:endParaRPr lang="en-US"/>
          </a:p>
          <a:p>
            <a:pPr marL="0" indent="0">
              <a:buNone/>
            </a:pPr>
            <a:r>
              <a:rPr lang="en-US"/>
              <a:t>Director - £2200 (4x£550)</a:t>
            </a:r>
          </a:p>
          <a:p>
            <a:pPr marL="0" indent="0">
              <a:buNone/>
            </a:pPr>
            <a:endParaRPr lang="en-US"/>
          </a:p>
          <a:p>
            <a:pPr marL="0" indent="0">
              <a:buNone/>
            </a:pPr>
            <a:r>
              <a:rPr lang="en-US"/>
              <a:t>Producer - £2000 (4x£500)</a:t>
            </a:r>
          </a:p>
          <a:p>
            <a:pPr marL="0" indent="0">
              <a:buNone/>
            </a:pPr>
            <a:endParaRPr lang="en-US"/>
          </a:p>
          <a:p>
            <a:pPr marL="0" indent="0">
              <a:buNone/>
            </a:pPr>
            <a:r>
              <a:rPr lang="en-US"/>
              <a:t>Total: £5000</a:t>
            </a:r>
          </a:p>
          <a:p>
            <a:pPr marL="0" indent="0">
              <a:buNone/>
            </a:pPr>
            <a:endParaRPr lang="en-US"/>
          </a:p>
          <a:p>
            <a:pPr marL="0" indent="0">
              <a:buNone/>
            </a:pPr>
            <a:endParaRPr lang="en-US"/>
          </a:p>
        </p:txBody>
      </p:sp>
    </p:spTree>
    <p:extLst>
      <p:ext uri="{BB962C8B-B14F-4D97-AF65-F5344CB8AC3E}">
        <p14:creationId xmlns:p14="http://schemas.microsoft.com/office/powerpoint/2010/main" val="1342836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843C3-60B6-40A7-A36A-F4EC063DFBA0}"/>
              </a:ext>
            </a:extLst>
          </p:cNvPr>
          <p:cNvSpPr>
            <a:spLocks noGrp="1"/>
          </p:cNvSpPr>
          <p:nvPr>
            <p:ph type="title"/>
          </p:nvPr>
        </p:nvSpPr>
        <p:spPr>
          <a:xfrm>
            <a:off x="646111" y="452718"/>
            <a:ext cx="6856530" cy="1400530"/>
          </a:xfrm>
        </p:spPr>
        <p:txBody>
          <a:bodyPr/>
          <a:lstStyle/>
          <a:p>
            <a:r>
              <a:rPr lang="en-US"/>
              <a:t>Filming Equipment Rental for 2 Day Shoot</a:t>
            </a:r>
          </a:p>
        </p:txBody>
      </p:sp>
      <p:sp>
        <p:nvSpPr>
          <p:cNvPr id="3" name="Content Placeholder 2">
            <a:extLst>
              <a:ext uri="{FF2B5EF4-FFF2-40B4-BE49-F238E27FC236}">
                <a16:creationId xmlns:a16="http://schemas.microsoft.com/office/drawing/2014/main" id="{A959EA9C-706F-4B17-BD60-2CFD389A9C72}"/>
              </a:ext>
            </a:extLst>
          </p:cNvPr>
          <p:cNvSpPr>
            <a:spLocks noGrp="1"/>
          </p:cNvSpPr>
          <p:nvPr>
            <p:ph idx="1"/>
          </p:nvPr>
        </p:nvSpPr>
        <p:spPr>
          <a:xfrm>
            <a:off x="1103312" y="2052918"/>
            <a:ext cx="5603573" cy="4662513"/>
          </a:xfrm>
        </p:spPr>
        <p:txBody>
          <a:bodyPr vert="horz" lIns="91440" tIns="45720" rIns="91440" bIns="45720" rtlCol="0" anchor="t">
            <a:noAutofit/>
          </a:bodyPr>
          <a:lstStyle/>
          <a:p>
            <a:pPr marL="0" indent="0">
              <a:buNone/>
            </a:pPr>
            <a:r>
              <a:rPr lang="en-US" sz="1000" b="1"/>
              <a:t>Visual - £580</a:t>
            </a:r>
            <a:endParaRPr lang="en-US" sz="1000"/>
          </a:p>
          <a:p>
            <a:pPr marL="0" indent="0">
              <a:buNone/>
            </a:pPr>
            <a:r>
              <a:rPr lang="en-US" sz="1000"/>
              <a:t>Canon XF305 - £190 (2x£85)</a:t>
            </a:r>
          </a:p>
          <a:p>
            <a:pPr marL="0" indent="0">
              <a:buNone/>
            </a:pPr>
            <a:r>
              <a:rPr lang="en-US" sz="1000"/>
              <a:t>Mark III - £160 (2x£80)</a:t>
            </a:r>
          </a:p>
          <a:p>
            <a:pPr marL="0" indent="0">
              <a:buNone/>
            </a:pPr>
            <a:r>
              <a:rPr lang="en-US" sz="1000"/>
              <a:t>Canon 75-300mm lens - £40 (2x£20)</a:t>
            </a:r>
          </a:p>
          <a:p>
            <a:pPr marL="0" indent="0">
              <a:buNone/>
            </a:pPr>
            <a:r>
              <a:rPr lang="en-US" sz="1000"/>
              <a:t>Canon 18-55mm lens - £40 (2x£20)</a:t>
            </a:r>
          </a:p>
          <a:p>
            <a:pPr marL="0" indent="0">
              <a:buNone/>
            </a:pPr>
            <a:r>
              <a:rPr lang="en-US" sz="1000"/>
              <a:t>Go Pro Hero 3+ Black Edition x2 - £80 (1 day, 2 </a:t>
            </a:r>
            <a:r>
              <a:rPr lang="en-US" sz="1000" err="1"/>
              <a:t>GoPros</a:t>
            </a:r>
            <a:r>
              <a:rPr lang="en-US" sz="1000"/>
              <a:t> - 2x£40)</a:t>
            </a:r>
          </a:p>
          <a:p>
            <a:pPr marL="0" indent="0">
              <a:buNone/>
            </a:pPr>
            <a:r>
              <a:rPr lang="en-US" sz="1000"/>
              <a:t>Tripod - £40 (2x£20)</a:t>
            </a:r>
          </a:p>
          <a:p>
            <a:pPr marL="0" indent="0">
              <a:buNone/>
            </a:pPr>
            <a:r>
              <a:rPr lang="en-US" sz="1000"/>
              <a:t>Shoulder Rig - £30 (2x£15)</a:t>
            </a:r>
          </a:p>
          <a:p>
            <a:pPr marL="0" indent="0">
              <a:buNone/>
            </a:pPr>
            <a:r>
              <a:rPr lang="en-US" sz="1000" b="1"/>
              <a:t>Audio - £70</a:t>
            </a:r>
            <a:endParaRPr lang="en-US" sz="1000"/>
          </a:p>
          <a:p>
            <a:pPr marL="0" indent="0">
              <a:buNone/>
            </a:pPr>
            <a:r>
              <a:rPr lang="en-US" sz="1000"/>
              <a:t>Rode NTG 3 - £30 (2x£15)</a:t>
            </a:r>
            <a:endParaRPr lang="en-US" sz="1000" b="1"/>
          </a:p>
          <a:p>
            <a:pPr marL="0" indent="0">
              <a:buNone/>
            </a:pPr>
            <a:r>
              <a:rPr lang="en-US" sz="1000"/>
              <a:t>Boom Pole - £10 (2x£10)</a:t>
            </a:r>
          </a:p>
          <a:p>
            <a:pPr marL="0" indent="0">
              <a:buNone/>
            </a:pPr>
            <a:r>
              <a:rPr lang="en-US" sz="1000"/>
              <a:t>H4N - £30 (2x£15)</a:t>
            </a:r>
          </a:p>
          <a:p>
            <a:pPr marL="0" indent="0">
              <a:buNone/>
            </a:pPr>
            <a:r>
              <a:rPr lang="en-US" sz="1000" b="1"/>
              <a:t>Lighting - £27</a:t>
            </a:r>
            <a:endParaRPr lang="en-US" sz="1000"/>
          </a:p>
          <a:p>
            <a:pPr marL="0" indent="0">
              <a:buNone/>
            </a:pPr>
            <a:r>
              <a:rPr lang="en-US" sz="1000"/>
              <a:t>LED - £15</a:t>
            </a:r>
            <a:endParaRPr lang="en-US" sz="1000" b="1"/>
          </a:p>
          <a:p>
            <a:pPr marL="0" indent="0">
              <a:buNone/>
            </a:pPr>
            <a:r>
              <a:rPr lang="en-US" sz="1000"/>
              <a:t>Reflector - £5</a:t>
            </a:r>
          </a:p>
          <a:p>
            <a:pPr marL="0" indent="0">
              <a:buNone/>
            </a:pPr>
            <a:r>
              <a:rPr lang="en-US" sz="1000"/>
              <a:t>Lighting Stand £5</a:t>
            </a:r>
          </a:p>
          <a:p>
            <a:pPr marL="0" indent="0">
              <a:buNone/>
            </a:pPr>
            <a:r>
              <a:rPr lang="en-US" sz="1000"/>
              <a:t>Sand Bag - £2</a:t>
            </a:r>
          </a:p>
          <a:p>
            <a:pPr marL="0" indent="0">
              <a:buNone/>
            </a:pPr>
            <a:endParaRPr lang="en-US" sz="1000"/>
          </a:p>
        </p:txBody>
      </p:sp>
      <p:sp>
        <p:nvSpPr>
          <p:cNvPr id="4" name="TextBox 3">
            <a:extLst>
              <a:ext uri="{FF2B5EF4-FFF2-40B4-BE49-F238E27FC236}">
                <a16:creationId xmlns:a16="http://schemas.microsoft.com/office/drawing/2014/main" id="{9BE5658D-32AF-4764-8E77-84EB56DF8116}"/>
              </a:ext>
            </a:extLst>
          </p:cNvPr>
          <p:cNvSpPr txBox="1"/>
          <p:nvPr/>
        </p:nvSpPr>
        <p:spPr>
          <a:xfrm>
            <a:off x="6174658" y="2053302"/>
            <a:ext cx="5340554"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Equipment Rental Total: £677</a:t>
            </a:r>
          </a:p>
        </p:txBody>
      </p:sp>
    </p:spTree>
    <p:extLst>
      <p:ext uri="{BB962C8B-B14F-4D97-AF65-F5344CB8AC3E}">
        <p14:creationId xmlns:p14="http://schemas.microsoft.com/office/powerpoint/2010/main" val="32006481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5FA80-2DB2-492B-AFC3-34D375AF6307}"/>
              </a:ext>
            </a:extLst>
          </p:cNvPr>
          <p:cNvSpPr>
            <a:spLocks noGrp="1"/>
          </p:cNvSpPr>
          <p:nvPr>
            <p:ph type="title"/>
          </p:nvPr>
        </p:nvSpPr>
        <p:spPr/>
        <p:txBody>
          <a:bodyPr/>
          <a:lstStyle/>
          <a:p>
            <a:r>
              <a:rPr lang="en-US"/>
              <a:t>Tallying</a:t>
            </a:r>
          </a:p>
        </p:txBody>
      </p:sp>
      <p:sp>
        <p:nvSpPr>
          <p:cNvPr id="3" name="Content Placeholder 2">
            <a:extLst>
              <a:ext uri="{FF2B5EF4-FFF2-40B4-BE49-F238E27FC236}">
                <a16:creationId xmlns:a16="http://schemas.microsoft.com/office/drawing/2014/main" id="{9C828FDF-526F-41DF-84EB-F950C533D6C2}"/>
              </a:ext>
            </a:extLst>
          </p:cNvPr>
          <p:cNvSpPr>
            <a:spLocks noGrp="1"/>
          </p:cNvSpPr>
          <p:nvPr>
            <p:ph idx="1"/>
          </p:nvPr>
        </p:nvSpPr>
        <p:spPr>
          <a:xfrm>
            <a:off x="1103312" y="2052918"/>
            <a:ext cx="5287312" cy="4195481"/>
          </a:xfrm>
        </p:spPr>
        <p:txBody>
          <a:bodyPr vert="horz" lIns="91440" tIns="45720" rIns="91440" bIns="45720" rtlCol="0" anchor="t">
            <a:normAutofit/>
          </a:bodyPr>
          <a:lstStyle/>
          <a:p>
            <a:pPr marL="0" indent="0">
              <a:buNone/>
            </a:pPr>
            <a:r>
              <a:rPr lang="en-US"/>
              <a:t>Pre-production (duration flexible) - £3,395</a:t>
            </a:r>
          </a:p>
          <a:p>
            <a:pPr marL="0" indent="0">
              <a:buNone/>
            </a:pPr>
            <a:r>
              <a:rPr lang="en-US"/>
              <a:t>Equipment Rental - £677</a:t>
            </a:r>
          </a:p>
          <a:p>
            <a:pPr marL="0" indent="0">
              <a:buNone/>
            </a:pPr>
            <a:r>
              <a:rPr lang="en-US"/>
              <a:t>(1st Day) Script Rehearsal - £950</a:t>
            </a:r>
          </a:p>
          <a:p>
            <a:pPr marL="0" indent="0">
              <a:buNone/>
            </a:pPr>
            <a:r>
              <a:rPr lang="en-US"/>
              <a:t>(2nd Day) Filming Day 1 - £4249</a:t>
            </a:r>
          </a:p>
          <a:p>
            <a:pPr marL="0" indent="0">
              <a:buNone/>
            </a:pPr>
            <a:r>
              <a:rPr lang="en-US"/>
              <a:t>(3rd Day) Filming Day 2 - £4249</a:t>
            </a:r>
          </a:p>
          <a:p>
            <a:pPr marL="0" indent="0">
              <a:buNone/>
            </a:pPr>
            <a:r>
              <a:rPr lang="en-US"/>
              <a:t>(4th-7th) Post Production - £5000</a:t>
            </a:r>
          </a:p>
          <a:p>
            <a:pPr marL="0" indent="0">
              <a:buNone/>
            </a:pPr>
            <a:endParaRPr lang="en-US"/>
          </a:p>
          <a:p>
            <a:pPr marL="0" indent="0">
              <a:buNone/>
            </a:pPr>
            <a:r>
              <a:rPr lang="en-US"/>
              <a:t>Production Grand Total Cost: £18520</a:t>
            </a:r>
          </a:p>
        </p:txBody>
      </p:sp>
    </p:spTree>
    <p:extLst>
      <p:ext uri="{BB962C8B-B14F-4D97-AF65-F5344CB8AC3E}">
        <p14:creationId xmlns:p14="http://schemas.microsoft.com/office/powerpoint/2010/main" val="25085221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AE01-00B0-4E9B-B759-8B95208B5C68}"/>
              </a:ext>
            </a:extLst>
          </p:cNvPr>
          <p:cNvSpPr>
            <a:spLocks noGrp="1"/>
          </p:cNvSpPr>
          <p:nvPr>
            <p:ph type="title"/>
          </p:nvPr>
        </p:nvSpPr>
        <p:spPr/>
        <p:txBody>
          <a:bodyPr/>
          <a:lstStyle/>
          <a:p>
            <a:r>
              <a:rPr lang="en-US"/>
              <a:t>Movie Visual Referencing </a:t>
            </a:r>
          </a:p>
        </p:txBody>
      </p:sp>
      <p:sp>
        <p:nvSpPr>
          <p:cNvPr id="3" name="Content Placeholder 2">
            <a:extLst>
              <a:ext uri="{FF2B5EF4-FFF2-40B4-BE49-F238E27FC236}">
                <a16:creationId xmlns:a16="http://schemas.microsoft.com/office/drawing/2014/main" id="{DBFAD0F3-CFBC-4EE6-AC3A-2AD92FEF4384}"/>
              </a:ext>
            </a:extLst>
          </p:cNvPr>
          <p:cNvSpPr>
            <a:spLocks noGrp="1"/>
          </p:cNvSpPr>
          <p:nvPr>
            <p:ph idx="1"/>
          </p:nvPr>
        </p:nvSpPr>
        <p:spPr/>
        <p:txBody>
          <a:bodyPr vert="horz" lIns="91440" tIns="45720" rIns="91440" bIns="45720" rtlCol="0" anchor="t">
            <a:normAutofit/>
          </a:bodyPr>
          <a:lstStyle/>
          <a:p>
            <a:pPr marL="0" indent="0">
              <a:buNone/>
            </a:pPr>
            <a:r>
              <a:rPr lang="en-US"/>
              <a:t>End of Watch (Mood board photos 1,2,13 – Genre analysis 1,6,8)</a:t>
            </a:r>
          </a:p>
          <a:p>
            <a:pPr marL="0" indent="0">
              <a:buNone/>
            </a:pPr>
            <a:r>
              <a:rPr lang="en-US"/>
              <a:t>Training Day (Mood board photo 5 – Genre analysis 2,5,8)</a:t>
            </a:r>
          </a:p>
          <a:p>
            <a:pPr marL="0" indent="0">
              <a:buNone/>
            </a:pPr>
            <a:r>
              <a:rPr lang="en-US"/>
              <a:t>American Gangster (Mood board photos 3,4)</a:t>
            </a:r>
          </a:p>
          <a:p>
            <a:pPr marL="0" indent="0">
              <a:buNone/>
            </a:pPr>
            <a:r>
              <a:rPr lang="en-US"/>
              <a:t>True Detective Series 1 (Mood board photo 6 – Genre analysis 3,4)</a:t>
            </a:r>
          </a:p>
          <a:p>
            <a:pPr marL="0" indent="0">
              <a:buNone/>
            </a:pPr>
            <a:r>
              <a:rPr lang="en-US"/>
              <a:t>Filth (Mood board photos 7,8)</a:t>
            </a:r>
          </a:p>
          <a:p>
            <a:pPr marL="0" indent="0">
              <a:buNone/>
            </a:pPr>
            <a:r>
              <a:rPr lang="en-US"/>
              <a:t>Kiss Kiss Bang Bang (Mood board photos 9,10)</a:t>
            </a:r>
          </a:p>
          <a:p>
            <a:pPr marL="0" indent="0">
              <a:buNone/>
            </a:pPr>
            <a:r>
              <a:rPr lang="en-US"/>
              <a:t>The Nice Guys (Mood board photo 11)</a:t>
            </a:r>
          </a:p>
          <a:p>
            <a:pPr marL="0" indent="0">
              <a:buNone/>
            </a:pPr>
            <a:r>
              <a:rPr lang="en-US"/>
              <a:t>The Departed (Mood board photo 12)</a:t>
            </a:r>
          </a:p>
          <a:p>
            <a:pPr marL="0" indent="0">
              <a:buNone/>
            </a:pPr>
            <a:r>
              <a:rPr lang="en-US"/>
              <a:t>True Detective Series 3 (Genre analysis 7)</a:t>
            </a:r>
          </a:p>
        </p:txBody>
      </p:sp>
    </p:spTree>
    <p:extLst>
      <p:ext uri="{BB962C8B-B14F-4D97-AF65-F5344CB8AC3E}">
        <p14:creationId xmlns:p14="http://schemas.microsoft.com/office/powerpoint/2010/main" val="7202453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otalTime>0</TotalTime>
  <Words>1918</Words>
  <Application>Microsoft Office PowerPoint</Application>
  <PresentationFormat>Widescreen</PresentationFormat>
  <Paragraphs>215</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Century Gothic</vt:lpstr>
      <vt:lpstr>Wingdings 3</vt:lpstr>
      <vt:lpstr>Ion</vt:lpstr>
      <vt:lpstr> The Thin White Line</vt:lpstr>
      <vt:lpstr>Story Synopsis</vt:lpstr>
      <vt:lpstr>Mood Board Beginning</vt:lpstr>
      <vt:lpstr>Colour Palettes</vt:lpstr>
      <vt:lpstr>Mood Board Middle</vt:lpstr>
      <vt:lpstr>Colour Palettes</vt:lpstr>
      <vt:lpstr>Colour Palettes</vt:lpstr>
      <vt:lpstr>Mood Board Ending</vt:lpstr>
      <vt:lpstr>Colour Palettes</vt:lpstr>
      <vt:lpstr>Genre Analysis</vt:lpstr>
      <vt:lpstr>PowerPoint Presentation</vt:lpstr>
      <vt:lpstr>PowerPoint Presentation</vt:lpstr>
      <vt:lpstr>PowerPoint Presentation</vt:lpstr>
      <vt:lpstr>PowerPoint Presentation</vt:lpstr>
      <vt:lpstr>PowerPoint Presentation</vt:lpstr>
      <vt:lpstr>Actors From Casting Agencies for Lee Moody</vt:lpstr>
      <vt:lpstr>Actors From Casting Agencies for Darren Mason</vt:lpstr>
      <vt:lpstr>Lee Moody &amp; Darren Mason</vt:lpstr>
      <vt:lpstr>Film Festivals for Consideration</vt:lpstr>
      <vt:lpstr>British Film Festivals</vt:lpstr>
      <vt:lpstr>British Film Festivals</vt:lpstr>
      <vt:lpstr>International Film Festivals</vt:lpstr>
      <vt:lpstr>Target Audience</vt:lpstr>
      <vt:lpstr>List of Crew</vt:lpstr>
      <vt:lpstr>Budget and Schedule</vt:lpstr>
      <vt:lpstr>Preproduction </vt:lpstr>
      <vt:lpstr>Script Rehearsal (1 Day)</vt:lpstr>
      <vt:lpstr>Filming Day 1</vt:lpstr>
      <vt:lpstr>Filming Day 2</vt:lpstr>
      <vt:lpstr>Post Production (4 Days)</vt:lpstr>
      <vt:lpstr>Filming Equipment Rental for 2 Day Shoot</vt:lpstr>
      <vt:lpstr>Tallying</vt:lpstr>
      <vt:lpstr>Movie Visual 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Thin White Line</dc:title>
  <dc:creator>Jay Bonser (1702821)</dc:creator>
  <cp:lastModifiedBy>Jay Bonser (1702821)</cp:lastModifiedBy>
  <cp:revision>4</cp:revision>
  <dcterms:created xsi:type="dcterms:W3CDTF">2019-02-23T11:48:11Z</dcterms:created>
  <dcterms:modified xsi:type="dcterms:W3CDTF">2019-03-01T09:44:03Z</dcterms:modified>
</cp:coreProperties>
</file>