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8"/>
  </p:notesMasterIdLst>
  <p:handoutMasterIdLst>
    <p:handoutMasterId r:id="rId49"/>
  </p:handoutMasterIdLst>
  <p:sldIdLst>
    <p:sldId id="257" r:id="rId2"/>
    <p:sldId id="301" r:id="rId3"/>
    <p:sldId id="352" r:id="rId4"/>
    <p:sldId id="345" r:id="rId5"/>
    <p:sldId id="350" r:id="rId6"/>
    <p:sldId id="342" r:id="rId7"/>
    <p:sldId id="341" r:id="rId8"/>
    <p:sldId id="343" r:id="rId9"/>
    <p:sldId id="347" r:id="rId10"/>
    <p:sldId id="340" r:id="rId11"/>
    <p:sldId id="320" r:id="rId12"/>
    <p:sldId id="293" r:id="rId13"/>
    <p:sldId id="319" r:id="rId14"/>
    <p:sldId id="322" r:id="rId15"/>
    <p:sldId id="323" r:id="rId16"/>
    <p:sldId id="321" r:id="rId17"/>
    <p:sldId id="317" r:id="rId18"/>
    <p:sldId id="338" r:id="rId19"/>
    <p:sldId id="318" r:id="rId20"/>
    <p:sldId id="289" r:id="rId21"/>
    <p:sldId id="351" r:id="rId22"/>
    <p:sldId id="307" r:id="rId23"/>
    <p:sldId id="324" r:id="rId24"/>
    <p:sldId id="325" r:id="rId25"/>
    <p:sldId id="326" r:id="rId26"/>
    <p:sldId id="327" r:id="rId27"/>
    <p:sldId id="330" r:id="rId28"/>
    <p:sldId id="308" r:id="rId29"/>
    <p:sldId id="328" r:id="rId30"/>
    <p:sldId id="329" r:id="rId31"/>
    <p:sldId id="332" r:id="rId32"/>
    <p:sldId id="331" r:id="rId33"/>
    <p:sldId id="334" r:id="rId34"/>
    <p:sldId id="309" r:id="rId35"/>
    <p:sldId id="335" r:id="rId36"/>
    <p:sldId id="333" r:id="rId37"/>
    <p:sldId id="310" r:id="rId38"/>
    <p:sldId id="349" r:id="rId39"/>
    <p:sldId id="348" r:id="rId40"/>
    <p:sldId id="311" r:id="rId41"/>
    <p:sldId id="312" r:id="rId42"/>
    <p:sldId id="313" r:id="rId43"/>
    <p:sldId id="314" r:id="rId44"/>
    <p:sldId id="315" r:id="rId45"/>
    <p:sldId id="336" r:id="rId46"/>
    <p:sldId id="337" r:id="rId47"/>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480" autoAdjust="0"/>
    <p:restoredTop sz="94671" autoAdjust="0"/>
  </p:normalViewPr>
  <p:slideViewPr>
    <p:cSldViewPr>
      <p:cViewPr varScale="1">
        <p:scale>
          <a:sx n="69" d="100"/>
          <a:sy n="69" d="100"/>
        </p:scale>
        <p:origin x="642" y="78"/>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GB" dirty="0"/>
          </a:p>
        </p:txBody>
      </p:sp>
      <p:sp>
        <p:nvSpPr>
          <p:cNvPr id="3" name="Date Placeholder 2"/>
          <p:cNvSpPr>
            <a:spLocks noGrp="1"/>
          </p:cNvSpPr>
          <p:nvPr>
            <p:ph type="dt" sz="quarter" idx="1"/>
          </p:nvPr>
        </p:nvSpPr>
        <p:spPr>
          <a:xfrm>
            <a:off x="3777607" y="0"/>
            <a:ext cx="2889938" cy="487680"/>
          </a:xfrm>
          <a:prstGeom prst="rect">
            <a:avLst/>
          </a:prstGeom>
        </p:spPr>
        <p:txBody>
          <a:bodyPr vert="horz" lIns="89785" tIns="44892" rIns="89785" bIns="44892" rtlCol="0"/>
          <a:lstStyle>
            <a:lvl1pPr algn="r">
              <a:defRPr sz="1200"/>
            </a:lvl1pPr>
          </a:lstStyle>
          <a:p>
            <a:fld id="{EB8474E8-BEDB-4041-8873-D148A0F85F6C}" type="datetimeFigureOut">
              <a:rPr lang="en-GB" smtClean="0"/>
              <a:t>04/12/2018</a:t>
            </a:fld>
            <a:endParaRPr lang="en-GB" dirty="0"/>
          </a:p>
        </p:txBody>
      </p:sp>
      <p:sp>
        <p:nvSpPr>
          <p:cNvPr id="4" name="Footer Placeholder 3"/>
          <p:cNvSpPr>
            <a:spLocks noGrp="1"/>
          </p:cNvSpPr>
          <p:nvPr>
            <p:ph type="ftr" sz="quarter" idx="2"/>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dirty="0"/>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89785" tIns="44892" rIns="89785" bIns="44892" rtlCol="0" anchor="b"/>
          <a:lstStyle>
            <a:lvl1pPr algn="r">
              <a:defRPr sz="1200"/>
            </a:lvl1pPr>
          </a:lstStyle>
          <a:p>
            <a:fld id="{00E914A7-3C72-411C-BFA4-130DEEDB8425}" type="slidenum">
              <a:rPr lang="en-GB" smtClean="0"/>
              <a:t>‹#›</a:t>
            </a:fld>
            <a:endParaRPr lang="en-GB" dirty="0"/>
          </a:p>
        </p:txBody>
      </p:sp>
    </p:spTree>
    <p:extLst>
      <p:ext uri="{BB962C8B-B14F-4D97-AF65-F5344CB8AC3E}">
        <p14:creationId xmlns:p14="http://schemas.microsoft.com/office/powerpoint/2010/main" val="177674776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GB" dirty="0"/>
          </a:p>
        </p:txBody>
      </p:sp>
      <p:sp>
        <p:nvSpPr>
          <p:cNvPr id="3" name="Date Placeholder 2"/>
          <p:cNvSpPr>
            <a:spLocks noGrp="1"/>
          </p:cNvSpPr>
          <p:nvPr>
            <p:ph type="dt" idx="1"/>
          </p:nvPr>
        </p:nvSpPr>
        <p:spPr>
          <a:xfrm>
            <a:off x="3777607" y="0"/>
            <a:ext cx="2889938" cy="487680"/>
          </a:xfrm>
          <a:prstGeom prst="rect">
            <a:avLst/>
          </a:prstGeom>
        </p:spPr>
        <p:txBody>
          <a:bodyPr vert="horz" lIns="89785" tIns="44892" rIns="89785" bIns="44892" rtlCol="0"/>
          <a:lstStyle>
            <a:lvl1pPr algn="r">
              <a:defRPr sz="1200"/>
            </a:lvl1pPr>
          </a:lstStyle>
          <a:p>
            <a:fld id="{4F7DC566-3113-4CEA-AF5F-8E0ED648521E}" type="datetimeFigureOut">
              <a:rPr lang="en-GB" smtClean="0"/>
              <a:t>04/12/2018</a:t>
            </a:fld>
            <a:endParaRPr lang="en-GB" dirty="0"/>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89785" tIns="44892" rIns="89785" bIns="44892" rtlCol="0" anchor="ctr"/>
          <a:lstStyle/>
          <a:p>
            <a:endParaRPr lang="en-GB" dirty="0"/>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89785" tIns="44892" rIns="89785" bIns="44892"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dirty="0"/>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89785" tIns="44892" rIns="89785" bIns="44892" rtlCol="0" anchor="b"/>
          <a:lstStyle>
            <a:lvl1pPr algn="r">
              <a:defRPr sz="1200"/>
            </a:lvl1pPr>
          </a:lstStyle>
          <a:p>
            <a:fld id="{530994E4-63D7-4976-8CAF-736A81CD6DCA}" type="slidenum">
              <a:rPr lang="en-GB" smtClean="0"/>
              <a:t>‹#›</a:t>
            </a:fld>
            <a:endParaRPr lang="en-GB" dirty="0"/>
          </a:p>
        </p:txBody>
      </p:sp>
    </p:spTree>
    <p:extLst>
      <p:ext uri="{BB962C8B-B14F-4D97-AF65-F5344CB8AC3E}">
        <p14:creationId xmlns:p14="http://schemas.microsoft.com/office/powerpoint/2010/main" val="13565675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21508"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29503" indent="-280578">
              <a:defRPr>
                <a:solidFill>
                  <a:schemeClr val="tx1"/>
                </a:solidFill>
                <a:latin typeface="Calibri" pitchFamily="34" charset="0"/>
              </a:defRPr>
            </a:lvl2pPr>
            <a:lvl3pPr marL="1122312" indent="-224462">
              <a:defRPr>
                <a:solidFill>
                  <a:schemeClr val="tx1"/>
                </a:solidFill>
                <a:latin typeface="Calibri" pitchFamily="34" charset="0"/>
              </a:defRPr>
            </a:lvl3pPr>
            <a:lvl4pPr marL="1571236" indent="-224462">
              <a:defRPr>
                <a:solidFill>
                  <a:schemeClr val="tx1"/>
                </a:solidFill>
                <a:latin typeface="Calibri" pitchFamily="34" charset="0"/>
              </a:defRPr>
            </a:lvl4pPr>
            <a:lvl5pPr marL="2020161" indent="-224462">
              <a:defRPr>
                <a:solidFill>
                  <a:schemeClr val="tx1"/>
                </a:solidFill>
                <a:latin typeface="Calibri" pitchFamily="34" charset="0"/>
              </a:defRPr>
            </a:lvl5pPr>
            <a:lvl6pPr marL="2469086" indent="-224462" fontAlgn="base">
              <a:spcBef>
                <a:spcPct val="0"/>
              </a:spcBef>
              <a:spcAft>
                <a:spcPct val="0"/>
              </a:spcAft>
              <a:defRPr>
                <a:solidFill>
                  <a:schemeClr val="tx1"/>
                </a:solidFill>
                <a:latin typeface="Calibri" pitchFamily="34" charset="0"/>
              </a:defRPr>
            </a:lvl6pPr>
            <a:lvl7pPr marL="2918010" indent="-224462" fontAlgn="base">
              <a:spcBef>
                <a:spcPct val="0"/>
              </a:spcBef>
              <a:spcAft>
                <a:spcPct val="0"/>
              </a:spcAft>
              <a:defRPr>
                <a:solidFill>
                  <a:schemeClr val="tx1"/>
                </a:solidFill>
                <a:latin typeface="Calibri" pitchFamily="34" charset="0"/>
              </a:defRPr>
            </a:lvl7pPr>
            <a:lvl8pPr marL="3366935" indent="-224462" fontAlgn="base">
              <a:spcBef>
                <a:spcPct val="0"/>
              </a:spcBef>
              <a:spcAft>
                <a:spcPct val="0"/>
              </a:spcAft>
              <a:defRPr>
                <a:solidFill>
                  <a:schemeClr val="tx1"/>
                </a:solidFill>
                <a:latin typeface="Calibri" pitchFamily="34" charset="0"/>
              </a:defRPr>
            </a:lvl8pPr>
            <a:lvl9pPr marL="3815860" indent="-224462" fontAlgn="base">
              <a:spcBef>
                <a:spcPct val="0"/>
              </a:spcBef>
              <a:spcAft>
                <a:spcPct val="0"/>
              </a:spcAft>
              <a:defRPr>
                <a:solidFill>
                  <a:schemeClr val="tx1"/>
                </a:solidFill>
                <a:latin typeface="Calibri" pitchFamily="34" charset="0"/>
              </a:defRPr>
            </a:lvl9pPr>
          </a:lstStyle>
          <a:p>
            <a:pPr>
              <a:defRPr/>
            </a:pPr>
            <a:fld id="{D12BB2CB-F40E-4868-98F2-6779C6E35245}" type="slidenum">
              <a:rPr lang="en-GB" altLang="en-US" smtClean="0">
                <a:solidFill>
                  <a:srgbClr val="000000"/>
                </a:solidFill>
              </a:rPr>
              <a:pPr>
                <a:defRPr/>
              </a:pPr>
              <a:t>1</a:t>
            </a:fld>
            <a:endParaRPr lang="en-GB" altLang="en-US" dirty="0" smtClean="0">
              <a:solidFill>
                <a:srgbClr val="000000"/>
              </a:solidFill>
            </a:endParaRPr>
          </a:p>
        </p:txBody>
      </p:sp>
    </p:spTree>
    <p:extLst>
      <p:ext uri="{BB962C8B-B14F-4D97-AF65-F5344CB8AC3E}">
        <p14:creationId xmlns:p14="http://schemas.microsoft.com/office/powerpoint/2010/main" val="1764603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30994E4-63D7-4976-8CAF-736A81CD6DCA}" type="slidenum">
              <a:rPr lang="en-GB" smtClean="0"/>
              <a:t>12</a:t>
            </a:fld>
            <a:endParaRPr lang="en-GB" dirty="0"/>
          </a:p>
        </p:txBody>
      </p:sp>
    </p:spTree>
    <p:extLst>
      <p:ext uri="{BB962C8B-B14F-4D97-AF65-F5344CB8AC3E}">
        <p14:creationId xmlns:p14="http://schemas.microsoft.com/office/powerpoint/2010/main" val="10957619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22532"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29503" indent="-280578">
              <a:defRPr>
                <a:solidFill>
                  <a:schemeClr val="tx1"/>
                </a:solidFill>
                <a:latin typeface="Calibri" pitchFamily="34" charset="0"/>
              </a:defRPr>
            </a:lvl2pPr>
            <a:lvl3pPr marL="1122312" indent="-224462">
              <a:defRPr>
                <a:solidFill>
                  <a:schemeClr val="tx1"/>
                </a:solidFill>
                <a:latin typeface="Calibri" pitchFamily="34" charset="0"/>
              </a:defRPr>
            </a:lvl3pPr>
            <a:lvl4pPr marL="1571236" indent="-224462">
              <a:defRPr>
                <a:solidFill>
                  <a:schemeClr val="tx1"/>
                </a:solidFill>
                <a:latin typeface="Calibri" pitchFamily="34" charset="0"/>
              </a:defRPr>
            </a:lvl4pPr>
            <a:lvl5pPr marL="2020161" indent="-224462">
              <a:defRPr>
                <a:solidFill>
                  <a:schemeClr val="tx1"/>
                </a:solidFill>
                <a:latin typeface="Calibri" pitchFamily="34" charset="0"/>
              </a:defRPr>
            </a:lvl5pPr>
            <a:lvl6pPr marL="2469086" indent="-224462" fontAlgn="base">
              <a:spcBef>
                <a:spcPct val="0"/>
              </a:spcBef>
              <a:spcAft>
                <a:spcPct val="0"/>
              </a:spcAft>
              <a:defRPr>
                <a:solidFill>
                  <a:schemeClr val="tx1"/>
                </a:solidFill>
                <a:latin typeface="Calibri" pitchFamily="34" charset="0"/>
              </a:defRPr>
            </a:lvl6pPr>
            <a:lvl7pPr marL="2918010" indent="-224462" fontAlgn="base">
              <a:spcBef>
                <a:spcPct val="0"/>
              </a:spcBef>
              <a:spcAft>
                <a:spcPct val="0"/>
              </a:spcAft>
              <a:defRPr>
                <a:solidFill>
                  <a:schemeClr val="tx1"/>
                </a:solidFill>
                <a:latin typeface="Calibri" pitchFamily="34" charset="0"/>
              </a:defRPr>
            </a:lvl7pPr>
            <a:lvl8pPr marL="3366935" indent="-224462" fontAlgn="base">
              <a:spcBef>
                <a:spcPct val="0"/>
              </a:spcBef>
              <a:spcAft>
                <a:spcPct val="0"/>
              </a:spcAft>
              <a:defRPr>
                <a:solidFill>
                  <a:schemeClr val="tx1"/>
                </a:solidFill>
                <a:latin typeface="Calibri" pitchFamily="34" charset="0"/>
              </a:defRPr>
            </a:lvl8pPr>
            <a:lvl9pPr marL="3815860" indent="-224462"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D3A9240F-3307-4BB4-8AEB-AB51150F33B6}" type="slidenum">
              <a:rPr lang="en-GB" altLang="en-US" smtClean="0">
                <a:solidFill>
                  <a:srgbClr val="000000"/>
                </a:solidFill>
              </a:rPr>
              <a:pPr fontAlgn="base">
                <a:spcBef>
                  <a:spcPct val="0"/>
                </a:spcBef>
                <a:spcAft>
                  <a:spcPct val="0"/>
                </a:spcAft>
                <a:defRPr/>
              </a:pPr>
              <a:t>14</a:t>
            </a:fld>
            <a:endParaRPr lang="en-GB" altLang="en-US" dirty="0" smtClean="0">
              <a:solidFill>
                <a:srgbClr val="000000"/>
              </a:solidFill>
            </a:endParaRPr>
          </a:p>
        </p:txBody>
      </p:sp>
    </p:spTree>
    <p:extLst>
      <p:ext uri="{BB962C8B-B14F-4D97-AF65-F5344CB8AC3E}">
        <p14:creationId xmlns:p14="http://schemas.microsoft.com/office/powerpoint/2010/main" val="29145515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22532"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29503" indent="-280578">
              <a:defRPr>
                <a:solidFill>
                  <a:schemeClr val="tx1"/>
                </a:solidFill>
                <a:latin typeface="Calibri" pitchFamily="34" charset="0"/>
              </a:defRPr>
            </a:lvl2pPr>
            <a:lvl3pPr marL="1122312" indent="-224462">
              <a:defRPr>
                <a:solidFill>
                  <a:schemeClr val="tx1"/>
                </a:solidFill>
                <a:latin typeface="Calibri" pitchFamily="34" charset="0"/>
              </a:defRPr>
            </a:lvl3pPr>
            <a:lvl4pPr marL="1571236" indent="-224462">
              <a:defRPr>
                <a:solidFill>
                  <a:schemeClr val="tx1"/>
                </a:solidFill>
                <a:latin typeface="Calibri" pitchFamily="34" charset="0"/>
              </a:defRPr>
            </a:lvl4pPr>
            <a:lvl5pPr marL="2020161" indent="-224462">
              <a:defRPr>
                <a:solidFill>
                  <a:schemeClr val="tx1"/>
                </a:solidFill>
                <a:latin typeface="Calibri" pitchFamily="34" charset="0"/>
              </a:defRPr>
            </a:lvl5pPr>
            <a:lvl6pPr marL="2469086" indent="-224462" fontAlgn="base">
              <a:spcBef>
                <a:spcPct val="0"/>
              </a:spcBef>
              <a:spcAft>
                <a:spcPct val="0"/>
              </a:spcAft>
              <a:defRPr>
                <a:solidFill>
                  <a:schemeClr val="tx1"/>
                </a:solidFill>
                <a:latin typeface="Calibri" pitchFamily="34" charset="0"/>
              </a:defRPr>
            </a:lvl6pPr>
            <a:lvl7pPr marL="2918010" indent="-224462" fontAlgn="base">
              <a:spcBef>
                <a:spcPct val="0"/>
              </a:spcBef>
              <a:spcAft>
                <a:spcPct val="0"/>
              </a:spcAft>
              <a:defRPr>
                <a:solidFill>
                  <a:schemeClr val="tx1"/>
                </a:solidFill>
                <a:latin typeface="Calibri" pitchFamily="34" charset="0"/>
              </a:defRPr>
            </a:lvl7pPr>
            <a:lvl8pPr marL="3366935" indent="-224462" fontAlgn="base">
              <a:spcBef>
                <a:spcPct val="0"/>
              </a:spcBef>
              <a:spcAft>
                <a:spcPct val="0"/>
              </a:spcAft>
              <a:defRPr>
                <a:solidFill>
                  <a:schemeClr val="tx1"/>
                </a:solidFill>
                <a:latin typeface="Calibri" pitchFamily="34" charset="0"/>
              </a:defRPr>
            </a:lvl8pPr>
            <a:lvl9pPr marL="3815860" indent="-224462"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D3A9240F-3307-4BB4-8AEB-AB51150F33B6}" type="slidenum">
              <a:rPr lang="en-GB" altLang="en-US" smtClean="0">
                <a:solidFill>
                  <a:srgbClr val="000000"/>
                </a:solidFill>
              </a:rPr>
              <a:pPr fontAlgn="base">
                <a:spcBef>
                  <a:spcPct val="0"/>
                </a:spcBef>
                <a:spcAft>
                  <a:spcPct val="0"/>
                </a:spcAft>
                <a:defRPr/>
              </a:pPr>
              <a:t>18</a:t>
            </a:fld>
            <a:endParaRPr lang="en-GB" altLang="en-US" dirty="0" smtClean="0">
              <a:solidFill>
                <a:srgbClr val="000000"/>
              </a:solidFill>
            </a:endParaRPr>
          </a:p>
        </p:txBody>
      </p:sp>
    </p:spTree>
    <p:extLst>
      <p:ext uri="{BB962C8B-B14F-4D97-AF65-F5344CB8AC3E}">
        <p14:creationId xmlns:p14="http://schemas.microsoft.com/office/powerpoint/2010/main" val="32046859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30994E4-63D7-4976-8CAF-736A81CD6DCA}" type="slidenum">
              <a:rPr lang="en-GB" smtClean="0"/>
              <a:t>20</a:t>
            </a:fld>
            <a:endParaRPr lang="en-GB" dirty="0"/>
          </a:p>
        </p:txBody>
      </p:sp>
    </p:spTree>
    <p:extLst>
      <p:ext uri="{BB962C8B-B14F-4D97-AF65-F5344CB8AC3E}">
        <p14:creationId xmlns:p14="http://schemas.microsoft.com/office/powerpoint/2010/main" val="16604116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30994E4-63D7-4976-8CAF-736A81CD6DCA}" type="slidenum">
              <a:rPr lang="en-GB" smtClean="0"/>
              <a:t>22</a:t>
            </a:fld>
            <a:endParaRPr lang="en-GB" dirty="0"/>
          </a:p>
        </p:txBody>
      </p:sp>
    </p:spTree>
    <p:extLst>
      <p:ext uri="{BB962C8B-B14F-4D97-AF65-F5344CB8AC3E}">
        <p14:creationId xmlns:p14="http://schemas.microsoft.com/office/powerpoint/2010/main" val="13084521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30994E4-63D7-4976-8CAF-736A81CD6DCA}" type="slidenum">
              <a:rPr lang="en-GB" smtClean="0"/>
              <a:t>23</a:t>
            </a:fld>
            <a:endParaRPr lang="en-GB" dirty="0"/>
          </a:p>
        </p:txBody>
      </p:sp>
    </p:spTree>
    <p:extLst>
      <p:ext uri="{BB962C8B-B14F-4D97-AF65-F5344CB8AC3E}">
        <p14:creationId xmlns:p14="http://schemas.microsoft.com/office/powerpoint/2010/main" val="28065421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30994E4-63D7-4976-8CAF-736A81CD6DCA}" type="slidenum">
              <a:rPr lang="en-GB" smtClean="0"/>
              <a:t>24</a:t>
            </a:fld>
            <a:endParaRPr lang="en-GB" dirty="0"/>
          </a:p>
        </p:txBody>
      </p:sp>
    </p:spTree>
    <p:extLst>
      <p:ext uri="{BB962C8B-B14F-4D97-AF65-F5344CB8AC3E}">
        <p14:creationId xmlns:p14="http://schemas.microsoft.com/office/powerpoint/2010/main" val="20302116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30994E4-63D7-4976-8CAF-736A81CD6DCA}" type="slidenum">
              <a:rPr lang="en-GB" smtClean="0"/>
              <a:t>25</a:t>
            </a:fld>
            <a:endParaRPr lang="en-GB" dirty="0"/>
          </a:p>
        </p:txBody>
      </p:sp>
    </p:spTree>
    <p:extLst>
      <p:ext uri="{BB962C8B-B14F-4D97-AF65-F5344CB8AC3E}">
        <p14:creationId xmlns:p14="http://schemas.microsoft.com/office/powerpoint/2010/main" val="77879597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30994E4-63D7-4976-8CAF-736A81CD6DCA}" type="slidenum">
              <a:rPr lang="en-GB" smtClean="0"/>
              <a:t>26</a:t>
            </a:fld>
            <a:endParaRPr lang="en-GB" dirty="0"/>
          </a:p>
        </p:txBody>
      </p:sp>
    </p:spTree>
    <p:extLst>
      <p:ext uri="{BB962C8B-B14F-4D97-AF65-F5344CB8AC3E}">
        <p14:creationId xmlns:p14="http://schemas.microsoft.com/office/powerpoint/2010/main" val="342826238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30994E4-63D7-4976-8CAF-736A81CD6DCA}" type="slidenum">
              <a:rPr lang="en-GB" smtClean="0"/>
              <a:t>27</a:t>
            </a:fld>
            <a:endParaRPr lang="en-GB" dirty="0"/>
          </a:p>
        </p:txBody>
      </p:sp>
    </p:spTree>
    <p:extLst>
      <p:ext uri="{BB962C8B-B14F-4D97-AF65-F5344CB8AC3E}">
        <p14:creationId xmlns:p14="http://schemas.microsoft.com/office/powerpoint/2010/main" val="34542498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30994E4-63D7-4976-8CAF-736A81CD6DCA}" type="slidenum">
              <a:rPr lang="en-GB" smtClean="0"/>
              <a:t>28</a:t>
            </a:fld>
            <a:endParaRPr lang="en-GB" dirty="0"/>
          </a:p>
        </p:txBody>
      </p:sp>
    </p:spTree>
    <p:extLst>
      <p:ext uri="{BB962C8B-B14F-4D97-AF65-F5344CB8AC3E}">
        <p14:creationId xmlns:p14="http://schemas.microsoft.com/office/powerpoint/2010/main" val="271662339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30994E4-63D7-4976-8CAF-736A81CD6DCA}" type="slidenum">
              <a:rPr lang="en-GB" smtClean="0"/>
              <a:t>29</a:t>
            </a:fld>
            <a:endParaRPr lang="en-GB" dirty="0"/>
          </a:p>
        </p:txBody>
      </p:sp>
    </p:spTree>
    <p:extLst>
      <p:ext uri="{BB962C8B-B14F-4D97-AF65-F5344CB8AC3E}">
        <p14:creationId xmlns:p14="http://schemas.microsoft.com/office/powerpoint/2010/main" val="129592249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30994E4-63D7-4976-8CAF-736A81CD6DCA}" type="slidenum">
              <a:rPr lang="en-GB" smtClean="0"/>
              <a:t>34</a:t>
            </a:fld>
            <a:endParaRPr lang="en-GB" dirty="0"/>
          </a:p>
        </p:txBody>
      </p:sp>
    </p:spTree>
    <p:extLst>
      <p:ext uri="{BB962C8B-B14F-4D97-AF65-F5344CB8AC3E}">
        <p14:creationId xmlns:p14="http://schemas.microsoft.com/office/powerpoint/2010/main" val="385898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30994E4-63D7-4976-8CAF-736A81CD6DCA}" type="slidenum">
              <a:rPr lang="en-GB" smtClean="0"/>
              <a:t>35</a:t>
            </a:fld>
            <a:endParaRPr lang="en-GB" dirty="0"/>
          </a:p>
        </p:txBody>
      </p:sp>
    </p:spTree>
    <p:extLst>
      <p:ext uri="{BB962C8B-B14F-4D97-AF65-F5344CB8AC3E}">
        <p14:creationId xmlns:p14="http://schemas.microsoft.com/office/powerpoint/2010/main" val="59212793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30994E4-63D7-4976-8CAF-736A81CD6DCA}" type="slidenum">
              <a:rPr lang="en-GB" smtClean="0"/>
              <a:t>36</a:t>
            </a:fld>
            <a:endParaRPr lang="en-GB" dirty="0"/>
          </a:p>
        </p:txBody>
      </p:sp>
    </p:spTree>
    <p:extLst>
      <p:ext uri="{BB962C8B-B14F-4D97-AF65-F5344CB8AC3E}">
        <p14:creationId xmlns:p14="http://schemas.microsoft.com/office/powerpoint/2010/main" val="23145385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30994E4-63D7-4976-8CAF-736A81CD6DCA}" type="slidenum">
              <a:rPr lang="en-GB" smtClean="0"/>
              <a:t>37</a:t>
            </a:fld>
            <a:endParaRPr lang="en-GB" dirty="0"/>
          </a:p>
        </p:txBody>
      </p:sp>
    </p:spTree>
    <p:extLst>
      <p:ext uri="{BB962C8B-B14F-4D97-AF65-F5344CB8AC3E}">
        <p14:creationId xmlns:p14="http://schemas.microsoft.com/office/powerpoint/2010/main" val="289870210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30994E4-63D7-4976-8CAF-736A81CD6DCA}" type="slidenum">
              <a:rPr lang="en-GB" smtClean="0"/>
              <a:t>40</a:t>
            </a:fld>
            <a:endParaRPr lang="en-GB" dirty="0"/>
          </a:p>
        </p:txBody>
      </p:sp>
    </p:spTree>
    <p:extLst>
      <p:ext uri="{BB962C8B-B14F-4D97-AF65-F5344CB8AC3E}">
        <p14:creationId xmlns:p14="http://schemas.microsoft.com/office/powerpoint/2010/main" val="408424853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30994E4-63D7-4976-8CAF-736A81CD6DCA}" type="slidenum">
              <a:rPr lang="en-GB" smtClean="0"/>
              <a:t>41</a:t>
            </a:fld>
            <a:endParaRPr lang="en-GB" dirty="0"/>
          </a:p>
        </p:txBody>
      </p:sp>
    </p:spTree>
    <p:extLst>
      <p:ext uri="{BB962C8B-B14F-4D97-AF65-F5344CB8AC3E}">
        <p14:creationId xmlns:p14="http://schemas.microsoft.com/office/powerpoint/2010/main" val="83577289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22532"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29503" indent="-280578">
              <a:defRPr>
                <a:solidFill>
                  <a:schemeClr val="tx1"/>
                </a:solidFill>
                <a:latin typeface="Calibri" pitchFamily="34" charset="0"/>
              </a:defRPr>
            </a:lvl2pPr>
            <a:lvl3pPr marL="1122312" indent="-224462">
              <a:defRPr>
                <a:solidFill>
                  <a:schemeClr val="tx1"/>
                </a:solidFill>
                <a:latin typeface="Calibri" pitchFamily="34" charset="0"/>
              </a:defRPr>
            </a:lvl3pPr>
            <a:lvl4pPr marL="1571236" indent="-224462">
              <a:defRPr>
                <a:solidFill>
                  <a:schemeClr val="tx1"/>
                </a:solidFill>
                <a:latin typeface="Calibri" pitchFamily="34" charset="0"/>
              </a:defRPr>
            </a:lvl4pPr>
            <a:lvl5pPr marL="2020161" indent="-224462">
              <a:defRPr>
                <a:solidFill>
                  <a:schemeClr val="tx1"/>
                </a:solidFill>
                <a:latin typeface="Calibri" pitchFamily="34" charset="0"/>
              </a:defRPr>
            </a:lvl5pPr>
            <a:lvl6pPr marL="2469086" indent="-224462" fontAlgn="base">
              <a:spcBef>
                <a:spcPct val="0"/>
              </a:spcBef>
              <a:spcAft>
                <a:spcPct val="0"/>
              </a:spcAft>
              <a:defRPr>
                <a:solidFill>
                  <a:schemeClr val="tx1"/>
                </a:solidFill>
                <a:latin typeface="Calibri" pitchFamily="34" charset="0"/>
              </a:defRPr>
            </a:lvl6pPr>
            <a:lvl7pPr marL="2918010" indent="-224462" fontAlgn="base">
              <a:spcBef>
                <a:spcPct val="0"/>
              </a:spcBef>
              <a:spcAft>
                <a:spcPct val="0"/>
              </a:spcAft>
              <a:defRPr>
                <a:solidFill>
                  <a:schemeClr val="tx1"/>
                </a:solidFill>
                <a:latin typeface="Calibri" pitchFamily="34" charset="0"/>
              </a:defRPr>
            </a:lvl7pPr>
            <a:lvl8pPr marL="3366935" indent="-224462" fontAlgn="base">
              <a:spcBef>
                <a:spcPct val="0"/>
              </a:spcBef>
              <a:spcAft>
                <a:spcPct val="0"/>
              </a:spcAft>
              <a:defRPr>
                <a:solidFill>
                  <a:schemeClr val="tx1"/>
                </a:solidFill>
                <a:latin typeface="Calibri" pitchFamily="34" charset="0"/>
              </a:defRPr>
            </a:lvl8pPr>
            <a:lvl9pPr marL="3815860" indent="-224462"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D3A9240F-3307-4BB4-8AEB-AB51150F33B6}" type="slidenum">
              <a:rPr lang="en-GB" altLang="en-US" smtClean="0">
                <a:solidFill>
                  <a:srgbClr val="000000"/>
                </a:solidFill>
              </a:rPr>
              <a:pPr fontAlgn="base">
                <a:spcBef>
                  <a:spcPct val="0"/>
                </a:spcBef>
                <a:spcAft>
                  <a:spcPct val="0"/>
                </a:spcAft>
                <a:defRPr/>
              </a:pPr>
              <a:t>42</a:t>
            </a:fld>
            <a:endParaRPr lang="en-GB" altLang="en-US" dirty="0" smtClean="0">
              <a:solidFill>
                <a:srgbClr val="000000"/>
              </a:solidFill>
            </a:endParaRPr>
          </a:p>
        </p:txBody>
      </p:sp>
    </p:spTree>
    <p:extLst>
      <p:ext uri="{BB962C8B-B14F-4D97-AF65-F5344CB8AC3E}">
        <p14:creationId xmlns:p14="http://schemas.microsoft.com/office/powerpoint/2010/main" val="297906795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22532"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29503" indent="-280578">
              <a:defRPr>
                <a:solidFill>
                  <a:schemeClr val="tx1"/>
                </a:solidFill>
                <a:latin typeface="Calibri" pitchFamily="34" charset="0"/>
              </a:defRPr>
            </a:lvl2pPr>
            <a:lvl3pPr marL="1122312" indent="-224462">
              <a:defRPr>
                <a:solidFill>
                  <a:schemeClr val="tx1"/>
                </a:solidFill>
                <a:latin typeface="Calibri" pitchFamily="34" charset="0"/>
              </a:defRPr>
            </a:lvl3pPr>
            <a:lvl4pPr marL="1571236" indent="-224462">
              <a:defRPr>
                <a:solidFill>
                  <a:schemeClr val="tx1"/>
                </a:solidFill>
                <a:latin typeface="Calibri" pitchFamily="34" charset="0"/>
              </a:defRPr>
            </a:lvl4pPr>
            <a:lvl5pPr marL="2020161" indent="-224462">
              <a:defRPr>
                <a:solidFill>
                  <a:schemeClr val="tx1"/>
                </a:solidFill>
                <a:latin typeface="Calibri" pitchFamily="34" charset="0"/>
              </a:defRPr>
            </a:lvl5pPr>
            <a:lvl6pPr marL="2469086" indent="-224462" fontAlgn="base">
              <a:spcBef>
                <a:spcPct val="0"/>
              </a:spcBef>
              <a:spcAft>
                <a:spcPct val="0"/>
              </a:spcAft>
              <a:defRPr>
                <a:solidFill>
                  <a:schemeClr val="tx1"/>
                </a:solidFill>
                <a:latin typeface="Calibri" pitchFamily="34" charset="0"/>
              </a:defRPr>
            </a:lvl6pPr>
            <a:lvl7pPr marL="2918010" indent="-224462" fontAlgn="base">
              <a:spcBef>
                <a:spcPct val="0"/>
              </a:spcBef>
              <a:spcAft>
                <a:spcPct val="0"/>
              </a:spcAft>
              <a:defRPr>
                <a:solidFill>
                  <a:schemeClr val="tx1"/>
                </a:solidFill>
                <a:latin typeface="Calibri" pitchFamily="34" charset="0"/>
              </a:defRPr>
            </a:lvl7pPr>
            <a:lvl8pPr marL="3366935" indent="-224462" fontAlgn="base">
              <a:spcBef>
                <a:spcPct val="0"/>
              </a:spcBef>
              <a:spcAft>
                <a:spcPct val="0"/>
              </a:spcAft>
              <a:defRPr>
                <a:solidFill>
                  <a:schemeClr val="tx1"/>
                </a:solidFill>
                <a:latin typeface="Calibri" pitchFamily="34" charset="0"/>
              </a:defRPr>
            </a:lvl8pPr>
            <a:lvl9pPr marL="3815860" indent="-224462"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D3A9240F-3307-4BB4-8AEB-AB51150F33B6}" type="slidenum">
              <a:rPr lang="en-GB" altLang="en-US" smtClean="0">
                <a:solidFill>
                  <a:srgbClr val="000000"/>
                </a:solidFill>
              </a:rPr>
              <a:pPr fontAlgn="base">
                <a:spcBef>
                  <a:spcPct val="0"/>
                </a:spcBef>
                <a:spcAft>
                  <a:spcPct val="0"/>
                </a:spcAft>
                <a:defRPr/>
              </a:pPr>
              <a:t>43</a:t>
            </a:fld>
            <a:endParaRPr lang="en-GB" altLang="en-US" dirty="0" smtClean="0">
              <a:solidFill>
                <a:srgbClr val="000000"/>
              </a:solidFill>
            </a:endParaRPr>
          </a:p>
        </p:txBody>
      </p:sp>
    </p:spTree>
    <p:extLst>
      <p:ext uri="{BB962C8B-B14F-4D97-AF65-F5344CB8AC3E}">
        <p14:creationId xmlns:p14="http://schemas.microsoft.com/office/powerpoint/2010/main" val="210041877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22532"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29503" indent="-280578">
              <a:defRPr>
                <a:solidFill>
                  <a:schemeClr val="tx1"/>
                </a:solidFill>
                <a:latin typeface="Calibri" pitchFamily="34" charset="0"/>
              </a:defRPr>
            </a:lvl2pPr>
            <a:lvl3pPr marL="1122312" indent="-224462">
              <a:defRPr>
                <a:solidFill>
                  <a:schemeClr val="tx1"/>
                </a:solidFill>
                <a:latin typeface="Calibri" pitchFamily="34" charset="0"/>
              </a:defRPr>
            </a:lvl3pPr>
            <a:lvl4pPr marL="1571236" indent="-224462">
              <a:defRPr>
                <a:solidFill>
                  <a:schemeClr val="tx1"/>
                </a:solidFill>
                <a:latin typeface="Calibri" pitchFamily="34" charset="0"/>
              </a:defRPr>
            </a:lvl4pPr>
            <a:lvl5pPr marL="2020161" indent="-224462">
              <a:defRPr>
                <a:solidFill>
                  <a:schemeClr val="tx1"/>
                </a:solidFill>
                <a:latin typeface="Calibri" pitchFamily="34" charset="0"/>
              </a:defRPr>
            </a:lvl5pPr>
            <a:lvl6pPr marL="2469086" indent="-224462" fontAlgn="base">
              <a:spcBef>
                <a:spcPct val="0"/>
              </a:spcBef>
              <a:spcAft>
                <a:spcPct val="0"/>
              </a:spcAft>
              <a:defRPr>
                <a:solidFill>
                  <a:schemeClr val="tx1"/>
                </a:solidFill>
                <a:latin typeface="Calibri" pitchFamily="34" charset="0"/>
              </a:defRPr>
            </a:lvl6pPr>
            <a:lvl7pPr marL="2918010" indent="-224462" fontAlgn="base">
              <a:spcBef>
                <a:spcPct val="0"/>
              </a:spcBef>
              <a:spcAft>
                <a:spcPct val="0"/>
              </a:spcAft>
              <a:defRPr>
                <a:solidFill>
                  <a:schemeClr val="tx1"/>
                </a:solidFill>
                <a:latin typeface="Calibri" pitchFamily="34" charset="0"/>
              </a:defRPr>
            </a:lvl7pPr>
            <a:lvl8pPr marL="3366935" indent="-224462" fontAlgn="base">
              <a:spcBef>
                <a:spcPct val="0"/>
              </a:spcBef>
              <a:spcAft>
                <a:spcPct val="0"/>
              </a:spcAft>
              <a:defRPr>
                <a:solidFill>
                  <a:schemeClr val="tx1"/>
                </a:solidFill>
                <a:latin typeface="Calibri" pitchFamily="34" charset="0"/>
              </a:defRPr>
            </a:lvl8pPr>
            <a:lvl9pPr marL="3815860" indent="-224462"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D3A9240F-3307-4BB4-8AEB-AB51150F33B6}" type="slidenum">
              <a:rPr lang="en-GB" altLang="en-US" smtClean="0">
                <a:solidFill>
                  <a:srgbClr val="000000"/>
                </a:solidFill>
              </a:rPr>
              <a:pPr fontAlgn="base">
                <a:spcBef>
                  <a:spcPct val="0"/>
                </a:spcBef>
                <a:spcAft>
                  <a:spcPct val="0"/>
                </a:spcAft>
                <a:defRPr/>
              </a:pPr>
              <a:t>44</a:t>
            </a:fld>
            <a:endParaRPr lang="en-GB" altLang="en-US" dirty="0" smtClean="0">
              <a:solidFill>
                <a:srgbClr val="000000"/>
              </a:solidFill>
            </a:endParaRPr>
          </a:p>
        </p:txBody>
      </p:sp>
    </p:spTree>
    <p:extLst>
      <p:ext uri="{BB962C8B-B14F-4D97-AF65-F5344CB8AC3E}">
        <p14:creationId xmlns:p14="http://schemas.microsoft.com/office/powerpoint/2010/main" val="147232433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22532"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29503" indent="-280578">
              <a:defRPr>
                <a:solidFill>
                  <a:schemeClr val="tx1"/>
                </a:solidFill>
                <a:latin typeface="Calibri" pitchFamily="34" charset="0"/>
              </a:defRPr>
            </a:lvl2pPr>
            <a:lvl3pPr marL="1122312" indent="-224462">
              <a:defRPr>
                <a:solidFill>
                  <a:schemeClr val="tx1"/>
                </a:solidFill>
                <a:latin typeface="Calibri" pitchFamily="34" charset="0"/>
              </a:defRPr>
            </a:lvl3pPr>
            <a:lvl4pPr marL="1571236" indent="-224462">
              <a:defRPr>
                <a:solidFill>
                  <a:schemeClr val="tx1"/>
                </a:solidFill>
                <a:latin typeface="Calibri" pitchFamily="34" charset="0"/>
              </a:defRPr>
            </a:lvl4pPr>
            <a:lvl5pPr marL="2020161" indent="-224462">
              <a:defRPr>
                <a:solidFill>
                  <a:schemeClr val="tx1"/>
                </a:solidFill>
                <a:latin typeface="Calibri" pitchFamily="34" charset="0"/>
              </a:defRPr>
            </a:lvl5pPr>
            <a:lvl6pPr marL="2469086" indent="-224462" fontAlgn="base">
              <a:spcBef>
                <a:spcPct val="0"/>
              </a:spcBef>
              <a:spcAft>
                <a:spcPct val="0"/>
              </a:spcAft>
              <a:defRPr>
                <a:solidFill>
                  <a:schemeClr val="tx1"/>
                </a:solidFill>
                <a:latin typeface="Calibri" pitchFamily="34" charset="0"/>
              </a:defRPr>
            </a:lvl6pPr>
            <a:lvl7pPr marL="2918010" indent="-224462" fontAlgn="base">
              <a:spcBef>
                <a:spcPct val="0"/>
              </a:spcBef>
              <a:spcAft>
                <a:spcPct val="0"/>
              </a:spcAft>
              <a:defRPr>
                <a:solidFill>
                  <a:schemeClr val="tx1"/>
                </a:solidFill>
                <a:latin typeface="Calibri" pitchFamily="34" charset="0"/>
              </a:defRPr>
            </a:lvl7pPr>
            <a:lvl8pPr marL="3366935" indent="-224462" fontAlgn="base">
              <a:spcBef>
                <a:spcPct val="0"/>
              </a:spcBef>
              <a:spcAft>
                <a:spcPct val="0"/>
              </a:spcAft>
              <a:defRPr>
                <a:solidFill>
                  <a:schemeClr val="tx1"/>
                </a:solidFill>
                <a:latin typeface="Calibri" pitchFamily="34" charset="0"/>
              </a:defRPr>
            </a:lvl8pPr>
            <a:lvl9pPr marL="3815860" indent="-224462"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D3A9240F-3307-4BB4-8AEB-AB51150F33B6}" type="slidenum">
              <a:rPr lang="en-GB" altLang="en-US" smtClean="0">
                <a:solidFill>
                  <a:srgbClr val="000000"/>
                </a:solidFill>
              </a:rPr>
              <a:pPr fontAlgn="base">
                <a:spcBef>
                  <a:spcPct val="0"/>
                </a:spcBef>
                <a:spcAft>
                  <a:spcPct val="0"/>
                </a:spcAft>
                <a:defRPr/>
              </a:pPr>
              <a:t>45</a:t>
            </a:fld>
            <a:endParaRPr lang="en-GB" altLang="en-US" dirty="0" smtClean="0">
              <a:solidFill>
                <a:srgbClr val="000000"/>
              </a:solidFill>
            </a:endParaRPr>
          </a:p>
        </p:txBody>
      </p:sp>
    </p:spTree>
    <p:extLst>
      <p:ext uri="{BB962C8B-B14F-4D97-AF65-F5344CB8AC3E}">
        <p14:creationId xmlns:p14="http://schemas.microsoft.com/office/powerpoint/2010/main" val="292663329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22532"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29503" indent="-280578">
              <a:defRPr>
                <a:solidFill>
                  <a:schemeClr val="tx1"/>
                </a:solidFill>
                <a:latin typeface="Calibri" pitchFamily="34" charset="0"/>
              </a:defRPr>
            </a:lvl2pPr>
            <a:lvl3pPr marL="1122312" indent="-224462">
              <a:defRPr>
                <a:solidFill>
                  <a:schemeClr val="tx1"/>
                </a:solidFill>
                <a:latin typeface="Calibri" pitchFamily="34" charset="0"/>
              </a:defRPr>
            </a:lvl3pPr>
            <a:lvl4pPr marL="1571236" indent="-224462">
              <a:defRPr>
                <a:solidFill>
                  <a:schemeClr val="tx1"/>
                </a:solidFill>
                <a:latin typeface="Calibri" pitchFamily="34" charset="0"/>
              </a:defRPr>
            </a:lvl4pPr>
            <a:lvl5pPr marL="2020161" indent="-224462">
              <a:defRPr>
                <a:solidFill>
                  <a:schemeClr val="tx1"/>
                </a:solidFill>
                <a:latin typeface="Calibri" pitchFamily="34" charset="0"/>
              </a:defRPr>
            </a:lvl5pPr>
            <a:lvl6pPr marL="2469086" indent="-224462" fontAlgn="base">
              <a:spcBef>
                <a:spcPct val="0"/>
              </a:spcBef>
              <a:spcAft>
                <a:spcPct val="0"/>
              </a:spcAft>
              <a:defRPr>
                <a:solidFill>
                  <a:schemeClr val="tx1"/>
                </a:solidFill>
                <a:latin typeface="Calibri" pitchFamily="34" charset="0"/>
              </a:defRPr>
            </a:lvl6pPr>
            <a:lvl7pPr marL="2918010" indent="-224462" fontAlgn="base">
              <a:spcBef>
                <a:spcPct val="0"/>
              </a:spcBef>
              <a:spcAft>
                <a:spcPct val="0"/>
              </a:spcAft>
              <a:defRPr>
                <a:solidFill>
                  <a:schemeClr val="tx1"/>
                </a:solidFill>
                <a:latin typeface="Calibri" pitchFamily="34" charset="0"/>
              </a:defRPr>
            </a:lvl7pPr>
            <a:lvl8pPr marL="3366935" indent="-224462" fontAlgn="base">
              <a:spcBef>
                <a:spcPct val="0"/>
              </a:spcBef>
              <a:spcAft>
                <a:spcPct val="0"/>
              </a:spcAft>
              <a:defRPr>
                <a:solidFill>
                  <a:schemeClr val="tx1"/>
                </a:solidFill>
                <a:latin typeface="Calibri" pitchFamily="34" charset="0"/>
              </a:defRPr>
            </a:lvl8pPr>
            <a:lvl9pPr marL="3815860" indent="-224462"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D3A9240F-3307-4BB4-8AEB-AB51150F33B6}" type="slidenum">
              <a:rPr lang="en-GB" altLang="en-US" smtClean="0">
                <a:solidFill>
                  <a:srgbClr val="000000"/>
                </a:solidFill>
              </a:rPr>
              <a:pPr fontAlgn="base">
                <a:spcBef>
                  <a:spcPct val="0"/>
                </a:spcBef>
                <a:spcAft>
                  <a:spcPct val="0"/>
                </a:spcAft>
                <a:defRPr/>
              </a:pPr>
              <a:t>46</a:t>
            </a:fld>
            <a:endParaRPr lang="en-GB" altLang="en-US" dirty="0" smtClean="0">
              <a:solidFill>
                <a:srgbClr val="000000"/>
              </a:solidFill>
            </a:endParaRPr>
          </a:p>
        </p:txBody>
      </p:sp>
    </p:spTree>
    <p:extLst>
      <p:ext uri="{BB962C8B-B14F-4D97-AF65-F5344CB8AC3E}">
        <p14:creationId xmlns:p14="http://schemas.microsoft.com/office/powerpoint/2010/main" val="1779810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EEDC9CE5-ECCC-41C7-A2E1-D43166161598}" type="datetimeFigureOut">
              <a:rPr lang="en-GB"/>
              <a:pPr>
                <a:defRPr/>
              </a:pPr>
              <a:t>04/12/2018</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dirty="0"/>
          </a:p>
        </p:txBody>
      </p:sp>
      <p:sp>
        <p:nvSpPr>
          <p:cNvPr id="6" name="Slide Number Placeholder 5"/>
          <p:cNvSpPr>
            <a:spLocks noGrp="1"/>
          </p:cNvSpPr>
          <p:nvPr>
            <p:ph type="sldNum" sz="quarter" idx="12"/>
          </p:nvPr>
        </p:nvSpPr>
        <p:spPr/>
        <p:txBody>
          <a:bodyPr/>
          <a:lstStyle>
            <a:lvl1pPr>
              <a:defRPr/>
            </a:lvl1pPr>
          </a:lstStyle>
          <a:p>
            <a:pPr>
              <a:defRPr/>
            </a:pPr>
            <a:fld id="{69079C99-5ABC-440C-ADDD-66C31A1BB9F4}" type="slidenum">
              <a:rPr lang="en-GB"/>
              <a:pPr>
                <a:defRPr/>
              </a:pPr>
              <a:t>‹#›</a:t>
            </a:fld>
            <a:endParaRPr lang="en-GB" dirty="0"/>
          </a:p>
        </p:txBody>
      </p:sp>
    </p:spTree>
    <p:extLst>
      <p:ext uri="{BB962C8B-B14F-4D97-AF65-F5344CB8AC3E}">
        <p14:creationId xmlns:p14="http://schemas.microsoft.com/office/powerpoint/2010/main" val="22590445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B235D715-942B-4A95-B315-342BE37F50CC}" type="datetimeFigureOut">
              <a:rPr lang="en-GB"/>
              <a:pPr>
                <a:defRPr/>
              </a:pPr>
              <a:t>04/12/2018</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dirty="0"/>
          </a:p>
        </p:txBody>
      </p:sp>
      <p:sp>
        <p:nvSpPr>
          <p:cNvPr id="6" name="Slide Number Placeholder 5"/>
          <p:cNvSpPr>
            <a:spLocks noGrp="1"/>
          </p:cNvSpPr>
          <p:nvPr>
            <p:ph type="sldNum" sz="quarter" idx="12"/>
          </p:nvPr>
        </p:nvSpPr>
        <p:spPr/>
        <p:txBody>
          <a:bodyPr/>
          <a:lstStyle>
            <a:lvl1pPr>
              <a:defRPr/>
            </a:lvl1pPr>
          </a:lstStyle>
          <a:p>
            <a:pPr>
              <a:defRPr/>
            </a:pPr>
            <a:fld id="{1455D904-5CD5-47C6-81DA-BC847390C052}" type="slidenum">
              <a:rPr lang="en-GB"/>
              <a:pPr>
                <a:defRPr/>
              </a:pPr>
              <a:t>‹#›</a:t>
            </a:fld>
            <a:endParaRPr lang="en-GB" dirty="0"/>
          </a:p>
        </p:txBody>
      </p:sp>
    </p:spTree>
    <p:extLst>
      <p:ext uri="{BB962C8B-B14F-4D97-AF65-F5344CB8AC3E}">
        <p14:creationId xmlns:p14="http://schemas.microsoft.com/office/powerpoint/2010/main" val="17733110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fld id="{772CD6D3-2466-4325-9683-5BBD32A37483}" type="datetimeFigureOut">
              <a:rPr lang="en-GB"/>
              <a:pPr>
                <a:defRPr/>
              </a:pPr>
              <a:t>04/12/2018</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dirty="0"/>
          </a:p>
        </p:txBody>
      </p:sp>
      <p:sp>
        <p:nvSpPr>
          <p:cNvPr id="6" name="Slide Number Placeholder 5"/>
          <p:cNvSpPr>
            <a:spLocks noGrp="1"/>
          </p:cNvSpPr>
          <p:nvPr>
            <p:ph type="sldNum" sz="quarter" idx="12"/>
          </p:nvPr>
        </p:nvSpPr>
        <p:spPr/>
        <p:txBody>
          <a:bodyPr/>
          <a:lstStyle>
            <a:lvl1pPr>
              <a:defRPr/>
            </a:lvl1pPr>
          </a:lstStyle>
          <a:p>
            <a:pPr>
              <a:defRPr/>
            </a:pPr>
            <a:fld id="{FD5E0749-C16B-4BCC-AB3F-FEDD373BC90A}" type="slidenum">
              <a:rPr lang="en-GB"/>
              <a:pPr>
                <a:defRPr/>
              </a:pPr>
              <a:t>‹#›</a:t>
            </a:fld>
            <a:endParaRPr lang="en-GB" dirty="0"/>
          </a:p>
        </p:txBody>
      </p:sp>
    </p:spTree>
    <p:extLst>
      <p:ext uri="{BB962C8B-B14F-4D97-AF65-F5344CB8AC3E}">
        <p14:creationId xmlns:p14="http://schemas.microsoft.com/office/powerpoint/2010/main" val="12743287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3"/>
          <p:cNvSpPr>
            <a:spLocks noGrp="1"/>
          </p:cNvSpPr>
          <p:nvPr>
            <p:ph type="dt" sz="half" idx="10"/>
          </p:nvPr>
        </p:nvSpPr>
        <p:spPr/>
        <p:txBody>
          <a:bodyPr/>
          <a:lstStyle>
            <a:lvl1pPr>
              <a:defRPr/>
            </a:lvl1pPr>
          </a:lstStyle>
          <a:p>
            <a:pPr>
              <a:defRPr/>
            </a:pPr>
            <a:fld id="{19F29392-564A-4853-9713-262DD8530F4C}" type="datetimeFigureOut">
              <a:rPr lang="en-GB"/>
              <a:pPr>
                <a:defRPr/>
              </a:pPr>
              <a:t>04/12/2018</a:t>
            </a:fld>
            <a:endParaRPr lang="en-GB" dirty="0"/>
          </a:p>
        </p:txBody>
      </p:sp>
      <p:sp>
        <p:nvSpPr>
          <p:cNvPr id="6" name="Footer Placeholder 4"/>
          <p:cNvSpPr>
            <a:spLocks noGrp="1"/>
          </p:cNvSpPr>
          <p:nvPr>
            <p:ph type="ftr" sz="quarter" idx="11"/>
          </p:nvPr>
        </p:nvSpPr>
        <p:spPr/>
        <p:txBody>
          <a:bodyPr/>
          <a:lstStyle>
            <a:lvl1pPr>
              <a:defRPr/>
            </a:lvl1pPr>
          </a:lstStyle>
          <a:p>
            <a:pPr>
              <a:defRPr/>
            </a:pPr>
            <a:endParaRPr lang="en-GB" dirty="0"/>
          </a:p>
        </p:txBody>
      </p:sp>
      <p:sp>
        <p:nvSpPr>
          <p:cNvPr id="7" name="Slide Number Placeholder 5"/>
          <p:cNvSpPr>
            <a:spLocks noGrp="1"/>
          </p:cNvSpPr>
          <p:nvPr>
            <p:ph type="sldNum" sz="quarter" idx="12"/>
          </p:nvPr>
        </p:nvSpPr>
        <p:spPr/>
        <p:txBody>
          <a:bodyPr/>
          <a:lstStyle>
            <a:lvl1pPr>
              <a:defRPr/>
            </a:lvl1pPr>
          </a:lstStyle>
          <a:p>
            <a:pPr>
              <a:defRPr/>
            </a:pPr>
            <a:fld id="{9AC5F212-9E8A-4C22-BE3C-D580525DE53F}" type="slidenum">
              <a:rPr lang="en-GB"/>
              <a:pPr>
                <a:defRPr/>
              </a:pPr>
              <a:t>‹#›</a:t>
            </a:fld>
            <a:endParaRPr lang="en-GB" dirty="0"/>
          </a:p>
        </p:txBody>
      </p:sp>
    </p:spTree>
    <p:extLst>
      <p:ext uri="{BB962C8B-B14F-4D97-AF65-F5344CB8AC3E}">
        <p14:creationId xmlns:p14="http://schemas.microsoft.com/office/powerpoint/2010/main" val="279831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3"/>
          <p:cNvSpPr>
            <a:spLocks noGrp="1"/>
          </p:cNvSpPr>
          <p:nvPr>
            <p:ph type="dt" sz="half" idx="10"/>
          </p:nvPr>
        </p:nvSpPr>
        <p:spPr/>
        <p:txBody>
          <a:bodyPr/>
          <a:lstStyle>
            <a:lvl1pPr>
              <a:defRPr/>
            </a:lvl1pPr>
          </a:lstStyle>
          <a:p>
            <a:pPr>
              <a:defRPr/>
            </a:pPr>
            <a:fld id="{AD73C2B9-89BD-40CE-9B21-09566547DC7A}" type="datetimeFigureOut">
              <a:rPr lang="en-GB"/>
              <a:pPr>
                <a:defRPr/>
              </a:pPr>
              <a:t>04/12/2018</a:t>
            </a:fld>
            <a:endParaRPr lang="en-GB" dirty="0"/>
          </a:p>
        </p:txBody>
      </p:sp>
      <p:sp>
        <p:nvSpPr>
          <p:cNvPr id="8" name="Footer Placeholder 4"/>
          <p:cNvSpPr>
            <a:spLocks noGrp="1"/>
          </p:cNvSpPr>
          <p:nvPr>
            <p:ph type="ftr" sz="quarter" idx="11"/>
          </p:nvPr>
        </p:nvSpPr>
        <p:spPr/>
        <p:txBody>
          <a:bodyPr/>
          <a:lstStyle>
            <a:lvl1pPr>
              <a:defRPr/>
            </a:lvl1pPr>
          </a:lstStyle>
          <a:p>
            <a:pPr>
              <a:defRPr/>
            </a:pPr>
            <a:endParaRPr lang="en-GB" dirty="0"/>
          </a:p>
        </p:txBody>
      </p:sp>
      <p:sp>
        <p:nvSpPr>
          <p:cNvPr id="9" name="Slide Number Placeholder 5"/>
          <p:cNvSpPr>
            <a:spLocks noGrp="1"/>
          </p:cNvSpPr>
          <p:nvPr>
            <p:ph type="sldNum" sz="quarter" idx="12"/>
          </p:nvPr>
        </p:nvSpPr>
        <p:spPr/>
        <p:txBody>
          <a:bodyPr/>
          <a:lstStyle>
            <a:lvl1pPr>
              <a:defRPr/>
            </a:lvl1pPr>
          </a:lstStyle>
          <a:p>
            <a:pPr>
              <a:defRPr/>
            </a:pPr>
            <a:fld id="{8B84EF8E-5B08-4D69-AAE0-AC9545FBBE8E}" type="slidenum">
              <a:rPr lang="en-GB"/>
              <a:pPr>
                <a:defRPr/>
              </a:pPr>
              <a:t>‹#›</a:t>
            </a:fld>
            <a:endParaRPr lang="en-GB" dirty="0"/>
          </a:p>
        </p:txBody>
      </p:sp>
    </p:spTree>
    <p:extLst>
      <p:ext uri="{BB962C8B-B14F-4D97-AF65-F5344CB8AC3E}">
        <p14:creationId xmlns:p14="http://schemas.microsoft.com/office/powerpoint/2010/main" val="26837014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5DEE6600-966F-41A9-90BF-1E60A00D345C}" type="datetimeFigureOut">
              <a:rPr lang="en-GB"/>
              <a:pPr>
                <a:defRPr/>
              </a:pPr>
              <a:t>04/12/2018</a:t>
            </a:fld>
            <a:endParaRPr lang="en-GB" dirty="0"/>
          </a:p>
        </p:txBody>
      </p:sp>
      <p:sp>
        <p:nvSpPr>
          <p:cNvPr id="4" name="Footer Placeholder 4"/>
          <p:cNvSpPr>
            <a:spLocks noGrp="1"/>
          </p:cNvSpPr>
          <p:nvPr>
            <p:ph type="ftr" sz="quarter" idx="11"/>
          </p:nvPr>
        </p:nvSpPr>
        <p:spPr/>
        <p:txBody>
          <a:bodyPr/>
          <a:lstStyle>
            <a:lvl1pPr>
              <a:defRPr/>
            </a:lvl1pPr>
          </a:lstStyle>
          <a:p>
            <a:pPr>
              <a:defRPr/>
            </a:pPr>
            <a:endParaRPr lang="en-GB" dirty="0"/>
          </a:p>
        </p:txBody>
      </p:sp>
      <p:sp>
        <p:nvSpPr>
          <p:cNvPr id="5" name="Slide Number Placeholder 5"/>
          <p:cNvSpPr>
            <a:spLocks noGrp="1"/>
          </p:cNvSpPr>
          <p:nvPr>
            <p:ph type="sldNum" sz="quarter" idx="12"/>
          </p:nvPr>
        </p:nvSpPr>
        <p:spPr/>
        <p:txBody>
          <a:bodyPr/>
          <a:lstStyle>
            <a:lvl1pPr>
              <a:defRPr/>
            </a:lvl1pPr>
          </a:lstStyle>
          <a:p>
            <a:pPr>
              <a:defRPr/>
            </a:pPr>
            <a:fld id="{C1A9283F-6A8F-4BCF-A650-7CD3A6523DF6}" type="slidenum">
              <a:rPr lang="en-GB"/>
              <a:pPr>
                <a:defRPr/>
              </a:pPr>
              <a:t>‹#›</a:t>
            </a:fld>
            <a:endParaRPr lang="en-GB" dirty="0"/>
          </a:p>
        </p:txBody>
      </p:sp>
    </p:spTree>
    <p:extLst>
      <p:ext uri="{BB962C8B-B14F-4D97-AF65-F5344CB8AC3E}">
        <p14:creationId xmlns:p14="http://schemas.microsoft.com/office/powerpoint/2010/main" val="308520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33F68118-4B1B-4234-8983-C139A9C62674}" type="datetimeFigureOut">
              <a:rPr lang="en-GB"/>
              <a:pPr>
                <a:defRPr/>
              </a:pPr>
              <a:t>04/12/2018</a:t>
            </a:fld>
            <a:endParaRPr lang="en-GB" dirty="0"/>
          </a:p>
        </p:txBody>
      </p:sp>
      <p:sp>
        <p:nvSpPr>
          <p:cNvPr id="3" name="Footer Placeholder 4"/>
          <p:cNvSpPr>
            <a:spLocks noGrp="1"/>
          </p:cNvSpPr>
          <p:nvPr>
            <p:ph type="ftr" sz="quarter" idx="11"/>
          </p:nvPr>
        </p:nvSpPr>
        <p:spPr/>
        <p:txBody>
          <a:bodyPr/>
          <a:lstStyle>
            <a:lvl1pPr>
              <a:defRPr/>
            </a:lvl1pPr>
          </a:lstStyle>
          <a:p>
            <a:pPr>
              <a:defRPr/>
            </a:pPr>
            <a:endParaRPr lang="en-GB" dirty="0"/>
          </a:p>
        </p:txBody>
      </p:sp>
      <p:sp>
        <p:nvSpPr>
          <p:cNvPr id="4" name="Slide Number Placeholder 5"/>
          <p:cNvSpPr>
            <a:spLocks noGrp="1"/>
          </p:cNvSpPr>
          <p:nvPr>
            <p:ph type="sldNum" sz="quarter" idx="12"/>
          </p:nvPr>
        </p:nvSpPr>
        <p:spPr/>
        <p:txBody>
          <a:bodyPr/>
          <a:lstStyle>
            <a:lvl1pPr>
              <a:defRPr/>
            </a:lvl1pPr>
          </a:lstStyle>
          <a:p>
            <a:pPr>
              <a:defRPr/>
            </a:pPr>
            <a:fld id="{8EDC6D1C-8DCD-4067-8608-0792FE7DC2A8}" type="slidenum">
              <a:rPr lang="en-GB"/>
              <a:pPr>
                <a:defRPr/>
              </a:pPr>
              <a:t>‹#›</a:t>
            </a:fld>
            <a:endParaRPr lang="en-GB" dirty="0"/>
          </a:p>
        </p:txBody>
      </p:sp>
    </p:spTree>
    <p:extLst>
      <p:ext uri="{BB962C8B-B14F-4D97-AF65-F5344CB8AC3E}">
        <p14:creationId xmlns:p14="http://schemas.microsoft.com/office/powerpoint/2010/main" val="5162334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F838CFF6-2CA1-4199-AB09-B893F5472354}" type="datetimeFigureOut">
              <a:rPr lang="en-GB"/>
              <a:pPr>
                <a:defRPr/>
              </a:pPr>
              <a:t>04/12/2018</a:t>
            </a:fld>
            <a:endParaRPr lang="en-GB" dirty="0"/>
          </a:p>
        </p:txBody>
      </p:sp>
      <p:sp>
        <p:nvSpPr>
          <p:cNvPr id="6" name="Footer Placeholder 4"/>
          <p:cNvSpPr>
            <a:spLocks noGrp="1"/>
          </p:cNvSpPr>
          <p:nvPr>
            <p:ph type="ftr" sz="quarter" idx="11"/>
          </p:nvPr>
        </p:nvSpPr>
        <p:spPr/>
        <p:txBody>
          <a:bodyPr/>
          <a:lstStyle>
            <a:lvl1pPr>
              <a:defRPr/>
            </a:lvl1pPr>
          </a:lstStyle>
          <a:p>
            <a:pPr>
              <a:defRPr/>
            </a:pPr>
            <a:endParaRPr lang="en-GB" dirty="0"/>
          </a:p>
        </p:txBody>
      </p:sp>
      <p:sp>
        <p:nvSpPr>
          <p:cNvPr id="7" name="Slide Number Placeholder 5"/>
          <p:cNvSpPr>
            <a:spLocks noGrp="1"/>
          </p:cNvSpPr>
          <p:nvPr>
            <p:ph type="sldNum" sz="quarter" idx="12"/>
          </p:nvPr>
        </p:nvSpPr>
        <p:spPr/>
        <p:txBody>
          <a:bodyPr/>
          <a:lstStyle>
            <a:lvl1pPr>
              <a:defRPr/>
            </a:lvl1pPr>
          </a:lstStyle>
          <a:p>
            <a:pPr>
              <a:defRPr/>
            </a:pPr>
            <a:fld id="{EF8A46D4-5078-45E2-AB3F-1E33729D00D4}" type="slidenum">
              <a:rPr lang="en-GB"/>
              <a:pPr>
                <a:defRPr/>
              </a:pPr>
              <a:t>‹#›</a:t>
            </a:fld>
            <a:endParaRPr lang="en-GB" dirty="0"/>
          </a:p>
        </p:txBody>
      </p:sp>
    </p:spTree>
    <p:extLst>
      <p:ext uri="{BB962C8B-B14F-4D97-AF65-F5344CB8AC3E}">
        <p14:creationId xmlns:p14="http://schemas.microsoft.com/office/powerpoint/2010/main" val="10505038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4E05F331-37E9-4594-8753-CDFDF4A8CB67}" type="datetimeFigureOut">
              <a:rPr lang="en-GB"/>
              <a:pPr>
                <a:defRPr/>
              </a:pPr>
              <a:t>04/12/2018</a:t>
            </a:fld>
            <a:endParaRPr lang="en-GB" dirty="0"/>
          </a:p>
        </p:txBody>
      </p:sp>
      <p:sp>
        <p:nvSpPr>
          <p:cNvPr id="6" name="Footer Placeholder 4"/>
          <p:cNvSpPr>
            <a:spLocks noGrp="1"/>
          </p:cNvSpPr>
          <p:nvPr>
            <p:ph type="ftr" sz="quarter" idx="11"/>
          </p:nvPr>
        </p:nvSpPr>
        <p:spPr/>
        <p:txBody>
          <a:bodyPr/>
          <a:lstStyle>
            <a:lvl1pPr>
              <a:defRPr/>
            </a:lvl1pPr>
          </a:lstStyle>
          <a:p>
            <a:pPr>
              <a:defRPr/>
            </a:pPr>
            <a:endParaRPr lang="en-GB" dirty="0"/>
          </a:p>
        </p:txBody>
      </p:sp>
      <p:sp>
        <p:nvSpPr>
          <p:cNvPr id="7" name="Slide Number Placeholder 5"/>
          <p:cNvSpPr>
            <a:spLocks noGrp="1"/>
          </p:cNvSpPr>
          <p:nvPr>
            <p:ph type="sldNum" sz="quarter" idx="12"/>
          </p:nvPr>
        </p:nvSpPr>
        <p:spPr/>
        <p:txBody>
          <a:bodyPr/>
          <a:lstStyle>
            <a:lvl1pPr>
              <a:defRPr/>
            </a:lvl1pPr>
          </a:lstStyle>
          <a:p>
            <a:pPr>
              <a:defRPr/>
            </a:pPr>
            <a:fld id="{5BA5FA21-7FC6-4422-AEB8-A538799A0321}" type="slidenum">
              <a:rPr lang="en-GB"/>
              <a:pPr>
                <a:defRPr/>
              </a:pPr>
              <a:t>‹#›</a:t>
            </a:fld>
            <a:endParaRPr lang="en-GB" dirty="0"/>
          </a:p>
        </p:txBody>
      </p:sp>
    </p:spTree>
    <p:extLst>
      <p:ext uri="{BB962C8B-B14F-4D97-AF65-F5344CB8AC3E}">
        <p14:creationId xmlns:p14="http://schemas.microsoft.com/office/powerpoint/2010/main" val="34074299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0F0A8C88-4A2D-45C0-A344-4F0DAE70A892}" type="datetimeFigureOut">
              <a:rPr lang="en-GB"/>
              <a:pPr>
                <a:defRPr/>
              </a:pPr>
              <a:t>04/12/2018</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dirty="0"/>
          </a:p>
        </p:txBody>
      </p:sp>
      <p:sp>
        <p:nvSpPr>
          <p:cNvPr id="6" name="Slide Number Placeholder 5"/>
          <p:cNvSpPr>
            <a:spLocks noGrp="1"/>
          </p:cNvSpPr>
          <p:nvPr>
            <p:ph type="sldNum" sz="quarter" idx="12"/>
          </p:nvPr>
        </p:nvSpPr>
        <p:spPr/>
        <p:txBody>
          <a:bodyPr/>
          <a:lstStyle>
            <a:lvl1pPr>
              <a:defRPr/>
            </a:lvl1pPr>
          </a:lstStyle>
          <a:p>
            <a:pPr>
              <a:defRPr/>
            </a:pPr>
            <a:fld id="{61E2B22C-7B64-4D42-93CC-2D06CC15D42D}" type="slidenum">
              <a:rPr lang="en-GB"/>
              <a:pPr>
                <a:defRPr/>
              </a:pPr>
              <a:t>‹#›</a:t>
            </a:fld>
            <a:endParaRPr lang="en-GB" dirty="0"/>
          </a:p>
        </p:txBody>
      </p:sp>
    </p:spTree>
    <p:extLst>
      <p:ext uri="{BB962C8B-B14F-4D97-AF65-F5344CB8AC3E}">
        <p14:creationId xmlns:p14="http://schemas.microsoft.com/office/powerpoint/2010/main" val="12050683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0CC4C7E3-F1D2-4A62-99D3-C5E36015465E}" type="datetimeFigureOut">
              <a:rPr lang="en-GB"/>
              <a:pPr>
                <a:defRPr/>
              </a:pPr>
              <a:t>04/12/2018</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dirty="0"/>
          </a:p>
        </p:txBody>
      </p:sp>
      <p:sp>
        <p:nvSpPr>
          <p:cNvPr id="6" name="Slide Number Placeholder 5"/>
          <p:cNvSpPr>
            <a:spLocks noGrp="1"/>
          </p:cNvSpPr>
          <p:nvPr>
            <p:ph type="sldNum" sz="quarter" idx="12"/>
          </p:nvPr>
        </p:nvSpPr>
        <p:spPr/>
        <p:txBody>
          <a:bodyPr/>
          <a:lstStyle>
            <a:lvl1pPr>
              <a:defRPr/>
            </a:lvl1pPr>
          </a:lstStyle>
          <a:p>
            <a:pPr>
              <a:defRPr/>
            </a:pPr>
            <a:fld id="{0B2FE993-F446-487A-87E3-C8FABF2AD68F}" type="slidenum">
              <a:rPr lang="en-GB"/>
              <a:pPr>
                <a:defRPr/>
              </a:pPr>
              <a:t>‹#›</a:t>
            </a:fld>
            <a:endParaRPr lang="en-GB" dirty="0"/>
          </a:p>
        </p:txBody>
      </p:sp>
    </p:spTree>
    <p:extLst>
      <p:ext uri="{BB962C8B-B14F-4D97-AF65-F5344CB8AC3E}">
        <p14:creationId xmlns:p14="http://schemas.microsoft.com/office/powerpoint/2010/main" val="18253738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070C0"/>
        </a:solid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a:solidFill>
                  <a:prstClr val="white">
                    <a:tint val="75000"/>
                  </a:prstClr>
                </a:solidFill>
                <a:latin typeface="+mn-lt"/>
                <a:cs typeface="+mn-cs"/>
              </a:defRPr>
            </a:lvl1pPr>
          </a:lstStyle>
          <a:p>
            <a:pPr>
              <a:defRPr/>
            </a:pPr>
            <a:fld id="{625C052D-3BBE-4967-B8CA-5F39F63D1A52}" type="datetimeFigureOut">
              <a:rPr lang="en-GB"/>
              <a:pPr>
                <a:defRPr/>
              </a:pPr>
              <a:t>04/12/2018</a:t>
            </a:fld>
            <a:endParaRPr lang="en-GB"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prstClr val="white">
                    <a:tint val="75000"/>
                  </a:prstClr>
                </a:solidFill>
                <a:latin typeface="+mn-lt"/>
                <a:cs typeface="+mn-cs"/>
              </a:defRPr>
            </a:lvl1pPr>
          </a:lstStyle>
          <a:p>
            <a:pPr>
              <a:defRPr/>
            </a:pPr>
            <a:endParaRPr lang="en-GB"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a:solidFill>
                  <a:prstClr val="white">
                    <a:tint val="75000"/>
                  </a:prstClr>
                </a:solidFill>
                <a:latin typeface="+mn-lt"/>
                <a:cs typeface="+mn-cs"/>
              </a:defRPr>
            </a:lvl1pPr>
          </a:lstStyle>
          <a:p>
            <a:pPr>
              <a:defRPr/>
            </a:pPr>
            <a:fld id="{54CDEC39-FDFD-4C62-B6ED-432FD8C89716}" type="slidenum">
              <a:rPr lang="en-GB"/>
              <a:pPr>
                <a:defRPr/>
              </a:pPr>
              <a:t>‹#›</a:t>
            </a:fld>
            <a:endParaRPr lang="en-GB" dirty="0"/>
          </a:p>
        </p:txBody>
      </p:sp>
    </p:spTree>
    <p:extLst>
      <p:ext uri="{BB962C8B-B14F-4D97-AF65-F5344CB8AC3E}">
        <p14:creationId xmlns:p14="http://schemas.microsoft.com/office/powerpoint/2010/main" val="1333191949"/>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7.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9.emf"/><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15.jp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17.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7.xml"/><Relationship Id="rId5" Type="http://schemas.openxmlformats.org/officeDocument/2006/relationships/image" Target="../media/image25.png"/><Relationship Id="rId4" Type="http://schemas.openxmlformats.org/officeDocument/2006/relationships/image" Target="../media/image24.png"/></Relationships>
</file>

<file path=ppt/slides/_rels/slide2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29.png"/><Relationship Id="rId5" Type="http://schemas.openxmlformats.org/officeDocument/2006/relationships/image" Target="../media/image28.png"/><Relationship Id="rId4" Type="http://schemas.openxmlformats.org/officeDocument/2006/relationships/image" Target="../media/image27.png"/></Relationships>
</file>

<file path=ppt/slides/_rels/slide21.xml.rels><?xml version="1.0" encoding="UTF-8" standalone="yes"?>
<Relationships xmlns="http://schemas.openxmlformats.org/package/2006/relationships"><Relationship Id="rId3" Type="http://schemas.openxmlformats.org/officeDocument/2006/relationships/image" Target="../media/image31.emf"/><Relationship Id="rId2" Type="http://schemas.openxmlformats.org/officeDocument/2006/relationships/image" Target="../media/image30.png"/><Relationship Id="rId1" Type="http://schemas.openxmlformats.org/officeDocument/2006/relationships/slideLayout" Target="../slideLayouts/slideLayout7.xml"/><Relationship Id="rId4" Type="http://schemas.openxmlformats.org/officeDocument/2006/relationships/image" Target="../media/image32.emf"/></Relationships>
</file>

<file path=ppt/slides/_rels/slide22.xml.rels><?xml version="1.0" encoding="UTF-8" standalone="yes"?>
<Relationships xmlns="http://schemas.openxmlformats.org/package/2006/relationships"><Relationship Id="rId3" Type="http://schemas.openxmlformats.org/officeDocument/2006/relationships/image" Target="../media/image31.emf"/><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31.emf"/><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31.emf"/><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31.emf"/><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31.emf"/><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33.emf"/><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33.emf"/><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33.emf"/><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33.emf"/><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33.emf"/><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32.emf"/><Relationship Id="rId2" Type="http://schemas.openxmlformats.org/officeDocument/2006/relationships/image" Target="../media/image33.emf"/><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32.emf"/><Relationship Id="rId2" Type="http://schemas.openxmlformats.org/officeDocument/2006/relationships/image" Target="../media/image33.emf"/><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32.emf"/><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32.emf"/><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32.emf"/><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8.xml"/><Relationship Id="rId1" Type="http://schemas.openxmlformats.org/officeDocument/2006/relationships/slideLayout" Target="../slideLayouts/slideLayout7.xml"/><Relationship Id="rId5" Type="http://schemas.openxmlformats.org/officeDocument/2006/relationships/image" Target="../media/image37.png"/><Relationship Id="rId4" Type="http://schemas.openxmlformats.org/officeDocument/2006/relationships/image" Target="../media/image36.png"/></Relationships>
</file>

<file path=ppt/slides/_rels/slide41.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image" Target="../media/image41.png"/><Relationship Id="rId5" Type="http://schemas.openxmlformats.org/officeDocument/2006/relationships/image" Target="../media/image40.jpeg"/><Relationship Id="rId4" Type="http://schemas.openxmlformats.org/officeDocument/2006/relationships/image" Target="../media/image39.png"/></Relationships>
</file>

<file path=ppt/slides/_rels/slide42.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20.xml"/><Relationship Id="rId1" Type="http://schemas.openxmlformats.org/officeDocument/2006/relationships/slideLayout" Target="../slideLayouts/slideLayout7.xml"/><Relationship Id="rId6" Type="http://schemas.openxmlformats.org/officeDocument/2006/relationships/image" Target="../media/image45.png"/><Relationship Id="rId5" Type="http://schemas.openxmlformats.org/officeDocument/2006/relationships/image" Target="../media/image44.png"/><Relationship Id="rId4" Type="http://schemas.openxmlformats.org/officeDocument/2006/relationships/image" Target="../media/image43.png"/></Relationships>
</file>

<file path=ppt/slides/_rels/slide43.xml.rels><?xml version="1.0" encoding="UTF-8" standalone="yes"?>
<Relationships xmlns="http://schemas.openxmlformats.org/package/2006/relationships"><Relationship Id="rId3" Type="http://schemas.openxmlformats.org/officeDocument/2006/relationships/image" Target="../media/image46.png"/><Relationship Id="rId7" Type="http://schemas.openxmlformats.org/officeDocument/2006/relationships/image" Target="../media/image50.png"/><Relationship Id="rId2" Type="http://schemas.openxmlformats.org/officeDocument/2006/relationships/notesSlide" Target="../notesSlides/notesSlide21.xml"/><Relationship Id="rId1" Type="http://schemas.openxmlformats.org/officeDocument/2006/relationships/slideLayout" Target="../slideLayouts/slideLayout7.xml"/><Relationship Id="rId6" Type="http://schemas.openxmlformats.org/officeDocument/2006/relationships/image" Target="../media/image49.png"/><Relationship Id="rId5" Type="http://schemas.openxmlformats.org/officeDocument/2006/relationships/image" Target="../media/image48.png"/><Relationship Id="rId4" Type="http://schemas.openxmlformats.org/officeDocument/2006/relationships/image" Target="../media/image47.png"/></Relationships>
</file>

<file path=ppt/slides/_rels/slide44.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image" Target="../media/image54.png"/><Relationship Id="rId5" Type="http://schemas.openxmlformats.org/officeDocument/2006/relationships/image" Target="../media/image53.png"/><Relationship Id="rId4" Type="http://schemas.openxmlformats.org/officeDocument/2006/relationships/image" Target="../media/image52.png"/></Relationships>
</file>

<file path=ppt/slides/_rels/slide45.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23.xml"/><Relationship Id="rId1" Type="http://schemas.openxmlformats.org/officeDocument/2006/relationships/slideLayout" Target="../slideLayouts/slideLayout7.xml"/><Relationship Id="rId4" Type="http://schemas.openxmlformats.org/officeDocument/2006/relationships/image" Target="../media/image56.png"/></Relationships>
</file>

<file path=ppt/slides/_rels/slide46.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24.xml"/><Relationship Id="rId1" Type="http://schemas.openxmlformats.org/officeDocument/2006/relationships/slideLayout" Target="../slideLayouts/slideLayout7.xml"/><Relationship Id="rId5" Type="http://schemas.openxmlformats.org/officeDocument/2006/relationships/image" Target="../media/image59.png"/><Relationship Id="rId4" Type="http://schemas.openxmlformats.org/officeDocument/2006/relationships/image" Target="../media/image5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5525" y="1556792"/>
            <a:ext cx="9148413" cy="5301208"/>
          </a:xfrm>
          <a:prstGeom prst="rect">
            <a:avLst/>
          </a:prstGeom>
        </p:spPr>
        <p:txBody>
          <a:bodyPr wrap="square" lIns="540000" tIns="360000" rIns="540000" bIns="360000" numCol="2" spcCol="360000">
            <a:normAutofit/>
          </a:bodyPr>
          <a:lstStyle/>
          <a:p>
            <a:pPr>
              <a:defRPr/>
            </a:pPr>
            <a:r>
              <a:rPr lang="en-GB" sz="2900" b="1" u="sng" dirty="0" smtClean="0">
                <a:solidFill>
                  <a:prstClr val="white"/>
                </a:solidFill>
                <a:cs typeface="Arial" charset="0"/>
              </a:rPr>
              <a:t>1. </a:t>
            </a:r>
            <a:r>
              <a:rPr lang="en-GB" sz="2900" b="1" u="sng" dirty="0" err="1" smtClean="0">
                <a:solidFill>
                  <a:prstClr val="white"/>
                </a:solidFill>
                <a:cs typeface="Arial" charset="0"/>
              </a:rPr>
              <a:t>Shanghailanders</a:t>
            </a:r>
            <a:endParaRPr lang="en-GB" sz="2900" b="1" u="sng" dirty="0" smtClean="0">
              <a:solidFill>
                <a:prstClr val="white"/>
              </a:solidFill>
              <a:cs typeface="Arial" charset="0"/>
            </a:endParaRPr>
          </a:p>
          <a:p>
            <a:pPr marL="285750" indent="-285750">
              <a:buFontTx/>
              <a:buChar char="-"/>
              <a:defRPr/>
            </a:pPr>
            <a:r>
              <a:rPr lang="en-GB" sz="2700" dirty="0" smtClean="0">
                <a:solidFill>
                  <a:prstClr val="white"/>
                </a:solidFill>
                <a:cs typeface="Arial" charset="0"/>
              </a:rPr>
              <a:t>Ballard</a:t>
            </a:r>
          </a:p>
          <a:p>
            <a:pPr marL="285750" indent="-285750">
              <a:buFontTx/>
              <a:buChar char="-"/>
              <a:defRPr/>
            </a:pPr>
            <a:r>
              <a:rPr lang="en-GB" sz="2700" dirty="0" err="1" smtClean="0">
                <a:solidFill>
                  <a:prstClr val="white"/>
                </a:solidFill>
                <a:cs typeface="Arial" charset="0"/>
              </a:rPr>
              <a:t>Pudong</a:t>
            </a:r>
            <a:endParaRPr lang="en-GB" sz="2700" dirty="0" smtClean="0">
              <a:solidFill>
                <a:prstClr val="white"/>
              </a:solidFill>
              <a:cs typeface="Arial" charset="0"/>
            </a:endParaRPr>
          </a:p>
          <a:p>
            <a:pPr marL="285750" indent="-285750">
              <a:buFontTx/>
              <a:buChar char="-"/>
              <a:defRPr/>
            </a:pPr>
            <a:r>
              <a:rPr lang="en-GB" sz="2700" dirty="0" smtClean="0">
                <a:solidFill>
                  <a:prstClr val="white"/>
                </a:solidFill>
                <a:cs typeface="Arial" charset="0"/>
              </a:rPr>
              <a:t>Population</a:t>
            </a:r>
          </a:p>
          <a:p>
            <a:pPr marL="285750" indent="-285750">
              <a:buFontTx/>
              <a:buChar char="-"/>
              <a:defRPr/>
            </a:pPr>
            <a:r>
              <a:rPr lang="en-GB" sz="2700" dirty="0" smtClean="0">
                <a:solidFill>
                  <a:prstClr val="white"/>
                </a:solidFill>
                <a:cs typeface="Arial" charset="0"/>
              </a:rPr>
              <a:t>‘The Shanghai Mind’</a:t>
            </a:r>
            <a:endParaRPr lang="en-GB" sz="2700" dirty="0">
              <a:solidFill>
                <a:prstClr val="white"/>
              </a:solidFill>
              <a:cs typeface="Arial" charset="0"/>
            </a:endParaRPr>
          </a:p>
          <a:p>
            <a:pPr marL="285750" indent="-285750">
              <a:buFontTx/>
              <a:buChar char="-"/>
              <a:defRPr/>
            </a:pPr>
            <a:endParaRPr lang="en-GB" sz="2700" b="1" u="sng" dirty="0">
              <a:solidFill>
                <a:prstClr val="white"/>
              </a:solidFill>
              <a:cs typeface="Arial" charset="0"/>
            </a:endParaRPr>
          </a:p>
          <a:p>
            <a:pPr>
              <a:defRPr/>
            </a:pPr>
            <a:r>
              <a:rPr lang="en-GB" sz="2700" b="1" u="sng" dirty="0">
                <a:solidFill>
                  <a:prstClr val="white"/>
                </a:solidFill>
                <a:cs typeface="Arial" charset="0"/>
              </a:rPr>
              <a:t>2. </a:t>
            </a:r>
            <a:r>
              <a:rPr lang="en-GB" sz="2700" b="1" u="sng" dirty="0" smtClean="0">
                <a:solidFill>
                  <a:prstClr val="white"/>
                </a:solidFill>
                <a:cs typeface="Arial" charset="0"/>
              </a:rPr>
              <a:t>New Culture Movement</a:t>
            </a:r>
            <a:endParaRPr lang="en-GB" sz="2700" b="1" u="sng" dirty="0">
              <a:solidFill>
                <a:prstClr val="white"/>
              </a:solidFill>
              <a:cs typeface="Arial" charset="0"/>
            </a:endParaRPr>
          </a:p>
          <a:p>
            <a:pPr marL="285750" indent="-285750">
              <a:buFontTx/>
              <a:buChar char="-"/>
              <a:defRPr/>
            </a:pPr>
            <a:r>
              <a:rPr lang="en-GB" sz="2700" dirty="0" smtClean="0">
                <a:solidFill>
                  <a:prstClr val="white"/>
                </a:solidFill>
                <a:cs typeface="Arial" charset="0"/>
              </a:rPr>
              <a:t>Changing </a:t>
            </a:r>
            <a:r>
              <a:rPr lang="en-GB" sz="2700" dirty="0">
                <a:solidFill>
                  <a:prstClr val="white"/>
                </a:solidFill>
                <a:cs typeface="Arial" charset="0"/>
              </a:rPr>
              <a:t>conceptions of time/space</a:t>
            </a:r>
          </a:p>
          <a:p>
            <a:pPr marL="285750" indent="-285750">
              <a:buFontTx/>
              <a:buChar char="-"/>
              <a:defRPr/>
            </a:pPr>
            <a:r>
              <a:rPr lang="en-GB" sz="2700" dirty="0" smtClean="0">
                <a:solidFill>
                  <a:prstClr val="white"/>
                </a:solidFill>
                <a:cs typeface="Arial" charset="0"/>
              </a:rPr>
              <a:t>Nationalist Shanghai</a:t>
            </a:r>
          </a:p>
          <a:p>
            <a:pPr marL="285750" indent="-285750">
              <a:buFontTx/>
              <a:buChar char="-"/>
              <a:defRPr/>
            </a:pPr>
            <a:r>
              <a:rPr lang="en-GB" sz="2800" i="1" dirty="0"/>
              <a:t>New </a:t>
            </a:r>
            <a:r>
              <a:rPr lang="en-GB" sz="2800" i="1" dirty="0" smtClean="0"/>
              <a:t>Youth</a:t>
            </a:r>
          </a:p>
          <a:p>
            <a:pPr marL="285750" indent="-285750">
              <a:buFontTx/>
              <a:buChar char="-"/>
              <a:defRPr/>
            </a:pPr>
            <a:r>
              <a:rPr lang="en-GB" sz="2800" dirty="0" smtClean="0">
                <a:cs typeface="Arial" charset="0"/>
              </a:rPr>
              <a:t>Universities</a:t>
            </a:r>
            <a:endParaRPr lang="en-GB" sz="2700" dirty="0" smtClean="0">
              <a:cs typeface="Arial" charset="0"/>
            </a:endParaRPr>
          </a:p>
          <a:p>
            <a:pPr>
              <a:defRPr/>
            </a:pPr>
            <a:endParaRPr lang="en-GB" sz="2700" dirty="0" smtClean="0">
              <a:solidFill>
                <a:prstClr val="white"/>
              </a:solidFill>
              <a:cs typeface="Arial" charset="0"/>
            </a:endParaRPr>
          </a:p>
          <a:p>
            <a:pPr>
              <a:defRPr/>
            </a:pPr>
            <a:r>
              <a:rPr lang="en-GB" sz="2700" b="1" u="sng" dirty="0" smtClean="0">
                <a:solidFill>
                  <a:prstClr val="white"/>
                </a:solidFill>
                <a:cs typeface="Arial" charset="0"/>
              </a:rPr>
              <a:t>3</a:t>
            </a:r>
            <a:r>
              <a:rPr lang="en-GB" sz="2700" b="1" u="sng" dirty="0">
                <a:solidFill>
                  <a:prstClr val="white"/>
                </a:solidFill>
                <a:cs typeface="Arial" charset="0"/>
              </a:rPr>
              <a:t>. ‘A Chronicle of </a:t>
            </a:r>
            <a:r>
              <a:rPr lang="en-GB" sz="2700" b="1" u="sng" dirty="0" smtClean="0">
                <a:solidFill>
                  <a:prstClr val="white"/>
                </a:solidFill>
                <a:cs typeface="Arial" charset="0"/>
              </a:rPr>
              <a:t>Clothes’</a:t>
            </a:r>
            <a:endParaRPr lang="en-GB" sz="2700" dirty="0" smtClean="0">
              <a:solidFill>
                <a:prstClr val="white"/>
              </a:solidFill>
              <a:cs typeface="Arial" charset="0"/>
            </a:endParaRPr>
          </a:p>
          <a:p>
            <a:pPr algn="r">
              <a:defRPr/>
            </a:pPr>
            <a:endParaRPr lang="en-GB" sz="2700" b="1" u="sng" dirty="0">
              <a:solidFill>
                <a:srgbClr val="FFFF00"/>
              </a:solidFill>
              <a:effectLst>
                <a:outerShdw blurRad="38100" dist="38100" dir="2700000" algn="tl">
                  <a:srgbClr val="000000">
                    <a:alpha val="43137"/>
                  </a:srgbClr>
                </a:outerShdw>
              </a:effectLst>
              <a:cs typeface="Arial" charset="0"/>
            </a:endParaRPr>
          </a:p>
          <a:p>
            <a:pPr algn="just">
              <a:defRPr/>
            </a:pPr>
            <a:r>
              <a:rPr lang="en-GB" sz="2700" b="1" u="sng" dirty="0" smtClean="0">
                <a:cs typeface="Arial" charset="0"/>
              </a:rPr>
              <a:t>4. Shanghai </a:t>
            </a:r>
            <a:r>
              <a:rPr lang="en-GB" sz="2700" b="1" u="sng" dirty="0" smtClean="0">
                <a:cs typeface="Arial" charset="0"/>
              </a:rPr>
              <a:t>Modern</a:t>
            </a:r>
            <a:endParaRPr lang="en-GB" sz="2700" b="1" u="sng" dirty="0" smtClean="0">
              <a:cs typeface="Arial" charset="0"/>
            </a:endParaRPr>
          </a:p>
          <a:p>
            <a:pPr marL="285750" indent="-285750">
              <a:buFontTx/>
              <a:buChar char="-"/>
              <a:defRPr/>
            </a:pPr>
            <a:r>
              <a:rPr lang="en-GB" sz="2700" dirty="0" err="1">
                <a:solidFill>
                  <a:prstClr val="white"/>
                </a:solidFill>
                <a:cs typeface="Arial" charset="0"/>
              </a:rPr>
              <a:t>Nank</a:t>
            </a:r>
            <a:r>
              <a:rPr lang="en-GB" sz="2700" dirty="0">
                <a:solidFill>
                  <a:prstClr val="white"/>
                </a:solidFill>
                <a:cs typeface="Arial" charset="0"/>
              </a:rPr>
              <a:t>(j)</a:t>
            </a:r>
            <a:r>
              <a:rPr lang="en-GB" sz="2700" dirty="0" err="1">
                <a:solidFill>
                  <a:prstClr val="white"/>
                </a:solidFill>
                <a:cs typeface="Arial" charset="0"/>
              </a:rPr>
              <a:t>ing</a:t>
            </a:r>
            <a:r>
              <a:rPr lang="en-GB" sz="2700" dirty="0">
                <a:solidFill>
                  <a:prstClr val="white"/>
                </a:solidFill>
                <a:cs typeface="Arial" charset="0"/>
              </a:rPr>
              <a:t> Road</a:t>
            </a:r>
          </a:p>
          <a:p>
            <a:pPr marL="285750" indent="-285750">
              <a:buFontTx/>
              <a:buChar char="-"/>
              <a:defRPr/>
            </a:pPr>
            <a:r>
              <a:rPr lang="en-GB" sz="2700" dirty="0">
                <a:solidFill>
                  <a:prstClr val="white"/>
                </a:solidFill>
                <a:cs typeface="Arial" charset="0"/>
              </a:rPr>
              <a:t>French Concession</a:t>
            </a:r>
          </a:p>
          <a:p>
            <a:pPr marL="285750" indent="-285750">
              <a:buFontTx/>
              <a:buChar char="-"/>
              <a:defRPr/>
            </a:pPr>
            <a:r>
              <a:rPr lang="en-GB" sz="2700" dirty="0">
                <a:solidFill>
                  <a:prstClr val="white"/>
                </a:solidFill>
                <a:cs typeface="Arial" charset="0"/>
              </a:rPr>
              <a:t>Refugee Shanghai</a:t>
            </a:r>
          </a:p>
          <a:p>
            <a:pPr marL="285750" indent="-285750">
              <a:buFontTx/>
              <a:buChar char="-"/>
              <a:defRPr/>
            </a:pPr>
            <a:r>
              <a:rPr lang="en-GB" sz="2700" dirty="0">
                <a:solidFill>
                  <a:prstClr val="white"/>
                </a:solidFill>
                <a:cs typeface="Arial" charset="0"/>
              </a:rPr>
              <a:t>Nationalist Shanghai</a:t>
            </a:r>
          </a:p>
          <a:p>
            <a:pPr marL="285750" indent="-285750">
              <a:buFontTx/>
              <a:buChar char="-"/>
              <a:defRPr/>
            </a:pPr>
            <a:r>
              <a:rPr lang="en-GB" sz="2700" dirty="0">
                <a:solidFill>
                  <a:prstClr val="white"/>
                </a:solidFill>
                <a:cs typeface="Arial" charset="0"/>
              </a:rPr>
              <a:t>Occupation Shanghai</a:t>
            </a:r>
          </a:p>
          <a:p>
            <a:pPr algn="just">
              <a:defRPr/>
            </a:pPr>
            <a:endParaRPr lang="en-GB" sz="2700" b="1" u="sng" dirty="0" smtClean="0">
              <a:cs typeface="Arial" charset="0"/>
            </a:endParaRPr>
          </a:p>
        </p:txBody>
      </p:sp>
      <p:sp>
        <p:nvSpPr>
          <p:cNvPr id="4" name="Rectangle 3"/>
          <p:cNvSpPr/>
          <p:nvPr/>
        </p:nvSpPr>
        <p:spPr>
          <a:xfrm>
            <a:off x="-11113" y="-3175"/>
            <a:ext cx="9144001" cy="1952321"/>
          </a:xfrm>
          <a:prstGeom prst="rect">
            <a:avLst/>
          </a:prstGeom>
        </p:spPr>
        <p:txBody>
          <a:bodyPr lIns="540000" tIns="540000" rIns="540000" bIns="540000">
            <a:spAutoFit/>
          </a:bodyPr>
          <a:lstStyle/>
          <a:p>
            <a:pPr>
              <a:defRPr/>
            </a:pPr>
            <a:r>
              <a:rPr lang="en-GB" sz="2800" b="1" dirty="0">
                <a:solidFill>
                  <a:srgbClr val="FFFF00"/>
                </a:solidFill>
                <a:effectLst>
                  <a:outerShdw blurRad="38100" dist="38100" dir="2700000" algn="tl">
                    <a:srgbClr val="000000">
                      <a:alpha val="43137"/>
                    </a:srgbClr>
                  </a:outerShdw>
                </a:effectLst>
                <a:cs typeface="Arial" charset="0"/>
              </a:rPr>
              <a:t>WEEK 2 Shanghai: Paris of the East</a:t>
            </a:r>
          </a:p>
          <a:p>
            <a:pPr>
              <a:defRPr/>
            </a:pPr>
            <a:r>
              <a:rPr lang="en-GB" sz="2800" b="1" dirty="0">
                <a:solidFill>
                  <a:srgbClr val="FFFF00"/>
                </a:solidFill>
                <a:effectLst>
                  <a:outerShdw blurRad="38100" dist="38100" dir="2700000" algn="tl">
                    <a:srgbClr val="000000">
                      <a:alpha val="43137"/>
                    </a:srgbClr>
                  </a:outerShdw>
                </a:effectLst>
                <a:cs typeface="Arial" charset="0"/>
              </a:rPr>
              <a:t>Lecture </a:t>
            </a:r>
            <a:r>
              <a:rPr lang="en-GB" sz="2800" b="1" dirty="0" smtClean="0">
                <a:solidFill>
                  <a:srgbClr val="FFFF00"/>
                </a:solidFill>
                <a:effectLst>
                  <a:outerShdw blurRad="38100" dist="38100" dir="2700000" algn="tl">
                    <a:srgbClr val="000000">
                      <a:alpha val="43137"/>
                    </a:srgbClr>
                  </a:outerShdw>
                </a:effectLst>
                <a:cs typeface="Arial" charset="0"/>
              </a:rPr>
              <a:t>6: Modernity Shanghai</a:t>
            </a:r>
            <a:endParaRPr lang="en-GB" sz="2800" b="1" dirty="0">
              <a:solidFill>
                <a:srgbClr val="FFFF00"/>
              </a:solidFill>
              <a:effectLst>
                <a:outerShdw blurRad="38100" dist="38100" dir="2700000" algn="tl">
                  <a:srgbClr val="000000">
                    <a:alpha val="43137"/>
                  </a:srgbClr>
                </a:outerShdw>
              </a:effectLst>
              <a:cs typeface="Arial" charset="0"/>
            </a:endParaRPr>
          </a:p>
        </p:txBody>
      </p:sp>
    </p:spTree>
    <p:extLst>
      <p:ext uri="{BB962C8B-B14F-4D97-AF65-F5344CB8AC3E}">
        <p14:creationId xmlns:p14="http://schemas.microsoft.com/office/powerpoint/2010/main" val="118545973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921" y="-6561"/>
            <a:ext cx="9155113" cy="1736878"/>
          </a:xfrm>
          <a:prstGeom prst="rect">
            <a:avLst/>
          </a:prstGeom>
        </p:spPr>
        <p:txBody>
          <a:bodyPr lIns="540000" tIns="540000" rIns="540000" bIns="540000">
            <a:spAutoFit/>
          </a:bodyPr>
          <a:lstStyle/>
          <a:p>
            <a:pPr fontAlgn="auto">
              <a:spcBef>
                <a:spcPts val="0"/>
              </a:spcBef>
              <a:spcAft>
                <a:spcPts val="0"/>
              </a:spcAft>
              <a:defRPr/>
            </a:pPr>
            <a:r>
              <a:rPr lang="en-GB" sz="2400" b="1" dirty="0" smtClean="0">
                <a:solidFill>
                  <a:prstClr val="white"/>
                </a:solidFill>
                <a:effectLst>
                  <a:outerShdw blurRad="38100" dist="38100" dir="2700000" algn="tl">
                    <a:srgbClr val="000000">
                      <a:alpha val="43137"/>
                    </a:srgbClr>
                  </a:outerShdw>
                </a:effectLst>
                <a:latin typeface="+mn-lt"/>
                <a:cs typeface="+mn-cs"/>
              </a:rPr>
              <a:t>Chronology of Modern China</a:t>
            </a:r>
          </a:p>
          <a:p>
            <a:pPr fontAlgn="auto">
              <a:spcBef>
                <a:spcPts val="0"/>
              </a:spcBef>
              <a:spcAft>
                <a:spcPts val="0"/>
              </a:spcAft>
              <a:defRPr/>
            </a:pPr>
            <a:endParaRPr lang="en-GB" b="1" dirty="0">
              <a:solidFill>
                <a:srgbClr val="FF0000"/>
              </a:solidFill>
              <a:effectLst>
                <a:outerShdw blurRad="38100" dist="38100" dir="2700000" algn="tl">
                  <a:srgbClr val="000000">
                    <a:alpha val="43137"/>
                  </a:srgbClr>
                </a:outerShdw>
              </a:effectLst>
              <a:latin typeface="+mn-lt"/>
              <a:cs typeface="+mn-cs"/>
            </a:endParaRPr>
          </a:p>
        </p:txBody>
      </p:sp>
      <p:graphicFrame>
        <p:nvGraphicFramePr>
          <p:cNvPr id="3" name="Table 2"/>
          <p:cNvGraphicFramePr>
            <a:graphicFrameLocks noGrp="1"/>
          </p:cNvGraphicFramePr>
          <p:nvPr>
            <p:extLst>
              <p:ext uri="{D42A27DB-BD31-4B8C-83A1-F6EECF244321}">
                <p14:modId xmlns:p14="http://schemas.microsoft.com/office/powerpoint/2010/main" val="14727981"/>
              </p:ext>
            </p:extLst>
          </p:nvPr>
        </p:nvGraphicFramePr>
        <p:xfrm>
          <a:off x="483183" y="1340769"/>
          <a:ext cx="8337289" cy="5184574"/>
        </p:xfrm>
        <a:graphic>
          <a:graphicData uri="http://schemas.openxmlformats.org/drawingml/2006/table">
            <a:tbl>
              <a:tblPr firstRow="1" firstCol="1" bandRow="1">
                <a:tableStyleId>{5C22544A-7EE6-4342-B048-85BDC9FD1C3A}</a:tableStyleId>
              </a:tblPr>
              <a:tblGrid>
                <a:gridCol w="1364296">
                  <a:extLst>
                    <a:ext uri="{9D8B030D-6E8A-4147-A177-3AD203B41FA5}">
                      <a16:colId xmlns:a16="http://schemas.microsoft.com/office/drawing/2014/main" val="20000"/>
                    </a:ext>
                  </a:extLst>
                </a:gridCol>
                <a:gridCol w="6972993">
                  <a:extLst>
                    <a:ext uri="{9D8B030D-6E8A-4147-A177-3AD203B41FA5}">
                      <a16:colId xmlns:a16="http://schemas.microsoft.com/office/drawing/2014/main" val="20001"/>
                    </a:ext>
                  </a:extLst>
                </a:gridCol>
              </a:tblGrid>
              <a:tr h="856945">
                <a:tc>
                  <a:txBody>
                    <a:bodyPr/>
                    <a:lstStyle/>
                    <a:p>
                      <a:pPr>
                        <a:lnSpc>
                          <a:spcPct val="107000"/>
                        </a:lnSpc>
                        <a:spcAft>
                          <a:spcPts val="800"/>
                        </a:spcAft>
                      </a:pPr>
                      <a:r>
                        <a:rPr lang="en-US" sz="1800" dirty="0">
                          <a:effectLst/>
                        </a:rPr>
                        <a:t>1644–1911</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17472" marR="17472" marT="17472" marB="17472"/>
                </a:tc>
                <a:tc>
                  <a:txBody>
                    <a:bodyPr/>
                    <a:lstStyle/>
                    <a:p>
                      <a:pPr algn="ctr">
                        <a:lnSpc>
                          <a:spcPct val="107000"/>
                        </a:lnSpc>
                        <a:spcAft>
                          <a:spcPts val="800"/>
                        </a:spcAft>
                      </a:pPr>
                      <a:r>
                        <a:rPr lang="en-US" sz="1800" dirty="0" smtClean="0">
                          <a:effectLst/>
                        </a:rPr>
                        <a:t>The Qing </a:t>
                      </a:r>
                      <a:r>
                        <a:rPr lang="en-US" sz="1800" dirty="0">
                          <a:effectLst/>
                        </a:rPr>
                        <a:t>Dynasty</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17472" marR="17472" marT="17472" marB="17472"/>
                </a:tc>
                <a:extLst>
                  <a:ext uri="{0D108BD9-81ED-4DB2-BD59-A6C34878D82A}">
                    <a16:rowId xmlns:a16="http://schemas.microsoft.com/office/drawing/2014/main" val="10000"/>
                  </a:ext>
                </a:extLst>
              </a:tr>
              <a:tr h="782783">
                <a:tc>
                  <a:txBody>
                    <a:bodyPr/>
                    <a:lstStyle/>
                    <a:p>
                      <a:pPr>
                        <a:lnSpc>
                          <a:spcPct val="107000"/>
                        </a:lnSpc>
                        <a:spcAft>
                          <a:spcPts val="800"/>
                        </a:spcAft>
                      </a:pPr>
                      <a:r>
                        <a:rPr lang="en-US" sz="1800" dirty="0" smtClean="0">
                          <a:effectLst/>
                        </a:rPr>
                        <a:t>1839–1842,</a:t>
                      </a:r>
                    </a:p>
                    <a:p>
                      <a:pPr marL="0" marR="0" indent="0" algn="l" defTabSz="914400" rtl="0" eaLnBrk="1" fontAlgn="auto" latinLnBrk="0" hangingPunct="1">
                        <a:lnSpc>
                          <a:spcPct val="107000"/>
                        </a:lnSpc>
                        <a:spcBef>
                          <a:spcPts val="0"/>
                        </a:spcBef>
                        <a:spcAft>
                          <a:spcPts val="800"/>
                        </a:spcAft>
                        <a:buClrTx/>
                        <a:buSzTx/>
                        <a:buFontTx/>
                        <a:buNone/>
                        <a:tabLst/>
                        <a:defRPr/>
                      </a:pPr>
                      <a:r>
                        <a:rPr lang="en-GB" sz="1800" dirty="0" smtClean="0">
                          <a:effectLst/>
                        </a:rPr>
                        <a:t>1856–1860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17472" marR="17472" marT="17472" marB="17472"/>
                </a:tc>
                <a:tc>
                  <a:txBody>
                    <a:bodyPr/>
                    <a:lstStyle/>
                    <a:p>
                      <a:pPr algn="ctr">
                        <a:lnSpc>
                          <a:spcPct val="107000"/>
                        </a:lnSpc>
                        <a:spcAft>
                          <a:spcPts val="800"/>
                        </a:spcAft>
                      </a:pPr>
                      <a:r>
                        <a:rPr lang="en-US" sz="1800" dirty="0" smtClean="0">
                          <a:effectLst/>
                        </a:rPr>
                        <a:t>Opium Wars </a:t>
                      </a:r>
                      <a:r>
                        <a:rPr lang="en-US" sz="1800" dirty="0">
                          <a:effectLst/>
                        </a:rPr>
                        <a:t>between Great Britain and China</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17472" marR="17472" marT="17472" marB="17472" anchor="ctr"/>
                </a:tc>
                <a:extLst>
                  <a:ext uri="{0D108BD9-81ED-4DB2-BD59-A6C34878D82A}">
                    <a16:rowId xmlns:a16="http://schemas.microsoft.com/office/drawing/2014/main" val="10001"/>
                  </a:ext>
                </a:extLst>
              </a:tr>
              <a:tr h="576811">
                <a:tc>
                  <a:txBody>
                    <a:bodyPr/>
                    <a:lstStyle/>
                    <a:p>
                      <a:pPr>
                        <a:lnSpc>
                          <a:spcPct val="107000"/>
                        </a:lnSpc>
                        <a:spcAft>
                          <a:spcPts val="800"/>
                        </a:spcAft>
                      </a:pPr>
                      <a:r>
                        <a:rPr lang="en-US" sz="1800" dirty="0">
                          <a:solidFill>
                            <a:srgbClr val="FFFF00"/>
                          </a:solidFill>
                          <a:effectLst/>
                        </a:rPr>
                        <a:t>1912–1949</a:t>
                      </a:r>
                      <a:endParaRPr lang="en-US" sz="1800" dirty="0">
                        <a:solidFill>
                          <a:srgbClr val="FFFF00"/>
                        </a:solidFill>
                        <a:effectLst/>
                        <a:latin typeface="Calibri" panose="020F0502020204030204" pitchFamily="34" charset="0"/>
                        <a:ea typeface="Calibri" panose="020F0502020204030204" pitchFamily="34" charset="0"/>
                        <a:cs typeface="Times New Roman" panose="02020603050405020304" pitchFamily="18" charset="0"/>
                      </a:endParaRPr>
                    </a:p>
                  </a:txBody>
                  <a:tcPr marL="17472" marR="17472" marT="17472" marB="17472">
                    <a:solidFill>
                      <a:schemeClr val="accent5"/>
                    </a:solidFill>
                  </a:tcPr>
                </a:tc>
                <a:tc>
                  <a:txBody>
                    <a:bodyPr/>
                    <a:lstStyle/>
                    <a:p>
                      <a:pPr algn="ctr">
                        <a:lnSpc>
                          <a:spcPct val="107000"/>
                        </a:lnSpc>
                        <a:spcAft>
                          <a:spcPts val="800"/>
                        </a:spcAft>
                      </a:pPr>
                      <a:r>
                        <a:rPr lang="en-US" sz="1800" b="1" dirty="0">
                          <a:solidFill>
                            <a:srgbClr val="FFFF00"/>
                          </a:solidFill>
                          <a:effectLst/>
                        </a:rPr>
                        <a:t>Republican Era</a:t>
                      </a:r>
                      <a:endParaRPr lang="en-US" sz="1800" b="1" dirty="0">
                        <a:solidFill>
                          <a:srgbClr val="FFFF00"/>
                        </a:solidFill>
                        <a:effectLst/>
                        <a:latin typeface="Calibri" panose="020F0502020204030204" pitchFamily="34" charset="0"/>
                        <a:ea typeface="Calibri" panose="020F0502020204030204" pitchFamily="34" charset="0"/>
                        <a:cs typeface="Times New Roman" panose="02020603050405020304" pitchFamily="18" charset="0"/>
                      </a:endParaRPr>
                    </a:p>
                  </a:txBody>
                  <a:tcPr marL="17472" marR="17472" marT="17472" marB="17472" anchor="ctr">
                    <a:solidFill>
                      <a:schemeClr val="accent5"/>
                    </a:solidFill>
                  </a:tcPr>
                </a:tc>
                <a:extLst>
                  <a:ext uri="{0D108BD9-81ED-4DB2-BD59-A6C34878D82A}">
                    <a16:rowId xmlns:a16="http://schemas.microsoft.com/office/drawing/2014/main" val="10002"/>
                  </a:ext>
                </a:extLst>
              </a:tr>
              <a:tr h="672864">
                <a:tc>
                  <a:txBody>
                    <a:bodyPr/>
                    <a:lstStyle/>
                    <a:p>
                      <a:pPr>
                        <a:lnSpc>
                          <a:spcPct val="107000"/>
                        </a:lnSpc>
                        <a:spcAft>
                          <a:spcPts val="800"/>
                        </a:spcAft>
                      </a:pPr>
                      <a:r>
                        <a:rPr lang="en-US" sz="1800" dirty="0">
                          <a:effectLst/>
                        </a:rPr>
                        <a:t>1937–1945</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17472" marR="17472" marT="17472" marB="17472"/>
                </a:tc>
                <a:tc>
                  <a:txBody>
                    <a:bodyPr/>
                    <a:lstStyle/>
                    <a:p>
                      <a:pPr algn="ctr">
                        <a:lnSpc>
                          <a:spcPct val="107000"/>
                        </a:lnSpc>
                        <a:spcAft>
                          <a:spcPts val="800"/>
                        </a:spcAft>
                      </a:pPr>
                      <a:r>
                        <a:rPr lang="en-US" sz="1800" dirty="0">
                          <a:effectLst/>
                        </a:rPr>
                        <a:t>Second-Sino Japanese War: Japanese occupation of eastern China, including Shanghai</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17472" marR="17472" marT="17472" marB="17472" anchor="ctr"/>
                </a:tc>
                <a:extLst>
                  <a:ext uri="{0D108BD9-81ED-4DB2-BD59-A6C34878D82A}">
                    <a16:rowId xmlns:a16="http://schemas.microsoft.com/office/drawing/2014/main" val="10003"/>
                  </a:ext>
                </a:extLst>
              </a:tr>
              <a:tr h="576811">
                <a:tc>
                  <a:txBody>
                    <a:bodyPr/>
                    <a:lstStyle/>
                    <a:p>
                      <a:pPr>
                        <a:lnSpc>
                          <a:spcPct val="107000"/>
                        </a:lnSpc>
                        <a:spcAft>
                          <a:spcPts val="800"/>
                        </a:spcAft>
                      </a:pPr>
                      <a:r>
                        <a:rPr lang="en-US" sz="1800" dirty="0">
                          <a:effectLst/>
                        </a:rPr>
                        <a:t>1949–present</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17472" marR="17472" marT="17472" marB="17472">
                    <a:solidFill>
                      <a:srgbClr val="FF0000"/>
                    </a:solidFill>
                  </a:tcPr>
                </a:tc>
                <a:tc>
                  <a:txBody>
                    <a:bodyPr/>
                    <a:lstStyle/>
                    <a:p>
                      <a:pPr algn="ctr">
                        <a:lnSpc>
                          <a:spcPct val="107000"/>
                        </a:lnSpc>
                        <a:spcAft>
                          <a:spcPts val="800"/>
                        </a:spcAft>
                      </a:pPr>
                      <a:r>
                        <a:rPr lang="en-US" sz="1800" b="1" dirty="0">
                          <a:solidFill>
                            <a:schemeClr val="tx1"/>
                          </a:solidFill>
                          <a:effectLst/>
                        </a:rPr>
                        <a:t>People’s Republic of China – Communist era</a:t>
                      </a:r>
                      <a:endParaRPr lang="en-US" sz="1800" b="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7472" marR="17472" marT="17472" marB="17472" anchor="ctr">
                    <a:solidFill>
                      <a:srgbClr val="FF0000"/>
                    </a:solidFill>
                  </a:tcPr>
                </a:tc>
                <a:extLst>
                  <a:ext uri="{0D108BD9-81ED-4DB2-BD59-A6C34878D82A}">
                    <a16:rowId xmlns:a16="http://schemas.microsoft.com/office/drawing/2014/main" val="10004"/>
                  </a:ext>
                </a:extLst>
              </a:tr>
              <a:tr h="576811">
                <a:tc>
                  <a:txBody>
                    <a:bodyPr/>
                    <a:lstStyle/>
                    <a:p>
                      <a:pPr>
                        <a:lnSpc>
                          <a:spcPct val="107000"/>
                        </a:lnSpc>
                        <a:spcAft>
                          <a:spcPts val="800"/>
                        </a:spcAft>
                      </a:pPr>
                      <a:r>
                        <a:rPr lang="en-US" sz="1800" dirty="0">
                          <a:effectLst/>
                        </a:rPr>
                        <a:t>1958–1961</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17472" marR="17472" marT="17472" marB="17472"/>
                </a:tc>
                <a:tc>
                  <a:txBody>
                    <a:bodyPr/>
                    <a:lstStyle/>
                    <a:p>
                      <a:pPr algn="ctr">
                        <a:lnSpc>
                          <a:spcPct val="107000"/>
                        </a:lnSpc>
                        <a:spcAft>
                          <a:spcPts val="800"/>
                        </a:spcAft>
                      </a:pPr>
                      <a:r>
                        <a:rPr lang="en-US" sz="1800" dirty="0">
                          <a:effectLst/>
                        </a:rPr>
                        <a:t>The Great Leap </a:t>
                      </a:r>
                      <a:r>
                        <a:rPr lang="en-US" sz="1800" dirty="0" smtClean="0">
                          <a:effectLst/>
                        </a:rPr>
                        <a:t>Forward</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17472" marR="17472" marT="17472" marB="17472" anchor="ctr"/>
                </a:tc>
                <a:extLst>
                  <a:ext uri="{0D108BD9-81ED-4DB2-BD59-A6C34878D82A}">
                    <a16:rowId xmlns:a16="http://schemas.microsoft.com/office/drawing/2014/main" val="10005"/>
                  </a:ext>
                </a:extLst>
              </a:tr>
              <a:tr h="576811">
                <a:tc>
                  <a:txBody>
                    <a:bodyPr/>
                    <a:lstStyle/>
                    <a:p>
                      <a:pPr>
                        <a:lnSpc>
                          <a:spcPct val="107000"/>
                        </a:lnSpc>
                        <a:spcAft>
                          <a:spcPts val="800"/>
                        </a:spcAft>
                      </a:pPr>
                      <a:r>
                        <a:rPr lang="en-US" sz="1800" dirty="0">
                          <a:effectLst/>
                        </a:rPr>
                        <a:t>1966–1976</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17472" marR="17472" marT="17472" marB="17472"/>
                </a:tc>
                <a:tc>
                  <a:txBody>
                    <a:bodyPr/>
                    <a:lstStyle/>
                    <a:p>
                      <a:pPr algn="ctr">
                        <a:lnSpc>
                          <a:spcPct val="107000"/>
                        </a:lnSpc>
                        <a:spcAft>
                          <a:spcPts val="800"/>
                        </a:spcAft>
                      </a:pPr>
                      <a:r>
                        <a:rPr lang="en-US" sz="1800" dirty="0">
                          <a:effectLst/>
                        </a:rPr>
                        <a:t>Cultural </a:t>
                      </a:r>
                      <a:r>
                        <a:rPr lang="en-US" sz="1800" dirty="0" smtClean="0">
                          <a:effectLst/>
                        </a:rPr>
                        <a:t>Revolution</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17472" marR="17472" marT="17472" marB="17472" anchor="ctr"/>
                </a:tc>
                <a:extLst>
                  <a:ext uri="{0D108BD9-81ED-4DB2-BD59-A6C34878D82A}">
                    <a16:rowId xmlns:a16="http://schemas.microsoft.com/office/drawing/2014/main" val="10006"/>
                  </a:ext>
                </a:extLst>
              </a:tr>
              <a:tr h="564738">
                <a:tc>
                  <a:txBody>
                    <a:bodyPr/>
                    <a:lstStyle/>
                    <a:p>
                      <a:pPr>
                        <a:lnSpc>
                          <a:spcPct val="107000"/>
                        </a:lnSpc>
                        <a:spcAft>
                          <a:spcPts val="800"/>
                        </a:spcAft>
                      </a:pPr>
                      <a:r>
                        <a:rPr lang="en-US" sz="1800" dirty="0">
                          <a:solidFill>
                            <a:schemeClr val="bg1"/>
                          </a:solidFill>
                          <a:effectLst/>
                        </a:rPr>
                        <a:t>1978–present</a:t>
                      </a:r>
                      <a:endParaRPr lang="en-US"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7472" marR="17472" marT="17472" marB="17472">
                    <a:solidFill>
                      <a:srgbClr val="FFC000"/>
                    </a:solidFill>
                  </a:tcPr>
                </a:tc>
                <a:tc>
                  <a:txBody>
                    <a:bodyPr/>
                    <a:lstStyle/>
                    <a:p>
                      <a:pPr algn="ctr">
                        <a:lnSpc>
                          <a:spcPct val="107000"/>
                        </a:lnSpc>
                        <a:spcAft>
                          <a:spcPts val="800"/>
                        </a:spcAft>
                      </a:pPr>
                      <a:r>
                        <a:rPr lang="en-GB" sz="1800" b="1" noProof="0" dirty="0" smtClean="0">
                          <a:solidFill>
                            <a:schemeClr val="bg1"/>
                          </a:solidFill>
                          <a:effectLst/>
                        </a:rPr>
                        <a:t>Liberalisation</a:t>
                      </a:r>
                      <a:r>
                        <a:rPr lang="en-US" sz="1800" b="1" dirty="0" smtClean="0">
                          <a:solidFill>
                            <a:schemeClr val="bg1"/>
                          </a:solidFill>
                          <a:effectLst/>
                        </a:rPr>
                        <a:t> </a:t>
                      </a:r>
                      <a:r>
                        <a:rPr lang="en-US" sz="1800" b="1" dirty="0">
                          <a:solidFill>
                            <a:schemeClr val="bg1"/>
                          </a:solidFill>
                          <a:effectLst/>
                        </a:rPr>
                        <a:t>of Chinese economy</a:t>
                      </a:r>
                      <a:endParaRPr lang="en-US" sz="1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7472" marR="17472" marT="17472" marB="17472" anchor="ctr">
                    <a:solidFill>
                      <a:srgbClr val="FFC000"/>
                    </a:solidFill>
                  </a:tcPr>
                </a:tc>
                <a:extLst>
                  <a:ext uri="{0D108BD9-81ED-4DB2-BD59-A6C34878D82A}">
                    <a16:rowId xmlns:a16="http://schemas.microsoft.com/office/drawing/2014/main" val="10007"/>
                  </a:ext>
                </a:extLst>
              </a:tr>
            </a:tbl>
          </a:graphicData>
        </a:graphic>
      </p:graphicFrame>
    </p:spTree>
    <p:extLst>
      <p:ext uri="{BB962C8B-B14F-4D97-AF65-F5344CB8AC3E}">
        <p14:creationId xmlns:p14="http://schemas.microsoft.com/office/powerpoint/2010/main" val="378633805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extLst>
              <p:ext uri="{D42A27DB-BD31-4B8C-83A1-F6EECF244321}">
                <p14:modId xmlns:p14="http://schemas.microsoft.com/office/powerpoint/2010/main" val="3385972124"/>
              </p:ext>
            </p:extLst>
          </p:nvPr>
        </p:nvGraphicFramePr>
        <p:xfrm>
          <a:off x="251520" y="116632"/>
          <a:ext cx="8784976" cy="5751988"/>
        </p:xfrm>
        <a:graphic>
          <a:graphicData uri="http://schemas.openxmlformats.org/drawingml/2006/table">
            <a:tbl>
              <a:tblPr firstRow="1" firstCol="1" bandRow="1">
                <a:tableStyleId>{5C22544A-7EE6-4342-B048-85BDC9FD1C3A}</a:tableStyleId>
              </a:tblPr>
              <a:tblGrid>
                <a:gridCol w="1470073">
                  <a:extLst>
                    <a:ext uri="{9D8B030D-6E8A-4147-A177-3AD203B41FA5}">
                      <a16:colId xmlns:a16="http://schemas.microsoft.com/office/drawing/2014/main" val="823195917"/>
                    </a:ext>
                  </a:extLst>
                </a:gridCol>
                <a:gridCol w="7314903">
                  <a:extLst>
                    <a:ext uri="{9D8B030D-6E8A-4147-A177-3AD203B41FA5}">
                      <a16:colId xmlns:a16="http://schemas.microsoft.com/office/drawing/2014/main" val="967518878"/>
                    </a:ext>
                  </a:extLst>
                </a:gridCol>
              </a:tblGrid>
              <a:tr h="957889">
                <a:tc>
                  <a:txBody>
                    <a:bodyPr/>
                    <a:lstStyle/>
                    <a:p>
                      <a:pPr>
                        <a:lnSpc>
                          <a:spcPct val="107000"/>
                        </a:lnSpc>
                        <a:spcAft>
                          <a:spcPts val="800"/>
                        </a:spcAft>
                      </a:pPr>
                      <a:r>
                        <a:rPr lang="en-US" sz="2000" dirty="0">
                          <a:effectLst/>
                        </a:rPr>
                        <a:t>1912</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6675" marR="66675" marT="66675" marB="66675"/>
                </a:tc>
                <a:tc>
                  <a:txBody>
                    <a:bodyPr/>
                    <a:lstStyle/>
                    <a:p>
                      <a:pPr>
                        <a:lnSpc>
                          <a:spcPct val="107000"/>
                        </a:lnSpc>
                        <a:spcAft>
                          <a:spcPts val="800"/>
                        </a:spcAft>
                      </a:pPr>
                      <a:r>
                        <a:rPr lang="en-US" sz="1800" dirty="0">
                          <a:effectLst/>
                        </a:rPr>
                        <a:t>China declared a republic; Sun </a:t>
                      </a:r>
                      <a:r>
                        <a:rPr lang="en-US" sz="1800" dirty="0" err="1">
                          <a:effectLst/>
                        </a:rPr>
                        <a:t>Yat-sen</a:t>
                      </a:r>
                      <a:r>
                        <a:rPr lang="en-US" sz="1800" dirty="0">
                          <a:effectLst/>
                        </a:rPr>
                        <a:t> first President, but resigns in favor of Yuan </a:t>
                      </a:r>
                      <a:r>
                        <a:rPr lang="en-US" sz="1800" dirty="0" err="1">
                          <a:effectLst/>
                        </a:rPr>
                        <a:t>Shihkai</a:t>
                      </a:r>
                      <a:r>
                        <a:rPr lang="en-US" sz="1800" dirty="0">
                          <a:effectLst/>
                        </a:rPr>
                        <a:t> (1859-1916); formation of Nationalist Party; end of Qing Dynasty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6675" marR="66675" marT="66675" marB="66675" anchor="ctr"/>
                </a:tc>
                <a:extLst>
                  <a:ext uri="{0D108BD9-81ED-4DB2-BD59-A6C34878D82A}">
                    <a16:rowId xmlns:a16="http://schemas.microsoft.com/office/drawing/2014/main" val="3362813736"/>
                  </a:ext>
                </a:extLst>
              </a:tr>
              <a:tr h="1238888">
                <a:tc>
                  <a:txBody>
                    <a:bodyPr/>
                    <a:lstStyle/>
                    <a:p>
                      <a:pPr>
                        <a:lnSpc>
                          <a:spcPct val="107000"/>
                        </a:lnSpc>
                        <a:spcAft>
                          <a:spcPts val="800"/>
                        </a:spcAft>
                      </a:pPr>
                      <a:r>
                        <a:rPr lang="en-US" sz="2000" dirty="0">
                          <a:effectLst/>
                        </a:rPr>
                        <a:t>1915–1920</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6675" marR="66675" marT="66675" marB="66675"/>
                </a:tc>
                <a:tc>
                  <a:txBody>
                    <a:bodyPr/>
                    <a:lstStyle/>
                    <a:p>
                      <a:pPr>
                        <a:lnSpc>
                          <a:spcPct val="107000"/>
                        </a:lnSpc>
                        <a:spcAft>
                          <a:spcPts val="800"/>
                        </a:spcAft>
                      </a:pPr>
                      <a:r>
                        <a:rPr lang="en-US" sz="2000" b="1" dirty="0">
                          <a:effectLst/>
                        </a:rPr>
                        <a:t>New Culture Movement</a:t>
                      </a:r>
                      <a:r>
                        <a:rPr lang="en-US" sz="1600" dirty="0">
                          <a:effectLst/>
                        </a:rPr>
                        <a:t>: calls for reform of Chinese society and nationhood: emphases on vernacular literature; end to patriarchal family; individual freedom; women's liberation; democratic and egalitarian </a:t>
                      </a:r>
                      <a:r>
                        <a:rPr lang="en-US" sz="1600" dirty="0" smtClean="0">
                          <a:effectLst/>
                        </a:rPr>
                        <a:t>values; reevaluation</a:t>
                      </a:r>
                      <a:r>
                        <a:rPr lang="en-US" sz="1600" baseline="0" dirty="0" smtClean="0">
                          <a:effectLst/>
                        </a:rPr>
                        <a:t> of Confucianism</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6675" marR="66675" marT="66675" marB="66675" anchor="ctr"/>
                </a:tc>
                <a:extLst>
                  <a:ext uri="{0D108BD9-81ED-4DB2-BD59-A6C34878D82A}">
                    <a16:rowId xmlns:a16="http://schemas.microsoft.com/office/drawing/2014/main" val="505912702"/>
                  </a:ext>
                </a:extLst>
              </a:tr>
              <a:tr h="1238888">
                <a:tc>
                  <a:txBody>
                    <a:bodyPr/>
                    <a:lstStyle/>
                    <a:p>
                      <a:pPr>
                        <a:lnSpc>
                          <a:spcPct val="107000"/>
                        </a:lnSpc>
                        <a:spcAft>
                          <a:spcPts val="800"/>
                        </a:spcAft>
                      </a:pPr>
                      <a:r>
                        <a:rPr lang="en-US" sz="2000" dirty="0">
                          <a:effectLst/>
                        </a:rPr>
                        <a:t>1916–1926</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6675" marR="66675" marT="66675" marB="66675"/>
                </a:tc>
                <a:tc>
                  <a:txBody>
                    <a:bodyPr/>
                    <a:lstStyle/>
                    <a:p>
                      <a:pPr marL="0" marR="0" lvl="0" indent="0" algn="l" defTabSz="914400" rtl="0" eaLnBrk="1" fontAlgn="auto" latinLnBrk="0" hangingPunct="1">
                        <a:lnSpc>
                          <a:spcPct val="107000"/>
                        </a:lnSpc>
                        <a:spcBef>
                          <a:spcPts val="0"/>
                        </a:spcBef>
                        <a:spcAft>
                          <a:spcPts val="800"/>
                        </a:spcAft>
                        <a:buClrTx/>
                        <a:buSzTx/>
                        <a:buFontTx/>
                        <a:buNone/>
                        <a:tabLst/>
                        <a:defRPr/>
                      </a:pPr>
                      <a:r>
                        <a:rPr lang="en-US" sz="2000" b="1" dirty="0">
                          <a:effectLst/>
                        </a:rPr>
                        <a:t>Warlord period</a:t>
                      </a:r>
                      <a:r>
                        <a:rPr lang="en-US" sz="2000" dirty="0">
                          <a:effectLst/>
                        </a:rPr>
                        <a:t>: </a:t>
                      </a:r>
                      <a:r>
                        <a:rPr lang="en-US" sz="1600" dirty="0">
                          <a:effectLst/>
                        </a:rPr>
                        <a:t>control of the country was divided among its military cliques in the mainland regions of Sichuan, Shanxi, Qinghai, Ningxia, Guangdong, Guangxi, Gansu, Yunnan and Xinjiang</a:t>
                      </a:r>
                      <a:r>
                        <a:rPr lang="en-US" sz="1600" dirty="0" smtClean="0">
                          <a:effectLst/>
                        </a:rPr>
                        <a:t>. Fighting in Beijing</a:t>
                      </a:r>
                      <a:r>
                        <a:rPr lang="en-US" sz="1600" baseline="0" dirty="0" smtClean="0">
                          <a:effectLst/>
                        </a:rPr>
                        <a:t> – exaggerates Shanghai’s relative status</a:t>
                      </a:r>
                      <a:endParaRPr lang="en-GB" sz="1600" dirty="0" smtClean="0">
                        <a:effectLst/>
                        <a:latin typeface="Calibri" panose="020F0502020204030204" pitchFamily="34" charset="0"/>
                        <a:ea typeface="Calibri" panose="020F0502020204030204" pitchFamily="34" charset="0"/>
                        <a:cs typeface="Times New Roman" panose="02020603050405020304" pitchFamily="18" charset="0"/>
                      </a:endParaRPr>
                    </a:p>
                  </a:txBody>
                  <a:tcPr marL="66675" marR="66675" marT="66675" marB="66675" anchor="ctr"/>
                </a:tc>
                <a:extLst>
                  <a:ext uri="{0D108BD9-81ED-4DB2-BD59-A6C34878D82A}">
                    <a16:rowId xmlns:a16="http://schemas.microsoft.com/office/drawing/2014/main" val="2384619636"/>
                  </a:ext>
                </a:extLst>
              </a:tr>
              <a:tr h="452082">
                <a:tc>
                  <a:txBody>
                    <a:bodyPr/>
                    <a:lstStyle/>
                    <a:p>
                      <a:pPr>
                        <a:lnSpc>
                          <a:spcPct val="107000"/>
                        </a:lnSpc>
                        <a:spcAft>
                          <a:spcPts val="800"/>
                        </a:spcAft>
                      </a:pPr>
                      <a:r>
                        <a:rPr lang="en-US" sz="2000" dirty="0">
                          <a:effectLst/>
                        </a:rPr>
                        <a:t>1917</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6675" marR="66675" marT="66675" marB="66675"/>
                </a:tc>
                <a:tc>
                  <a:txBody>
                    <a:bodyPr/>
                    <a:lstStyle/>
                    <a:p>
                      <a:pPr>
                        <a:lnSpc>
                          <a:spcPct val="107000"/>
                        </a:lnSpc>
                        <a:spcAft>
                          <a:spcPts val="800"/>
                        </a:spcAft>
                      </a:pPr>
                      <a:r>
                        <a:rPr lang="en-US" sz="1600" dirty="0">
                          <a:effectLst/>
                        </a:rPr>
                        <a:t>Sun </a:t>
                      </a:r>
                      <a:r>
                        <a:rPr lang="en-US" sz="1600" dirty="0" err="1">
                          <a:effectLst/>
                        </a:rPr>
                        <a:t>Yat-sen</a:t>
                      </a:r>
                      <a:r>
                        <a:rPr lang="en-US" sz="1600" dirty="0">
                          <a:effectLst/>
                        </a:rPr>
                        <a:t> sets up rival government in Canton</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6675" marR="66675" marT="66675" marB="66675" anchor="ctr"/>
                </a:tc>
                <a:extLst>
                  <a:ext uri="{0D108BD9-81ED-4DB2-BD59-A6C34878D82A}">
                    <a16:rowId xmlns:a16="http://schemas.microsoft.com/office/drawing/2014/main" val="88663854"/>
                  </a:ext>
                </a:extLst>
              </a:tr>
              <a:tr h="1800885">
                <a:tc>
                  <a:txBody>
                    <a:bodyPr/>
                    <a:lstStyle/>
                    <a:p>
                      <a:pPr>
                        <a:lnSpc>
                          <a:spcPct val="107000"/>
                        </a:lnSpc>
                        <a:spcAft>
                          <a:spcPts val="800"/>
                        </a:spcAft>
                      </a:pPr>
                      <a:r>
                        <a:rPr lang="en-US" sz="2000" dirty="0">
                          <a:effectLst/>
                        </a:rPr>
                        <a:t>1919</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6675" marR="66675" marT="66675" marB="66675"/>
                </a:tc>
                <a:tc>
                  <a:txBody>
                    <a:bodyPr/>
                    <a:lstStyle/>
                    <a:p>
                      <a:pPr>
                        <a:lnSpc>
                          <a:spcPct val="107000"/>
                        </a:lnSpc>
                        <a:spcAft>
                          <a:spcPts val="800"/>
                        </a:spcAft>
                      </a:pPr>
                      <a:r>
                        <a:rPr lang="en-US" sz="2000" b="1" dirty="0">
                          <a:effectLst/>
                        </a:rPr>
                        <a:t>May Fourth Movement</a:t>
                      </a:r>
                      <a:r>
                        <a:rPr lang="en-US" sz="2000" dirty="0">
                          <a:effectLst/>
                        </a:rPr>
                        <a:t>: </a:t>
                      </a:r>
                      <a:r>
                        <a:rPr lang="en-US" sz="1600" dirty="0">
                          <a:effectLst/>
                        </a:rPr>
                        <a:t>anti-imperialist, cultural and political movement growing out of student protests against Chinese government's weak response to the Treaty of Versailles, especially allowing Japan to receive territories in Shandong which had been surrendered to Britain/Japan by Germany after the Siege of Tsingtao (part of eastern theatre of WWI)</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6675" marR="66675" marT="66675" marB="66675" anchor="ctr"/>
                </a:tc>
                <a:extLst>
                  <a:ext uri="{0D108BD9-81ED-4DB2-BD59-A6C34878D82A}">
                    <a16:rowId xmlns:a16="http://schemas.microsoft.com/office/drawing/2014/main" val="2219513982"/>
                  </a:ext>
                </a:extLst>
              </a:tr>
            </a:tbl>
          </a:graphicData>
        </a:graphic>
      </p:graphicFrame>
      <p:graphicFrame>
        <p:nvGraphicFramePr>
          <p:cNvPr id="5" name="Table 4"/>
          <p:cNvGraphicFramePr>
            <a:graphicFrameLocks noGrp="1"/>
          </p:cNvGraphicFramePr>
          <p:nvPr>
            <p:extLst>
              <p:ext uri="{D42A27DB-BD31-4B8C-83A1-F6EECF244321}">
                <p14:modId xmlns:p14="http://schemas.microsoft.com/office/powerpoint/2010/main" val="3973408964"/>
              </p:ext>
            </p:extLst>
          </p:nvPr>
        </p:nvGraphicFramePr>
        <p:xfrm>
          <a:off x="251520" y="5868620"/>
          <a:ext cx="8784976" cy="785622"/>
        </p:xfrm>
        <a:graphic>
          <a:graphicData uri="http://schemas.openxmlformats.org/drawingml/2006/table">
            <a:tbl>
              <a:tblPr firstRow="1" firstCol="1" bandRow="1">
                <a:tableStyleId>{5C22544A-7EE6-4342-B048-85BDC9FD1C3A}</a:tableStyleId>
              </a:tblPr>
              <a:tblGrid>
                <a:gridCol w="1512168">
                  <a:extLst>
                    <a:ext uri="{9D8B030D-6E8A-4147-A177-3AD203B41FA5}">
                      <a16:colId xmlns:a16="http://schemas.microsoft.com/office/drawing/2014/main" val="2926261172"/>
                    </a:ext>
                  </a:extLst>
                </a:gridCol>
                <a:gridCol w="7272808">
                  <a:extLst>
                    <a:ext uri="{9D8B030D-6E8A-4147-A177-3AD203B41FA5}">
                      <a16:colId xmlns:a16="http://schemas.microsoft.com/office/drawing/2014/main" val="3268583167"/>
                    </a:ext>
                  </a:extLst>
                </a:gridCol>
              </a:tblGrid>
              <a:tr h="0">
                <a:tc>
                  <a:txBody>
                    <a:bodyPr/>
                    <a:lstStyle/>
                    <a:p>
                      <a:pPr>
                        <a:lnSpc>
                          <a:spcPct val="107000"/>
                        </a:lnSpc>
                        <a:spcAft>
                          <a:spcPts val="800"/>
                        </a:spcAft>
                      </a:pPr>
                      <a:r>
                        <a:rPr lang="en-US" sz="2000" dirty="0">
                          <a:effectLst/>
                        </a:rPr>
                        <a:t>1926–1927</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6675" marR="66675" marT="66675" marB="66675"/>
                </a:tc>
                <a:tc>
                  <a:txBody>
                    <a:bodyPr/>
                    <a:lstStyle/>
                    <a:p>
                      <a:pPr>
                        <a:lnSpc>
                          <a:spcPct val="107000"/>
                        </a:lnSpc>
                        <a:spcAft>
                          <a:spcPts val="800"/>
                        </a:spcAft>
                      </a:pPr>
                      <a:r>
                        <a:rPr lang="en-US" sz="2000" dirty="0">
                          <a:effectLst/>
                        </a:rPr>
                        <a:t>Northern Expedition led by General Chiang Kai-shek (1884-1975) reunifies China under Nationalist government</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6675" marR="66675" marT="66675" marB="66675" anchor="ctr"/>
                </a:tc>
                <a:extLst>
                  <a:ext uri="{0D108BD9-81ED-4DB2-BD59-A6C34878D82A}">
                    <a16:rowId xmlns:a16="http://schemas.microsoft.com/office/drawing/2014/main" val="2873005251"/>
                  </a:ext>
                </a:extLst>
              </a:tr>
            </a:tbl>
          </a:graphicData>
        </a:graphic>
      </p:graphicFrame>
    </p:spTree>
    <p:extLst>
      <p:ext uri="{BB962C8B-B14F-4D97-AF65-F5344CB8AC3E}">
        <p14:creationId xmlns:p14="http://schemas.microsoft.com/office/powerpoint/2010/main" val="254694056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2"/>
          <a:srcRect l="6438" t="4974" r="6623" b="9231"/>
          <a:stretch/>
        </p:blipFill>
        <p:spPr>
          <a:xfrm>
            <a:off x="251519" y="836712"/>
            <a:ext cx="3820781" cy="5731172"/>
          </a:xfrm>
          <a:prstGeom prst="rect">
            <a:avLst/>
          </a:prstGeom>
        </p:spPr>
      </p:pic>
      <p:pic>
        <p:nvPicPr>
          <p:cNvPr id="4" name="Picture 3"/>
          <p:cNvPicPr>
            <a:picLocks noChangeAspect="1"/>
          </p:cNvPicPr>
          <p:nvPr/>
        </p:nvPicPr>
        <p:blipFill>
          <a:blip r:embed="rId3"/>
          <a:stretch>
            <a:fillRect/>
          </a:stretch>
        </p:blipFill>
        <p:spPr>
          <a:xfrm>
            <a:off x="5868144" y="-22381"/>
            <a:ext cx="3447860" cy="4087529"/>
          </a:xfrm>
          <a:prstGeom prst="rect">
            <a:avLst/>
          </a:prstGeom>
        </p:spPr>
      </p:pic>
      <p:pic>
        <p:nvPicPr>
          <p:cNvPr id="5" name="Picture 4"/>
          <p:cNvPicPr>
            <a:picLocks noChangeAspect="1"/>
          </p:cNvPicPr>
          <p:nvPr/>
        </p:nvPicPr>
        <p:blipFill>
          <a:blip r:embed="rId4"/>
          <a:stretch>
            <a:fillRect/>
          </a:stretch>
        </p:blipFill>
        <p:spPr>
          <a:xfrm>
            <a:off x="4179202" y="2797356"/>
            <a:ext cx="3377884" cy="4026793"/>
          </a:xfrm>
          <a:prstGeom prst="rect">
            <a:avLst/>
          </a:prstGeom>
        </p:spPr>
      </p:pic>
      <p:sp>
        <p:nvSpPr>
          <p:cNvPr id="6" name="Rectangle 5"/>
          <p:cNvSpPr/>
          <p:nvPr/>
        </p:nvSpPr>
        <p:spPr>
          <a:xfrm>
            <a:off x="-1" y="6463"/>
            <a:ext cx="9144001" cy="1132715"/>
          </a:xfrm>
          <a:prstGeom prst="rect">
            <a:avLst/>
          </a:prstGeom>
        </p:spPr>
        <p:txBody>
          <a:bodyPr wrap="square" lIns="540000" tIns="360000" rIns="540000" bIns="396000">
            <a:spAutoFit/>
          </a:bodyPr>
          <a:lstStyle/>
          <a:p>
            <a:pPr lvl="0" algn="just"/>
            <a:r>
              <a:rPr lang="en-GB" sz="2400" b="1" dirty="0" smtClean="0">
                <a:solidFill>
                  <a:srgbClr val="FFFF00"/>
                </a:solidFill>
              </a:rPr>
              <a:t>1. </a:t>
            </a:r>
            <a:r>
              <a:rPr lang="en-GB" sz="2400" b="1" dirty="0" err="1" smtClean="0">
                <a:solidFill>
                  <a:srgbClr val="FFFF00"/>
                </a:solidFill>
              </a:rPr>
              <a:t>Shanghailanders</a:t>
            </a:r>
            <a:r>
              <a:rPr lang="en-GB" sz="2400" b="1" dirty="0" smtClean="0">
                <a:solidFill>
                  <a:srgbClr val="FFFF00"/>
                </a:solidFill>
              </a:rPr>
              <a:t>: Ballard</a:t>
            </a:r>
            <a:endParaRPr lang="en-GB" sz="2400" b="1" dirty="0">
              <a:solidFill>
                <a:srgbClr val="FFFF00"/>
              </a:solidFill>
            </a:endParaRPr>
          </a:p>
        </p:txBody>
      </p:sp>
    </p:spTree>
    <p:extLst>
      <p:ext uri="{BB962C8B-B14F-4D97-AF65-F5344CB8AC3E}">
        <p14:creationId xmlns:p14="http://schemas.microsoft.com/office/powerpoint/2010/main" val="54149463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719468" y="1121142"/>
            <a:ext cx="5417264" cy="4181748"/>
          </a:xfrm>
          <a:prstGeom prst="rect">
            <a:avLst/>
          </a:prstGeom>
        </p:spPr>
      </p:pic>
      <p:sp>
        <p:nvSpPr>
          <p:cNvPr id="3" name="Rectangle 2"/>
          <p:cNvSpPr/>
          <p:nvPr/>
        </p:nvSpPr>
        <p:spPr>
          <a:xfrm>
            <a:off x="5214679" y="5322170"/>
            <a:ext cx="2426842" cy="1200329"/>
          </a:xfrm>
          <a:prstGeom prst="rect">
            <a:avLst/>
          </a:prstGeom>
        </p:spPr>
        <p:txBody>
          <a:bodyPr wrap="square">
            <a:spAutoFit/>
          </a:bodyPr>
          <a:lstStyle/>
          <a:p>
            <a:r>
              <a:rPr lang="en-GB" dirty="0"/>
              <a:t>British Cigarette Company factory </a:t>
            </a:r>
            <a:r>
              <a:rPr lang="en-GB" dirty="0" smtClean="0"/>
              <a:t>buildings, </a:t>
            </a:r>
            <a:r>
              <a:rPr lang="en-GB" dirty="0" err="1" smtClean="0"/>
              <a:t>Pootung</a:t>
            </a:r>
            <a:r>
              <a:rPr lang="en-GB" dirty="0" smtClean="0"/>
              <a:t> (</a:t>
            </a:r>
            <a:r>
              <a:rPr lang="en-GB" dirty="0" err="1" smtClean="0"/>
              <a:t>Pudong</a:t>
            </a:r>
            <a:r>
              <a:rPr lang="en-GB" dirty="0" smtClean="0"/>
              <a:t>) </a:t>
            </a:r>
            <a:endParaRPr lang="en-GB" dirty="0"/>
          </a:p>
        </p:txBody>
      </p:sp>
      <p:pic>
        <p:nvPicPr>
          <p:cNvPr id="4" name="Picture 3"/>
          <p:cNvPicPr>
            <a:picLocks noChangeAspect="1"/>
          </p:cNvPicPr>
          <p:nvPr/>
        </p:nvPicPr>
        <p:blipFill>
          <a:blip r:embed="rId3"/>
          <a:stretch>
            <a:fillRect/>
          </a:stretch>
        </p:blipFill>
        <p:spPr>
          <a:xfrm>
            <a:off x="0" y="1121142"/>
            <a:ext cx="3989090" cy="3079298"/>
          </a:xfrm>
          <a:prstGeom prst="rect">
            <a:avLst/>
          </a:prstGeom>
        </p:spPr>
      </p:pic>
      <p:pic>
        <p:nvPicPr>
          <p:cNvPr id="5" name="Picture 4"/>
          <p:cNvPicPr>
            <a:picLocks noChangeAspect="1"/>
          </p:cNvPicPr>
          <p:nvPr/>
        </p:nvPicPr>
        <p:blipFill>
          <a:blip r:embed="rId4"/>
          <a:stretch>
            <a:fillRect/>
          </a:stretch>
        </p:blipFill>
        <p:spPr>
          <a:xfrm>
            <a:off x="7268" y="3924536"/>
            <a:ext cx="3707482" cy="2933464"/>
          </a:xfrm>
          <a:prstGeom prst="rect">
            <a:avLst/>
          </a:prstGeom>
        </p:spPr>
      </p:pic>
      <p:sp>
        <p:nvSpPr>
          <p:cNvPr id="6" name="Rectangle 5"/>
          <p:cNvSpPr/>
          <p:nvPr/>
        </p:nvSpPr>
        <p:spPr>
          <a:xfrm>
            <a:off x="-1" y="6463"/>
            <a:ext cx="9144001" cy="1132715"/>
          </a:xfrm>
          <a:prstGeom prst="rect">
            <a:avLst/>
          </a:prstGeom>
        </p:spPr>
        <p:txBody>
          <a:bodyPr wrap="square" lIns="540000" tIns="360000" rIns="540000" bIns="396000">
            <a:spAutoFit/>
          </a:bodyPr>
          <a:lstStyle/>
          <a:p>
            <a:pPr lvl="0" algn="just"/>
            <a:r>
              <a:rPr lang="en-GB" sz="2400" b="1" dirty="0" smtClean="0">
                <a:solidFill>
                  <a:srgbClr val="FFFF00"/>
                </a:solidFill>
              </a:rPr>
              <a:t>1. </a:t>
            </a:r>
            <a:r>
              <a:rPr lang="en-GB" sz="2400" b="1" dirty="0" err="1" smtClean="0">
                <a:solidFill>
                  <a:srgbClr val="FFFF00"/>
                </a:solidFill>
              </a:rPr>
              <a:t>Shanghailanders</a:t>
            </a:r>
            <a:r>
              <a:rPr lang="en-GB" sz="2400" b="1" dirty="0" smtClean="0">
                <a:solidFill>
                  <a:srgbClr val="FFFF00"/>
                </a:solidFill>
              </a:rPr>
              <a:t>: </a:t>
            </a:r>
            <a:r>
              <a:rPr lang="en-GB" sz="2400" b="1" dirty="0" err="1" smtClean="0">
                <a:solidFill>
                  <a:srgbClr val="FFFF00"/>
                </a:solidFill>
              </a:rPr>
              <a:t>Pudong</a:t>
            </a:r>
            <a:endParaRPr lang="en-GB" sz="2400" b="1" dirty="0">
              <a:solidFill>
                <a:srgbClr val="FFFF00"/>
              </a:solidFill>
            </a:endParaRPr>
          </a:p>
        </p:txBody>
      </p:sp>
    </p:spTree>
    <p:extLst>
      <p:ext uri="{BB962C8B-B14F-4D97-AF65-F5344CB8AC3E}">
        <p14:creationId xmlns:p14="http://schemas.microsoft.com/office/powerpoint/2010/main" val="153656821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79512" y="908720"/>
            <a:ext cx="4180154" cy="4811688"/>
          </a:xfrm>
          <a:prstGeom prst="rect">
            <a:avLst/>
          </a:prstGeom>
        </p:spPr>
      </p:pic>
      <p:pic>
        <p:nvPicPr>
          <p:cNvPr id="3" name="Picture 2"/>
          <p:cNvPicPr>
            <a:picLocks noChangeAspect="1"/>
          </p:cNvPicPr>
          <p:nvPr/>
        </p:nvPicPr>
        <p:blipFill>
          <a:blip r:embed="rId3"/>
          <a:stretch>
            <a:fillRect/>
          </a:stretch>
        </p:blipFill>
        <p:spPr>
          <a:xfrm>
            <a:off x="4748790" y="271666"/>
            <a:ext cx="4383807" cy="6586334"/>
          </a:xfrm>
          <a:prstGeom prst="rect">
            <a:avLst/>
          </a:prstGeom>
        </p:spPr>
      </p:pic>
      <p:sp>
        <p:nvSpPr>
          <p:cNvPr id="4" name="Rectangle 3"/>
          <p:cNvSpPr/>
          <p:nvPr/>
        </p:nvSpPr>
        <p:spPr>
          <a:xfrm>
            <a:off x="467544" y="5949280"/>
            <a:ext cx="2928943" cy="369332"/>
          </a:xfrm>
          <a:prstGeom prst="rect">
            <a:avLst/>
          </a:prstGeom>
        </p:spPr>
        <p:txBody>
          <a:bodyPr wrap="none">
            <a:spAutoFit/>
          </a:bodyPr>
          <a:lstStyle/>
          <a:p>
            <a:r>
              <a:rPr lang="en-GB" dirty="0"/>
              <a:t>Holy Trinity Church, Shanghai</a:t>
            </a:r>
          </a:p>
        </p:txBody>
      </p:sp>
      <p:sp>
        <p:nvSpPr>
          <p:cNvPr id="5" name="Rectangle 4"/>
          <p:cNvSpPr/>
          <p:nvPr/>
        </p:nvSpPr>
        <p:spPr>
          <a:xfrm>
            <a:off x="-1" y="6463"/>
            <a:ext cx="9144001" cy="1132715"/>
          </a:xfrm>
          <a:prstGeom prst="rect">
            <a:avLst/>
          </a:prstGeom>
        </p:spPr>
        <p:txBody>
          <a:bodyPr wrap="square" lIns="540000" tIns="360000" rIns="540000" bIns="396000">
            <a:spAutoFit/>
          </a:bodyPr>
          <a:lstStyle/>
          <a:p>
            <a:pPr lvl="0" algn="just"/>
            <a:r>
              <a:rPr lang="en-GB" sz="2400" b="1" dirty="0" smtClean="0">
                <a:solidFill>
                  <a:srgbClr val="FFFF00"/>
                </a:solidFill>
              </a:rPr>
              <a:t>1. </a:t>
            </a:r>
            <a:r>
              <a:rPr lang="en-GB" sz="2400" b="1" dirty="0" err="1" smtClean="0">
                <a:solidFill>
                  <a:srgbClr val="FFFF00"/>
                </a:solidFill>
              </a:rPr>
              <a:t>Shanghailanders</a:t>
            </a:r>
            <a:r>
              <a:rPr lang="en-GB" sz="2400" b="1" dirty="0" smtClean="0">
                <a:solidFill>
                  <a:srgbClr val="FFFF00"/>
                </a:solidFill>
              </a:rPr>
              <a:t>: Ballard</a:t>
            </a:r>
            <a:endParaRPr lang="en-GB" sz="2400" b="1" dirty="0">
              <a:solidFill>
                <a:srgbClr val="FFFF00"/>
              </a:solidFill>
            </a:endParaRPr>
          </a:p>
        </p:txBody>
      </p:sp>
    </p:spTree>
    <p:extLst>
      <p:ext uri="{BB962C8B-B14F-4D97-AF65-F5344CB8AC3E}">
        <p14:creationId xmlns:p14="http://schemas.microsoft.com/office/powerpoint/2010/main" val="360915234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241620" y="836712"/>
            <a:ext cx="8660759" cy="5305114"/>
          </a:xfrm>
          <a:prstGeom prst="rect">
            <a:avLst/>
          </a:prstGeom>
        </p:spPr>
      </p:pic>
      <p:sp>
        <p:nvSpPr>
          <p:cNvPr id="3" name="Rectangle 2"/>
          <p:cNvSpPr/>
          <p:nvPr/>
        </p:nvSpPr>
        <p:spPr>
          <a:xfrm>
            <a:off x="0" y="19050"/>
            <a:ext cx="9144000" cy="1132715"/>
          </a:xfrm>
          <a:prstGeom prst="rect">
            <a:avLst/>
          </a:prstGeom>
        </p:spPr>
        <p:txBody>
          <a:bodyPr wrap="square" lIns="540000" tIns="360000" rIns="540000" bIns="396000">
            <a:spAutoFit/>
          </a:bodyPr>
          <a:lstStyle/>
          <a:p>
            <a:pPr fontAlgn="auto">
              <a:spcBef>
                <a:spcPts val="0"/>
              </a:spcBef>
              <a:spcAft>
                <a:spcPts val="0"/>
              </a:spcAft>
              <a:defRPr/>
            </a:pPr>
            <a:r>
              <a:rPr lang="en-GB" sz="2400" b="1" dirty="0" smtClean="0">
                <a:solidFill>
                  <a:srgbClr val="FFFF00"/>
                </a:solidFill>
                <a:effectLst>
                  <a:outerShdw blurRad="38100" dist="38100" dir="2700000" algn="tl">
                    <a:srgbClr val="000000">
                      <a:alpha val="43137"/>
                    </a:srgbClr>
                  </a:outerShdw>
                </a:effectLst>
                <a:latin typeface="+mn-lt"/>
                <a:cs typeface="+mn-cs"/>
              </a:rPr>
              <a:t>1. </a:t>
            </a:r>
            <a:r>
              <a:rPr lang="en-GB" sz="2400" b="1" dirty="0" err="1" smtClean="0">
                <a:solidFill>
                  <a:srgbClr val="FFFF00"/>
                </a:solidFill>
                <a:effectLst>
                  <a:outerShdw blurRad="38100" dist="38100" dir="2700000" algn="tl">
                    <a:srgbClr val="000000">
                      <a:alpha val="43137"/>
                    </a:srgbClr>
                  </a:outerShdw>
                </a:effectLst>
                <a:latin typeface="+mn-lt"/>
                <a:cs typeface="+mn-cs"/>
              </a:rPr>
              <a:t>Shanghailanders</a:t>
            </a:r>
            <a:r>
              <a:rPr lang="en-GB" sz="2400" b="1" dirty="0" smtClean="0">
                <a:solidFill>
                  <a:srgbClr val="FFFF00"/>
                </a:solidFill>
                <a:effectLst>
                  <a:outerShdw blurRad="38100" dist="38100" dir="2700000" algn="tl">
                    <a:srgbClr val="000000">
                      <a:alpha val="43137"/>
                    </a:srgbClr>
                  </a:outerShdw>
                </a:effectLst>
                <a:latin typeface="+mn-lt"/>
                <a:cs typeface="+mn-cs"/>
              </a:rPr>
              <a:t>: Population</a:t>
            </a:r>
            <a:endParaRPr lang="en-GB" sz="2400" b="1" dirty="0">
              <a:solidFill>
                <a:srgbClr val="FFFF00"/>
              </a:solidFill>
              <a:effectLst>
                <a:outerShdw blurRad="38100" dist="38100" dir="2700000" algn="tl">
                  <a:srgbClr val="000000">
                    <a:alpha val="43137"/>
                  </a:srgbClr>
                </a:outerShdw>
              </a:effectLst>
              <a:latin typeface="+mn-lt"/>
              <a:cs typeface="+mn-cs"/>
            </a:endParaRPr>
          </a:p>
        </p:txBody>
      </p:sp>
    </p:spTree>
    <p:extLst>
      <p:ext uri="{BB962C8B-B14F-4D97-AF65-F5344CB8AC3E}">
        <p14:creationId xmlns:p14="http://schemas.microsoft.com/office/powerpoint/2010/main" val="409247270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7081192" y="56011"/>
            <a:ext cx="1752600" cy="2609850"/>
          </a:xfrm>
          <a:prstGeom prst="rect">
            <a:avLst/>
          </a:prstGeom>
        </p:spPr>
      </p:pic>
      <p:sp>
        <p:nvSpPr>
          <p:cNvPr id="3" name="Rectangle 2"/>
          <p:cNvSpPr/>
          <p:nvPr/>
        </p:nvSpPr>
        <p:spPr>
          <a:xfrm>
            <a:off x="251520" y="908720"/>
            <a:ext cx="6253608" cy="5847755"/>
          </a:xfrm>
          <a:prstGeom prst="rect">
            <a:avLst/>
          </a:prstGeom>
        </p:spPr>
        <p:txBody>
          <a:bodyPr wrap="square">
            <a:spAutoFit/>
          </a:bodyPr>
          <a:lstStyle/>
          <a:p>
            <a:r>
              <a:rPr lang="en-GB" sz="2200" dirty="0" smtClean="0"/>
              <a:t>“What [one] find[s] is </a:t>
            </a:r>
            <a:r>
              <a:rPr lang="en-GB" sz="2200" dirty="0"/>
              <a:t>an expression </a:t>
            </a:r>
            <a:r>
              <a:rPr lang="en-GB" sz="2200" dirty="0" smtClean="0"/>
              <a:t>not </a:t>
            </a:r>
            <a:r>
              <a:rPr lang="en-GB" sz="2200" dirty="0"/>
              <a:t>of the British but of the Shanghai mind. This is lamentable because of certain characteristics of that mind. Of </a:t>
            </a:r>
            <a:r>
              <a:rPr lang="en-GB" sz="2200" dirty="0" smtClean="0"/>
              <a:t>these </a:t>
            </a:r>
            <a:r>
              <a:rPr lang="en-GB" sz="2200" dirty="0"/>
              <a:t>the most important is that it has been entirely unaffected by </a:t>
            </a:r>
            <a:r>
              <a:rPr lang="en-GB" sz="2200" dirty="0" smtClean="0"/>
              <a:t>the events </a:t>
            </a:r>
            <a:r>
              <a:rPr lang="en-GB" sz="2200" dirty="0"/>
              <a:t>of the last twenty-five years. Whereas both England and China have been profoundly affected by the </a:t>
            </a:r>
            <a:r>
              <a:rPr lang="en-GB" sz="2200" dirty="0" smtClean="0"/>
              <a:t>war</a:t>
            </a:r>
            <a:r>
              <a:rPr lang="en-GB" sz="2200" dirty="0"/>
              <a:t>, the </a:t>
            </a:r>
            <a:r>
              <a:rPr lang="en-GB" sz="2200" dirty="0" err="1"/>
              <a:t>Shanghailanders</a:t>
            </a:r>
            <a:r>
              <a:rPr lang="en-GB" sz="2200" dirty="0"/>
              <a:t> behave and talk as if the events that have followed 1914 </a:t>
            </a:r>
            <a:r>
              <a:rPr lang="en-GB" sz="2200" dirty="0" smtClean="0"/>
              <a:t>had </a:t>
            </a:r>
            <a:r>
              <a:rPr lang="en-GB" sz="2200" dirty="0"/>
              <a:t>passed</a:t>
            </a:r>
            <a:r>
              <a:rPr lang="en-GB" sz="2200" dirty="0" smtClean="0"/>
              <a:t>, </a:t>
            </a:r>
            <a:r>
              <a:rPr lang="en-GB" sz="2200" dirty="0"/>
              <a:t>in a different planet. For them the last important political event was </a:t>
            </a:r>
            <a:r>
              <a:rPr lang="en-GB" sz="2200" dirty="0" smtClean="0"/>
              <a:t>the </a:t>
            </a:r>
            <a:r>
              <a:rPr lang="en-GB" sz="2200" dirty="0"/>
              <a:t>suppression of </a:t>
            </a:r>
            <a:r>
              <a:rPr lang="en-GB" sz="2200" dirty="0" smtClean="0"/>
              <a:t>the </a:t>
            </a:r>
            <a:r>
              <a:rPr lang="en-GB" sz="2200" dirty="0"/>
              <a:t>Boxers. Europe is far away from them, </a:t>
            </a:r>
            <a:r>
              <a:rPr lang="en-GB" sz="2200" dirty="0" smtClean="0"/>
              <a:t>and China at </a:t>
            </a:r>
            <a:r>
              <a:rPr lang="en-GB" sz="2200" dirty="0"/>
              <a:t>their very doors, seems </a:t>
            </a:r>
            <a:r>
              <a:rPr lang="en-GB" sz="2200" dirty="0" smtClean="0"/>
              <a:t>almost </a:t>
            </a:r>
            <a:r>
              <a:rPr lang="en-GB" sz="2200" dirty="0"/>
              <a:t>as </a:t>
            </a:r>
            <a:r>
              <a:rPr lang="en-GB" sz="2200" dirty="0" smtClean="0"/>
              <a:t>far. . </a:t>
            </a:r>
            <a:r>
              <a:rPr lang="en-GB" sz="2200" dirty="0"/>
              <a:t>They seem to have </a:t>
            </a:r>
            <a:r>
              <a:rPr lang="en-GB" sz="2200" dirty="0" smtClean="0"/>
              <a:t>live in a comfortable </a:t>
            </a:r>
            <a:r>
              <a:rPr lang="en-GB" sz="2200" dirty="0"/>
              <a:t>but </a:t>
            </a:r>
            <a:r>
              <a:rPr lang="en-GB" sz="2200" dirty="0" smtClean="0"/>
              <a:t>hermetically sealed </a:t>
            </a:r>
            <a:r>
              <a:rPr lang="en-GB" sz="2200" dirty="0"/>
              <a:t>and isolated glass case </a:t>
            </a:r>
            <a:r>
              <a:rPr lang="en-GB" sz="2200" dirty="0" smtClean="0"/>
              <a:t>…”</a:t>
            </a:r>
          </a:p>
          <a:p>
            <a:endParaRPr lang="en-GB" sz="2200" dirty="0"/>
          </a:p>
          <a:p>
            <a:pPr algn="r"/>
            <a:r>
              <a:rPr lang="en-GB" sz="2200" dirty="0" smtClean="0"/>
              <a:t>- </a:t>
            </a:r>
            <a:r>
              <a:rPr lang="en-GB" sz="1600" dirty="0" smtClean="0"/>
              <a:t>Arthur </a:t>
            </a:r>
            <a:r>
              <a:rPr lang="en-GB" sz="1600" dirty="0" err="1" smtClean="0"/>
              <a:t>Ransome</a:t>
            </a:r>
            <a:r>
              <a:rPr lang="en-GB" sz="1600" dirty="0" smtClean="0"/>
              <a:t>, ‘The Shanghai Mind,’ </a:t>
            </a:r>
            <a:r>
              <a:rPr lang="en-GB" sz="1600" i="1" dirty="0" smtClean="0"/>
              <a:t>The </a:t>
            </a:r>
            <a:r>
              <a:rPr lang="en-GB" sz="1600" i="1" dirty="0"/>
              <a:t>Manchester </a:t>
            </a:r>
            <a:r>
              <a:rPr lang="en-GB" sz="1600" i="1" dirty="0" smtClean="0"/>
              <a:t>Guardian</a:t>
            </a:r>
            <a:r>
              <a:rPr lang="en-GB" sz="1600" dirty="0" smtClean="0"/>
              <a:t>, May 2 1927, p. 9 </a:t>
            </a:r>
            <a:endParaRPr lang="en-GB" dirty="0"/>
          </a:p>
        </p:txBody>
      </p:sp>
      <p:sp>
        <p:nvSpPr>
          <p:cNvPr id="4" name="Rectangle 3"/>
          <p:cNvSpPr/>
          <p:nvPr/>
        </p:nvSpPr>
        <p:spPr>
          <a:xfrm>
            <a:off x="-1" y="6463"/>
            <a:ext cx="9144001" cy="1132715"/>
          </a:xfrm>
          <a:prstGeom prst="rect">
            <a:avLst/>
          </a:prstGeom>
        </p:spPr>
        <p:txBody>
          <a:bodyPr wrap="square" lIns="540000" tIns="360000" rIns="540000" bIns="396000">
            <a:spAutoFit/>
          </a:bodyPr>
          <a:lstStyle/>
          <a:p>
            <a:pPr lvl="0" algn="just"/>
            <a:r>
              <a:rPr lang="en-GB" sz="2400" b="1" dirty="0" smtClean="0">
                <a:solidFill>
                  <a:srgbClr val="FFFF00"/>
                </a:solidFill>
              </a:rPr>
              <a:t>1. </a:t>
            </a:r>
            <a:r>
              <a:rPr lang="en-GB" sz="2400" b="1" dirty="0" err="1" smtClean="0">
                <a:solidFill>
                  <a:srgbClr val="FFFF00"/>
                </a:solidFill>
              </a:rPr>
              <a:t>Shanghailanders</a:t>
            </a:r>
            <a:r>
              <a:rPr lang="en-GB" sz="2400" b="1" dirty="0" smtClean="0">
                <a:solidFill>
                  <a:srgbClr val="FFFF00"/>
                </a:solidFill>
              </a:rPr>
              <a:t>: ‘The Shanghai Mind’</a:t>
            </a:r>
            <a:endParaRPr lang="en-GB" sz="2400" b="1" dirty="0">
              <a:solidFill>
                <a:srgbClr val="FFFF00"/>
              </a:solidFill>
            </a:endParaRPr>
          </a:p>
        </p:txBody>
      </p:sp>
      <p:pic>
        <p:nvPicPr>
          <p:cNvPr id="7" name="Picture 6"/>
          <p:cNvPicPr>
            <a:picLocks noChangeAspect="1"/>
          </p:cNvPicPr>
          <p:nvPr/>
        </p:nvPicPr>
        <p:blipFill rotWithShape="1">
          <a:blip r:embed="rId3"/>
          <a:srcRect l="19288" t="38476" r="49409" b="16963"/>
          <a:stretch/>
        </p:blipFill>
        <p:spPr>
          <a:xfrm>
            <a:off x="6761910" y="2996952"/>
            <a:ext cx="2395268" cy="2621237"/>
          </a:xfrm>
          <a:prstGeom prst="rect">
            <a:avLst/>
          </a:prstGeom>
        </p:spPr>
      </p:pic>
    </p:spTree>
    <p:extLst>
      <p:ext uri="{BB962C8B-B14F-4D97-AF65-F5344CB8AC3E}">
        <p14:creationId xmlns:p14="http://schemas.microsoft.com/office/powerpoint/2010/main" val="33917412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7081192" y="56011"/>
            <a:ext cx="1752600" cy="2609850"/>
          </a:xfrm>
          <a:prstGeom prst="rect">
            <a:avLst/>
          </a:prstGeom>
        </p:spPr>
      </p:pic>
      <p:sp>
        <p:nvSpPr>
          <p:cNvPr id="3" name="Rectangle 2"/>
          <p:cNvSpPr/>
          <p:nvPr/>
        </p:nvSpPr>
        <p:spPr>
          <a:xfrm>
            <a:off x="107504" y="948388"/>
            <a:ext cx="6510390" cy="5878532"/>
          </a:xfrm>
          <a:prstGeom prst="rect">
            <a:avLst/>
          </a:prstGeom>
        </p:spPr>
        <p:txBody>
          <a:bodyPr wrap="square">
            <a:spAutoFit/>
          </a:bodyPr>
          <a:lstStyle/>
          <a:p>
            <a:pPr algn="just"/>
            <a:r>
              <a:rPr lang="en-GB" sz="2000" dirty="0"/>
              <a:t>“ … </a:t>
            </a:r>
            <a:r>
              <a:rPr lang="en-GB" sz="2000" dirty="0" err="1"/>
              <a:t>Shanghailanders</a:t>
            </a:r>
            <a:r>
              <a:rPr lang="en-GB" sz="2000" dirty="0"/>
              <a:t> of English extraction belong, if they belong to England at all, to an England that no longer exists. These people ‘think imperially,’ in the manner of the Band magnates at the time of the South African War: they are at pains to see in the present stage of the Chinese revolution a new Boxer rebellion, to be put down by force. They think of ‘anti-foreignism’ as China's original sin, to be exorcised by periodical penances. They loot round on their magnificent buildings and are surprised that China is not grateful to them for these gifts, forgetting that the money to build them came out of , China. Controlling the bottleneck through which the bulk of Chinese trade must pass, they coming and going and forget that it is the trade that is </a:t>
            </a:r>
            <a:r>
              <a:rPr lang="en-GB" sz="2000" dirty="0" smtClean="0"/>
              <a:t>valuable </a:t>
            </a:r>
            <a:r>
              <a:rPr lang="en-GB" sz="2000" dirty="0"/>
              <a:t>to England and not the magnificent buildings which profits and small </a:t>
            </a:r>
            <a:r>
              <a:rPr lang="en-GB" sz="2000" dirty="0" smtClean="0"/>
              <a:t>taxes allowed </a:t>
            </a:r>
            <a:r>
              <a:rPr lang="en-GB" sz="2000" dirty="0"/>
              <a:t>them to </a:t>
            </a:r>
            <a:r>
              <a:rPr lang="en-GB" sz="2000" dirty="0" smtClean="0"/>
              <a:t>erect</a:t>
            </a:r>
            <a:r>
              <a:rPr lang="en-GB" sz="2000" dirty="0"/>
              <a:t> </a:t>
            </a:r>
            <a:r>
              <a:rPr lang="en-GB" sz="2000" dirty="0" smtClean="0"/>
              <a:t>… When </a:t>
            </a:r>
            <a:r>
              <a:rPr lang="en-GB" sz="2000" dirty="0"/>
              <a:t>their interests are threatened, but unless English policy coincides' with </a:t>
            </a:r>
            <a:r>
              <a:rPr lang="en-GB" sz="2000" dirty="0" smtClean="0"/>
              <a:t>their </a:t>
            </a:r>
            <a:r>
              <a:rPr lang="en-GB" sz="2000" dirty="0"/>
              <a:t>own </a:t>
            </a:r>
            <a:r>
              <a:rPr lang="en-GB" sz="2000" dirty="0" smtClean="0"/>
              <a:t>they </a:t>
            </a:r>
            <a:r>
              <a:rPr lang="en-GB" sz="2000" dirty="0"/>
              <a:t>are prepared at any moment to be the Ulster of the East</a:t>
            </a:r>
            <a:r>
              <a:rPr lang="en-GB" sz="2000" dirty="0" smtClean="0"/>
              <a:t>.”</a:t>
            </a:r>
            <a:endParaRPr lang="en-GB" sz="2000" dirty="0"/>
          </a:p>
          <a:p>
            <a:pPr algn="r"/>
            <a:r>
              <a:rPr lang="en-GB" sz="1600" i="1" dirty="0" smtClean="0"/>
              <a:t>The </a:t>
            </a:r>
            <a:r>
              <a:rPr lang="en-GB" sz="1600" i="1" dirty="0"/>
              <a:t>Manchester </a:t>
            </a:r>
            <a:r>
              <a:rPr lang="en-GB" sz="1600" i="1" dirty="0" smtClean="0"/>
              <a:t>Guardian</a:t>
            </a:r>
            <a:r>
              <a:rPr lang="en-GB" sz="1600" dirty="0" smtClean="0"/>
              <a:t>, May 2 1927, p. 9 </a:t>
            </a:r>
            <a:endParaRPr lang="en-GB" dirty="0"/>
          </a:p>
        </p:txBody>
      </p:sp>
      <p:sp>
        <p:nvSpPr>
          <p:cNvPr id="4" name="Rectangle 3"/>
          <p:cNvSpPr/>
          <p:nvPr/>
        </p:nvSpPr>
        <p:spPr>
          <a:xfrm>
            <a:off x="-1" y="6463"/>
            <a:ext cx="9144001" cy="1132715"/>
          </a:xfrm>
          <a:prstGeom prst="rect">
            <a:avLst/>
          </a:prstGeom>
        </p:spPr>
        <p:txBody>
          <a:bodyPr wrap="square" lIns="540000" tIns="360000" rIns="540000" bIns="396000">
            <a:spAutoFit/>
          </a:bodyPr>
          <a:lstStyle/>
          <a:p>
            <a:pPr lvl="0" algn="just"/>
            <a:r>
              <a:rPr lang="en-GB" sz="2400" b="1" dirty="0" smtClean="0">
                <a:solidFill>
                  <a:srgbClr val="FFFF00"/>
                </a:solidFill>
              </a:rPr>
              <a:t>1. </a:t>
            </a:r>
            <a:r>
              <a:rPr lang="en-GB" sz="2400" b="1" dirty="0" err="1" smtClean="0">
                <a:solidFill>
                  <a:srgbClr val="FFFF00"/>
                </a:solidFill>
              </a:rPr>
              <a:t>Shanghailanders</a:t>
            </a:r>
            <a:r>
              <a:rPr lang="en-GB" sz="2400" b="1" dirty="0" smtClean="0">
                <a:solidFill>
                  <a:srgbClr val="FFFF00"/>
                </a:solidFill>
              </a:rPr>
              <a:t>: ‘The Shanghai Mind’</a:t>
            </a:r>
            <a:endParaRPr lang="en-GB" sz="2400" b="1" dirty="0">
              <a:solidFill>
                <a:srgbClr val="FFFF00"/>
              </a:solidFill>
            </a:endParaRPr>
          </a:p>
        </p:txBody>
      </p:sp>
      <p:pic>
        <p:nvPicPr>
          <p:cNvPr id="7" name="Picture 6"/>
          <p:cNvPicPr>
            <a:picLocks noChangeAspect="1"/>
          </p:cNvPicPr>
          <p:nvPr/>
        </p:nvPicPr>
        <p:blipFill rotWithShape="1">
          <a:blip r:embed="rId3"/>
          <a:srcRect l="19288" t="38476" r="49409" b="16963"/>
          <a:stretch/>
        </p:blipFill>
        <p:spPr>
          <a:xfrm>
            <a:off x="6761910" y="2996952"/>
            <a:ext cx="2395268" cy="2621237"/>
          </a:xfrm>
          <a:prstGeom prst="rect">
            <a:avLst/>
          </a:prstGeom>
        </p:spPr>
      </p:pic>
    </p:spTree>
    <p:extLst>
      <p:ext uri="{BB962C8B-B14F-4D97-AF65-F5344CB8AC3E}">
        <p14:creationId xmlns:p14="http://schemas.microsoft.com/office/powerpoint/2010/main" val="89515301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4730708" y="-26268"/>
            <a:ext cx="4413292" cy="6957392"/>
          </a:xfrm>
          <a:prstGeom prst="rect">
            <a:avLst/>
          </a:prstGeom>
        </p:spPr>
      </p:pic>
      <p:sp>
        <p:nvSpPr>
          <p:cNvPr id="3" name="Rectangle 2"/>
          <p:cNvSpPr/>
          <p:nvPr/>
        </p:nvSpPr>
        <p:spPr>
          <a:xfrm>
            <a:off x="-1" y="6463"/>
            <a:ext cx="9144001" cy="1502047"/>
          </a:xfrm>
          <a:prstGeom prst="rect">
            <a:avLst/>
          </a:prstGeom>
        </p:spPr>
        <p:txBody>
          <a:bodyPr wrap="square" lIns="540000" tIns="360000" rIns="540000" bIns="396000">
            <a:spAutoFit/>
          </a:bodyPr>
          <a:lstStyle/>
          <a:p>
            <a:pPr marL="457200" lvl="0" indent="-457200" algn="just">
              <a:buAutoNum type="arabicPeriod"/>
            </a:pPr>
            <a:r>
              <a:rPr lang="en-GB" sz="2400" b="1" dirty="0" err="1" smtClean="0">
                <a:solidFill>
                  <a:srgbClr val="FF0000"/>
                </a:solidFill>
              </a:rPr>
              <a:t>Shanghailanders</a:t>
            </a:r>
            <a:r>
              <a:rPr lang="en-GB" sz="2400" b="1" dirty="0" smtClean="0">
                <a:solidFill>
                  <a:srgbClr val="FF0000"/>
                </a:solidFill>
              </a:rPr>
              <a:t>:</a:t>
            </a:r>
          </a:p>
          <a:p>
            <a:pPr lvl="0" algn="just"/>
            <a:r>
              <a:rPr lang="en-GB" sz="2400" b="1" dirty="0" smtClean="0">
                <a:solidFill>
                  <a:srgbClr val="FF0000"/>
                </a:solidFill>
              </a:rPr>
              <a:t>‘The Shanghai Mind’</a:t>
            </a:r>
            <a:endParaRPr lang="en-GB" sz="2400" b="1" dirty="0">
              <a:solidFill>
                <a:srgbClr val="FF0000"/>
              </a:solidFill>
            </a:endParaRPr>
          </a:p>
        </p:txBody>
      </p:sp>
      <p:pic>
        <p:nvPicPr>
          <p:cNvPr id="4" name="Picture 3"/>
          <p:cNvPicPr>
            <a:picLocks noChangeAspect="1"/>
          </p:cNvPicPr>
          <p:nvPr/>
        </p:nvPicPr>
        <p:blipFill>
          <a:blip r:embed="rId3"/>
          <a:stretch>
            <a:fillRect/>
          </a:stretch>
        </p:blipFill>
        <p:spPr>
          <a:xfrm>
            <a:off x="-1" y="2708920"/>
            <a:ext cx="5112568" cy="2332813"/>
          </a:xfrm>
          <a:prstGeom prst="rect">
            <a:avLst/>
          </a:prstGeom>
        </p:spPr>
      </p:pic>
      <p:sp>
        <p:nvSpPr>
          <p:cNvPr id="5" name="Rectangle 4"/>
          <p:cNvSpPr/>
          <p:nvPr/>
        </p:nvSpPr>
        <p:spPr>
          <a:xfrm>
            <a:off x="24780" y="5157192"/>
            <a:ext cx="4393254" cy="369332"/>
          </a:xfrm>
          <a:prstGeom prst="rect">
            <a:avLst/>
          </a:prstGeom>
        </p:spPr>
        <p:txBody>
          <a:bodyPr wrap="none">
            <a:spAutoFit/>
          </a:bodyPr>
          <a:lstStyle/>
          <a:p>
            <a:r>
              <a:rPr lang="en-GB"/>
              <a:t>Hong Kong and Shanghai cricket teams, 1892</a:t>
            </a:r>
          </a:p>
        </p:txBody>
      </p:sp>
    </p:spTree>
    <p:extLst>
      <p:ext uri="{BB962C8B-B14F-4D97-AF65-F5344CB8AC3E}">
        <p14:creationId xmlns:p14="http://schemas.microsoft.com/office/powerpoint/2010/main" val="349219400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extLst>
              <p:ext uri="{D42A27DB-BD31-4B8C-83A1-F6EECF244321}">
                <p14:modId xmlns:p14="http://schemas.microsoft.com/office/powerpoint/2010/main" val="1862126191"/>
              </p:ext>
            </p:extLst>
          </p:nvPr>
        </p:nvGraphicFramePr>
        <p:xfrm>
          <a:off x="251520" y="188640"/>
          <a:ext cx="8568952" cy="6627406"/>
        </p:xfrm>
        <a:graphic>
          <a:graphicData uri="http://schemas.openxmlformats.org/drawingml/2006/table">
            <a:tbl>
              <a:tblPr firstRow="1" firstCol="1" bandRow="1">
                <a:tableStyleId>{5C22544A-7EE6-4342-B048-85BDC9FD1C3A}</a:tableStyleId>
              </a:tblPr>
              <a:tblGrid>
                <a:gridCol w="1433924">
                  <a:extLst>
                    <a:ext uri="{9D8B030D-6E8A-4147-A177-3AD203B41FA5}">
                      <a16:colId xmlns:a16="http://schemas.microsoft.com/office/drawing/2014/main" val="823195917"/>
                    </a:ext>
                  </a:extLst>
                </a:gridCol>
                <a:gridCol w="7135028">
                  <a:extLst>
                    <a:ext uri="{9D8B030D-6E8A-4147-A177-3AD203B41FA5}">
                      <a16:colId xmlns:a16="http://schemas.microsoft.com/office/drawing/2014/main" val="967518878"/>
                    </a:ext>
                  </a:extLst>
                </a:gridCol>
              </a:tblGrid>
              <a:tr h="1027225">
                <a:tc>
                  <a:txBody>
                    <a:bodyPr/>
                    <a:lstStyle/>
                    <a:p>
                      <a:pPr>
                        <a:lnSpc>
                          <a:spcPct val="107000"/>
                        </a:lnSpc>
                        <a:spcAft>
                          <a:spcPts val="800"/>
                        </a:spcAft>
                      </a:pPr>
                      <a:r>
                        <a:rPr lang="en-US" sz="2400" dirty="0">
                          <a:effectLst/>
                        </a:rPr>
                        <a:t>1912</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6675" marR="66675" marT="66675" marB="66675"/>
                </a:tc>
                <a:tc>
                  <a:txBody>
                    <a:bodyPr/>
                    <a:lstStyle/>
                    <a:p>
                      <a:pPr>
                        <a:lnSpc>
                          <a:spcPct val="107000"/>
                        </a:lnSpc>
                        <a:spcAft>
                          <a:spcPts val="800"/>
                        </a:spcAft>
                      </a:pPr>
                      <a:r>
                        <a:rPr lang="en-US" sz="2000" dirty="0">
                          <a:effectLst/>
                        </a:rPr>
                        <a:t>China declared a republic; Sun </a:t>
                      </a:r>
                      <a:r>
                        <a:rPr lang="en-US" sz="2000" dirty="0" err="1">
                          <a:effectLst/>
                        </a:rPr>
                        <a:t>Yat-sen</a:t>
                      </a:r>
                      <a:r>
                        <a:rPr lang="en-US" sz="2000" dirty="0">
                          <a:effectLst/>
                        </a:rPr>
                        <a:t> first President, but resigns in favor of Yuan </a:t>
                      </a:r>
                      <a:r>
                        <a:rPr lang="en-US" sz="2000" dirty="0" err="1">
                          <a:effectLst/>
                        </a:rPr>
                        <a:t>Shihkai</a:t>
                      </a:r>
                      <a:r>
                        <a:rPr lang="en-US" sz="2000" dirty="0">
                          <a:effectLst/>
                        </a:rPr>
                        <a:t> (1859-1916); formation of Nationalist Party; end of Qing Dynasty</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6675" marR="66675" marT="66675" marB="66675" anchor="ctr"/>
                </a:tc>
                <a:extLst>
                  <a:ext uri="{0D108BD9-81ED-4DB2-BD59-A6C34878D82A}">
                    <a16:rowId xmlns:a16="http://schemas.microsoft.com/office/drawing/2014/main" val="3362813736"/>
                  </a:ext>
                </a:extLst>
              </a:tr>
              <a:tr h="1328564">
                <a:tc>
                  <a:txBody>
                    <a:bodyPr/>
                    <a:lstStyle/>
                    <a:p>
                      <a:pPr>
                        <a:lnSpc>
                          <a:spcPct val="107000"/>
                        </a:lnSpc>
                        <a:spcAft>
                          <a:spcPts val="800"/>
                        </a:spcAft>
                      </a:pPr>
                      <a:r>
                        <a:rPr lang="en-US" sz="2400" dirty="0">
                          <a:effectLst/>
                        </a:rPr>
                        <a:t>1915–1920</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6675" marR="66675" marT="66675" marB="66675"/>
                </a:tc>
                <a:tc>
                  <a:txBody>
                    <a:bodyPr/>
                    <a:lstStyle/>
                    <a:p>
                      <a:pPr>
                        <a:lnSpc>
                          <a:spcPct val="107000"/>
                        </a:lnSpc>
                        <a:spcAft>
                          <a:spcPts val="800"/>
                        </a:spcAft>
                      </a:pPr>
                      <a:r>
                        <a:rPr lang="en-US" sz="2000" b="1" dirty="0">
                          <a:effectLst/>
                        </a:rPr>
                        <a:t>New Culture Movement</a:t>
                      </a:r>
                      <a:r>
                        <a:rPr lang="en-US" sz="2000" dirty="0">
                          <a:effectLst/>
                        </a:rPr>
                        <a:t>: calls for reform of Chinese society and nationhood: emphases on vernacular literature; end to patriarchal family; individual freedom; women's liberation; democratic and egalitarian </a:t>
                      </a:r>
                      <a:r>
                        <a:rPr lang="en-US" sz="2000" dirty="0" smtClean="0">
                          <a:effectLst/>
                        </a:rPr>
                        <a:t>values; reevaluation</a:t>
                      </a:r>
                      <a:r>
                        <a:rPr lang="en-US" sz="2000" baseline="0" dirty="0" smtClean="0">
                          <a:effectLst/>
                        </a:rPr>
                        <a:t> of Confucianism</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6675" marR="66675" marT="66675" marB="66675" anchor="ctr"/>
                </a:tc>
                <a:extLst>
                  <a:ext uri="{0D108BD9-81ED-4DB2-BD59-A6C34878D82A}">
                    <a16:rowId xmlns:a16="http://schemas.microsoft.com/office/drawing/2014/main" val="505912702"/>
                  </a:ext>
                </a:extLst>
              </a:tr>
              <a:tr h="1196728">
                <a:tc>
                  <a:txBody>
                    <a:bodyPr/>
                    <a:lstStyle/>
                    <a:p>
                      <a:pPr>
                        <a:lnSpc>
                          <a:spcPct val="107000"/>
                        </a:lnSpc>
                        <a:spcAft>
                          <a:spcPts val="800"/>
                        </a:spcAft>
                      </a:pPr>
                      <a:r>
                        <a:rPr lang="en-US" sz="2400" dirty="0">
                          <a:effectLst/>
                        </a:rPr>
                        <a:t>1916–1926</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6675" marR="66675" marT="66675" marB="66675"/>
                </a:tc>
                <a:tc>
                  <a:txBody>
                    <a:bodyPr/>
                    <a:lstStyle/>
                    <a:p>
                      <a:pPr marL="0" marR="0" lvl="0" indent="0" algn="l" defTabSz="914400" rtl="0" eaLnBrk="1" fontAlgn="auto" latinLnBrk="0" hangingPunct="1">
                        <a:lnSpc>
                          <a:spcPct val="107000"/>
                        </a:lnSpc>
                        <a:spcBef>
                          <a:spcPts val="0"/>
                        </a:spcBef>
                        <a:spcAft>
                          <a:spcPts val="800"/>
                        </a:spcAft>
                        <a:buClrTx/>
                        <a:buSzTx/>
                        <a:buFontTx/>
                        <a:buNone/>
                        <a:tabLst/>
                        <a:defRPr/>
                      </a:pPr>
                      <a:r>
                        <a:rPr lang="en-US" sz="2000" b="1" dirty="0">
                          <a:effectLst/>
                        </a:rPr>
                        <a:t>Warlord period</a:t>
                      </a:r>
                      <a:r>
                        <a:rPr lang="en-US" sz="2000" dirty="0">
                          <a:effectLst/>
                        </a:rPr>
                        <a:t>: control of the country was divided among its military cliques in the mainland regions of Sichuan, Shanxi, Qinghai, Ningxia, Guangdong, Guangxi, Gansu, Yunnan and Xinjiang</a:t>
                      </a:r>
                      <a:r>
                        <a:rPr lang="en-US" sz="2000" dirty="0" smtClean="0">
                          <a:effectLst/>
                        </a:rPr>
                        <a:t>. Fighting in Beijing</a:t>
                      </a:r>
                      <a:r>
                        <a:rPr lang="en-US" sz="2000" baseline="0" dirty="0" smtClean="0">
                          <a:effectLst/>
                        </a:rPr>
                        <a:t> – exaggerates Shanghai’s relative status</a:t>
                      </a:r>
                      <a:endParaRPr lang="en-GB" sz="2000" dirty="0" smtClean="0">
                        <a:effectLst/>
                        <a:latin typeface="Calibri" panose="020F0502020204030204" pitchFamily="34" charset="0"/>
                        <a:ea typeface="Calibri" panose="020F0502020204030204" pitchFamily="34" charset="0"/>
                        <a:cs typeface="Times New Roman" panose="02020603050405020304" pitchFamily="18" charset="0"/>
                      </a:endParaRPr>
                    </a:p>
                  </a:txBody>
                  <a:tcPr marL="66675" marR="66675" marT="66675" marB="66675" anchor="ctr"/>
                </a:tc>
                <a:extLst>
                  <a:ext uri="{0D108BD9-81ED-4DB2-BD59-A6C34878D82A}">
                    <a16:rowId xmlns:a16="http://schemas.microsoft.com/office/drawing/2014/main" val="2384619636"/>
                  </a:ext>
                </a:extLst>
              </a:tr>
              <a:tr h="549694">
                <a:tc>
                  <a:txBody>
                    <a:bodyPr/>
                    <a:lstStyle/>
                    <a:p>
                      <a:pPr>
                        <a:lnSpc>
                          <a:spcPct val="107000"/>
                        </a:lnSpc>
                        <a:spcAft>
                          <a:spcPts val="800"/>
                        </a:spcAft>
                      </a:pPr>
                      <a:r>
                        <a:rPr lang="en-US" sz="2400" dirty="0">
                          <a:effectLst/>
                        </a:rPr>
                        <a:t>1917</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6675" marR="66675" marT="66675" marB="66675"/>
                </a:tc>
                <a:tc>
                  <a:txBody>
                    <a:bodyPr/>
                    <a:lstStyle/>
                    <a:p>
                      <a:pPr>
                        <a:lnSpc>
                          <a:spcPct val="107000"/>
                        </a:lnSpc>
                        <a:spcAft>
                          <a:spcPts val="800"/>
                        </a:spcAft>
                      </a:pPr>
                      <a:r>
                        <a:rPr lang="en-US" sz="2000" dirty="0">
                          <a:effectLst/>
                        </a:rPr>
                        <a:t>Sun </a:t>
                      </a:r>
                      <a:r>
                        <a:rPr lang="en-US" sz="2000" dirty="0" err="1">
                          <a:effectLst/>
                        </a:rPr>
                        <a:t>Yat-sen</a:t>
                      </a:r>
                      <a:r>
                        <a:rPr lang="en-US" sz="2000" dirty="0">
                          <a:effectLst/>
                        </a:rPr>
                        <a:t> sets up rival government in Canton</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6675" marR="66675" marT="66675" marB="66675" anchor="ctr"/>
                </a:tc>
                <a:extLst>
                  <a:ext uri="{0D108BD9-81ED-4DB2-BD59-A6C34878D82A}">
                    <a16:rowId xmlns:a16="http://schemas.microsoft.com/office/drawing/2014/main" val="88663854"/>
                  </a:ext>
                </a:extLst>
              </a:tr>
              <a:tr h="1843763">
                <a:tc>
                  <a:txBody>
                    <a:bodyPr/>
                    <a:lstStyle/>
                    <a:p>
                      <a:pPr>
                        <a:lnSpc>
                          <a:spcPct val="107000"/>
                        </a:lnSpc>
                        <a:spcAft>
                          <a:spcPts val="800"/>
                        </a:spcAft>
                      </a:pPr>
                      <a:r>
                        <a:rPr lang="en-US" sz="2400" dirty="0">
                          <a:effectLst/>
                        </a:rPr>
                        <a:t>1919</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6675" marR="66675" marT="66675" marB="66675"/>
                </a:tc>
                <a:tc>
                  <a:txBody>
                    <a:bodyPr/>
                    <a:lstStyle/>
                    <a:p>
                      <a:pPr>
                        <a:lnSpc>
                          <a:spcPct val="107000"/>
                        </a:lnSpc>
                        <a:spcAft>
                          <a:spcPts val="800"/>
                        </a:spcAft>
                      </a:pPr>
                      <a:r>
                        <a:rPr lang="en-US" sz="2000" b="1" dirty="0">
                          <a:effectLst/>
                        </a:rPr>
                        <a:t>May Fourth Movement</a:t>
                      </a:r>
                      <a:r>
                        <a:rPr lang="en-US" sz="2000" dirty="0">
                          <a:effectLst/>
                        </a:rPr>
                        <a:t>: anti-imperialist, cultural and political movement growing out of student protests against Chinese government's weak response to the Treaty of Versailles, especially allowing Japan to receive territories in Shandong which had been surrendered to Britain/Japan by Germany after the Siege of Tsingtao (part of eastern theatre of WWI)</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6675" marR="66675" marT="66675" marB="66675" anchor="ctr"/>
                </a:tc>
                <a:extLst>
                  <a:ext uri="{0D108BD9-81ED-4DB2-BD59-A6C34878D82A}">
                    <a16:rowId xmlns:a16="http://schemas.microsoft.com/office/drawing/2014/main" val="2219513982"/>
                  </a:ext>
                </a:extLst>
              </a:tr>
            </a:tbl>
          </a:graphicData>
        </a:graphic>
      </p:graphicFrame>
    </p:spTree>
    <p:extLst>
      <p:ext uri="{BB962C8B-B14F-4D97-AF65-F5344CB8AC3E}">
        <p14:creationId xmlns:p14="http://schemas.microsoft.com/office/powerpoint/2010/main" val="71856146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68100"/>
            <a:ext cx="9632964" cy="6926100"/>
          </a:xfrm>
          <a:prstGeom prst="rect">
            <a:avLst/>
          </a:prstGeom>
        </p:spPr>
      </p:pic>
      <p:pic>
        <p:nvPicPr>
          <p:cNvPr id="6" name="Picture 5"/>
          <p:cNvPicPr>
            <a:picLocks noChangeAspect="1"/>
          </p:cNvPicPr>
          <p:nvPr/>
        </p:nvPicPr>
        <p:blipFill rotWithShape="1">
          <a:blip r:embed="rId4">
            <a:extLst>
              <a:ext uri="{28A0092B-C50C-407E-A947-70E740481C1C}">
                <a14:useLocalDpi xmlns:a14="http://schemas.microsoft.com/office/drawing/2010/main" val="0"/>
              </a:ext>
            </a:extLst>
          </a:blip>
          <a:srcRect t="1585" b="16009"/>
          <a:stretch/>
        </p:blipFill>
        <p:spPr>
          <a:xfrm>
            <a:off x="179512" y="-68100"/>
            <a:ext cx="5674026" cy="3713124"/>
          </a:xfrm>
          <a:prstGeom prst="rect">
            <a:avLst/>
          </a:prstGeom>
        </p:spPr>
      </p:pic>
      <p:sp>
        <p:nvSpPr>
          <p:cNvPr id="7" name="Rectangle 6"/>
          <p:cNvSpPr/>
          <p:nvPr/>
        </p:nvSpPr>
        <p:spPr>
          <a:xfrm>
            <a:off x="3635896" y="19050"/>
            <a:ext cx="5508104" cy="2240710"/>
          </a:xfrm>
          <a:prstGeom prst="rect">
            <a:avLst/>
          </a:prstGeom>
        </p:spPr>
        <p:txBody>
          <a:bodyPr wrap="square" lIns="540000" tIns="360000" rIns="540000" bIns="396000">
            <a:spAutoFit/>
          </a:bodyPr>
          <a:lstStyle/>
          <a:p>
            <a:pPr algn="r" fontAlgn="auto">
              <a:spcBef>
                <a:spcPts val="0"/>
              </a:spcBef>
              <a:spcAft>
                <a:spcPts val="0"/>
              </a:spcAft>
              <a:defRPr/>
            </a:pPr>
            <a:r>
              <a:rPr lang="en-GB" sz="2400" b="1" dirty="0" smtClean="0">
                <a:solidFill>
                  <a:srgbClr val="FF0000"/>
                </a:solidFill>
                <a:effectLst>
                  <a:outerShdw blurRad="38100" dist="38100" dir="2700000" algn="tl">
                    <a:srgbClr val="000000">
                      <a:alpha val="43137"/>
                    </a:srgbClr>
                  </a:outerShdw>
                </a:effectLst>
              </a:rPr>
              <a:t>2. New Culture Movement</a:t>
            </a:r>
            <a:endParaRPr lang="en-GB" sz="2400" b="1" dirty="0" smtClean="0">
              <a:solidFill>
                <a:srgbClr val="FF0000"/>
              </a:solidFill>
              <a:effectLst>
                <a:outerShdw blurRad="38100" dist="38100" dir="2700000" algn="tl">
                  <a:srgbClr val="000000">
                    <a:alpha val="43137"/>
                  </a:srgbClr>
                </a:outerShdw>
              </a:effectLst>
              <a:latin typeface="+mn-lt"/>
              <a:cs typeface="+mn-cs"/>
            </a:endParaRPr>
          </a:p>
          <a:p>
            <a:pPr algn="r" fontAlgn="auto">
              <a:spcBef>
                <a:spcPts val="0"/>
              </a:spcBef>
              <a:spcAft>
                <a:spcPts val="0"/>
              </a:spcAft>
              <a:defRPr/>
            </a:pPr>
            <a:r>
              <a:rPr lang="en-GB" sz="2400" b="1" dirty="0" smtClean="0">
                <a:solidFill>
                  <a:srgbClr val="FF0000"/>
                </a:solidFill>
                <a:effectLst>
                  <a:outerShdw blurRad="38100" dist="38100" dir="2700000" algn="tl">
                    <a:srgbClr val="000000">
                      <a:alpha val="43137"/>
                    </a:srgbClr>
                  </a:outerShdw>
                </a:effectLst>
                <a:latin typeface="+mn-lt"/>
                <a:cs typeface="+mn-cs"/>
              </a:rPr>
              <a:t>Shanghai: </a:t>
            </a:r>
          </a:p>
          <a:p>
            <a:pPr algn="r" fontAlgn="auto">
              <a:spcBef>
                <a:spcPts val="0"/>
              </a:spcBef>
              <a:spcAft>
                <a:spcPts val="0"/>
              </a:spcAft>
              <a:defRPr/>
            </a:pPr>
            <a:r>
              <a:rPr lang="en-GB" sz="2400" b="1" dirty="0" smtClean="0">
                <a:solidFill>
                  <a:srgbClr val="FF0000"/>
                </a:solidFill>
                <a:effectLst>
                  <a:outerShdw blurRad="38100" dist="38100" dir="2700000" algn="tl">
                    <a:srgbClr val="000000">
                      <a:alpha val="43137"/>
                    </a:srgbClr>
                  </a:outerShdw>
                </a:effectLst>
                <a:latin typeface="+mn-lt"/>
                <a:cs typeface="+mn-cs"/>
              </a:rPr>
              <a:t>Changing conceptions of time/space</a:t>
            </a:r>
            <a:endParaRPr lang="en-GB" sz="2400" b="1" dirty="0">
              <a:solidFill>
                <a:srgbClr val="FF0000"/>
              </a:solidFill>
              <a:effectLst>
                <a:outerShdw blurRad="38100" dist="38100" dir="2700000" algn="tl">
                  <a:srgbClr val="000000">
                    <a:alpha val="43137"/>
                  </a:srgbClr>
                </a:outerShdw>
              </a:effectLst>
              <a:latin typeface="+mn-lt"/>
              <a:cs typeface="+mn-cs"/>
            </a:endParaRPr>
          </a:p>
        </p:txBody>
      </p:sp>
    </p:spTree>
    <p:extLst>
      <p:ext uri="{BB962C8B-B14F-4D97-AF65-F5344CB8AC3E}">
        <p14:creationId xmlns:p14="http://schemas.microsoft.com/office/powerpoint/2010/main" val="314188459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 y="6463"/>
            <a:ext cx="9144001" cy="5810918"/>
          </a:xfrm>
          <a:prstGeom prst="rect">
            <a:avLst/>
          </a:prstGeom>
        </p:spPr>
        <p:txBody>
          <a:bodyPr wrap="square" lIns="540000" tIns="360000" rIns="540000" bIns="396000">
            <a:spAutoFit/>
          </a:bodyPr>
          <a:lstStyle/>
          <a:p>
            <a:pPr fontAlgn="auto">
              <a:spcBef>
                <a:spcPts val="0"/>
              </a:spcBef>
              <a:spcAft>
                <a:spcPts val="0"/>
              </a:spcAft>
              <a:defRPr/>
            </a:pPr>
            <a:r>
              <a:rPr lang="en-GB" sz="2400" b="1" dirty="0" smtClean="0">
                <a:solidFill>
                  <a:srgbClr val="FF0000"/>
                </a:solidFill>
                <a:effectLst>
                  <a:outerShdw blurRad="38100" dist="38100" dir="2700000" algn="tl">
                    <a:srgbClr val="000000">
                      <a:alpha val="43137"/>
                    </a:srgbClr>
                  </a:outerShdw>
                </a:effectLst>
              </a:rPr>
              <a:t>2. New Culture Movement: Changing </a:t>
            </a:r>
            <a:r>
              <a:rPr lang="en-GB" sz="2400" b="1" dirty="0">
                <a:solidFill>
                  <a:srgbClr val="FF0000"/>
                </a:solidFill>
                <a:effectLst>
                  <a:outerShdw blurRad="38100" dist="38100" dir="2700000" algn="tl">
                    <a:srgbClr val="000000">
                      <a:alpha val="43137"/>
                    </a:srgbClr>
                  </a:outerShdw>
                </a:effectLst>
              </a:rPr>
              <a:t>conceptions of time/space</a:t>
            </a:r>
          </a:p>
          <a:p>
            <a:pPr lvl="0" algn="just"/>
            <a:endParaRPr lang="en-US" sz="1600" dirty="0" smtClean="0">
              <a:solidFill>
                <a:prstClr val="white"/>
              </a:solidFill>
            </a:endParaRPr>
          </a:p>
          <a:p>
            <a:pPr lvl="0" algn="just"/>
            <a:r>
              <a:rPr lang="en-GB" sz="2400" b="1" dirty="0" smtClean="0">
                <a:solidFill>
                  <a:srgbClr val="FFFF00"/>
                </a:solidFill>
              </a:rPr>
              <a:t>“Modernity in China was closely associated with a  new linear consciousness of time and history which derived from Chinese reception of a Social Darwinian concept of evolution made popular by the translations of Yen Fu and Liang </a:t>
            </a:r>
            <a:r>
              <a:rPr lang="en-GB" sz="2400" b="1" dirty="0" err="1" smtClean="0">
                <a:solidFill>
                  <a:srgbClr val="FFFF00"/>
                </a:solidFill>
              </a:rPr>
              <a:t>Qiachao</a:t>
            </a:r>
            <a:r>
              <a:rPr lang="en-GB" sz="2400" b="1" dirty="0" smtClean="0">
                <a:solidFill>
                  <a:srgbClr val="FFFF00"/>
                </a:solidFill>
              </a:rPr>
              <a:t> at the turn of the [20</a:t>
            </a:r>
            <a:r>
              <a:rPr lang="en-GB" sz="2400" b="1" baseline="30000" dirty="0" smtClean="0">
                <a:solidFill>
                  <a:srgbClr val="FFFF00"/>
                </a:solidFill>
              </a:rPr>
              <a:t>th</a:t>
            </a:r>
            <a:r>
              <a:rPr lang="en-GB" sz="2400" b="1" dirty="0" smtClean="0">
                <a:solidFill>
                  <a:srgbClr val="FFFF00"/>
                </a:solidFill>
              </a:rPr>
              <a:t>] century. In this new temporal scheme, present (</a:t>
            </a:r>
            <a:r>
              <a:rPr lang="en-GB" sz="2400" b="1" i="1" dirty="0" err="1" smtClean="0">
                <a:solidFill>
                  <a:srgbClr val="FFFF00"/>
                </a:solidFill>
              </a:rPr>
              <a:t>jin</a:t>
            </a:r>
            <a:r>
              <a:rPr lang="en-GB" sz="2400" b="1" dirty="0" smtClean="0">
                <a:solidFill>
                  <a:srgbClr val="FFFF00"/>
                </a:solidFill>
              </a:rPr>
              <a:t>)</a:t>
            </a:r>
            <a:r>
              <a:rPr lang="en-GB" sz="2400" b="1" i="1" dirty="0" smtClean="0">
                <a:solidFill>
                  <a:srgbClr val="FFFF00"/>
                </a:solidFill>
              </a:rPr>
              <a:t> </a:t>
            </a:r>
            <a:r>
              <a:rPr lang="en-GB" sz="2400" b="1" dirty="0" smtClean="0">
                <a:solidFill>
                  <a:srgbClr val="FFFF00"/>
                </a:solidFill>
              </a:rPr>
              <a:t>and past (</a:t>
            </a:r>
            <a:r>
              <a:rPr lang="en-GB" sz="2400" b="1" i="1" dirty="0" err="1" smtClean="0">
                <a:solidFill>
                  <a:srgbClr val="FFFF00"/>
                </a:solidFill>
              </a:rPr>
              <a:t>gu</a:t>
            </a:r>
            <a:r>
              <a:rPr lang="en-GB" sz="2400" b="1" dirty="0" smtClean="0">
                <a:solidFill>
                  <a:srgbClr val="FFFF00"/>
                </a:solidFill>
              </a:rPr>
              <a:t>) became contrasting values and new emphasis was placed on the present moment as a pivotal point marking a rupture from the past and forming a progressive continuum toward a glorious future …</a:t>
            </a:r>
          </a:p>
          <a:p>
            <a:pPr lvl="0" algn="r"/>
            <a:r>
              <a:rPr lang="en-GB" sz="2400" b="1" dirty="0">
                <a:solidFill>
                  <a:srgbClr val="FFFF00"/>
                </a:solidFill>
              </a:rPr>
              <a:t>	</a:t>
            </a:r>
            <a:r>
              <a:rPr lang="en-GB" sz="2400" b="1" dirty="0" smtClean="0">
                <a:solidFill>
                  <a:srgbClr val="FFFF00"/>
                </a:solidFill>
              </a:rPr>
              <a:t>- </a:t>
            </a:r>
            <a:r>
              <a:rPr lang="en-GB" sz="2400" b="1" dirty="0" smtClean="0"/>
              <a:t>Lee, ‘Shanghai Modern,’ p. 98</a:t>
            </a:r>
            <a:endParaRPr lang="en-GB" sz="2400" b="1" dirty="0" smtClean="0">
              <a:solidFill>
                <a:srgbClr val="FFFF00"/>
              </a:solidFill>
            </a:endParaRPr>
          </a:p>
          <a:p>
            <a:pPr marL="342900" lvl="0" indent="-342900" algn="just">
              <a:buFontTx/>
              <a:buChar char="-"/>
            </a:pPr>
            <a:endParaRPr lang="en-GB" sz="2400" b="1" dirty="0">
              <a:solidFill>
                <a:srgbClr val="FFFF00"/>
              </a:solidFill>
            </a:endParaRPr>
          </a:p>
        </p:txBody>
      </p:sp>
    </p:spTree>
    <p:extLst>
      <p:ext uri="{BB962C8B-B14F-4D97-AF65-F5344CB8AC3E}">
        <p14:creationId xmlns:p14="http://schemas.microsoft.com/office/powerpoint/2010/main" val="379394179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4131811" y="0"/>
            <a:ext cx="5004048" cy="1736878"/>
          </a:xfrm>
          <a:prstGeom prst="rect">
            <a:avLst/>
          </a:prstGeom>
        </p:spPr>
        <p:txBody>
          <a:bodyPr wrap="square" lIns="540000" tIns="540000" rIns="540000" bIns="540000">
            <a:spAutoFit/>
          </a:bodyPr>
          <a:lstStyle/>
          <a:p>
            <a:pPr fontAlgn="auto">
              <a:spcBef>
                <a:spcPts val="0"/>
              </a:spcBef>
              <a:spcAft>
                <a:spcPts val="0"/>
              </a:spcAft>
              <a:defRPr/>
            </a:pPr>
            <a:endParaRPr lang="en-GB" sz="2400" b="1" dirty="0" smtClean="0">
              <a:solidFill>
                <a:srgbClr val="FF0000"/>
              </a:solidFill>
              <a:effectLst>
                <a:outerShdw blurRad="38100" dist="38100" dir="2700000" algn="tl">
                  <a:srgbClr val="000000">
                    <a:alpha val="43137"/>
                  </a:srgbClr>
                </a:outerShdw>
              </a:effectLst>
              <a:latin typeface="+mn-lt"/>
              <a:cs typeface="+mn-cs"/>
            </a:endParaRPr>
          </a:p>
          <a:p>
            <a:pPr fontAlgn="auto">
              <a:spcBef>
                <a:spcPts val="0"/>
              </a:spcBef>
              <a:spcAft>
                <a:spcPts val="0"/>
              </a:spcAft>
              <a:defRPr/>
            </a:pPr>
            <a:endParaRPr lang="en-GB" b="1" dirty="0">
              <a:solidFill>
                <a:srgbClr val="FF0000"/>
              </a:solidFill>
              <a:effectLst>
                <a:outerShdw blurRad="38100" dist="38100" dir="2700000" algn="tl">
                  <a:srgbClr val="000000">
                    <a:alpha val="43137"/>
                  </a:srgbClr>
                </a:outerShdw>
              </a:effectLst>
              <a:latin typeface="+mn-lt"/>
              <a:cs typeface="+mn-cs"/>
            </a:endParaRPr>
          </a:p>
        </p:txBody>
      </p:sp>
      <p:pic>
        <p:nvPicPr>
          <p:cNvPr id="17410" name="Picture 2" descr="C:\Users\Public\Pictures\Photos\2013\China, July 2013\Shanghai\GEDC134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640104" y="-19012"/>
            <a:ext cx="5503896" cy="4127922"/>
          </a:xfrm>
          <a:prstGeom prst="rect">
            <a:avLst/>
          </a:prstGeom>
          <a:noFill/>
          <a:extLst>
            <a:ext uri="{909E8E84-426E-40DD-AFC4-6F175D3DCCD1}">
              <a14:hiddenFill xmlns:a14="http://schemas.microsoft.com/office/drawing/2010/main">
                <a:solidFill>
                  <a:srgbClr val="FFFFFF"/>
                </a:solidFill>
              </a14:hiddenFill>
            </a:ext>
          </a:extLst>
        </p:spPr>
      </p:pic>
      <p:pic>
        <p:nvPicPr>
          <p:cNvPr id="1741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940207" y="3215344"/>
            <a:ext cx="5203793" cy="364265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p:nvPr/>
        </p:nvSpPr>
        <p:spPr>
          <a:xfrm>
            <a:off x="65356" y="222108"/>
            <a:ext cx="9024312" cy="461665"/>
          </a:xfrm>
          <a:prstGeom prst="rect">
            <a:avLst/>
          </a:prstGeom>
        </p:spPr>
        <p:txBody>
          <a:bodyPr wrap="square" lIns="540000" rIns="540000">
            <a:spAutoFit/>
          </a:bodyPr>
          <a:lstStyle/>
          <a:p>
            <a:pPr lvl="0">
              <a:defRPr/>
            </a:pPr>
            <a:r>
              <a:rPr lang="en-GB" sz="2400" b="1" dirty="0" smtClean="0">
                <a:solidFill>
                  <a:srgbClr val="FF0000"/>
                </a:solidFill>
                <a:effectLst>
                  <a:outerShdw blurRad="38100" dist="38100" dir="2700000" algn="tl">
                    <a:srgbClr val="000000">
                      <a:alpha val="43137"/>
                    </a:srgbClr>
                  </a:outerShdw>
                </a:effectLst>
              </a:rPr>
              <a:t>2. New Culture Movement:  Nationalist Shanghai</a:t>
            </a:r>
          </a:p>
        </p:txBody>
      </p:sp>
      <p:sp>
        <p:nvSpPr>
          <p:cNvPr id="6" name="Rectangle 5"/>
          <p:cNvSpPr/>
          <p:nvPr/>
        </p:nvSpPr>
        <p:spPr>
          <a:xfrm>
            <a:off x="0" y="683773"/>
            <a:ext cx="4131811" cy="5816977"/>
          </a:xfrm>
          <a:prstGeom prst="rect">
            <a:avLst/>
          </a:prstGeom>
        </p:spPr>
        <p:txBody>
          <a:bodyPr wrap="square" lIns="540000" rIns="540000">
            <a:spAutoFit/>
          </a:bodyPr>
          <a:lstStyle/>
          <a:p>
            <a:pPr lvl="0">
              <a:defRPr/>
            </a:pPr>
            <a:endParaRPr lang="en-GB" sz="2000" b="1" dirty="0">
              <a:solidFill>
                <a:srgbClr val="FFFF00"/>
              </a:solidFill>
              <a:effectLst>
                <a:outerShdw blurRad="38100" dist="38100" dir="2700000" algn="tl">
                  <a:srgbClr val="000000">
                    <a:alpha val="43137"/>
                  </a:srgbClr>
                </a:outerShdw>
              </a:effectLst>
            </a:endParaRPr>
          </a:p>
          <a:p>
            <a:pPr marL="342900" lvl="0" indent="-342900">
              <a:buFontTx/>
              <a:buChar char="-"/>
              <a:defRPr/>
            </a:pPr>
            <a:r>
              <a:rPr lang="en-GB" sz="2000" b="1" dirty="0" smtClean="0">
                <a:solidFill>
                  <a:srgbClr val="FFFF00"/>
                </a:solidFill>
                <a:effectLst>
                  <a:outerShdw blurRad="38100" dist="38100" dir="2700000" algn="tl">
                    <a:srgbClr val="000000">
                      <a:alpha val="43137"/>
                    </a:srgbClr>
                  </a:outerShdw>
                </a:effectLst>
              </a:rPr>
              <a:t>1911 Revolution deposes empire and establishes Republic of China</a:t>
            </a:r>
          </a:p>
          <a:p>
            <a:pPr marL="342900" lvl="0" indent="-342900">
              <a:buFontTx/>
              <a:buChar char="-"/>
              <a:defRPr/>
            </a:pPr>
            <a:r>
              <a:rPr lang="en-GB" sz="2000" b="1" dirty="0" smtClean="0">
                <a:solidFill>
                  <a:srgbClr val="FFFF00"/>
                </a:solidFill>
                <a:effectLst>
                  <a:outerShdw blurRad="38100" dist="38100" dir="2700000" algn="tl">
                    <a:srgbClr val="000000">
                      <a:alpha val="43137"/>
                    </a:srgbClr>
                  </a:outerShdw>
                </a:effectLst>
              </a:rPr>
              <a:t>Revolution led by Sun Yat-sen (1866–1925)</a:t>
            </a:r>
          </a:p>
          <a:p>
            <a:pPr marL="342900" lvl="0" indent="-342900">
              <a:buFontTx/>
              <a:buChar char="-"/>
              <a:defRPr/>
            </a:pPr>
            <a:r>
              <a:rPr lang="en-GB" sz="2000" b="1" dirty="0" smtClean="0">
                <a:solidFill>
                  <a:srgbClr val="FFFF00"/>
                </a:solidFill>
                <a:effectLst>
                  <a:outerShdw blurRad="38100" dist="38100" dir="2700000" algn="tl">
                    <a:srgbClr val="000000">
                      <a:alpha val="43137"/>
                    </a:srgbClr>
                  </a:outerShdw>
                </a:effectLst>
              </a:rPr>
              <a:t>Sun married to Soong Qing-ling (1893–1981), a Shanghainese with a Christian background who (after Sun’s death) later occupied high office in the Communist People’s Republic</a:t>
            </a:r>
          </a:p>
          <a:p>
            <a:pPr marL="342900" lvl="0" indent="-342900">
              <a:buFontTx/>
              <a:buChar char="-"/>
              <a:defRPr/>
            </a:pPr>
            <a:endParaRPr lang="en-GB" sz="2000" b="1" dirty="0">
              <a:solidFill>
                <a:srgbClr val="FFFF00"/>
              </a:solidFill>
              <a:effectLst>
                <a:outerShdw blurRad="38100" dist="38100" dir="2700000" algn="tl">
                  <a:srgbClr val="000000">
                    <a:alpha val="43137"/>
                  </a:srgbClr>
                </a:outerShdw>
              </a:effectLst>
            </a:endParaRPr>
          </a:p>
          <a:p>
            <a:pPr lvl="0">
              <a:defRPr/>
            </a:pPr>
            <a:r>
              <a:rPr lang="en-GB" dirty="0" smtClean="0">
                <a:solidFill>
                  <a:srgbClr val="FFFF00"/>
                </a:solidFill>
                <a:effectLst>
                  <a:outerShdw blurRad="38100" dist="38100" dir="2700000" algn="tl">
                    <a:srgbClr val="000000">
                      <a:alpha val="43137"/>
                    </a:srgbClr>
                  </a:outerShdw>
                </a:effectLst>
              </a:rPr>
              <a:t>Top image: former residence of Sun Yat-sen and </a:t>
            </a:r>
            <a:r>
              <a:rPr lang="en-GB" dirty="0">
                <a:solidFill>
                  <a:srgbClr val="FFFF00"/>
                </a:solidFill>
                <a:effectLst>
                  <a:outerShdw blurRad="38100" dist="38100" dir="2700000" algn="tl">
                    <a:srgbClr val="000000">
                      <a:alpha val="43137"/>
                    </a:srgbClr>
                  </a:outerShdw>
                </a:effectLst>
              </a:rPr>
              <a:t>Soong </a:t>
            </a:r>
            <a:r>
              <a:rPr lang="en-GB" dirty="0" smtClean="0">
                <a:solidFill>
                  <a:srgbClr val="FFFF00"/>
                </a:solidFill>
                <a:effectLst>
                  <a:outerShdw blurRad="38100" dist="38100" dir="2700000" algn="tl">
                    <a:srgbClr val="000000">
                      <a:alpha val="43137"/>
                    </a:srgbClr>
                  </a:outerShdw>
                </a:effectLst>
              </a:rPr>
              <a:t>Qing-ling, French Concession, Shanghai</a:t>
            </a:r>
            <a:endParaRPr lang="en-GB" sz="2400" b="1" dirty="0">
              <a:solidFill>
                <a:srgbClr val="FFFF00"/>
              </a:solidFill>
            </a:endParaRPr>
          </a:p>
        </p:txBody>
      </p:sp>
    </p:spTree>
    <p:extLst>
      <p:ext uri="{BB962C8B-B14F-4D97-AF65-F5344CB8AC3E}">
        <p14:creationId xmlns:p14="http://schemas.microsoft.com/office/powerpoint/2010/main" val="70791548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 y="6463"/>
            <a:ext cx="9144001" cy="6918914"/>
          </a:xfrm>
          <a:prstGeom prst="rect">
            <a:avLst/>
          </a:prstGeom>
        </p:spPr>
        <p:txBody>
          <a:bodyPr wrap="square" lIns="540000" tIns="360000" rIns="540000" bIns="396000">
            <a:spAutoFit/>
          </a:bodyPr>
          <a:lstStyle/>
          <a:p>
            <a:pPr fontAlgn="auto">
              <a:spcBef>
                <a:spcPts val="0"/>
              </a:spcBef>
              <a:spcAft>
                <a:spcPts val="0"/>
              </a:spcAft>
              <a:defRPr/>
            </a:pPr>
            <a:r>
              <a:rPr lang="en-GB" sz="2400" b="1" dirty="0" smtClean="0">
                <a:solidFill>
                  <a:srgbClr val="FF0000"/>
                </a:solidFill>
                <a:effectLst>
                  <a:outerShdw blurRad="38100" dist="38100" dir="2700000" algn="tl">
                    <a:srgbClr val="000000">
                      <a:alpha val="43137"/>
                    </a:srgbClr>
                  </a:outerShdw>
                </a:effectLst>
              </a:rPr>
              <a:t>2. New Culture Movement: Changing </a:t>
            </a:r>
            <a:r>
              <a:rPr lang="en-GB" sz="2400" b="1" dirty="0">
                <a:solidFill>
                  <a:srgbClr val="FF0000"/>
                </a:solidFill>
                <a:effectLst>
                  <a:outerShdw blurRad="38100" dist="38100" dir="2700000" algn="tl">
                    <a:srgbClr val="000000">
                      <a:alpha val="43137"/>
                    </a:srgbClr>
                  </a:outerShdw>
                </a:effectLst>
              </a:rPr>
              <a:t>conceptions of time/space</a:t>
            </a:r>
          </a:p>
          <a:p>
            <a:pPr lvl="0" algn="just"/>
            <a:endParaRPr lang="en-US" sz="1600" dirty="0" smtClean="0">
              <a:solidFill>
                <a:prstClr val="white"/>
              </a:solidFill>
            </a:endParaRPr>
          </a:p>
          <a:p>
            <a:pPr lvl="0" algn="just"/>
            <a:r>
              <a:rPr lang="en-GB" sz="2400" b="1" dirty="0" smtClean="0">
                <a:solidFill>
                  <a:srgbClr val="FFFF00"/>
                </a:solidFill>
              </a:rPr>
              <a:t>“Modernity in China was closely associated with a  new linear consciousness of time and history which derived from Chinese reception of a Social Darwinian concept of evolution made popular by the translations of Yen Fu and Liang </a:t>
            </a:r>
            <a:r>
              <a:rPr lang="en-GB" sz="2400" b="1" dirty="0" err="1" smtClean="0">
                <a:solidFill>
                  <a:srgbClr val="FFFF00"/>
                </a:solidFill>
              </a:rPr>
              <a:t>Qiachao</a:t>
            </a:r>
            <a:r>
              <a:rPr lang="en-GB" sz="2400" b="1" dirty="0" smtClean="0">
                <a:solidFill>
                  <a:srgbClr val="FFFF00"/>
                </a:solidFill>
              </a:rPr>
              <a:t> at the turn of the [20</a:t>
            </a:r>
            <a:r>
              <a:rPr lang="en-GB" sz="2400" b="1" baseline="30000" dirty="0" smtClean="0">
                <a:solidFill>
                  <a:srgbClr val="FFFF00"/>
                </a:solidFill>
              </a:rPr>
              <a:t>th</a:t>
            </a:r>
            <a:r>
              <a:rPr lang="en-GB" sz="2400" b="1" dirty="0" smtClean="0">
                <a:solidFill>
                  <a:srgbClr val="FFFF00"/>
                </a:solidFill>
              </a:rPr>
              <a:t>] century. In this new temporal scheme, present (</a:t>
            </a:r>
            <a:r>
              <a:rPr lang="en-GB" sz="2400" b="1" i="1" dirty="0" err="1" smtClean="0">
                <a:solidFill>
                  <a:srgbClr val="FFFF00"/>
                </a:solidFill>
              </a:rPr>
              <a:t>jin</a:t>
            </a:r>
            <a:r>
              <a:rPr lang="en-GB" sz="2400" b="1" dirty="0" smtClean="0">
                <a:solidFill>
                  <a:srgbClr val="FFFF00"/>
                </a:solidFill>
              </a:rPr>
              <a:t>)</a:t>
            </a:r>
            <a:r>
              <a:rPr lang="en-GB" sz="2400" b="1" i="1" dirty="0" smtClean="0">
                <a:solidFill>
                  <a:srgbClr val="FFFF00"/>
                </a:solidFill>
              </a:rPr>
              <a:t> </a:t>
            </a:r>
            <a:r>
              <a:rPr lang="en-GB" sz="2400" b="1" dirty="0" smtClean="0">
                <a:solidFill>
                  <a:srgbClr val="FFFF00"/>
                </a:solidFill>
              </a:rPr>
              <a:t>and past (</a:t>
            </a:r>
            <a:r>
              <a:rPr lang="en-GB" sz="2400" b="1" i="1" dirty="0" err="1" smtClean="0">
                <a:solidFill>
                  <a:srgbClr val="FFFF00"/>
                </a:solidFill>
              </a:rPr>
              <a:t>gu</a:t>
            </a:r>
            <a:r>
              <a:rPr lang="en-GB" sz="2400" b="1" dirty="0" smtClean="0">
                <a:solidFill>
                  <a:srgbClr val="FFFF00"/>
                </a:solidFill>
              </a:rPr>
              <a:t>) became contrasting values and new emphasis was placed on the present moment as a pivotal point marking a rupture from the past and forming a progressive continuum toward a glorious future …</a:t>
            </a:r>
          </a:p>
          <a:p>
            <a:pPr lvl="0" algn="just"/>
            <a:r>
              <a:rPr lang="en-GB" sz="2400" b="1" dirty="0">
                <a:solidFill>
                  <a:srgbClr val="FFFF00"/>
                </a:solidFill>
              </a:rPr>
              <a:t>	</a:t>
            </a:r>
            <a:r>
              <a:rPr lang="en-GB" sz="2400" b="1" dirty="0" smtClean="0">
                <a:solidFill>
                  <a:srgbClr val="FFFF00"/>
                </a:solidFill>
              </a:rPr>
              <a:t>“The very word ‘new’ (</a:t>
            </a:r>
            <a:r>
              <a:rPr lang="en-GB" sz="2400" b="1" i="1" dirty="0" err="1" smtClean="0">
                <a:solidFill>
                  <a:srgbClr val="FFFF00"/>
                </a:solidFill>
              </a:rPr>
              <a:t>xin</a:t>
            </a:r>
            <a:r>
              <a:rPr lang="en-GB" sz="2400" b="1" dirty="0" smtClean="0">
                <a:solidFill>
                  <a:srgbClr val="FFFF00"/>
                </a:solidFill>
              </a:rPr>
              <a:t>) became a crucial component of a cluster of new word compounds denoting a qualitative change in all spheres of life.”</a:t>
            </a:r>
          </a:p>
          <a:p>
            <a:pPr marL="342900" lvl="0" indent="-342900" algn="r">
              <a:buFontTx/>
              <a:buChar char="-"/>
            </a:pPr>
            <a:r>
              <a:rPr lang="en-GB" sz="2400" b="1" dirty="0" smtClean="0"/>
              <a:t>Lee, ‘Shanghai Modern,’ p. 98</a:t>
            </a:r>
            <a:r>
              <a:rPr lang="en-GB" sz="2400" b="1" dirty="0" smtClean="0">
                <a:solidFill>
                  <a:srgbClr val="FFFF00"/>
                </a:solidFill>
              </a:rPr>
              <a:t>.</a:t>
            </a:r>
          </a:p>
          <a:p>
            <a:pPr marL="342900" lvl="0" indent="-342900" algn="just">
              <a:buFontTx/>
              <a:buChar char="-"/>
            </a:pPr>
            <a:endParaRPr lang="en-GB" sz="2400" b="1" dirty="0">
              <a:solidFill>
                <a:srgbClr val="FFFF00"/>
              </a:solidFill>
            </a:endParaRPr>
          </a:p>
        </p:txBody>
      </p:sp>
    </p:spTree>
    <p:extLst>
      <p:ext uri="{BB962C8B-B14F-4D97-AF65-F5344CB8AC3E}">
        <p14:creationId xmlns:p14="http://schemas.microsoft.com/office/powerpoint/2010/main" val="75849287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 y="6462"/>
            <a:ext cx="6660233" cy="6611138"/>
          </a:xfrm>
          <a:prstGeom prst="rect">
            <a:avLst/>
          </a:prstGeom>
        </p:spPr>
        <p:txBody>
          <a:bodyPr wrap="square" lIns="540000" tIns="360000" rIns="540000" bIns="396000">
            <a:spAutoFit/>
          </a:bodyPr>
          <a:lstStyle/>
          <a:p>
            <a:pPr fontAlgn="auto">
              <a:spcBef>
                <a:spcPts val="0"/>
              </a:spcBef>
              <a:spcAft>
                <a:spcPts val="0"/>
              </a:spcAft>
              <a:defRPr/>
            </a:pPr>
            <a:r>
              <a:rPr lang="en-GB" sz="2400" b="1" dirty="0" smtClean="0">
                <a:solidFill>
                  <a:srgbClr val="FF0000"/>
                </a:solidFill>
                <a:effectLst>
                  <a:outerShdw blurRad="38100" dist="38100" dir="2700000" algn="tl">
                    <a:srgbClr val="000000">
                      <a:alpha val="43137"/>
                    </a:srgbClr>
                  </a:outerShdw>
                </a:effectLst>
              </a:rPr>
              <a:t>2. New Culture Movement: </a:t>
            </a:r>
            <a:r>
              <a:rPr lang="en-GB" sz="2400" b="1" dirty="0" smtClean="0">
                <a:solidFill>
                  <a:srgbClr val="FF0000"/>
                </a:solidFill>
                <a:effectLst>
                  <a:outerShdw blurRad="38100" dist="38100" dir="2700000" algn="tl">
                    <a:srgbClr val="000000">
                      <a:alpha val="43137"/>
                    </a:srgbClr>
                  </a:outerShdw>
                </a:effectLst>
                <a:latin typeface="+mn-lt"/>
                <a:cs typeface="+mn-cs"/>
              </a:rPr>
              <a:t> </a:t>
            </a:r>
          </a:p>
          <a:p>
            <a:pPr fontAlgn="auto">
              <a:spcBef>
                <a:spcPts val="0"/>
              </a:spcBef>
              <a:spcAft>
                <a:spcPts val="0"/>
              </a:spcAft>
              <a:defRPr/>
            </a:pPr>
            <a:r>
              <a:rPr lang="en-GB" sz="2400" b="1" i="1" dirty="0">
                <a:solidFill>
                  <a:srgbClr val="FF0000"/>
                </a:solidFill>
                <a:effectLst>
                  <a:outerShdw blurRad="38100" dist="38100" dir="2700000" algn="tl">
                    <a:srgbClr val="000000">
                      <a:alpha val="43137"/>
                    </a:srgbClr>
                  </a:outerShdw>
                </a:effectLst>
              </a:rPr>
              <a:t>New </a:t>
            </a:r>
            <a:r>
              <a:rPr lang="en-GB" sz="2400" b="1" i="1" dirty="0" smtClean="0">
                <a:solidFill>
                  <a:srgbClr val="FF0000"/>
                </a:solidFill>
                <a:effectLst>
                  <a:outerShdw blurRad="38100" dist="38100" dir="2700000" algn="tl">
                    <a:srgbClr val="000000">
                      <a:alpha val="43137"/>
                    </a:srgbClr>
                  </a:outerShdw>
                </a:effectLst>
              </a:rPr>
              <a:t>Youth</a:t>
            </a:r>
          </a:p>
          <a:p>
            <a:pPr fontAlgn="auto">
              <a:spcBef>
                <a:spcPts val="0"/>
              </a:spcBef>
              <a:spcAft>
                <a:spcPts val="0"/>
              </a:spcAft>
              <a:defRPr/>
            </a:pPr>
            <a:endParaRPr lang="en-US" sz="1600" i="1" dirty="0" smtClean="0">
              <a:solidFill>
                <a:prstClr val="white"/>
              </a:solidFill>
            </a:endParaRPr>
          </a:p>
          <a:p>
            <a:pPr lvl="0" algn="just"/>
            <a:r>
              <a:rPr lang="en-GB" sz="2400" b="1" i="1" dirty="0">
                <a:solidFill>
                  <a:srgbClr val="FFFF00"/>
                </a:solidFill>
              </a:rPr>
              <a:t>La </a:t>
            </a:r>
            <a:r>
              <a:rPr lang="en-GB" sz="2400" b="1" i="1" dirty="0" err="1" smtClean="0">
                <a:solidFill>
                  <a:srgbClr val="FFFF00"/>
                </a:solidFill>
              </a:rPr>
              <a:t>Jeunesse</a:t>
            </a:r>
            <a:r>
              <a:rPr lang="en-GB" sz="2400" b="1" i="1" dirty="0" smtClean="0">
                <a:solidFill>
                  <a:srgbClr val="FFFF00"/>
                </a:solidFill>
              </a:rPr>
              <a:t> </a:t>
            </a:r>
            <a:r>
              <a:rPr lang="en-GB" sz="2400" dirty="0" smtClean="0">
                <a:solidFill>
                  <a:srgbClr val="FFFF00"/>
                </a:solidFill>
              </a:rPr>
              <a:t>(</a:t>
            </a:r>
            <a:r>
              <a:rPr lang="en-GB" sz="2400" i="1" dirty="0" err="1" smtClean="0">
                <a:solidFill>
                  <a:srgbClr val="FFFF00"/>
                </a:solidFill>
              </a:rPr>
              <a:t>Xīn</a:t>
            </a:r>
            <a:r>
              <a:rPr lang="en-GB" sz="2400" i="1" dirty="0" smtClean="0">
                <a:solidFill>
                  <a:srgbClr val="FFFF00"/>
                </a:solidFill>
              </a:rPr>
              <a:t> </a:t>
            </a:r>
            <a:r>
              <a:rPr lang="en-GB" sz="2400" i="1" dirty="0" err="1" smtClean="0">
                <a:solidFill>
                  <a:srgbClr val="FFFF00"/>
                </a:solidFill>
              </a:rPr>
              <a:t>Qīngnián</a:t>
            </a:r>
            <a:r>
              <a:rPr lang="en-GB" sz="2400" dirty="0" smtClean="0">
                <a:solidFill>
                  <a:srgbClr val="FFFF00"/>
                </a:solidFill>
              </a:rPr>
              <a:t>, </a:t>
            </a:r>
            <a:r>
              <a:rPr lang="en-GB" sz="2400" i="1" dirty="0" smtClean="0">
                <a:solidFill>
                  <a:srgbClr val="FFFF00"/>
                </a:solidFill>
              </a:rPr>
              <a:t>New Youth</a:t>
            </a:r>
            <a:r>
              <a:rPr lang="en-GB" sz="2400" dirty="0" smtClean="0">
                <a:solidFill>
                  <a:srgbClr val="FFFF00"/>
                </a:solidFill>
              </a:rPr>
              <a:t>) magazine est. </a:t>
            </a:r>
            <a:r>
              <a:rPr lang="en-GB" sz="2400" dirty="0">
                <a:solidFill>
                  <a:srgbClr val="FFFF00"/>
                </a:solidFill>
              </a:rPr>
              <a:t>by Chen </a:t>
            </a:r>
            <a:r>
              <a:rPr lang="en-GB" sz="2400" dirty="0" err="1">
                <a:solidFill>
                  <a:srgbClr val="FFFF00"/>
                </a:solidFill>
              </a:rPr>
              <a:t>Duxiu</a:t>
            </a:r>
            <a:r>
              <a:rPr lang="en-GB" sz="2400" dirty="0">
                <a:solidFill>
                  <a:srgbClr val="FFFF00"/>
                </a:solidFill>
              </a:rPr>
              <a:t> </a:t>
            </a:r>
            <a:r>
              <a:rPr lang="en-GB" sz="2400" dirty="0" smtClean="0">
                <a:solidFill>
                  <a:srgbClr val="FFFF00"/>
                </a:solidFill>
              </a:rPr>
              <a:t>in Shanghai</a:t>
            </a:r>
          </a:p>
          <a:p>
            <a:pPr lvl="0" algn="just"/>
            <a:endParaRPr lang="en-GB" sz="2400" i="1" dirty="0">
              <a:solidFill>
                <a:srgbClr val="FFFF00"/>
              </a:solidFill>
            </a:endParaRPr>
          </a:p>
          <a:p>
            <a:r>
              <a:rPr lang="en-GB" sz="2000" dirty="0" smtClean="0"/>
              <a:t>Chen </a:t>
            </a:r>
            <a:r>
              <a:rPr lang="en-GB" sz="2000" dirty="0"/>
              <a:t>published </a:t>
            </a:r>
            <a:r>
              <a:rPr lang="en-GB" sz="2000" dirty="0" smtClean="0"/>
              <a:t>‘A </a:t>
            </a:r>
            <a:r>
              <a:rPr lang="en-GB" sz="2000" dirty="0"/>
              <a:t>Letter to </a:t>
            </a:r>
            <a:r>
              <a:rPr lang="en-GB" sz="2000" dirty="0" smtClean="0"/>
              <a:t>Youth’ </a:t>
            </a:r>
            <a:r>
              <a:rPr lang="ja-JP" altLang="en-US" sz="2000" dirty="0" smtClean="0"/>
              <a:t>敬</a:t>
            </a:r>
            <a:r>
              <a:rPr lang="ja-JP" altLang="en-US" sz="2000" dirty="0"/>
              <a:t>告青年 </a:t>
            </a:r>
            <a:r>
              <a:rPr lang="en-GB" sz="2000" dirty="0"/>
              <a:t>in the first issue of September </a:t>
            </a:r>
            <a:r>
              <a:rPr lang="en-GB" sz="2000" dirty="0" smtClean="0"/>
              <a:t>15 </a:t>
            </a:r>
            <a:r>
              <a:rPr lang="en-GB" sz="2000" dirty="0"/>
              <a:t>1915. The letter issued six challenges</a:t>
            </a:r>
            <a:r>
              <a:rPr lang="en-GB" sz="2000" dirty="0" smtClean="0"/>
              <a:t>:</a:t>
            </a:r>
          </a:p>
          <a:p>
            <a:endParaRPr lang="en-GB" sz="2000" dirty="0"/>
          </a:p>
          <a:p>
            <a:pPr marL="285750" indent="-285750">
              <a:buFont typeface="Arial" panose="020B0604020202020204" pitchFamily="34" charset="0"/>
              <a:buChar char="•"/>
            </a:pPr>
            <a:r>
              <a:rPr lang="en-GB" sz="2000" dirty="0"/>
              <a:t>Be independent and not enslaved </a:t>
            </a:r>
            <a:r>
              <a:rPr lang="ja-JP" altLang="en-US" sz="2000" dirty="0"/>
              <a:t>自由非奴隶</a:t>
            </a:r>
          </a:p>
          <a:p>
            <a:pPr marL="285750" indent="-285750">
              <a:buFont typeface="Arial" panose="020B0604020202020204" pitchFamily="34" charset="0"/>
              <a:buChar char="•"/>
            </a:pPr>
            <a:r>
              <a:rPr lang="en-GB" sz="2000" dirty="0"/>
              <a:t>Be progressive and not conservative </a:t>
            </a:r>
            <a:r>
              <a:rPr lang="ja-JP" altLang="en-US" sz="2000" dirty="0"/>
              <a:t>进步非保守</a:t>
            </a:r>
          </a:p>
          <a:p>
            <a:pPr marL="285750" indent="-285750">
              <a:buFont typeface="Arial" panose="020B0604020202020204" pitchFamily="34" charset="0"/>
              <a:buChar char="•"/>
            </a:pPr>
            <a:r>
              <a:rPr lang="en-GB" sz="2000" dirty="0"/>
              <a:t>Be in the forefront and not lagging behind </a:t>
            </a:r>
            <a:r>
              <a:rPr lang="ja-JP" altLang="en-US" sz="2000" dirty="0"/>
              <a:t>进取非退隐</a:t>
            </a:r>
          </a:p>
          <a:p>
            <a:pPr marL="285750" indent="-285750">
              <a:buFont typeface="Arial" panose="020B0604020202020204" pitchFamily="34" charset="0"/>
              <a:buChar char="•"/>
            </a:pPr>
            <a:r>
              <a:rPr lang="en-GB" sz="2000" dirty="0"/>
              <a:t>Be internationalist and not </a:t>
            </a:r>
            <a:r>
              <a:rPr lang="en-GB" sz="2000" dirty="0" err="1"/>
              <a:t>isolatonist</a:t>
            </a:r>
            <a:r>
              <a:rPr lang="en-GB" sz="2000" dirty="0"/>
              <a:t> </a:t>
            </a:r>
            <a:r>
              <a:rPr lang="ja-JP" altLang="en-US" sz="2000" dirty="0"/>
              <a:t>世界非锁国</a:t>
            </a:r>
          </a:p>
          <a:p>
            <a:pPr marL="285750" indent="-285750">
              <a:buFont typeface="Arial" panose="020B0604020202020204" pitchFamily="34" charset="0"/>
              <a:buChar char="•"/>
            </a:pPr>
            <a:r>
              <a:rPr lang="en-GB" sz="2000" dirty="0"/>
              <a:t>Be practical and not rhetorical </a:t>
            </a:r>
            <a:r>
              <a:rPr lang="ja-JP" altLang="en-US" sz="2000" dirty="0"/>
              <a:t>实利非虚文</a:t>
            </a:r>
          </a:p>
          <a:p>
            <a:pPr marL="285750" indent="-285750">
              <a:buFont typeface="Arial" panose="020B0604020202020204" pitchFamily="34" charset="0"/>
              <a:buChar char="•"/>
            </a:pPr>
            <a:r>
              <a:rPr lang="en-GB" sz="2000" dirty="0"/>
              <a:t>Be scientific and not superstitious </a:t>
            </a:r>
            <a:r>
              <a:rPr lang="ja-JP" altLang="en-US" sz="2000" dirty="0"/>
              <a:t>科学非想</a:t>
            </a:r>
            <a:r>
              <a:rPr lang="ja-JP" altLang="en-US" dirty="0"/>
              <a:t>象</a:t>
            </a:r>
          </a:p>
          <a:p>
            <a:pPr lvl="0" algn="just"/>
            <a:endParaRPr lang="en-GB" sz="2400" i="1" dirty="0">
              <a:solidFill>
                <a:srgbClr val="FFFF00"/>
              </a:solidFill>
            </a:endParaRPr>
          </a:p>
        </p:txBody>
      </p:sp>
      <p:pic>
        <p:nvPicPr>
          <p:cNvPr id="3" name="Picture 2"/>
          <p:cNvPicPr>
            <a:picLocks noChangeAspect="1"/>
          </p:cNvPicPr>
          <p:nvPr/>
        </p:nvPicPr>
        <p:blipFill rotWithShape="1">
          <a:blip r:embed="rId2"/>
          <a:srcRect t="1" r="49331" b="-2423"/>
          <a:stretch/>
        </p:blipFill>
        <p:spPr>
          <a:xfrm>
            <a:off x="6660233" y="3396921"/>
            <a:ext cx="2520280" cy="3560471"/>
          </a:xfrm>
          <a:prstGeom prst="rect">
            <a:avLst/>
          </a:prstGeom>
        </p:spPr>
      </p:pic>
      <p:pic>
        <p:nvPicPr>
          <p:cNvPr id="4" name="Picture 3"/>
          <p:cNvPicPr>
            <a:picLocks noChangeAspect="1"/>
          </p:cNvPicPr>
          <p:nvPr/>
        </p:nvPicPr>
        <p:blipFill rotWithShape="1">
          <a:blip r:embed="rId2"/>
          <a:srcRect l="48717" t="-1" r="991" b="-1591"/>
          <a:stretch/>
        </p:blipFill>
        <p:spPr>
          <a:xfrm>
            <a:off x="6660232" y="0"/>
            <a:ext cx="2483768" cy="3506569"/>
          </a:xfrm>
          <a:prstGeom prst="rect">
            <a:avLst/>
          </a:prstGeom>
        </p:spPr>
      </p:pic>
    </p:spTree>
    <p:extLst>
      <p:ext uri="{BB962C8B-B14F-4D97-AF65-F5344CB8AC3E}">
        <p14:creationId xmlns:p14="http://schemas.microsoft.com/office/powerpoint/2010/main" val="83055102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0" y="3273401"/>
            <a:ext cx="5001766" cy="3584599"/>
          </a:xfrm>
          <a:prstGeom prst="rect">
            <a:avLst/>
          </a:prstGeom>
        </p:spPr>
      </p:pic>
      <p:pic>
        <p:nvPicPr>
          <p:cNvPr id="4" name="Picture 3"/>
          <p:cNvPicPr>
            <a:picLocks noChangeAspect="1"/>
          </p:cNvPicPr>
          <p:nvPr/>
        </p:nvPicPr>
        <p:blipFill>
          <a:blip r:embed="rId3"/>
          <a:stretch>
            <a:fillRect/>
          </a:stretch>
        </p:blipFill>
        <p:spPr>
          <a:xfrm>
            <a:off x="4661200" y="1"/>
            <a:ext cx="4482800" cy="4149080"/>
          </a:xfrm>
          <a:prstGeom prst="rect">
            <a:avLst/>
          </a:prstGeom>
        </p:spPr>
      </p:pic>
      <p:sp>
        <p:nvSpPr>
          <p:cNvPr id="5" name="Rectangle 4"/>
          <p:cNvSpPr/>
          <p:nvPr/>
        </p:nvSpPr>
        <p:spPr>
          <a:xfrm>
            <a:off x="-1" y="6462"/>
            <a:ext cx="5001767" cy="4087370"/>
          </a:xfrm>
          <a:prstGeom prst="rect">
            <a:avLst/>
          </a:prstGeom>
        </p:spPr>
        <p:txBody>
          <a:bodyPr wrap="square" lIns="540000" tIns="360000" rIns="540000" bIns="396000">
            <a:spAutoFit/>
          </a:bodyPr>
          <a:lstStyle/>
          <a:p>
            <a:pPr fontAlgn="auto">
              <a:spcBef>
                <a:spcPts val="0"/>
              </a:spcBef>
              <a:spcAft>
                <a:spcPts val="0"/>
              </a:spcAft>
              <a:defRPr/>
            </a:pPr>
            <a:r>
              <a:rPr lang="en-GB" sz="2400" b="1" dirty="0" smtClean="0">
                <a:solidFill>
                  <a:srgbClr val="FF0000"/>
                </a:solidFill>
                <a:effectLst>
                  <a:outerShdw blurRad="38100" dist="38100" dir="2700000" algn="tl">
                    <a:srgbClr val="000000">
                      <a:alpha val="43137"/>
                    </a:srgbClr>
                  </a:outerShdw>
                </a:effectLst>
              </a:rPr>
              <a:t>2. New Culture Movement: </a:t>
            </a:r>
            <a:r>
              <a:rPr lang="en-GB" sz="2400" b="1" dirty="0" smtClean="0">
                <a:solidFill>
                  <a:srgbClr val="FF0000"/>
                </a:solidFill>
                <a:effectLst>
                  <a:outerShdw blurRad="38100" dist="38100" dir="2700000" algn="tl">
                    <a:srgbClr val="000000">
                      <a:alpha val="43137"/>
                    </a:srgbClr>
                  </a:outerShdw>
                </a:effectLst>
                <a:latin typeface="+mn-lt"/>
                <a:cs typeface="+mn-cs"/>
              </a:rPr>
              <a:t>Universities</a:t>
            </a:r>
          </a:p>
          <a:p>
            <a:pPr marL="342900" indent="-342900" fontAlgn="auto">
              <a:spcBef>
                <a:spcPts val="0"/>
              </a:spcBef>
              <a:spcAft>
                <a:spcPts val="0"/>
              </a:spcAft>
              <a:buFont typeface="Arial" panose="020B0604020202020204" pitchFamily="34" charset="0"/>
              <a:buChar char="•"/>
              <a:defRPr/>
            </a:pPr>
            <a:endParaRPr lang="en-GB" sz="2000" b="1" dirty="0" smtClean="0">
              <a:solidFill>
                <a:srgbClr val="FFFF00"/>
              </a:solidFill>
            </a:endParaRPr>
          </a:p>
          <a:p>
            <a:pPr marL="342900" indent="-342900" fontAlgn="auto">
              <a:spcBef>
                <a:spcPts val="0"/>
              </a:spcBef>
              <a:spcAft>
                <a:spcPts val="0"/>
              </a:spcAft>
              <a:buFont typeface="Arial" panose="020B0604020202020204" pitchFamily="34" charset="0"/>
              <a:buChar char="•"/>
              <a:defRPr/>
            </a:pPr>
            <a:r>
              <a:rPr lang="en-GB" sz="2000" b="1" dirty="0" smtClean="0">
                <a:solidFill>
                  <a:srgbClr val="FFFF00"/>
                </a:solidFill>
              </a:rPr>
              <a:t>St John’s University est. 1879 (by American missionaries)</a:t>
            </a:r>
          </a:p>
          <a:p>
            <a:pPr marL="342900" indent="-342900" fontAlgn="auto">
              <a:spcBef>
                <a:spcPts val="0"/>
              </a:spcBef>
              <a:spcAft>
                <a:spcPts val="0"/>
              </a:spcAft>
              <a:buFont typeface="Arial" panose="020B0604020202020204" pitchFamily="34" charset="0"/>
              <a:buChar char="•"/>
              <a:defRPr/>
            </a:pPr>
            <a:r>
              <a:rPr lang="en-GB" sz="2000" b="1" dirty="0" smtClean="0">
                <a:solidFill>
                  <a:srgbClr val="FFFF00"/>
                </a:solidFill>
              </a:rPr>
              <a:t>Shanghai University est. 1922 – many future CCP figures amongst alumni, abolished 1927</a:t>
            </a:r>
          </a:p>
          <a:p>
            <a:pPr fontAlgn="auto">
              <a:spcBef>
                <a:spcPts val="0"/>
              </a:spcBef>
              <a:spcAft>
                <a:spcPts val="0"/>
              </a:spcAft>
              <a:defRPr/>
            </a:pPr>
            <a:endParaRPr lang="en-GB" sz="2400" b="1" i="1" dirty="0">
              <a:solidFill>
                <a:srgbClr val="FF0000"/>
              </a:solidFill>
              <a:effectLst>
                <a:outerShdw blurRad="38100" dist="38100" dir="2700000" algn="tl">
                  <a:srgbClr val="000000">
                    <a:alpha val="43137"/>
                  </a:srgbClr>
                </a:outerShdw>
              </a:effectLst>
            </a:endParaRPr>
          </a:p>
          <a:p>
            <a:pPr fontAlgn="auto">
              <a:spcBef>
                <a:spcPts val="0"/>
              </a:spcBef>
              <a:spcAft>
                <a:spcPts val="0"/>
              </a:spcAft>
              <a:defRPr/>
            </a:pPr>
            <a:endParaRPr lang="en-GB" sz="2400" i="1" dirty="0">
              <a:solidFill>
                <a:srgbClr val="FFFF00"/>
              </a:solidFill>
            </a:endParaRPr>
          </a:p>
        </p:txBody>
      </p:sp>
    </p:spTree>
    <p:extLst>
      <p:ext uri="{BB962C8B-B14F-4D97-AF65-F5344CB8AC3E}">
        <p14:creationId xmlns:p14="http://schemas.microsoft.com/office/powerpoint/2010/main" val="488689585"/>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4131811" y="0"/>
            <a:ext cx="5004048" cy="1736878"/>
          </a:xfrm>
          <a:prstGeom prst="rect">
            <a:avLst/>
          </a:prstGeom>
        </p:spPr>
        <p:txBody>
          <a:bodyPr wrap="square" lIns="540000" tIns="540000" rIns="540000" bIns="540000">
            <a:spAutoFit/>
          </a:bodyPr>
          <a:lstStyle/>
          <a:p>
            <a:pPr fontAlgn="auto">
              <a:spcBef>
                <a:spcPts val="0"/>
              </a:spcBef>
              <a:spcAft>
                <a:spcPts val="0"/>
              </a:spcAft>
              <a:defRPr/>
            </a:pPr>
            <a:endParaRPr lang="en-GB" sz="2400" b="1" dirty="0" smtClean="0">
              <a:solidFill>
                <a:srgbClr val="FF0000"/>
              </a:solidFill>
              <a:effectLst>
                <a:outerShdw blurRad="38100" dist="38100" dir="2700000" algn="tl">
                  <a:srgbClr val="000000">
                    <a:alpha val="43137"/>
                  </a:srgbClr>
                </a:outerShdw>
              </a:effectLst>
              <a:latin typeface="+mn-lt"/>
              <a:cs typeface="+mn-cs"/>
            </a:endParaRPr>
          </a:p>
          <a:p>
            <a:pPr fontAlgn="auto">
              <a:spcBef>
                <a:spcPts val="0"/>
              </a:spcBef>
              <a:spcAft>
                <a:spcPts val="0"/>
              </a:spcAft>
              <a:defRPr/>
            </a:pPr>
            <a:endParaRPr lang="en-GB" b="1" dirty="0">
              <a:solidFill>
                <a:srgbClr val="FF0000"/>
              </a:solidFill>
              <a:effectLst>
                <a:outerShdw blurRad="38100" dist="38100" dir="2700000" algn="tl">
                  <a:srgbClr val="000000">
                    <a:alpha val="43137"/>
                  </a:srgbClr>
                </a:outerShdw>
              </a:effectLst>
              <a:latin typeface="+mn-lt"/>
              <a:cs typeface="+mn-cs"/>
            </a:endParaRPr>
          </a:p>
        </p:txBody>
      </p:sp>
      <p:pic>
        <p:nvPicPr>
          <p:cNvPr id="18436" name="Picture 4" descr="http://chineseposters.net/images/e15-453.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93248" y="1958986"/>
            <a:ext cx="6979280" cy="4500434"/>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251520" y="3429000"/>
            <a:ext cx="1944216" cy="2308324"/>
          </a:xfrm>
          <a:prstGeom prst="rect">
            <a:avLst/>
          </a:prstGeom>
        </p:spPr>
        <p:txBody>
          <a:bodyPr wrap="square">
            <a:spAutoFit/>
          </a:bodyPr>
          <a:lstStyle/>
          <a:p>
            <a:r>
              <a:rPr lang="en-US" altLang="ja-JP" dirty="0" smtClean="0"/>
              <a:t>‘</a:t>
            </a:r>
            <a:r>
              <a:rPr lang="en-GB" dirty="0" smtClean="0"/>
              <a:t>Reverently looking up to the site of the first national congress of the Chinese Communist Party,’ </a:t>
            </a:r>
            <a:r>
              <a:rPr lang="en-US" altLang="ja-JP" dirty="0" smtClean="0"/>
              <a:t>1973</a:t>
            </a:r>
            <a:r>
              <a:rPr lang="en-GB" dirty="0" smtClean="0"/>
              <a:t/>
            </a:r>
            <a:br>
              <a:rPr lang="en-GB" dirty="0" smtClean="0"/>
            </a:br>
            <a:endParaRPr lang="en-GB" dirty="0"/>
          </a:p>
        </p:txBody>
      </p:sp>
      <p:sp>
        <p:nvSpPr>
          <p:cNvPr id="5" name="Rectangle 4"/>
          <p:cNvSpPr/>
          <p:nvPr/>
        </p:nvSpPr>
        <p:spPr>
          <a:xfrm>
            <a:off x="65356" y="222108"/>
            <a:ext cx="9024312" cy="1938992"/>
          </a:xfrm>
          <a:prstGeom prst="rect">
            <a:avLst/>
          </a:prstGeom>
        </p:spPr>
        <p:txBody>
          <a:bodyPr wrap="square" lIns="540000" rIns="540000">
            <a:spAutoFit/>
          </a:bodyPr>
          <a:lstStyle/>
          <a:p>
            <a:pPr lvl="0">
              <a:defRPr/>
            </a:pPr>
            <a:r>
              <a:rPr lang="en-GB" sz="2400" b="1" dirty="0" smtClean="0">
                <a:solidFill>
                  <a:srgbClr val="FF0000"/>
                </a:solidFill>
                <a:effectLst>
                  <a:outerShdw blurRad="38100" dist="38100" dir="2700000" algn="tl">
                    <a:srgbClr val="000000">
                      <a:alpha val="43137"/>
                    </a:srgbClr>
                  </a:outerShdw>
                </a:effectLst>
              </a:rPr>
              <a:t>2. New Culture Movement:  Establishment of Communist Party</a:t>
            </a:r>
          </a:p>
          <a:p>
            <a:pPr marL="342900" lvl="0" indent="-342900">
              <a:buFontTx/>
              <a:buChar char="-"/>
              <a:defRPr/>
            </a:pPr>
            <a:r>
              <a:rPr lang="en-GB" sz="2400" b="1" dirty="0" smtClean="0">
                <a:solidFill>
                  <a:srgbClr val="FFFF00"/>
                </a:solidFill>
                <a:effectLst>
                  <a:outerShdw blurRad="38100" dist="38100" dir="2700000" algn="tl">
                    <a:srgbClr val="000000">
                      <a:alpha val="43137"/>
                    </a:srgbClr>
                  </a:outerShdw>
                </a:effectLst>
              </a:rPr>
              <a:t>First National Congress of the </a:t>
            </a:r>
            <a:r>
              <a:rPr lang="en-GB" sz="2400" b="1" dirty="0">
                <a:solidFill>
                  <a:srgbClr val="FFFF00"/>
                </a:solidFill>
                <a:effectLst>
                  <a:outerShdw blurRad="38100" dist="38100" dir="2700000" algn="tl">
                    <a:srgbClr val="000000">
                      <a:alpha val="43137"/>
                    </a:srgbClr>
                  </a:outerShdw>
                </a:effectLst>
              </a:rPr>
              <a:t>Chinese Communist Party, </a:t>
            </a:r>
            <a:r>
              <a:rPr lang="en-GB" sz="2400" b="1" dirty="0" smtClean="0">
                <a:solidFill>
                  <a:srgbClr val="FFFF00"/>
                </a:solidFill>
                <a:effectLst>
                  <a:outerShdw blurRad="38100" dist="38100" dir="2700000" algn="tl">
                    <a:srgbClr val="000000">
                      <a:alpha val="43137"/>
                    </a:srgbClr>
                  </a:outerShdw>
                </a:effectLst>
              </a:rPr>
              <a:t>held in French Concession, July 1921</a:t>
            </a:r>
          </a:p>
          <a:p>
            <a:pPr marL="342900" lvl="0" indent="-342900">
              <a:buFontTx/>
              <a:buChar char="-"/>
              <a:defRPr/>
            </a:pPr>
            <a:endParaRPr lang="en-GB" sz="2400" b="1" dirty="0">
              <a:solidFill>
                <a:srgbClr val="FF0000"/>
              </a:solidFill>
              <a:effectLst>
                <a:outerShdw blurRad="38100" dist="38100" dir="2700000" algn="tl">
                  <a:srgbClr val="000000">
                    <a:alpha val="43137"/>
                  </a:srgbClr>
                </a:outerShdw>
              </a:effectLst>
            </a:endParaRPr>
          </a:p>
          <a:p>
            <a:pPr lvl="0">
              <a:defRPr/>
            </a:pPr>
            <a:endParaRPr lang="en-GB" sz="2400" b="1" dirty="0" smtClean="0">
              <a:solidFill>
                <a:srgbClr val="FFFF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956077625"/>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643" y="216024"/>
            <a:ext cx="5473009" cy="3645024"/>
          </a:xfrm>
          <a:prstGeom prst="rect">
            <a:avLst/>
          </a:prstGeom>
        </p:spPr>
      </p:pic>
      <p:pic>
        <p:nvPicPr>
          <p:cNvPr id="3" name="Picture 2"/>
          <p:cNvPicPr>
            <a:picLocks noChangeAspect="1"/>
          </p:cNvPicPr>
          <p:nvPr/>
        </p:nvPicPr>
        <p:blipFill>
          <a:blip r:embed="rId3"/>
          <a:stretch>
            <a:fillRect/>
          </a:stretch>
        </p:blipFill>
        <p:spPr>
          <a:xfrm>
            <a:off x="5724128" y="-25090"/>
            <a:ext cx="3406246" cy="4951435"/>
          </a:xfrm>
          <a:prstGeom prst="rect">
            <a:avLst/>
          </a:prstGeom>
        </p:spPr>
      </p:pic>
      <p:pic>
        <p:nvPicPr>
          <p:cNvPr id="4" name="Picture 3"/>
          <p:cNvPicPr>
            <a:picLocks noChangeAspect="1"/>
          </p:cNvPicPr>
          <p:nvPr/>
        </p:nvPicPr>
        <p:blipFill>
          <a:blip r:embed="rId4"/>
          <a:stretch>
            <a:fillRect/>
          </a:stretch>
        </p:blipFill>
        <p:spPr>
          <a:xfrm>
            <a:off x="0" y="3789040"/>
            <a:ext cx="5455929" cy="3068960"/>
          </a:xfrm>
          <a:prstGeom prst="rect">
            <a:avLst/>
          </a:prstGeom>
        </p:spPr>
      </p:pic>
      <p:sp>
        <p:nvSpPr>
          <p:cNvPr id="5" name="Rectangle 4"/>
          <p:cNvSpPr/>
          <p:nvPr/>
        </p:nvSpPr>
        <p:spPr>
          <a:xfrm>
            <a:off x="-1" y="6462"/>
            <a:ext cx="7452321" cy="1502047"/>
          </a:xfrm>
          <a:prstGeom prst="rect">
            <a:avLst/>
          </a:prstGeom>
        </p:spPr>
        <p:txBody>
          <a:bodyPr wrap="square" lIns="540000" tIns="360000" rIns="540000" bIns="396000">
            <a:spAutoFit/>
          </a:bodyPr>
          <a:lstStyle/>
          <a:p>
            <a:pPr fontAlgn="auto">
              <a:spcBef>
                <a:spcPts val="0"/>
              </a:spcBef>
              <a:spcAft>
                <a:spcPts val="0"/>
              </a:spcAft>
              <a:defRPr/>
            </a:pPr>
            <a:r>
              <a:rPr lang="en-GB" sz="2400" b="1" dirty="0" smtClean="0">
                <a:solidFill>
                  <a:srgbClr val="FF0000"/>
                </a:solidFill>
                <a:effectLst>
                  <a:outerShdw blurRad="38100" dist="38100" dir="2700000" algn="tl">
                    <a:srgbClr val="000000">
                      <a:alpha val="43137"/>
                    </a:srgbClr>
                  </a:outerShdw>
                </a:effectLst>
              </a:rPr>
              <a:t>2. New Culture Movement: </a:t>
            </a:r>
            <a:r>
              <a:rPr lang="en-GB" sz="2400" b="1" dirty="0" smtClean="0">
                <a:solidFill>
                  <a:srgbClr val="FF0000"/>
                </a:solidFill>
                <a:effectLst>
                  <a:outerShdw blurRad="38100" dist="38100" dir="2700000" algn="tl">
                    <a:srgbClr val="000000">
                      <a:alpha val="43137"/>
                    </a:srgbClr>
                  </a:outerShdw>
                </a:effectLst>
                <a:latin typeface="+mn-lt"/>
                <a:cs typeface="+mn-cs"/>
              </a:rPr>
              <a:t> May 4</a:t>
            </a:r>
            <a:r>
              <a:rPr lang="en-GB" sz="2400" b="1" baseline="30000" dirty="0" smtClean="0">
                <a:solidFill>
                  <a:srgbClr val="FF0000"/>
                </a:solidFill>
                <a:effectLst>
                  <a:outerShdw blurRad="38100" dist="38100" dir="2700000" algn="tl">
                    <a:srgbClr val="000000">
                      <a:alpha val="43137"/>
                    </a:srgbClr>
                  </a:outerShdw>
                </a:effectLst>
                <a:latin typeface="+mn-lt"/>
                <a:cs typeface="+mn-cs"/>
              </a:rPr>
              <a:t>th</a:t>
            </a:r>
            <a:r>
              <a:rPr lang="en-GB" sz="2400" b="1" dirty="0" smtClean="0">
                <a:solidFill>
                  <a:srgbClr val="FF0000"/>
                </a:solidFill>
                <a:effectLst>
                  <a:outerShdw blurRad="38100" dist="38100" dir="2700000" algn="tl">
                    <a:srgbClr val="000000">
                      <a:alpha val="43137"/>
                    </a:srgbClr>
                  </a:outerShdw>
                </a:effectLst>
              </a:rPr>
              <a:t> Movement</a:t>
            </a:r>
            <a:endParaRPr lang="en-GB" sz="2400" b="1" i="1" dirty="0">
              <a:solidFill>
                <a:srgbClr val="FF0000"/>
              </a:solidFill>
              <a:effectLst>
                <a:outerShdw blurRad="38100" dist="38100" dir="2700000" algn="tl">
                  <a:srgbClr val="000000">
                    <a:alpha val="43137"/>
                  </a:srgbClr>
                </a:outerShdw>
              </a:effectLst>
            </a:endParaRPr>
          </a:p>
          <a:p>
            <a:pPr fontAlgn="auto">
              <a:spcBef>
                <a:spcPts val="0"/>
              </a:spcBef>
              <a:spcAft>
                <a:spcPts val="0"/>
              </a:spcAft>
              <a:defRPr/>
            </a:pPr>
            <a:endParaRPr lang="en-GB" sz="2400" i="1" dirty="0">
              <a:solidFill>
                <a:srgbClr val="FFFF00"/>
              </a:solidFill>
            </a:endParaRPr>
          </a:p>
        </p:txBody>
      </p:sp>
      <p:pic>
        <p:nvPicPr>
          <p:cNvPr id="6" name="Picture 5"/>
          <p:cNvPicPr>
            <a:picLocks noChangeAspect="1"/>
          </p:cNvPicPr>
          <p:nvPr/>
        </p:nvPicPr>
        <p:blipFill>
          <a:blip r:embed="rId5"/>
          <a:stretch>
            <a:fillRect/>
          </a:stretch>
        </p:blipFill>
        <p:spPr>
          <a:xfrm>
            <a:off x="4838328" y="4351964"/>
            <a:ext cx="4305672" cy="2506036"/>
          </a:xfrm>
          <a:prstGeom prst="rect">
            <a:avLst/>
          </a:prstGeom>
        </p:spPr>
      </p:pic>
    </p:spTree>
    <p:extLst>
      <p:ext uri="{BB962C8B-B14F-4D97-AF65-F5344CB8AC3E}">
        <p14:creationId xmlns:p14="http://schemas.microsoft.com/office/powerpoint/2010/main" val="1232314518"/>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5337085" y="-17696"/>
            <a:ext cx="3851918" cy="4777420"/>
          </a:xfrm>
          <a:prstGeom prst="rect">
            <a:avLst/>
          </a:prstGeom>
        </p:spPr>
      </p:pic>
      <p:sp>
        <p:nvSpPr>
          <p:cNvPr id="7" name="Rectangle 6"/>
          <p:cNvSpPr/>
          <p:nvPr/>
        </p:nvSpPr>
        <p:spPr>
          <a:xfrm>
            <a:off x="-45005" y="1280854"/>
            <a:ext cx="5481101" cy="3231654"/>
          </a:xfrm>
          <a:prstGeom prst="rect">
            <a:avLst/>
          </a:prstGeom>
        </p:spPr>
        <p:txBody>
          <a:bodyPr wrap="square" lIns="360000" rIns="360000">
            <a:spAutoFit/>
          </a:bodyPr>
          <a:lstStyle/>
          <a:p>
            <a:pPr lvl="0">
              <a:defRPr/>
            </a:pPr>
            <a:r>
              <a:rPr lang="en-GB" sz="2000" b="1" dirty="0" smtClean="0">
                <a:solidFill>
                  <a:srgbClr val="FFFF00"/>
                </a:solidFill>
                <a:effectLst>
                  <a:outerShdw blurRad="38100" dist="38100" dir="2700000" algn="tl">
                    <a:srgbClr val="000000">
                      <a:alpha val="43137"/>
                    </a:srgbClr>
                  </a:outerShdw>
                </a:effectLst>
              </a:rPr>
              <a:t>Eileen Chang (1920–1995)</a:t>
            </a:r>
          </a:p>
          <a:p>
            <a:pPr marL="342900" lvl="0" indent="-342900">
              <a:buFont typeface="Arial" panose="020B0604020202020204" pitchFamily="34" charset="0"/>
              <a:buChar char="•"/>
              <a:defRPr/>
            </a:pPr>
            <a:r>
              <a:rPr lang="en-GB" sz="2000" b="1" dirty="0">
                <a:solidFill>
                  <a:srgbClr val="FFFF00"/>
                </a:solidFill>
                <a:effectLst>
                  <a:outerShdw blurRad="38100" dist="38100" dir="2700000" algn="tl">
                    <a:srgbClr val="000000">
                      <a:alpha val="43137"/>
                    </a:srgbClr>
                  </a:outerShdw>
                </a:effectLst>
              </a:rPr>
              <a:t>b. Zhang </a:t>
            </a:r>
            <a:r>
              <a:rPr lang="en-GB" sz="2000" b="1" dirty="0" smtClean="0">
                <a:solidFill>
                  <a:srgbClr val="FFFF00"/>
                </a:solidFill>
                <a:effectLst>
                  <a:outerShdw blurRad="38100" dist="38100" dir="2700000" algn="tl">
                    <a:srgbClr val="000000">
                      <a:alpha val="43137"/>
                    </a:srgbClr>
                  </a:outerShdw>
                </a:effectLst>
              </a:rPr>
              <a:t>Ying, Shanghai to wealthy family</a:t>
            </a:r>
          </a:p>
          <a:p>
            <a:pPr marL="342900" lvl="0" indent="-342900">
              <a:buFont typeface="Arial" panose="020B0604020202020204" pitchFamily="34" charset="0"/>
              <a:buChar char="•"/>
              <a:defRPr/>
            </a:pPr>
            <a:r>
              <a:rPr lang="en-GB" sz="2000" b="1" dirty="0" smtClean="0">
                <a:solidFill>
                  <a:srgbClr val="FFFF00"/>
                </a:solidFill>
                <a:effectLst>
                  <a:outerShdw blurRad="38100" dist="38100" dir="2700000" algn="tl">
                    <a:srgbClr val="000000">
                      <a:alpha val="43137"/>
                    </a:srgbClr>
                  </a:outerShdw>
                </a:effectLst>
              </a:rPr>
              <a:t>Studied at Hong Kong University – returned to Shanghai during WWII</a:t>
            </a:r>
          </a:p>
          <a:p>
            <a:pPr marL="342900" lvl="0" indent="-342900">
              <a:buFont typeface="Arial" panose="020B0604020202020204" pitchFamily="34" charset="0"/>
              <a:buChar char="•"/>
              <a:defRPr/>
            </a:pPr>
            <a:r>
              <a:rPr lang="en-GB" sz="2000" b="1" dirty="0" smtClean="0">
                <a:solidFill>
                  <a:srgbClr val="FFFF00"/>
                </a:solidFill>
                <a:effectLst>
                  <a:outerShdw blurRad="38100" dist="38100" dir="2700000" algn="tl">
                    <a:srgbClr val="000000">
                      <a:alpha val="43137"/>
                    </a:srgbClr>
                  </a:outerShdw>
                </a:effectLst>
              </a:rPr>
              <a:t>Migrated to Hong Kong and then the United States in Communist era</a:t>
            </a:r>
          </a:p>
          <a:p>
            <a:pPr marL="342900" lvl="0" indent="-342900">
              <a:buFont typeface="Arial" panose="020B0604020202020204" pitchFamily="34" charset="0"/>
              <a:buChar char="•"/>
              <a:defRPr/>
            </a:pPr>
            <a:r>
              <a:rPr lang="en-GB" sz="2000" b="1" dirty="0" smtClean="0">
                <a:solidFill>
                  <a:srgbClr val="FFFF00"/>
                </a:solidFill>
                <a:effectLst>
                  <a:outerShdw blurRad="38100" dist="38100" dir="2700000" algn="tl">
                    <a:srgbClr val="000000">
                      <a:alpha val="43137"/>
                    </a:srgbClr>
                  </a:outerShdw>
                </a:effectLst>
              </a:rPr>
              <a:t>Writings often focus on pre-WWII  and wartime Shanghai</a:t>
            </a:r>
          </a:p>
          <a:p>
            <a:pPr lvl="0">
              <a:defRPr/>
            </a:pPr>
            <a:endParaRPr lang="en-GB" sz="2000" b="1" dirty="0" smtClean="0">
              <a:solidFill>
                <a:srgbClr val="FFFF00"/>
              </a:solidFill>
            </a:endParaRPr>
          </a:p>
          <a:p>
            <a:pPr lvl="0">
              <a:defRPr/>
            </a:pPr>
            <a:endParaRPr lang="en-GB" sz="2400" b="1" dirty="0">
              <a:solidFill>
                <a:srgbClr val="FF0000"/>
              </a:solidFill>
              <a:effectLst>
                <a:outerShdw blurRad="38100" dist="38100" dir="2700000" algn="tl">
                  <a:srgbClr val="000000">
                    <a:alpha val="43137"/>
                  </a:srgbClr>
                </a:outerShdw>
              </a:effectLst>
            </a:endParaRPr>
          </a:p>
        </p:txBody>
      </p:sp>
      <p:sp>
        <p:nvSpPr>
          <p:cNvPr id="10" name="Rectangle 9"/>
          <p:cNvSpPr/>
          <p:nvPr/>
        </p:nvSpPr>
        <p:spPr>
          <a:xfrm>
            <a:off x="17125" y="7704"/>
            <a:ext cx="9143998" cy="1502047"/>
          </a:xfrm>
          <a:prstGeom prst="rect">
            <a:avLst/>
          </a:prstGeom>
        </p:spPr>
        <p:txBody>
          <a:bodyPr wrap="square" lIns="540000" tIns="360000" rIns="540000" bIns="396000">
            <a:spAutoFit/>
          </a:bodyPr>
          <a:lstStyle/>
          <a:p>
            <a:pPr fontAlgn="auto">
              <a:spcBef>
                <a:spcPts val="0"/>
              </a:spcBef>
              <a:spcAft>
                <a:spcPts val="0"/>
              </a:spcAft>
              <a:defRPr/>
            </a:pPr>
            <a:r>
              <a:rPr lang="en-GB" sz="2400" b="1" dirty="0" smtClean="0">
                <a:solidFill>
                  <a:srgbClr val="FF0000"/>
                </a:solidFill>
                <a:effectLst>
                  <a:outerShdw blurRad="38100" dist="38100" dir="2700000" algn="tl">
                    <a:srgbClr val="000000">
                      <a:alpha val="43137"/>
                    </a:srgbClr>
                  </a:outerShdw>
                </a:effectLst>
              </a:rPr>
              <a:t>3. </a:t>
            </a:r>
            <a:r>
              <a:rPr lang="en-GB" sz="2400" b="1" dirty="0" smtClean="0">
                <a:solidFill>
                  <a:srgbClr val="FF0000"/>
                </a:solidFill>
                <a:effectLst>
                  <a:outerShdw blurRad="38100" dist="38100" dir="2700000" algn="tl">
                    <a:srgbClr val="000000">
                      <a:alpha val="43137"/>
                    </a:srgbClr>
                  </a:outerShdw>
                </a:effectLst>
                <a:latin typeface="+mn-lt"/>
                <a:cs typeface="+mn-cs"/>
              </a:rPr>
              <a:t>‘A Chronicle of Changing Clothes’ (1943)</a:t>
            </a:r>
          </a:p>
          <a:p>
            <a:pPr fontAlgn="auto">
              <a:spcBef>
                <a:spcPts val="0"/>
              </a:spcBef>
              <a:spcAft>
                <a:spcPts val="0"/>
              </a:spcAft>
              <a:defRPr/>
            </a:pPr>
            <a:endParaRPr lang="en-GB" sz="2400" b="1" dirty="0">
              <a:solidFill>
                <a:srgbClr val="FF0000"/>
              </a:solidFill>
              <a:effectLst>
                <a:outerShdw blurRad="38100" dist="38100" dir="2700000" algn="tl">
                  <a:srgbClr val="000000">
                    <a:alpha val="43137"/>
                  </a:srgbClr>
                </a:outerShdw>
              </a:effectLst>
              <a:latin typeface="+mn-lt"/>
              <a:cs typeface="+mn-cs"/>
            </a:endParaRPr>
          </a:p>
        </p:txBody>
      </p:sp>
      <p:pic>
        <p:nvPicPr>
          <p:cNvPr id="4" name="Picture 3"/>
          <p:cNvPicPr>
            <a:picLocks noChangeAspect="1"/>
          </p:cNvPicPr>
          <p:nvPr/>
        </p:nvPicPr>
        <p:blipFill>
          <a:blip r:embed="rId4"/>
          <a:stretch>
            <a:fillRect/>
          </a:stretch>
        </p:blipFill>
        <p:spPr>
          <a:xfrm>
            <a:off x="0" y="4116617"/>
            <a:ext cx="5874392" cy="2741383"/>
          </a:xfrm>
          <a:prstGeom prst="rect">
            <a:avLst/>
          </a:prstGeom>
        </p:spPr>
      </p:pic>
      <p:pic>
        <p:nvPicPr>
          <p:cNvPr id="5" name="Picture 4"/>
          <p:cNvPicPr>
            <a:picLocks noChangeAspect="1"/>
          </p:cNvPicPr>
          <p:nvPr/>
        </p:nvPicPr>
        <p:blipFill>
          <a:blip r:embed="rId5"/>
          <a:stretch>
            <a:fillRect/>
          </a:stretch>
        </p:blipFill>
        <p:spPr>
          <a:xfrm>
            <a:off x="7730703" y="4727973"/>
            <a:ext cx="1437835" cy="2212054"/>
          </a:xfrm>
          <a:prstGeom prst="rect">
            <a:avLst/>
          </a:prstGeom>
        </p:spPr>
      </p:pic>
      <p:pic>
        <p:nvPicPr>
          <p:cNvPr id="6" name="Picture 5"/>
          <p:cNvPicPr>
            <a:picLocks noChangeAspect="1"/>
          </p:cNvPicPr>
          <p:nvPr/>
        </p:nvPicPr>
        <p:blipFill>
          <a:blip r:embed="rId6"/>
          <a:stretch>
            <a:fillRect/>
          </a:stretch>
        </p:blipFill>
        <p:spPr>
          <a:xfrm>
            <a:off x="6300192" y="4727972"/>
            <a:ext cx="1463419" cy="2246070"/>
          </a:xfrm>
          <a:prstGeom prst="rect">
            <a:avLst/>
          </a:prstGeom>
        </p:spPr>
      </p:pic>
    </p:spTree>
    <p:extLst>
      <p:ext uri="{BB962C8B-B14F-4D97-AF65-F5344CB8AC3E}">
        <p14:creationId xmlns:p14="http://schemas.microsoft.com/office/powerpoint/2010/main" val="3411094129"/>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33193" y="4354213"/>
            <a:ext cx="2826683" cy="2240710"/>
          </a:xfrm>
          <a:prstGeom prst="rect">
            <a:avLst/>
          </a:prstGeom>
        </p:spPr>
        <p:txBody>
          <a:bodyPr wrap="square" lIns="540000" tIns="360000" rIns="540000" bIns="396000">
            <a:spAutoFit/>
          </a:bodyPr>
          <a:lstStyle/>
          <a:p>
            <a:pPr fontAlgn="auto">
              <a:spcBef>
                <a:spcPts val="0"/>
              </a:spcBef>
              <a:spcAft>
                <a:spcPts val="0"/>
              </a:spcAft>
              <a:defRPr/>
            </a:pPr>
            <a:r>
              <a:rPr lang="en-GB" sz="2400" b="1" dirty="0" smtClean="0">
                <a:solidFill>
                  <a:srgbClr val="FF0000"/>
                </a:solidFill>
                <a:effectLst>
                  <a:outerShdw blurRad="38100" dist="38100" dir="2700000" algn="tl">
                    <a:srgbClr val="000000">
                      <a:alpha val="43137"/>
                    </a:srgbClr>
                  </a:outerShdw>
                </a:effectLst>
              </a:rPr>
              <a:t>3. </a:t>
            </a:r>
            <a:r>
              <a:rPr lang="en-GB" sz="2400" b="1" dirty="0" smtClean="0">
                <a:solidFill>
                  <a:srgbClr val="FF0000"/>
                </a:solidFill>
                <a:effectLst>
                  <a:outerShdw blurRad="38100" dist="38100" dir="2700000" algn="tl">
                    <a:srgbClr val="000000">
                      <a:alpha val="43137"/>
                    </a:srgbClr>
                  </a:outerShdw>
                </a:effectLst>
                <a:latin typeface="+mn-lt"/>
                <a:cs typeface="+mn-cs"/>
              </a:rPr>
              <a:t>‘A Chronicle of Changing Clothes’</a:t>
            </a:r>
            <a:endParaRPr lang="en-GB" sz="2400" b="1" dirty="0">
              <a:solidFill>
                <a:srgbClr val="FF0000"/>
              </a:solidFill>
              <a:effectLst>
                <a:outerShdw blurRad="38100" dist="38100" dir="2700000" algn="tl">
                  <a:srgbClr val="000000">
                    <a:alpha val="43137"/>
                  </a:srgbClr>
                </a:outerShdw>
              </a:effectLst>
              <a:latin typeface="+mn-lt"/>
              <a:cs typeface="+mn-cs"/>
            </a:endParaRPr>
          </a:p>
        </p:txBody>
      </p:sp>
      <p:pic>
        <p:nvPicPr>
          <p:cNvPr id="4" name="Picture 3"/>
          <p:cNvPicPr>
            <a:picLocks noChangeAspect="1"/>
          </p:cNvPicPr>
          <p:nvPr/>
        </p:nvPicPr>
        <p:blipFill>
          <a:blip r:embed="rId2"/>
          <a:stretch>
            <a:fillRect/>
          </a:stretch>
        </p:blipFill>
        <p:spPr>
          <a:xfrm>
            <a:off x="4427984" y="-27383"/>
            <a:ext cx="4814930" cy="4104456"/>
          </a:xfrm>
          <a:prstGeom prst="rect">
            <a:avLst/>
          </a:prstGeom>
        </p:spPr>
      </p:pic>
      <p:pic>
        <p:nvPicPr>
          <p:cNvPr id="5" name="Picture 4"/>
          <p:cNvPicPr>
            <a:picLocks noChangeAspect="1"/>
          </p:cNvPicPr>
          <p:nvPr/>
        </p:nvPicPr>
        <p:blipFill>
          <a:blip r:embed="rId3"/>
          <a:stretch>
            <a:fillRect/>
          </a:stretch>
        </p:blipFill>
        <p:spPr>
          <a:xfrm>
            <a:off x="-5804" y="-27383"/>
            <a:ext cx="4553335" cy="4104456"/>
          </a:xfrm>
          <a:prstGeom prst="rect">
            <a:avLst/>
          </a:prstGeom>
        </p:spPr>
      </p:pic>
      <p:pic>
        <p:nvPicPr>
          <p:cNvPr id="7" name="Picture 6"/>
          <p:cNvPicPr>
            <a:picLocks noChangeAspect="1"/>
          </p:cNvPicPr>
          <p:nvPr/>
        </p:nvPicPr>
        <p:blipFill rotWithShape="1">
          <a:blip r:embed="rId4"/>
          <a:srcRect l="5141"/>
          <a:stretch/>
        </p:blipFill>
        <p:spPr>
          <a:xfrm>
            <a:off x="2858216" y="3011016"/>
            <a:ext cx="3378629" cy="3861048"/>
          </a:xfrm>
          <a:prstGeom prst="rect">
            <a:avLst/>
          </a:prstGeom>
        </p:spPr>
      </p:pic>
    </p:spTree>
    <p:extLst>
      <p:ext uri="{BB962C8B-B14F-4D97-AF65-F5344CB8AC3E}">
        <p14:creationId xmlns:p14="http://schemas.microsoft.com/office/powerpoint/2010/main" val="416912749"/>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p:cNvSpPr/>
          <p:nvPr/>
        </p:nvSpPr>
        <p:spPr>
          <a:xfrm>
            <a:off x="0" y="3871"/>
            <a:ext cx="9143998" cy="1502047"/>
          </a:xfrm>
          <a:prstGeom prst="rect">
            <a:avLst/>
          </a:prstGeom>
        </p:spPr>
        <p:txBody>
          <a:bodyPr wrap="square" lIns="540000" tIns="360000" rIns="540000" bIns="396000">
            <a:spAutoFit/>
          </a:bodyPr>
          <a:lstStyle/>
          <a:p>
            <a:pPr fontAlgn="auto">
              <a:spcBef>
                <a:spcPts val="0"/>
              </a:spcBef>
              <a:spcAft>
                <a:spcPts val="0"/>
              </a:spcAft>
              <a:defRPr/>
            </a:pPr>
            <a:r>
              <a:rPr lang="en-GB" sz="2400" b="1" dirty="0" smtClean="0">
                <a:solidFill>
                  <a:srgbClr val="FF0000"/>
                </a:solidFill>
                <a:effectLst>
                  <a:outerShdw blurRad="38100" dist="38100" dir="2700000" algn="tl">
                    <a:srgbClr val="000000">
                      <a:alpha val="43137"/>
                    </a:srgbClr>
                  </a:outerShdw>
                </a:effectLst>
              </a:rPr>
              <a:t>3. ‘A Chronicle of Changing Clothes’</a:t>
            </a:r>
            <a:endParaRPr lang="en-GB" sz="2400" b="1" dirty="0" smtClean="0">
              <a:solidFill>
                <a:srgbClr val="FF0000"/>
              </a:solidFill>
              <a:effectLst>
                <a:outerShdw blurRad="38100" dist="38100" dir="2700000" algn="tl">
                  <a:srgbClr val="000000">
                    <a:alpha val="43137"/>
                  </a:srgbClr>
                </a:outerShdw>
              </a:effectLst>
              <a:latin typeface="+mn-lt"/>
              <a:cs typeface="+mn-cs"/>
            </a:endParaRPr>
          </a:p>
          <a:p>
            <a:pPr fontAlgn="auto">
              <a:spcBef>
                <a:spcPts val="0"/>
              </a:spcBef>
              <a:spcAft>
                <a:spcPts val="0"/>
              </a:spcAft>
              <a:defRPr/>
            </a:pPr>
            <a:endParaRPr lang="en-GB" sz="2400" b="1" dirty="0">
              <a:solidFill>
                <a:srgbClr val="FF0000"/>
              </a:solidFill>
              <a:effectLst>
                <a:outerShdw blurRad="38100" dist="38100" dir="2700000" algn="tl">
                  <a:srgbClr val="000000">
                    <a:alpha val="43137"/>
                  </a:srgbClr>
                </a:outerShdw>
              </a:effectLst>
              <a:latin typeface="+mn-lt"/>
              <a:cs typeface="+mn-cs"/>
            </a:endParaRPr>
          </a:p>
        </p:txBody>
      </p:sp>
      <p:pic>
        <p:nvPicPr>
          <p:cNvPr id="3" name="Picture 2"/>
          <p:cNvPicPr>
            <a:picLocks noChangeAspect="1"/>
          </p:cNvPicPr>
          <p:nvPr/>
        </p:nvPicPr>
        <p:blipFill>
          <a:blip r:embed="rId3"/>
          <a:stretch>
            <a:fillRect/>
          </a:stretch>
        </p:blipFill>
        <p:spPr>
          <a:xfrm>
            <a:off x="2535705" y="892729"/>
            <a:ext cx="6626549" cy="5973287"/>
          </a:xfrm>
          <a:prstGeom prst="rect">
            <a:avLst/>
          </a:prstGeom>
        </p:spPr>
      </p:pic>
      <p:sp>
        <p:nvSpPr>
          <p:cNvPr id="8" name="Rectangle 7"/>
          <p:cNvSpPr/>
          <p:nvPr/>
        </p:nvSpPr>
        <p:spPr>
          <a:xfrm>
            <a:off x="15425" y="903391"/>
            <a:ext cx="2520280" cy="5693866"/>
          </a:xfrm>
          <a:prstGeom prst="rect">
            <a:avLst/>
          </a:prstGeom>
        </p:spPr>
        <p:txBody>
          <a:bodyPr wrap="square" lIns="360000" rIns="360000">
            <a:spAutoFit/>
          </a:bodyPr>
          <a:lstStyle/>
          <a:p>
            <a:pPr lvl="0"/>
            <a:r>
              <a:rPr lang="en-GB" sz="2000" b="1" dirty="0" smtClean="0"/>
              <a:t>What </a:t>
            </a:r>
            <a:r>
              <a:rPr lang="en-GB" sz="2000" b="1" dirty="0"/>
              <a:t>changes in fashion can you note from the images and what significance does Chang draw from these changes in the </a:t>
            </a:r>
            <a:r>
              <a:rPr lang="en-GB" sz="2000" b="1" dirty="0" smtClean="0"/>
              <a:t>essay’s </a:t>
            </a:r>
            <a:r>
              <a:rPr lang="en-GB" sz="2000" b="1" dirty="0"/>
              <a:t>text? For instance, what does Chang say about fashion </a:t>
            </a:r>
            <a:r>
              <a:rPr lang="en-GB" sz="2000" b="1" dirty="0" smtClean="0"/>
              <a:t>in the </a:t>
            </a:r>
            <a:r>
              <a:rPr lang="en-GB" sz="2000" b="1" dirty="0"/>
              <a:t>late imperial era (c. 1890–1911</a:t>
            </a:r>
            <a:r>
              <a:rPr lang="en-GB" sz="2000" b="1" dirty="0" smtClean="0"/>
              <a:t>) and its precursors (1650 –1890)</a:t>
            </a:r>
            <a:r>
              <a:rPr lang="en-US" sz="2000" dirty="0" smtClean="0"/>
              <a:t>?</a:t>
            </a:r>
            <a:endParaRPr lang="en-GB" sz="2000" b="1" dirty="0" smtClean="0">
              <a:solidFill>
                <a:srgbClr val="FFFF00"/>
              </a:solidFill>
            </a:endParaRPr>
          </a:p>
          <a:p>
            <a:pPr lvl="0">
              <a:defRPr/>
            </a:pPr>
            <a:endParaRPr lang="en-GB" sz="2400" b="1" dirty="0">
              <a:solidFill>
                <a:srgbClr val="FF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410788450"/>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p:cNvSpPr/>
          <p:nvPr/>
        </p:nvSpPr>
        <p:spPr>
          <a:xfrm>
            <a:off x="0" y="3871"/>
            <a:ext cx="9143998" cy="1502047"/>
          </a:xfrm>
          <a:prstGeom prst="rect">
            <a:avLst/>
          </a:prstGeom>
        </p:spPr>
        <p:txBody>
          <a:bodyPr wrap="square" lIns="540000" tIns="360000" rIns="540000" bIns="396000">
            <a:spAutoFit/>
          </a:bodyPr>
          <a:lstStyle/>
          <a:p>
            <a:pPr fontAlgn="auto">
              <a:spcBef>
                <a:spcPts val="0"/>
              </a:spcBef>
              <a:spcAft>
                <a:spcPts val="0"/>
              </a:spcAft>
              <a:defRPr/>
            </a:pPr>
            <a:r>
              <a:rPr lang="en-GB" sz="2400" b="1" dirty="0" smtClean="0">
                <a:solidFill>
                  <a:srgbClr val="FF0000"/>
                </a:solidFill>
                <a:effectLst>
                  <a:outerShdw blurRad="38100" dist="38100" dir="2700000" algn="tl">
                    <a:srgbClr val="000000">
                      <a:alpha val="43137"/>
                    </a:srgbClr>
                  </a:outerShdw>
                </a:effectLst>
              </a:rPr>
              <a:t>3. ‘A Chronicle of Changing Clothes’</a:t>
            </a:r>
            <a:endParaRPr lang="en-GB" sz="2400" b="1" dirty="0" smtClean="0">
              <a:solidFill>
                <a:srgbClr val="FF0000"/>
              </a:solidFill>
              <a:effectLst>
                <a:outerShdw blurRad="38100" dist="38100" dir="2700000" algn="tl">
                  <a:srgbClr val="000000">
                    <a:alpha val="43137"/>
                  </a:srgbClr>
                </a:outerShdw>
              </a:effectLst>
              <a:latin typeface="+mn-lt"/>
              <a:cs typeface="+mn-cs"/>
            </a:endParaRPr>
          </a:p>
          <a:p>
            <a:pPr fontAlgn="auto">
              <a:spcBef>
                <a:spcPts val="0"/>
              </a:spcBef>
              <a:spcAft>
                <a:spcPts val="0"/>
              </a:spcAft>
              <a:defRPr/>
            </a:pPr>
            <a:endParaRPr lang="en-GB" sz="2400" b="1" dirty="0">
              <a:solidFill>
                <a:srgbClr val="FF0000"/>
              </a:solidFill>
              <a:effectLst>
                <a:outerShdw blurRad="38100" dist="38100" dir="2700000" algn="tl">
                  <a:srgbClr val="000000">
                    <a:alpha val="43137"/>
                  </a:srgbClr>
                </a:outerShdw>
              </a:effectLst>
              <a:latin typeface="+mn-lt"/>
              <a:cs typeface="+mn-cs"/>
            </a:endParaRPr>
          </a:p>
        </p:txBody>
      </p:sp>
      <p:sp>
        <p:nvSpPr>
          <p:cNvPr id="8" name="Rectangle 7"/>
          <p:cNvSpPr/>
          <p:nvPr/>
        </p:nvSpPr>
        <p:spPr>
          <a:xfrm>
            <a:off x="15424" y="903391"/>
            <a:ext cx="5276655" cy="5078313"/>
          </a:xfrm>
          <a:prstGeom prst="rect">
            <a:avLst/>
          </a:prstGeom>
        </p:spPr>
        <p:txBody>
          <a:bodyPr wrap="square" lIns="360000" rIns="360000">
            <a:spAutoFit/>
          </a:bodyPr>
          <a:lstStyle/>
          <a:p>
            <a:r>
              <a:rPr lang="en-GB" sz="2000" dirty="0" smtClean="0">
                <a:solidFill>
                  <a:srgbClr val="FFFF00"/>
                </a:solidFill>
              </a:rPr>
              <a:t>“</a:t>
            </a:r>
            <a:r>
              <a:rPr lang="en-GB" sz="2400" dirty="0" smtClean="0">
                <a:solidFill>
                  <a:srgbClr val="FFFF00"/>
                </a:solidFill>
              </a:rPr>
              <a:t>We </a:t>
            </a:r>
            <a:r>
              <a:rPr lang="en-GB" sz="2400" dirty="0">
                <a:solidFill>
                  <a:srgbClr val="FFFF00"/>
                </a:solidFill>
              </a:rPr>
              <a:t>cannot really imagine the world of the past—so dilatory, so quiet</a:t>
            </a:r>
            <a:r>
              <a:rPr lang="en-GB" sz="2400" dirty="0" smtClean="0">
                <a:solidFill>
                  <a:srgbClr val="FFFF00"/>
                </a:solidFill>
              </a:rPr>
              <a:t>, and </a:t>
            </a:r>
            <a:r>
              <a:rPr lang="en-GB" sz="2400" dirty="0">
                <a:solidFill>
                  <a:srgbClr val="FFFF00"/>
                </a:solidFill>
              </a:rPr>
              <a:t>so orderly that over the course of three hundred years of Manchu rule</a:t>
            </a:r>
            <a:r>
              <a:rPr lang="en-GB" sz="2400" dirty="0" smtClean="0">
                <a:solidFill>
                  <a:srgbClr val="FFFF00"/>
                </a:solidFill>
              </a:rPr>
              <a:t>, </a:t>
            </a:r>
            <a:r>
              <a:rPr lang="en-GB" sz="3200" b="1" dirty="0" smtClean="0"/>
              <a:t>women </a:t>
            </a:r>
            <a:r>
              <a:rPr lang="en-GB" sz="3200" b="1" dirty="0"/>
              <a:t>lacked anything that might be referred to as fashion</a:t>
            </a:r>
            <a:r>
              <a:rPr lang="en-GB" sz="2400" dirty="0">
                <a:solidFill>
                  <a:srgbClr val="FFFF00"/>
                </a:solidFill>
              </a:rPr>
              <a:t>. </a:t>
            </a:r>
            <a:r>
              <a:rPr lang="en-GB" sz="2400" dirty="0" smtClean="0">
                <a:solidFill>
                  <a:srgbClr val="FFFF00"/>
                </a:solidFill>
              </a:rPr>
              <a:t>Generation after </a:t>
            </a:r>
            <a:r>
              <a:rPr lang="en-GB" sz="2400" dirty="0">
                <a:solidFill>
                  <a:srgbClr val="FFFF00"/>
                </a:solidFill>
              </a:rPr>
              <a:t>generation of women wore the same sorts of clothes without </a:t>
            </a:r>
            <a:r>
              <a:rPr lang="en-GB" sz="2400" dirty="0" smtClean="0">
                <a:solidFill>
                  <a:srgbClr val="FFFF00"/>
                </a:solidFill>
              </a:rPr>
              <a:t>feeling in </a:t>
            </a:r>
            <a:r>
              <a:rPr lang="en-GB" sz="2400" dirty="0">
                <a:solidFill>
                  <a:srgbClr val="FFFF00"/>
                </a:solidFill>
              </a:rPr>
              <a:t>the least perturbed</a:t>
            </a:r>
            <a:r>
              <a:rPr lang="en-GB" sz="2400" dirty="0" smtClean="0">
                <a:solidFill>
                  <a:srgbClr val="FFFF00"/>
                </a:solidFill>
              </a:rPr>
              <a:t>.”</a:t>
            </a:r>
          </a:p>
          <a:p>
            <a:pPr marL="285750" indent="-285750" algn="r">
              <a:buFontTx/>
              <a:buChar char="-"/>
            </a:pPr>
            <a:r>
              <a:rPr lang="en-GB" dirty="0" smtClean="0"/>
              <a:t>Chang, p. 429</a:t>
            </a:r>
          </a:p>
          <a:p>
            <a:pPr marL="285750" indent="-285750">
              <a:buFontTx/>
              <a:buChar char="-"/>
            </a:pPr>
            <a:endParaRPr lang="en-GB" dirty="0"/>
          </a:p>
        </p:txBody>
      </p:sp>
      <p:pic>
        <p:nvPicPr>
          <p:cNvPr id="5" name="Picture 4"/>
          <p:cNvPicPr>
            <a:picLocks noChangeAspect="1"/>
          </p:cNvPicPr>
          <p:nvPr/>
        </p:nvPicPr>
        <p:blipFill rotWithShape="1">
          <a:blip r:embed="rId3"/>
          <a:srcRect r="49711" b="-146"/>
          <a:stretch/>
        </p:blipFill>
        <p:spPr>
          <a:xfrm>
            <a:off x="5826984" y="876007"/>
            <a:ext cx="3332439" cy="5981993"/>
          </a:xfrm>
          <a:prstGeom prst="rect">
            <a:avLst/>
          </a:prstGeom>
        </p:spPr>
      </p:pic>
    </p:spTree>
    <p:extLst>
      <p:ext uri="{BB962C8B-B14F-4D97-AF65-F5344CB8AC3E}">
        <p14:creationId xmlns:p14="http://schemas.microsoft.com/office/powerpoint/2010/main" val="2738784636"/>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p:cNvSpPr/>
          <p:nvPr/>
        </p:nvSpPr>
        <p:spPr>
          <a:xfrm>
            <a:off x="0" y="3871"/>
            <a:ext cx="9143998" cy="1502047"/>
          </a:xfrm>
          <a:prstGeom prst="rect">
            <a:avLst/>
          </a:prstGeom>
        </p:spPr>
        <p:txBody>
          <a:bodyPr wrap="square" lIns="540000" tIns="360000" rIns="540000" bIns="396000">
            <a:spAutoFit/>
          </a:bodyPr>
          <a:lstStyle/>
          <a:p>
            <a:pPr fontAlgn="auto">
              <a:spcBef>
                <a:spcPts val="0"/>
              </a:spcBef>
              <a:spcAft>
                <a:spcPts val="0"/>
              </a:spcAft>
              <a:defRPr/>
            </a:pPr>
            <a:r>
              <a:rPr lang="en-GB" sz="2400" b="1" dirty="0" smtClean="0">
                <a:solidFill>
                  <a:srgbClr val="FF0000"/>
                </a:solidFill>
                <a:effectLst>
                  <a:outerShdw blurRad="38100" dist="38100" dir="2700000" algn="tl">
                    <a:srgbClr val="000000">
                      <a:alpha val="43137"/>
                    </a:srgbClr>
                  </a:outerShdw>
                </a:effectLst>
              </a:rPr>
              <a:t>3. ‘A Chronicle of Changing Clothes’</a:t>
            </a:r>
            <a:endParaRPr lang="en-GB" sz="2400" b="1" dirty="0" smtClean="0">
              <a:solidFill>
                <a:srgbClr val="FF0000"/>
              </a:solidFill>
              <a:effectLst>
                <a:outerShdw blurRad="38100" dist="38100" dir="2700000" algn="tl">
                  <a:srgbClr val="000000">
                    <a:alpha val="43137"/>
                  </a:srgbClr>
                </a:outerShdw>
              </a:effectLst>
              <a:latin typeface="+mn-lt"/>
              <a:cs typeface="+mn-cs"/>
            </a:endParaRPr>
          </a:p>
          <a:p>
            <a:pPr fontAlgn="auto">
              <a:spcBef>
                <a:spcPts val="0"/>
              </a:spcBef>
              <a:spcAft>
                <a:spcPts val="0"/>
              </a:spcAft>
              <a:defRPr/>
            </a:pPr>
            <a:endParaRPr lang="en-GB" sz="2400" b="1" dirty="0">
              <a:solidFill>
                <a:srgbClr val="FF0000"/>
              </a:solidFill>
              <a:effectLst>
                <a:outerShdw blurRad="38100" dist="38100" dir="2700000" algn="tl">
                  <a:srgbClr val="000000">
                    <a:alpha val="43137"/>
                  </a:srgbClr>
                </a:outerShdw>
              </a:effectLst>
              <a:latin typeface="+mn-lt"/>
              <a:cs typeface="+mn-cs"/>
            </a:endParaRPr>
          </a:p>
        </p:txBody>
      </p:sp>
      <p:pic>
        <p:nvPicPr>
          <p:cNvPr id="3" name="Picture 2"/>
          <p:cNvPicPr>
            <a:picLocks noChangeAspect="1"/>
          </p:cNvPicPr>
          <p:nvPr/>
        </p:nvPicPr>
        <p:blipFill rotWithShape="1">
          <a:blip r:embed="rId3"/>
          <a:srcRect r="49711" b="-146"/>
          <a:stretch/>
        </p:blipFill>
        <p:spPr>
          <a:xfrm>
            <a:off x="5826984" y="876007"/>
            <a:ext cx="3332439" cy="5981993"/>
          </a:xfrm>
          <a:prstGeom prst="rect">
            <a:avLst/>
          </a:prstGeom>
        </p:spPr>
      </p:pic>
      <p:sp>
        <p:nvSpPr>
          <p:cNvPr id="8" name="Rectangle 7"/>
          <p:cNvSpPr/>
          <p:nvPr/>
        </p:nvSpPr>
        <p:spPr>
          <a:xfrm>
            <a:off x="15425" y="903391"/>
            <a:ext cx="5796134" cy="6463308"/>
          </a:xfrm>
          <a:prstGeom prst="rect">
            <a:avLst/>
          </a:prstGeom>
        </p:spPr>
        <p:txBody>
          <a:bodyPr wrap="square" lIns="360000" rIns="360000">
            <a:spAutoFit/>
          </a:bodyPr>
          <a:lstStyle/>
          <a:p>
            <a:pPr algn="just"/>
            <a:r>
              <a:rPr lang="en-GB" sz="2400" dirty="0">
                <a:solidFill>
                  <a:srgbClr val="FFFF00"/>
                </a:solidFill>
              </a:rPr>
              <a:t>“An excessive attention to detail </a:t>
            </a:r>
            <a:r>
              <a:rPr lang="en-GB" sz="2400" dirty="0" smtClean="0">
                <a:solidFill>
                  <a:srgbClr val="FFFF00"/>
                </a:solidFill>
              </a:rPr>
              <a:t>characterized </a:t>
            </a:r>
            <a:r>
              <a:rPr lang="en-GB" sz="2400" dirty="0">
                <a:solidFill>
                  <a:srgbClr val="FFFF00"/>
                </a:solidFill>
              </a:rPr>
              <a:t>the costume of </a:t>
            </a:r>
            <a:r>
              <a:rPr lang="en-GB" sz="2400" dirty="0" err="1" smtClean="0">
                <a:solidFill>
                  <a:srgbClr val="FFFF00"/>
                </a:solidFill>
              </a:rPr>
              <a:t>th</a:t>
            </a:r>
            <a:r>
              <a:rPr lang="en-GB" sz="2400" dirty="0" smtClean="0">
                <a:solidFill>
                  <a:srgbClr val="FFFF00"/>
                </a:solidFill>
              </a:rPr>
              <a:t>[e imperial] era … </a:t>
            </a:r>
            <a:r>
              <a:rPr lang="en-GB" sz="2400" dirty="0">
                <a:solidFill>
                  <a:srgbClr val="FFFF00"/>
                </a:solidFill>
              </a:rPr>
              <a:t>The details </a:t>
            </a:r>
            <a:r>
              <a:rPr lang="en-GB" sz="2400" dirty="0" smtClean="0">
                <a:solidFill>
                  <a:srgbClr val="FFFF00"/>
                </a:solidFill>
              </a:rPr>
              <a:t>of ancient </a:t>
            </a:r>
            <a:r>
              <a:rPr lang="en-GB" sz="2400" dirty="0">
                <a:solidFill>
                  <a:srgbClr val="FFFF00"/>
                </a:solidFill>
              </a:rPr>
              <a:t>Chinese </a:t>
            </a:r>
            <a:r>
              <a:rPr lang="en-GB" sz="2400" dirty="0" smtClean="0">
                <a:solidFill>
                  <a:srgbClr val="FFFF00"/>
                </a:solidFill>
              </a:rPr>
              <a:t>clothes were </a:t>
            </a:r>
            <a:r>
              <a:rPr lang="en-GB" sz="2400" dirty="0">
                <a:solidFill>
                  <a:srgbClr val="FFFF00"/>
                </a:solidFill>
              </a:rPr>
              <a:t>completely pointless</a:t>
            </a:r>
            <a:r>
              <a:rPr lang="en-GB" sz="2400" dirty="0" smtClean="0">
                <a:solidFill>
                  <a:srgbClr val="FFFF00"/>
                </a:solidFill>
              </a:rPr>
              <a:t>.</a:t>
            </a:r>
          </a:p>
          <a:p>
            <a:pPr algn="just"/>
            <a:r>
              <a:rPr lang="en-GB" sz="2400" dirty="0">
                <a:solidFill>
                  <a:srgbClr val="FFFF00"/>
                </a:solidFill>
              </a:rPr>
              <a:t> </a:t>
            </a:r>
            <a:r>
              <a:rPr lang="en-GB" sz="2400" dirty="0" smtClean="0">
                <a:solidFill>
                  <a:srgbClr val="FFFF00"/>
                </a:solidFill>
              </a:rPr>
              <a:t>	“ … </a:t>
            </a:r>
            <a:r>
              <a:rPr lang="en-GB" sz="2400" b="1" dirty="0">
                <a:solidFill>
                  <a:srgbClr val="FFFF00"/>
                </a:solidFill>
                <a:effectLst>
                  <a:outerShdw blurRad="38100" dist="38100" dir="2700000" algn="tl">
                    <a:srgbClr val="000000">
                      <a:alpha val="43137"/>
                    </a:srgbClr>
                  </a:outerShdw>
                </a:effectLst>
              </a:rPr>
              <a:t>Only </a:t>
            </a:r>
            <a:r>
              <a:rPr lang="en-GB" sz="2400" b="1" dirty="0" smtClean="0">
                <a:solidFill>
                  <a:srgbClr val="FFFF00"/>
                </a:solidFill>
                <a:effectLst>
                  <a:outerShdw blurRad="38100" dist="38100" dir="2700000" algn="tl">
                    <a:srgbClr val="000000">
                      <a:alpha val="43137"/>
                    </a:srgbClr>
                  </a:outerShdw>
                </a:effectLst>
              </a:rPr>
              <a:t>the most </a:t>
            </a:r>
            <a:r>
              <a:rPr lang="en-GB" sz="2400" b="1" dirty="0">
                <a:solidFill>
                  <a:srgbClr val="FFFF00"/>
                </a:solidFill>
                <a:effectLst>
                  <a:outerShdw blurRad="38100" dist="38100" dir="2700000" algn="tl">
                    <a:srgbClr val="000000">
                      <a:alpha val="43137"/>
                    </a:srgbClr>
                  </a:outerShdw>
                </a:effectLst>
              </a:rPr>
              <a:t>leisured people in the most leisurely country in the world could </a:t>
            </a:r>
            <a:r>
              <a:rPr lang="en-GB" sz="2400" b="1" dirty="0" smtClean="0">
                <a:solidFill>
                  <a:srgbClr val="FFFF00"/>
                </a:solidFill>
                <a:effectLst>
                  <a:outerShdw blurRad="38100" dist="38100" dir="2700000" algn="tl">
                    <a:srgbClr val="000000">
                      <a:alpha val="43137"/>
                    </a:srgbClr>
                  </a:outerShdw>
                </a:effectLst>
              </a:rPr>
              <a:t>appreciate the </a:t>
            </a:r>
            <a:r>
              <a:rPr lang="en-GB" sz="2400" b="1" dirty="0">
                <a:solidFill>
                  <a:srgbClr val="FFFF00"/>
                </a:solidFill>
                <a:effectLst>
                  <a:outerShdw blurRad="38100" dist="38100" dir="2700000" algn="tl">
                    <a:srgbClr val="000000">
                      <a:alpha val="43137"/>
                    </a:srgbClr>
                  </a:outerShdw>
                </a:effectLst>
              </a:rPr>
              <a:t>wonder of these details</a:t>
            </a:r>
            <a:r>
              <a:rPr lang="en-GB" sz="2400" dirty="0"/>
              <a:t>. It took tremendous amounts of time </a:t>
            </a:r>
            <a:r>
              <a:rPr lang="en-GB" sz="2400" dirty="0" smtClean="0"/>
              <a:t>to create </a:t>
            </a:r>
            <a:r>
              <a:rPr lang="en-GB" sz="2400" dirty="0"/>
              <a:t>fine distinctions </a:t>
            </a:r>
            <a:r>
              <a:rPr lang="en-GB" sz="2400" dirty="0" smtClean="0"/>
              <a:t>between </a:t>
            </a:r>
            <a:r>
              <a:rPr lang="en-GB" sz="2400" dirty="0"/>
              <a:t>a hundred lineal designs that were </a:t>
            </a:r>
            <a:r>
              <a:rPr lang="en-GB" sz="2400" dirty="0" smtClean="0"/>
              <a:t>similar  but </a:t>
            </a:r>
            <a:r>
              <a:rPr lang="en-GB" sz="2400" dirty="0"/>
              <a:t>not the same, and just </a:t>
            </a:r>
            <a:r>
              <a:rPr lang="en-GB" sz="2400" dirty="0" smtClean="0"/>
              <a:t>as much effort </a:t>
            </a:r>
            <a:r>
              <a:rPr lang="en-GB" sz="2400" dirty="0"/>
              <a:t>to appreciate the difference </a:t>
            </a:r>
            <a:r>
              <a:rPr lang="en-GB" sz="2400" dirty="0" smtClean="0"/>
              <a:t>between them.”</a:t>
            </a:r>
            <a:endParaRPr lang="en-GB" sz="2400" dirty="0" smtClean="0">
              <a:solidFill>
                <a:srgbClr val="FFFF00"/>
              </a:solidFill>
            </a:endParaRPr>
          </a:p>
          <a:p>
            <a:pPr marL="285750" indent="-285750" algn="r">
              <a:buFontTx/>
              <a:buChar char="-"/>
            </a:pPr>
            <a:r>
              <a:rPr lang="en-GB" dirty="0" smtClean="0"/>
              <a:t>Chang, p. 432</a:t>
            </a:r>
          </a:p>
          <a:p>
            <a:pPr marL="285750" indent="-285750">
              <a:buFontTx/>
              <a:buChar char="-"/>
            </a:pPr>
            <a:endParaRPr lang="en-GB" dirty="0" smtClean="0"/>
          </a:p>
          <a:p>
            <a:pPr marL="285750" indent="-285750">
              <a:buFontTx/>
              <a:buChar char="-"/>
            </a:pPr>
            <a:endParaRPr lang="en-GB" dirty="0"/>
          </a:p>
        </p:txBody>
      </p:sp>
    </p:spTree>
    <p:extLst>
      <p:ext uri="{BB962C8B-B14F-4D97-AF65-F5344CB8AC3E}">
        <p14:creationId xmlns:p14="http://schemas.microsoft.com/office/powerpoint/2010/main" val="4013281821"/>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p:cNvSpPr/>
          <p:nvPr/>
        </p:nvSpPr>
        <p:spPr>
          <a:xfrm>
            <a:off x="0" y="3871"/>
            <a:ext cx="9143998" cy="1502047"/>
          </a:xfrm>
          <a:prstGeom prst="rect">
            <a:avLst/>
          </a:prstGeom>
        </p:spPr>
        <p:txBody>
          <a:bodyPr wrap="square" lIns="540000" tIns="360000" rIns="540000" bIns="396000">
            <a:spAutoFit/>
          </a:bodyPr>
          <a:lstStyle/>
          <a:p>
            <a:pPr fontAlgn="auto">
              <a:spcBef>
                <a:spcPts val="0"/>
              </a:spcBef>
              <a:spcAft>
                <a:spcPts val="0"/>
              </a:spcAft>
              <a:defRPr/>
            </a:pPr>
            <a:r>
              <a:rPr lang="en-GB" sz="2400" b="1" dirty="0" smtClean="0">
                <a:solidFill>
                  <a:srgbClr val="FF0000"/>
                </a:solidFill>
                <a:effectLst>
                  <a:outerShdw blurRad="38100" dist="38100" dir="2700000" algn="tl">
                    <a:srgbClr val="000000">
                      <a:alpha val="43137"/>
                    </a:srgbClr>
                  </a:outerShdw>
                </a:effectLst>
              </a:rPr>
              <a:t>3. ‘A Chronicle of Changing Clothes’</a:t>
            </a:r>
            <a:endParaRPr lang="en-GB" sz="2400" b="1" dirty="0" smtClean="0">
              <a:solidFill>
                <a:srgbClr val="FF0000"/>
              </a:solidFill>
              <a:effectLst>
                <a:outerShdw blurRad="38100" dist="38100" dir="2700000" algn="tl">
                  <a:srgbClr val="000000">
                    <a:alpha val="43137"/>
                  </a:srgbClr>
                </a:outerShdw>
              </a:effectLst>
              <a:latin typeface="+mn-lt"/>
              <a:cs typeface="+mn-cs"/>
            </a:endParaRPr>
          </a:p>
          <a:p>
            <a:pPr fontAlgn="auto">
              <a:spcBef>
                <a:spcPts val="0"/>
              </a:spcBef>
              <a:spcAft>
                <a:spcPts val="0"/>
              </a:spcAft>
              <a:defRPr/>
            </a:pPr>
            <a:endParaRPr lang="en-GB" sz="2400" b="1" dirty="0">
              <a:solidFill>
                <a:srgbClr val="FF0000"/>
              </a:solidFill>
              <a:effectLst>
                <a:outerShdw blurRad="38100" dist="38100" dir="2700000" algn="tl">
                  <a:srgbClr val="000000">
                    <a:alpha val="43137"/>
                  </a:srgbClr>
                </a:outerShdw>
              </a:effectLst>
              <a:latin typeface="+mn-lt"/>
              <a:cs typeface="+mn-cs"/>
            </a:endParaRPr>
          </a:p>
        </p:txBody>
      </p:sp>
      <p:pic>
        <p:nvPicPr>
          <p:cNvPr id="3" name="Picture 2"/>
          <p:cNvPicPr>
            <a:picLocks noChangeAspect="1"/>
          </p:cNvPicPr>
          <p:nvPr/>
        </p:nvPicPr>
        <p:blipFill rotWithShape="1">
          <a:blip r:embed="rId3"/>
          <a:srcRect l="46685" t="89" b="-1"/>
          <a:stretch/>
        </p:blipFill>
        <p:spPr>
          <a:xfrm>
            <a:off x="5652120" y="908720"/>
            <a:ext cx="3532928" cy="5967958"/>
          </a:xfrm>
          <a:prstGeom prst="rect">
            <a:avLst/>
          </a:prstGeom>
        </p:spPr>
      </p:pic>
      <p:sp>
        <p:nvSpPr>
          <p:cNvPr id="8" name="Rectangle 7"/>
          <p:cNvSpPr/>
          <p:nvPr/>
        </p:nvSpPr>
        <p:spPr>
          <a:xfrm>
            <a:off x="15425" y="836712"/>
            <a:ext cx="5636695" cy="5355312"/>
          </a:xfrm>
          <a:prstGeom prst="rect">
            <a:avLst/>
          </a:prstGeom>
        </p:spPr>
        <p:txBody>
          <a:bodyPr wrap="square" lIns="360000" rIns="360000">
            <a:spAutoFit/>
          </a:bodyPr>
          <a:lstStyle/>
          <a:p>
            <a:pPr lvl="0" algn="just">
              <a:defRPr/>
            </a:pPr>
            <a:r>
              <a:rPr lang="en-GB" dirty="0" smtClean="0"/>
              <a:t>“The </a:t>
            </a:r>
            <a:r>
              <a:rPr lang="en-GB" dirty="0"/>
              <a:t>railways, no longer such a novelty, began to assume an important place in Chinese life, and the fashions and </a:t>
            </a:r>
            <a:r>
              <a:rPr lang="en-GB" dirty="0" smtClean="0"/>
              <a:t> fancies </a:t>
            </a:r>
            <a:r>
              <a:rPr lang="en-GB" dirty="0"/>
              <a:t>of the great commercial </a:t>
            </a:r>
            <a:r>
              <a:rPr lang="en-GB" dirty="0" smtClean="0"/>
              <a:t>ports </a:t>
            </a:r>
            <a:r>
              <a:rPr lang="en-GB" dirty="0"/>
              <a:t>were swiftly introduced into the interior. The size of robes </a:t>
            </a:r>
            <a:r>
              <a:rPr lang="en-GB" dirty="0" smtClean="0"/>
              <a:t> gradually </a:t>
            </a:r>
            <a:r>
              <a:rPr lang="en-GB" dirty="0"/>
              <a:t>dwindled, and wide trimmings and railings went out of date, replaced by extremely narrow </a:t>
            </a:r>
            <a:r>
              <a:rPr lang="en-GB" dirty="0" smtClean="0"/>
              <a:t> strips </a:t>
            </a:r>
            <a:r>
              <a:rPr lang="en-GB" dirty="0"/>
              <a:t>of </a:t>
            </a:r>
            <a:r>
              <a:rPr lang="en-GB" dirty="0" smtClean="0"/>
              <a:t>fabric … In </a:t>
            </a:r>
            <a:r>
              <a:rPr lang="en-GB" dirty="0"/>
              <a:t>times of political turmoil and social </a:t>
            </a:r>
            <a:r>
              <a:rPr lang="en-GB" dirty="0" smtClean="0"/>
              <a:t>unrest </a:t>
            </a:r>
            <a:r>
              <a:rPr lang="en-GB" dirty="0" smtClean="0">
                <a:solidFill>
                  <a:srgbClr val="FFFF00"/>
                </a:solidFill>
              </a:rPr>
              <a:t>there </a:t>
            </a:r>
            <a:r>
              <a:rPr lang="en-GB" dirty="0">
                <a:solidFill>
                  <a:srgbClr val="FFFF00"/>
                </a:solidFill>
              </a:rPr>
              <a:t>will always be a preference for tight-ﬁtting clothes, light and supple, allowing </a:t>
            </a:r>
            <a:r>
              <a:rPr lang="en-GB" dirty="0" smtClean="0">
                <a:solidFill>
                  <a:srgbClr val="FFFF00"/>
                </a:solidFill>
              </a:rPr>
              <a:t> for </a:t>
            </a:r>
            <a:r>
              <a:rPr lang="en-GB" dirty="0">
                <a:solidFill>
                  <a:srgbClr val="FFFF00"/>
                </a:solidFill>
              </a:rPr>
              <a:t>quickness of </a:t>
            </a:r>
            <a:r>
              <a:rPr lang="en-GB" dirty="0" smtClean="0">
                <a:solidFill>
                  <a:srgbClr val="FFFF00"/>
                </a:solidFill>
              </a:rPr>
              <a:t>movement</a:t>
            </a:r>
            <a:r>
              <a:rPr lang="en-GB" dirty="0" smtClean="0"/>
              <a:t> … </a:t>
            </a:r>
            <a:r>
              <a:rPr lang="en-GB" dirty="0" smtClean="0">
                <a:solidFill>
                  <a:srgbClr val="FFFF00"/>
                </a:solidFill>
              </a:rPr>
              <a:t>During </a:t>
            </a:r>
            <a:r>
              <a:rPr lang="en-GB" dirty="0">
                <a:solidFill>
                  <a:srgbClr val="FFFF00"/>
                </a:solidFill>
              </a:rPr>
              <a:t>the days when the revolution in China </a:t>
            </a:r>
            <a:r>
              <a:rPr lang="en-GB" dirty="0" smtClean="0">
                <a:solidFill>
                  <a:srgbClr val="FFFF00"/>
                </a:solidFill>
              </a:rPr>
              <a:t>was brewing</a:t>
            </a:r>
            <a:r>
              <a:rPr lang="en-GB" dirty="0">
                <a:solidFill>
                  <a:srgbClr val="FFFF00"/>
                </a:solidFill>
              </a:rPr>
              <a:t>, Chinese clothes were nearly bursting at the seams</a:t>
            </a:r>
            <a:r>
              <a:rPr lang="en-GB" dirty="0"/>
              <a:t>. During the short reign of the “Little </a:t>
            </a:r>
            <a:r>
              <a:rPr lang="en-GB" dirty="0" smtClean="0"/>
              <a:t>Emperor</a:t>
            </a:r>
            <a:r>
              <a:rPr lang="en-GB" dirty="0"/>
              <a:t>” </a:t>
            </a:r>
            <a:r>
              <a:rPr lang="en-GB" dirty="0" err="1" smtClean="0"/>
              <a:t>Puyi</a:t>
            </a:r>
            <a:r>
              <a:rPr lang="en-GB" dirty="0" smtClean="0"/>
              <a:t> (1908–1912), </a:t>
            </a:r>
            <a:r>
              <a:rPr lang="en-GB" dirty="0"/>
              <a:t>the jacket clung like a sheath to the body. And such were the wonders of the Chinese </a:t>
            </a:r>
            <a:r>
              <a:rPr lang="en-GB" dirty="0" smtClean="0"/>
              <a:t> corset </a:t>
            </a:r>
            <a:r>
              <a:rPr lang="en-GB" dirty="0"/>
              <a:t>that even then the image of the body beneath the clothing was not realistic, but rather that </a:t>
            </a:r>
            <a:r>
              <a:rPr lang="en-GB" dirty="0" smtClean="0"/>
              <a:t> of </a:t>
            </a:r>
            <a:r>
              <a:rPr lang="en-GB" dirty="0"/>
              <a:t>a pre-Raphaelite poetic muse</a:t>
            </a:r>
            <a:r>
              <a:rPr lang="en-GB" dirty="0" smtClean="0"/>
              <a:t>.”</a:t>
            </a:r>
          </a:p>
          <a:p>
            <a:pPr lvl="0" algn="r">
              <a:defRPr/>
            </a:pPr>
            <a:r>
              <a:rPr lang="en-GB" dirty="0" smtClean="0">
                <a:solidFill>
                  <a:srgbClr val="FF0000"/>
                </a:solidFill>
              </a:rPr>
              <a:t>- </a:t>
            </a:r>
            <a:r>
              <a:rPr lang="en-GB" dirty="0" smtClean="0">
                <a:solidFill>
                  <a:srgbClr val="FFFF00"/>
                </a:solidFill>
              </a:rPr>
              <a:t>Chang, 432-433</a:t>
            </a:r>
            <a:endParaRPr lang="en-GB" dirty="0">
              <a:solidFill>
                <a:srgbClr val="FFFF00"/>
              </a:solidFill>
            </a:endParaRPr>
          </a:p>
        </p:txBody>
      </p:sp>
    </p:spTree>
    <p:extLst>
      <p:ext uri="{BB962C8B-B14F-4D97-AF65-F5344CB8AC3E}">
        <p14:creationId xmlns:p14="http://schemas.microsoft.com/office/powerpoint/2010/main" val="204277297"/>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p:cNvSpPr/>
          <p:nvPr/>
        </p:nvSpPr>
        <p:spPr>
          <a:xfrm>
            <a:off x="0" y="3871"/>
            <a:ext cx="9143998" cy="1502047"/>
          </a:xfrm>
          <a:prstGeom prst="rect">
            <a:avLst/>
          </a:prstGeom>
        </p:spPr>
        <p:txBody>
          <a:bodyPr wrap="square" lIns="540000" tIns="360000" rIns="540000" bIns="396000">
            <a:spAutoFit/>
          </a:bodyPr>
          <a:lstStyle/>
          <a:p>
            <a:pPr fontAlgn="auto">
              <a:spcBef>
                <a:spcPts val="0"/>
              </a:spcBef>
              <a:spcAft>
                <a:spcPts val="0"/>
              </a:spcAft>
              <a:defRPr/>
            </a:pPr>
            <a:r>
              <a:rPr lang="en-GB" sz="2400" b="1" dirty="0" smtClean="0">
                <a:solidFill>
                  <a:srgbClr val="FF0000"/>
                </a:solidFill>
                <a:effectLst>
                  <a:outerShdw blurRad="38100" dist="38100" dir="2700000" algn="tl">
                    <a:srgbClr val="000000">
                      <a:alpha val="43137"/>
                    </a:srgbClr>
                  </a:outerShdw>
                </a:effectLst>
              </a:rPr>
              <a:t>3. ‘A Chronicle of Changing Clothes’</a:t>
            </a:r>
            <a:endParaRPr lang="en-GB" sz="2400" b="1" dirty="0" smtClean="0">
              <a:solidFill>
                <a:srgbClr val="FF0000"/>
              </a:solidFill>
              <a:effectLst>
                <a:outerShdw blurRad="38100" dist="38100" dir="2700000" algn="tl">
                  <a:srgbClr val="000000">
                    <a:alpha val="43137"/>
                  </a:srgbClr>
                </a:outerShdw>
              </a:effectLst>
              <a:latin typeface="+mn-lt"/>
              <a:cs typeface="+mn-cs"/>
            </a:endParaRPr>
          </a:p>
          <a:p>
            <a:pPr fontAlgn="auto">
              <a:spcBef>
                <a:spcPts val="0"/>
              </a:spcBef>
              <a:spcAft>
                <a:spcPts val="0"/>
              </a:spcAft>
              <a:defRPr/>
            </a:pPr>
            <a:endParaRPr lang="en-GB" sz="2400" b="1" dirty="0">
              <a:solidFill>
                <a:srgbClr val="FF0000"/>
              </a:solidFill>
              <a:effectLst>
                <a:outerShdw blurRad="38100" dist="38100" dir="2700000" algn="tl">
                  <a:srgbClr val="000000">
                    <a:alpha val="43137"/>
                  </a:srgbClr>
                </a:outerShdw>
              </a:effectLst>
              <a:latin typeface="+mn-lt"/>
              <a:cs typeface="+mn-cs"/>
            </a:endParaRPr>
          </a:p>
        </p:txBody>
      </p:sp>
      <p:pic>
        <p:nvPicPr>
          <p:cNvPr id="3" name="Picture 2"/>
          <p:cNvPicPr>
            <a:picLocks noChangeAspect="1"/>
          </p:cNvPicPr>
          <p:nvPr/>
        </p:nvPicPr>
        <p:blipFill rotWithShape="1">
          <a:blip r:embed="rId3"/>
          <a:srcRect l="46685" t="89" b="-1"/>
          <a:stretch/>
        </p:blipFill>
        <p:spPr>
          <a:xfrm>
            <a:off x="5652120" y="908720"/>
            <a:ext cx="3532928" cy="5967958"/>
          </a:xfrm>
          <a:prstGeom prst="rect">
            <a:avLst/>
          </a:prstGeom>
        </p:spPr>
      </p:pic>
      <p:sp>
        <p:nvSpPr>
          <p:cNvPr id="8" name="Rectangle 7"/>
          <p:cNvSpPr/>
          <p:nvPr/>
        </p:nvSpPr>
        <p:spPr>
          <a:xfrm>
            <a:off x="15425" y="836712"/>
            <a:ext cx="5636695" cy="5816977"/>
          </a:xfrm>
          <a:prstGeom prst="rect">
            <a:avLst/>
          </a:prstGeom>
        </p:spPr>
        <p:txBody>
          <a:bodyPr wrap="square" lIns="360000" rIns="360000">
            <a:spAutoFit/>
          </a:bodyPr>
          <a:lstStyle/>
          <a:p>
            <a:pPr lvl="0">
              <a:defRPr/>
            </a:pPr>
            <a:r>
              <a:rPr lang="en-GB" sz="2400" dirty="0" smtClean="0"/>
              <a:t>“</a:t>
            </a:r>
            <a:r>
              <a:rPr lang="en-GB" sz="2400" dirty="0"/>
              <a:t>This atmosphere of hysterical excess gave rise to the </a:t>
            </a:r>
            <a:r>
              <a:rPr lang="en-GB" sz="2400" dirty="0" err="1">
                <a:solidFill>
                  <a:srgbClr val="FFFF00"/>
                </a:solidFill>
              </a:rPr>
              <a:t>Sycee</a:t>
            </a:r>
            <a:r>
              <a:rPr lang="en-GB" sz="2400" dirty="0">
                <a:solidFill>
                  <a:srgbClr val="FFFF00"/>
                </a:solidFill>
              </a:rPr>
              <a:t> collar</a:t>
            </a:r>
            <a:r>
              <a:rPr lang="en-GB" sz="2400" dirty="0"/>
              <a:t>, a tall, stiff affair that reached nearly as far as the nose and, </a:t>
            </a:r>
            <a:r>
              <a:rPr lang="en-GB" sz="2400" dirty="0" smtClean="0"/>
              <a:t>like the </a:t>
            </a:r>
            <a:r>
              <a:rPr lang="en-GB" sz="2400" dirty="0"/>
              <a:t>Burmese neck rings made of gold that are piled one atop the other </a:t>
            </a:r>
            <a:r>
              <a:rPr lang="en-GB" sz="2400" dirty="0" smtClean="0"/>
              <a:t>until they </a:t>
            </a:r>
            <a:r>
              <a:rPr lang="en-GB" sz="2400" dirty="0"/>
              <a:t>are almost a foot tall, forced women to stretch and distend their necks</a:t>
            </a:r>
            <a:r>
              <a:rPr lang="en-GB" sz="2400" dirty="0" smtClean="0"/>
              <a:t>. This </a:t>
            </a:r>
            <a:r>
              <a:rPr lang="en-GB" sz="2400" dirty="0"/>
              <a:t>frightening and formidable collar was altogether disproportionate </a:t>
            </a:r>
            <a:r>
              <a:rPr lang="en-GB" sz="2400" dirty="0" smtClean="0"/>
              <a:t>to the </a:t>
            </a:r>
            <a:r>
              <a:rPr lang="en-GB" sz="2400" dirty="0"/>
              <a:t>willowy limbs and delicate torso underneath. The </a:t>
            </a:r>
            <a:r>
              <a:rPr lang="en-GB" sz="2400" dirty="0">
                <a:solidFill>
                  <a:srgbClr val="FFFF00"/>
                </a:solidFill>
              </a:rPr>
              <a:t>top-heavy, </a:t>
            </a:r>
            <a:r>
              <a:rPr lang="en-GB" sz="2400" dirty="0" smtClean="0">
                <a:solidFill>
                  <a:srgbClr val="FFFF00"/>
                </a:solidFill>
              </a:rPr>
              <a:t>unbalanced effect </a:t>
            </a:r>
            <a:r>
              <a:rPr lang="en-GB" sz="2400" dirty="0">
                <a:solidFill>
                  <a:srgbClr val="FFFF00"/>
                </a:solidFill>
              </a:rPr>
              <a:t>thus created was one </a:t>
            </a:r>
            <a:r>
              <a:rPr lang="en-GB" sz="2400" dirty="0" smtClean="0">
                <a:solidFill>
                  <a:srgbClr val="FFFF00"/>
                </a:solidFill>
              </a:rPr>
              <a:t>of </a:t>
            </a:r>
            <a:r>
              <a:rPr lang="en-GB" sz="2400" dirty="0">
                <a:solidFill>
                  <a:srgbClr val="FFFF00"/>
                </a:solidFill>
              </a:rPr>
              <a:t>the signs of that time</a:t>
            </a:r>
            <a:r>
              <a:rPr lang="en-GB" sz="2400" dirty="0" smtClean="0"/>
              <a:t>.”</a:t>
            </a:r>
          </a:p>
          <a:p>
            <a:pPr lvl="0">
              <a:defRPr/>
            </a:pPr>
            <a:endParaRPr lang="en-GB" dirty="0" smtClean="0">
              <a:solidFill>
                <a:srgbClr val="FF0000"/>
              </a:solidFill>
            </a:endParaRPr>
          </a:p>
          <a:p>
            <a:pPr lvl="0" algn="r">
              <a:defRPr/>
            </a:pPr>
            <a:r>
              <a:rPr lang="en-GB" dirty="0" smtClean="0">
                <a:solidFill>
                  <a:srgbClr val="FF0000"/>
                </a:solidFill>
              </a:rPr>
              <a:t>- </a:t>
            </a:r>
            <a:r>
              <a:rPr lang="en-GB" dirty="0" smtClean="0">
                <a:solidFill>
                  <a:srgbClr val="FFFF00"/>
                </a:solidFill>
              </a:rPr>
              <a:t>Chang, 432-433</a:t>
            </a:r>
            <a:endParaRPr lang="en-GB" dirty="0">
              <a:solidFill>
                <a:srgbClr val="FFFF00"/>
              </a:solidFill>
            </a:endParaRPr>
          </a:p>
        </p:txBody>
      </p:sp>
    </p:spTree>
    <p:extLst>
      <p:ext uri="{BB962C8B-B14F-4D97-AF65-F5344CB8AC3E}">
        <p14:creationId xmlns:p14="http://schemas.microsoft.com/office/powerpoint/2010/main" val="4234043597"/>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2660384" y="1196752"/>
            <a:ext cx="6482448" cy="5528168"/>
          </a:xfrm>
          <a:prstGeom prst="rect">
            <a:avLst/>
          </a:prstGeom>
        </p:spPr>
      </p:pic>
      <p:sp>
        <p:nvSpPr>
          <p:cNvPr id="3" name="Rectangle 2"/>
          <p:cNvSpPr/>
          <p:nvPr/>
        </p:nvSpPr>
        <p:spPr>
          <a:xfrm>
            <a:off x="0" y="3871"/>
            <a:ext cx="9143998" cy="1502047"/>
          </a:xfrm>
          <a:prstGeom prst="rect">
            <a:avLst/>
          </a:prstGeom>
        </p:spPr>
        <p:txBody>
          <a:bodyPr wrap="square" lIns="540000" tIns="360000" rIns="540000" bIns="396000">
            <a:spAutoFit/>
          </a:bodyPr>
          <a:lstStyle/>
          <a:p>
            <a:pPr fontAlgn="auto">
              <a:spcBef>
                <a:spcPts val="0"/>
              </a:spcBef>
              <a:spcAft>
                <a:spcPts val="0"/>
              </a:spcAft>
              <a:defRPr/>
            </a:pPr>
            <a:r>
              <a:rPr lang="en-GB" sz="2400" b="1" dirty="0" smtClean="0">
                <a:solidFill>
                  <a:srgbClr val="FF0000"/>
                </a:solidFill>
                <a:effectLst>
                  <a:outerShdw blurRad="38100" dist="38100" dir="2700000" algn="tl">
                    <a:srgbClr val="000000">
                      <a:alpha val="43137"/>
                    </a:srgbClr>
                  </a:outerShdw>
                </a:effectLst>
              </a:rPr>
              <a:t>3. ‘A Chronicle of Changing Clothes’</a:t>
            </a:r>
            <a:endParaRPr lang="en-GB" sz="2400" b="1" dirty="0" smtClean="0">
              <a:solidFill>
                <a:srgbClr val="FF0000"/>
              </a:solidFill>
              <a:effectLst>
                <a:outerShdw blurRad="38100" dist="38100" dir="2700000" algn="tl">
                  <a:srgbClr val="000000">
                    <a:alpha val="43137"/>
                  </a:srgbClr>
                </a:outerShdw>
              </a:effectLst>
              <a:latin typeface="+mn-lt"/>
              <a:cs typeface="+mn-cs"/>
            </a:endParaRPr>
          </a:p>
          <a:p>
            <a:pPr fontAlgn="auto">
              <a:spcBef>
                <a:spcPts val="0"/>
              </a:spcBef>
              <a:spcAft>
                <a:spcPts val="0"/>
              </a:spcAft>
              <a:defRPr/>
            </a:pPr>
            <a:endParaRPr lang="en-GB" sz="2400" b="1" dirty="0">
              <a:solidFill>
                <a:srgbClr val="FF0000"/>
              </a:solidFill>
              <a:effectLst>
                <a:outerShdw blurRad="38100" dist="38100" dir="2700000" algn="tl">
                  <a:srgbClr val="000000">
                    <a:alpha val="43137"/>
                  </a:srgbClr>
                </a:outerShdw>
              </a:effectLst>
              <a:latin typeface="+mn-lt"/>
              <a:cs typeface="+mn-cs"/>
            </a:endParaRPr>
          </a:p>
        </p:txBody>
      </p:sp>
      <p:sp>
        <p:nvSpPr>
          <p:cNvPr id="5" name="Rectangle 4"/>
          <p:cNvSpPr/>
          <p:nvPr/>
        </p:nvSpPr>
        <p:spPr>
          <a:xfrm>
            <a:off x="15424" y="903391"/>
            <a:ext cx="2643793" cy="6001643"/>
          </a:xfrm>
          <a:prstGeom prst="rect">
            <a:avLst/>
          </a:prstGeom>
        </p:spPr>
        <p:txBody>
          <a:bodyPr wrap="square" lIns="360000" rIns="360000">
            <a:spAutoFit/>
          </a:bodyPr>
          <a:lstStyle/>
          <a:p>
            <a:pPr lvl="0"/>
            <a:r>
              <a:rPr lang="en-GB" sz="2000" b="1" dirty="0" smtClean="0"/>
              <a:t>What </a:t>
            </a:r>
            <a:r>
              <a:rPr lang="en-GB" sz="2000" b="1" dirty="0"/>
              <a:t>changes in fashion can you note from the images and what significance does Chang draw from these changes in the essays’ text? For instance, what does Chang say about fashion </a:t>
            </a:r>
            <a:r>
              <a:rPr lang="en-GB" sz="2000" b="1" dirty="0" smtClean="0"/>
              <a:t>in the </a:t>
            </a:r>
            <a:r>
              <a:rPr lang="en-GB" sz="2000" b="1" dirty="0"/>
              <a:t>era of the Republican revolution (c.1911–1916)</a:t>
            </a:r>
            <a:endParaRPr lang="en-US" sz="2000" dirty="0"/>
          </a:p>
          <a:p>
            <a:pPr lvl="0"/>
            <a:r>
              <a:rPr lang="en-GB" sz="2000" b="1" dirty="0" smtClean="0"/>
              <a:t>And the </a:t>
            </a:r>
            <a:r>
              <a:rPr lang="en-GB" sz="2000" b="1" dirty="0"/>
              <a:t>Warlord Era  (c. 1916–1928</a:t>
            </a:r>
            <a:r>
              <a:rPr lang="en-GB" sz="2000" b="1" dirty="0" smtClean="0"/>
              <a:t>)?</a:t>
            </a:r>
            <a:endParaRPr lang="en-US" sz="2000" dirty="0"/>
          </a:p>
          <a:p>
            <a:pPr lvl="0">
              <a:defRPr/>
            </a:pPr>
            <a:endParaRPr lang="en-GB" sz="2400" b="1" dirty="0">
              <a:solidFill>
                <a:srgbClr val="FF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715195049"/>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3"/>
          <a:srcRect t="-1" r="66068" b="-297"/>
          <a:stretch/>
        </p:blipFill>
        <p:spPr>
          <a:xfrm>
            <a:off x="6732240" y="766956"/>
            <a:ext cx="2392645" cy="6031100"/>
          </a:xfrm>
          <a:prstGeom prst="rect">
            <a:avLst/>
          </a:prstGeom>
        </p:spPr>
      </p:pic>
      <p:sp>
        <p:nvSpPr>
          <p:cNvPr id="3" name="Rectangle 2"/>
          <p:cNvSpPr/>
          <p:nvPr/>
        </p:nvSpPr>
        <p:spPr>
          <a:xfrm>
            <a:off x="0" y="3871"/>
            <a:ext cx="9143998" cy="1502047"/>
          </a:xfrm>
          <a:prstGeom prst="rect">
            <a:avLst/>
          </a:prstGeom>
        </p:spPr>
        <p:txBody>
          <a:bodyPr wrap="square" lIns="540000" tIns="360000" rIns="540000" bIns="396000">
            <a:spAutoFit/>
          </a:bodyPr>
          <a:lstStyle/>
          <a:p>
            <a:pPr fontAlgn="auto">
              <a:spcBef>
                <a:spcPts val="0"/>
              </a:spcBef>
              <a:spcAft>
                <a:spcPts val="0"/>
              </a:spcAft>
              <a:defRPr/>
            </a:pPr>
            <a:r>
              <a:rPr lang="en-GB" sz="2400" b="1" dirty="0" smtClean="0">
                <a:solidFill>
                  <a:srgbClr val="FF0000"/>
                </a:solidFill>
                <a:effectLst>
                  <a:outerShdw blurRad="38100" dist="38100" dir="2700000" algn="tl">
                    <a:srgbClr val="000000">
                      <a:alpha val="43137"/>
                    </a:srgbClr>
                  </a:outerShdw>
                </a:effectLst>
              </a:rPr>
              <a:t>3. ‘A Chronicle of Changing Clothes’</a:t>
            </a:r>
            <a:endParaRPr lang="en-GB" sz="2400" b="1" dirty="0" smtClean="0">
              <a:solidFill>
                <a:srgbClr val="FF0000"/>
              </a:solidFill>
              <a:effectLst>
                <a:outerShdw blurRad="38100" dist="38100" dir="2700000" algn="tl">
                  <a:srgbClr val="000000">
                    <a:alpha val="43137"/>
                  </a:srgbClr>
                </a:outerShdw>
              </a:effectLst>
              <a:latin typeface="+mn-lt"/>
              <a:cs typeface="+mn-cs"/>
            </a:endParaRPr>
          </a:p>
          <a:p>
            <a:pPr fontAlgn="auto">
              <a:spcBef>
                <a:spcPts val="0"/>
              </a:spcBef>
              <a:spcAft>
                <a:spcPts val="0"/>
              </a:spcAft>
              <a:defRPr/>
            </a:pPr>
            <a:endParaRPr lang="en-GB" sz="2400" b="1" dirty="0">
              <a:solidFill>
                <a:srgbClr val="FF0000"/>
              </a:solidFill>
              <a:effectLst>
                <a:outerShdw blurRad="38100" dist="38100" dir="2700000" algn="tl">
                  <a:srgbClr val="000000">
                    <a:alpha val="43137"/>
                  </a:srgbClr>
                </a:outerShdw>
              </a:effectLst>
              <a:latin typeface="+mn-lt"/>
              <a:cs typeface="+mn-cs"/>
            </a:endParaRPr>
          </a:p>
        </p:txBody>
      </p:sp>
      <p:sp>
        <p:nvSpPr>
          <p:cNvPr id="5" name="Rectangle 4"/>
          <p:cNvSpPr/>
          <p:nvPr/>
        </p:nvSpPr>
        <p:spPr>
          <a:xfrm>
            <a:off x="15423" y="903391"/>
            <a:ext cx="6697703" cy="4093428"/>
          </a:xfrm>
          <a:prstGeom prst="rect">
            <a:avLst/>
          </a:prstGeom>
        </p:spPr>
        <p:txBody>
          <a:bodyPr wrap="square" lIns="360000" rIns="360000">
            <a:spAutoFit/>
          </a:bodyPr>
          <a:lstStyle/>
          <a:p>
            <a:pPr lvl="0"/>
            <a:r>
              <a:rPr lang="en-GB" sz="2000" b="1" dirty="0"/>
              <a:t>“With the founding of the Republic, there was a period in which </a:t>
            </a:r>
            <a:r>
              <a:rPr lang="en-GB" sz="2000" b="1" dirty="0" smtClean="0"/>
              <a:t>the superficial </a:t>
            </a:r>
            <a:r>
              <a:rPr lang="en-GB" sz="2000" b="1" dirty="0"/>
              <a:t>signs of enlightenment began </a:t>
            </a:r>
            <a:r>
              <a:rPr lang="en-GB" sz="2000" b="1" dirty="0" smtClean="0"/>
              <a:t>to </a:t>
            </a:r>
            <a:r>
              <a:rPr lang="en-GB" sz="2000" b="1" dirty="0"/>
              <a:t>appear all around</a:t>
            </a:r>
            <a:r>
              <a:rPr lang="en-GB" sz="2000" b="1" dirty="0" smtClean="0"/>
              <a:t>.</a:t>
            </a:r>
          </a:p>
          <a:p>
            <a:r>
              <a:rPr lang="en-GB" sz="2000" b="1" dirty="0"/>
              <a:t>	</a:t>
            </a:r>
            <a:r>
              <a:rPr lang="en-GB" sz="2000" b="1" dirty="0" smtClean="0"/>
              <a:t>“ … </a:t>
            </a:r>
            <a:r>
              <a:rPr lang="en-GB" sz="2000" dirty="0"/>
              <a:t>Fashion also exhibited an unprecedented innocence, lightness, and delight in itself. </a:t>
            </a:r>
            <a:r>
              <a:rPr lang="en-GB" sz="2000" dirty="0" smtClean="0"/>
              <a:t>‘Trumpet sleeves’ </a:t>
            </a:r>
            <a:r>
              <a:rPr lang="en-GB" sz="2000" dirty="0"/>
              <a:t>ﬂuttered fairylike, affording a view of the pale jade of a woman’s wrists. Abbreviated jackets ﬁt prettily around tiny waists. Ladies of the upper classes went out in gathered skirts, but at home they were clad in plus fours ending at the knee. And because their silk stockings ended at the knee as well, there were inevitably moments of danger when a bit of ﬂesh happened to be revealed at the juncture</a:t>
            </a:r>
            <a:r>
              <a:rPr lang="en-GB" sz="2000" dirty="0" smtClean="0"/>
              <a:t>.”</a:t>
            </a:r>
            <a:endParaRPr lang="en-GB" sz="2000" dirty="0"/>
          </a:p>
        </p:txBody>
      </p:sp>
    </p:spTree>
    <p:extLst>
      <p:ext uri="{BB962C8B-B14F-4D97-AF65-F5344CB8AC3E}">
        <p14:creationId xmlns:p14="http://schemas.microsoft.com/office/powerpoint/2010/main" val="3976217835"/>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3"/>
          <a:srcRect t="-1" r="66068" b="-297"/>
          <a:stretch/>
        </p:blipFill>
        <p:spPr>
          <a:xfrm>
            <a:off x="6732240" y="766956"/>
            <a:ext cx="2392645" cy="6031100"/>
          </a:xfrm>
          <a:prstGeom prst="rect">
            <a:avLst/>
          </a:prstGeom>
        </p:spPr>
      </p:pic>
      <p:sp>
        <p:nvSpPr>
          <p:cNvPr id="3" name="Rectangle 2"/>
          <p:cNvSpPr/>
          <p:nvPr/>
        </p:nvSpPr>
        <p:spPr>
          <a:xfrm>
            <a:off x="0" y="3871"/>
            <a:ext cx="9143998" cy="1502047"/>
          </a:xfrm>
          <a:prstGeom prst="rect">
            <a:avLst/>
          </a:prstGeom>
        </p:spPr>
        <p:txBody>
          <a:bodyPr wrap="square" lIns="540000" tIns="360000" rIns="540000" bIns="396000">
            <a:spAutoFit/>
          </a:bodyPr>
          <a:lstStyle/>
          <a:p>
            <a:pPr fontAlgn="auto">
              <a:spcBef>
                <a:spcPts val="0"/>
              </a:spcBef>
              <a:spcAft>
                <a:spcPts val="0"/>
              </a:spcAft>
              <a:defRPr/>
            </a:pPr>
            <a:r>
              <a:rPr lang="en-GB" sz="2400" b="1" dirty="0" smtClean="0">
                <a:solidFill>
                  <a:srgbClr val="FF0000"/>
                </a:solidFill>
                <a:effectLst>
                  <a:outerShdw blurRad="38100" dist="38100" dir="2700000" algn="tl">
                    <a:srgbClr val="000000">
                      <a:alpha val="43137"/>
                    </a:srgbClr>
                  </a:outerShdw>
                </a:effectLst>
              </a:rPr>
              <a:t>3. ‘A Chronicle of Changing Clothes’</a:t>
            </a:r>
            <a:endParaRPr lang="en-GB" sz="2400" b="1" dirty="0" smtClean="0">
              <a:solidFill>
                <a:srgbClr val="FF0000"/>
              </a:solidFill>
              <a:effectLst>
                <a:outerShdw blurRad="38100" dist="38100" dir="2700000" algn="tl">
                  <a:srgbClr val="000000">
                    <a:alpha val="43137"/>
                  </a:srgbClr>
                </a:outerShdw>
              </a:effectLst>
              <a:latin typeface="+mn-lt"/>
              <a:cs typeface="+mn-cs"/>
            </a:endParaRPr>
          </a:p>
          <a:p>
            <a:pPr fontAlgn="auto">
              <a:spcBef>
                <a:spcPts val="0"/>
              </a:spcBef>
              <a:spcAft>
                <a:spcPts val="0"/>
              </a:spcAft>
              <a:defRPr/>
            </a:pPr>
            <a:endParaRPr lang="en-GB" sz="2400" b="1" dirty="0">
              <a:solidFill>
                <a:srgbClr val="FF0000"/>
              </a:solidFill>
              <a:effectLst>
                <a:outerShdw blurRad="38100" dist="38100" dir="2700000" algn="tl">
                  <a:srgbClr val="000000">
                    <a:alpha val="43137"/>
                  </a:srgbClr>
                </a:outerShdw>
              </a:effectLst>
              <a:latin typeface="+mn-lt"/>
              <a:cs typeface="+mn-cs"/>
            </a:endParaRPr>
          </a:p>
        </p:txBody>
      </p:sp>
      <p:sp>
        <p:nvSpPr>
          <p:cNvPr id="5" name="Rectangle 4"/>
          <p:cNvSpPr/>
          <p:nvPr/>
        </p:nvSpPr>
        <p:spPr>
          <a:xfrm>
            <a:off x="15423" y="903391"/>
            <a:ext cx="6697703" cy="6555641"/>
          </a:xfrm>
          <a:prstGeom prst="rect">
            <a:avLst/>
          </a:prstGeom>
        </p:spPr>
        <p:txBody>
          <a:bodyPr wrap="square" lIns="360000" rIns="360000">
            <a:spAutoFit/>
          </a:bodyPr>
          <a:lstStyle/>
          <a:p>
            <a:pPr algn="just"/>
            <a:r>
              <a:rPr lang="en-GB" sz="2400" dirty="0" smtClean="0"/>
              <a:t>“Much </a:t>
            </a:r>
            <a:r>
              <a:rPr lang="en-GB" sz="2400" dirty="0"/>
              <a:t>of the inspiration for fashions in the early years of the Republic derived from the West. The collar was ﬁrst reduced in height and then practically eliminated </a:t>
            </a:r>
            <a:r>
              <a:rPr lang="en-GB" sz="2400" dirty="0" smtClean="0"/>
              <a:t>altogether</a:t>
            </a:r>
            <a:r>
              <a:rPr lang="en-GB" sz="2400" dirty="0"/>
              <a:t>. Necklines became round, square, heart- shaped, diamond-shaped; white silk scarves became suitable for all seasons, as were white silk stockings with embroidered designs that crawled up the legs like insects. Social ﬂowers and prostitutes wore </a:t>
            </a:r>
            <a:r>
              <a:rPr lang="en-GB" sz="2400" i="1" dirty="0"/>
              <a:t>spectacles just for the way they looked</a:t>
            </a:r>
            <a:r>
              <a:rPr lang="en-GB" sz="2400" dirty="0"/>
              <a:t>, since spectacles were a sign of </a:t>
            </a:r>
            <a:r>
              <a:rPr lang="en-GB" sz="2400" dirty="0">
                <a:solidFill>
                  <a:srgbClr val="FFFF00"/>
                </a:solidFill>
              </a:rPr>
              <a:t>modernity</a:t>
            </a:r>
            <a:r>
              <a:rPr lang="en-GB" sz="2400" dirty="0"/>
              <a:t>. </a:t>
            </a:r>
            <a:r>
              <a:rPr lang="en-GB" sz="2400" i="1" dirty="0"/>
              <a:t>Such was </a:t>
            </a:r>
            <a:r>
              <a:rPr lang="en-GB" sz="2400" i="1" dirty="0" smtClean="0"/>
              <a:t>the extent </a:t>
            </a:r>
            <a:r>
              <a:rPr lang="en-GB" sz="2400" i="1" dirty="0"/>
              <a:t>of the indiscriminate importation of things foreign</a:t>
            </a:r>
            <a:r>
              <a:rPr lang="en-GB" sz="2400" dirty="0" smtClean="0"/>
              <a:t>.”</a:t>
            </a:r>
          </a:p>
          <a:p>
            <a:pPr marL="342900" indent="-342900" algn="r">
              <a:buFontTx/>
              <a:buChar char="-"/>
            </a:pPr>
            <a:r>
              <a:rPr lang="en-GB" sz="2400" dirty="0" smtClean="0"/>
              <a:t>Chang, p. 434</a:t>
            </a:r>
          </a:p>
          <a:p>
            <a:pPr algn="just"/>
            <a:endParaRPr lang="en-GB" sz="2400" dirty="0" smtClean="0"/>
          </a:p>
          <a:p>
            <a:pPr algn="just"/>
            <a:endParaRPr lang="en-GB" sz="2400" dirty="0"/>
          </a:p>
          <a:p>
            <a:pPr lvl="0"/>
            <a:endParaRPr lang="en-US" dirty="0"/>
          </a:p>
          <a:p>
            <a:pPr lvl="0">
              <a:defRPr/>
            </a:pPr>
            <a:endParaRPr lang="en-GB" b="1" dirty="0">
              <a:solidFill>
                <a:srgbClr val="FF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616779570"/>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l="31693" t="-1" b="-1105"/>
          <a:stretch/>
        </p:blipFill>
        <p:spPr>
          <a:xfrm>
            <a:off x="4572000" y="890259"/>
            <a:ext cx="4427984" cy="5589240"/>
          </a:xfrm>
          <a:prstGeom prst="rect">
            <a:avLst/>
          </a:prstGeom>
        </p:spPr>
      </p:pic>
      <p:sp>
        <p:nvSpPr>
          <p:cNvPr id="3" name="Rectangle 2"/>
          <p:cNvSpPr/>
          <p:nvPr/>
        </p:nvSpPr>
        <p:spPr>
          <a:xfrm>
            <a:off x="15423" y="903391"/>
            <a:ext cx="4700593" cy="5632311"/>
          </a:xfrm>
          <a:prstGeom prst="rect">
            <a:avLst/>
          </a:prstGeom>
        </p:spPr>
        <p:txBody>
          <a:bodyPr wrap="square" lIns="360000" rIns="360000">
            <a:spAutoFit/>
          </a:bodyPr>
          <a:lstStyle/>
          <a:p>
            <a:r>
              <a:rPr lang="en-GB" sz="2400" dirty="0" smtClean="0"/>
              <a:t>“</a:t>
            </a:r>
            <a:r>
              <a:rPr lang="en-GB" sz="2000" dirty="0">
                <a:solidFill>
                  <a:srgbClr val="FFFF00"/>
                </a:solidFill>
              </a:rPr>
              <a:t>Warlords came and went, each trailing his own dusty wake of officials,</a:t>
            </a:r>
          </a:p>
          <a:p>
            <a:r>
              <a:rPr lang="en-GB" sz="2000" dirty="0">
                <a:solidFill>
                  <a:srgbClr val="FFFF00"/>
                </a:solidFill>
              </a:rPr>
              <a:t>government agencies, and legal codes. Fashion tripped behind, trying to</a:t>
            </a:r>
          </a:p>
          <a:p>
            <a:r>
              <a:rPr lang="en-GB" sz="2000" dirty="0">
                <a:solidFill>
                  <a:srgbClr val="FFFF00"/>
                </a:solidFill>
              </a:rPr>
              <a:t>catch up, undergoing a thousand transformations</a:t>
            </a:r>
            <a:r>
              <a:rPr lang="en-GB" sz="2000" dirty="0"/>
              <a:t>. The hem of the jacket</a:t>
            </a:r>
            <a:r>
              <a:rPr lang="en-GB" sz="2000" dirty="0" smtClean="0"/>
              <a:t>, once </a:t>
            </a:r>
            <a:r>
              <a:rPr lang="en-GB" sz="2000" dirty="0"/>
              <a:t>square, suddenly went round, then just as suddenly became V-shaped</a:t>
            </a:r>
            <a:r>
              <a:rPr lang="en-GB" sz="2000" dirty="0" smtClean="0"/>
              <a:t>, </a:t>
            </a:r>
            <a:r>
              <a:rPr lang="en-GB" sz="2000" dirty="0"/>
              <a:t>before changing once again into a hexagon. In the past, women’s clothes</a:t>
            </a:r>
            <a:r>
              <a:rPr lang="en-GB" sz="2000" dirty="0" smtClean="0"/>
              <a:t>, like jewellery, </a:t>
            </a:r>
            <a:r>
              <a:rPr lang="en-GB" sz="2000" dirty="0"/>
              <a:t>could always be sold for ready cash, but in the Republican era</a:t>
            </a:r>
            <a:r>
              <a:rPr lang="en-GB" sz="2000" dirty="0" smtClean="0"/>
              <a:t>, pawnshops </a:t>
            </a:r>
            <a:r>
              <a:rPr lang="en-GB" sz="2000" dirty="0"/>
              <a:t>no longer accepted them, because once they went out of fashion</a:t>
            </a:r>
            <a:r>
              <a:rPr lang="en-GB" sz="2000" dirty="0" smtClean="0"/>
              <a:t>, they </a:t>
            </a:r>
            <a:r>
              <a:rPr lang="en-GB" sz="2000" dirty="0"/>
              <a:t>were worthless</a:t>
            </a:r>
            <a:r>
              <a:rPr lang="en-GB" sz="2000" dirty="0" smtClean="0"/>
              <a:t>.”</a:t>
            </a:r>
          </a:p>
          <a:p>
            <a:r>
              <a:rPr lang="en-GB" dirty="0" smtClean="0"/>
              <a:t>- Chang</a:t>
            </a:r>
            <a:r>
              <a:rPr lang="en-GB" dirty="0"/>
              <a:t>, p. 434</a:t>
            </a:r>
          </a:p>
          <a:p>
            <a:endParaRPr lang="en-GB" b="1" dirty="0">
              <a:solidFill>
                <a:srgbClr val="FF0000"/>
              </a:solidFill>
              <a:effectLst>
                <a:outerShdw blurRad="38100" dist="38100" dir="2700000" algn="tl">
                  <a:srgbClr val="000000">
                    <a:alpha val="43137"/>
                  </a:srgbClr>
                </a:outerShdw>
              </a:effectLst>
            </a:endParaRPr>
          </a:p>
        </p:txBody>
      </p:sp>
      <p:sp>
        <p:nvSpPr>
          <p:cNvPr id="4" name="Rectangle 3"/>
          <p:cNvSpPr/>
          <p:nvPr/>
        </p:nvSpPr>
        <p:spPr>
          <a:xfrm>
            <a:off x="0" y="3871"/>
            <a:ext cx="9143998" cy="1502047"/>
          </a:xfrm>
          <a:prstGeom prst="rect">
            <a:avLst/>
          </a:prstGeom>
        </p:spPr>
        <p:txBody>
          <a:bodyPr wrap="square" lIns="540000" tIns="360000" rIns="540000" bIns="396000">
            <a:spAutoFit/>
          </a:bodyPr>
          <a:lstStyle/>
          <a:p>
            <a:pPr fontAlgn="auto">
              <a:spcBef>
                <a:spcPts val="0"/>
              </a:spcBef>
              <a:spcAft>
                <a:spcPts val="0"/>
              </a:spcAft>
              <a:defRPr/>
            </a:pPr>
            <a:r>
              <a:rPr lang="en-GB" sz="2400" b="1" dirty="0" smtClean="0">
                <a:solidFill>
                  <a:srgbClr val="FF0000"/>
                </a:solidFill>
                <a:effectLst>
                  <a:outerShdw blurRad="38100" dist="38100" dir="2700000" algn="tl">
                    <a:srgbClr val="000000">
                      <a:alpha val="43137"/>
                    </a:srgbClr>
                  </a:outerShdw>
                </a:effectLst>
              </a:rPr>
              <a:t>3. ‘A Chronicle of Changing Clothes’</a:t>
            </a:r>
            <a:endParaRPr lang="en-GB" sz="2400" b="1" dirty="0" smtClean="0">
              <a:solidFill>
                <a:srgbClr val="FF0000"/>
              </a:solidFill>
              <a:effectLst>
                <a:outerShdw blurRad="38100" dist="38100" dir="2700000" algn="tl">
                  <a:srgbClr val="000000">
                    <a:alpha val="43137"/>
                  </a:srgbClr>
                </a:outerShdw>
              </a:effectLst>
              <a:latin typeface="+mn-lt"/>
              <a:cs typeface="+mn-cs"/>
            </a:endParaRPr>
          </a:p>
          <a:p>
            <a:pPr fontAlgn="auto">
              <a:spcBef>
                <a:spcPts val="0"/>
              </a:spcBef>
              <a:spcAft>
                <a:spcPts val="0"/>
              </a:spcAft>
              <a:defRPr/>
            </a:pPr>
            <a:endParaRPr lang="en-GB" sz="2400" b="1" dirty="0">
              <a:solidFill>
                <a:srgbClr val="FF0000"/>
              </a:solidFill>
              <a:effectLst>
                <a:outerShdw blurRad="38100" dist="38100" dir="2700000" algn="tl">
                  <a:srgbClr val="000000">
                    <a:alpha val="43137"/>
                  </a:srgbClr>
                </a:outerShdw>
              </a:effectLst>
              <a:latin typeface="+mn-lt"/>
              <a:cs typeface="+mn-cs"/>
            </a:endParaRPr>
          </a:p>
        </p:txBody>
      </p:sp>
    </p:spTree>
    <p:extLst>
      <p:ext uri="{BB962C8B-B14F-4D97-AF65-F5344CB8AC3E}">
        <p14:creationId xmlns:p14="http://schemas.microsoft.com/office/powerpoint/2010/main" val="2190652745"/>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l="31693" t="-1" b="-1105"/>
          <a:stretch/>
        </p:blipFill>
        <p:spPr>
          <a:xfrm>
            <a:off x="4572000" y="890259"/>
            <a:ext cx="4427984" cy="5589240"/>
          </a:xfrm>
          <a:prstGeom prst="rect">
            <a:avLst/>
          </a:prstGeom>
        </p:spPr>
      </p:pic>
      <p:sp>
        <p:nvSpPr>
          <p:cNvPr id="3" name="Rectangle 2"/>
          <p:cNvSpPr/>
          <p:nvPr/>
        </p:nvSpPr>
        <p:spPr>
          <a:xfrm>
            <a:off x="15423" y="903391"/>
            <a:ext cx="4700593" cy="5447645"/>
          </a:xfrm>
          <a:prstGeom prst="rect">
            <a:avLst/>
          </a:prstGeom>
        </p:spPr>
        <p:txBody>
          <a:bodyPr wrap="square" lIns="360000" rIns="360000">
            <a:spAutoFit/>
          </a:bodyPr>
          <a:lstStyle/>
          <a:p>
            <a:r>
              <a:rPr lang="en-GB" sz="2400" dirty="0" smtClean="0"/>
              <a:t>“</a:t>
            </a:r>
            <a:r>
              <a:rPr lang="en-GB" sz="2000" dirty="0"/>
              <a:t>Quick alterations in style do not necessarily indicate mental fluidity or</a:t>
            </a:r>
          </a:p>
          <a:p>
            <a:r>
              <a:rPr lang="en-GB" sz="2000" dirty="0"/>
              <a:t>a readiness to adopt new ideas. On the contrary. They may reveal instead</a:t>
            </a:r>
          </a:p>
          <a:p>
            <a:r>
              <a:rPr lang="en-GB" sz="2000" dirty="0"/>
              <a:t>a generalized apathy, for frustration in other fields may lead to the forced</a:t>
            </a:r>
          </a:p>
          <a:p>
            <a:r>
              <a:rPr lang="en-GB" sz="2000" dirty="0"/>
              <a:t>flow of intellectual and artistic energy into the domain of fashion. In a time</a:t>
            </a:r>
          </a:p>
          <a:p>
            <a:r>
              <a:rPr lang="en-GB" sz="2000" dirty="0"/>
              <a:t>of political chaos, people were powerless to improve the external </a:t>
            </a:r>
            <a:r>
              <a:rPr lang="en-GB" sz="2000" dirty="0" smtClean="0"/>
              <a:t>conditions governing </a:t>
            </a:r>
            <a:r>
              <a:rPr lang="en-GB" sz="2000" dirty="0"/>
              <a:t>their lives. But they could create the environment </a:t>
            </a:r>
            <a:r>
              <a:rPr lang="en-GB" sz="2000" dirty="0" smtClean="0"/>
              <a:t>immediately surrounding </a:t>
            </a:r>
            <a:r>
              <a:rPr lang="en-GB" sz="2000" dirty="0"/>
              <a:t>them, that is, their clothes. </a:t>
            </a:r>
            <a:r>
              <a:rPr lang="en-GB" sz="2000" b="1" dirty="0">
                <a:solidFill>
                  <a:srgbClr val="FFFF00"/>
                </a:solidFill>
              </a:rPr>
              <a:t>Each of us lives inside our </a:t>
            </a:r>
            <a:r>
              <a:rPr lang="en-GB" sz="2000" b="1" dirty="0" smtClean="0">
                <a:solidFill>
                  <a:srgbClr val="FFFF00"/>
                </a:solidFill>
              </a:rPr>
              <a:t>own clothes</a:t>
            </a:r>
            <a:r>
              <a:rPr lang="en-GB" sz="2000" dirty="0" smtClean="0"/>
              <a:t>.”</a:t>
            </a:r>
          </a:p>
          <a:p>
            <a:pPr algn="r"/>
            <a:r>
              <a:rPr lang="en-GB" sz="2000" dirty="0" smtClean="0"/>
              <a:t>- Chang</a:t>
            </a:r>
            <a:r>
              <a:rPr lang="en-GB" sz="2000" dirty="0"/>
              <a:t>, p. </a:t>
            </a:r>
            <a:r>
              <a:rPr lang="en-GB" sz="2000" dirty="0" smtClean="0"/>
              <a:t>435</a:t>
            </a:r>
            <a:endParaRPr lang="en-GB" sz="2000" dirty="0"/>
          </a:p>
          <a:p>
            <a:endParaRPr lang="en-GB" sz="2000" b="1" dirty="0">
              <a:solidFill>
                <a:srgbClr val="FF0000"/>
              </a:solidFill>
              <a:effectLst>
                <a:outerShdw blurRad="38100" dist="38100" dir="2700000" algn="tl">
                  <a:srgbClr val="000000">
                    <a:alpha val="43137"/>
                  </a:srgbClr>
                </a:outerShdw>
              </a:effectLst>
            </a:endParaRPr>
          </a:p>
        </p:txBody>
      </p:sp>
      <p:sp>
        <p:nvSpPr>
          <p:cNvPr id="4" name="Rectangle 3"/>
          <p:cNvSpPr/>
          <p:nvPr/>
        </p:nvSpPr>
        <p:spPr>
          <a:xfrm>
            <a:off x="0" y="3871"/>
            <a:ext cx="9143998" cy="1502047"/>
          </a:xfrm>
          <a:prstGeom prst="rect">
            <a:avLst/>
          </a:prstGeom>
        </p:spPr>
        <p:txBody>
          <a:bodyPr wrap="square" lIns="540000" tIns="360000" rIns="540000" bIns="396000">
            <a:spAutoFit/>
          </a:bodyPr>
          <a:lstStyle/>
          <a:p>
            <a:pPr fontAlgn="auto">
              <a:spcBef>
                <a:spcPts val="0"/>
              </a:spcBef>
              <a:spcAft>
                <a:spcPts val="0"/>
              </a:spcAft>
              <a:defRPr/>
            </a:pPr>
            <a:r>
              <a:rPr lang="en-GB" sz="2400" b="1" dirty="0" smtClean="0">
                <a:solidFill>
                  <a:srgbClr val="FF0000"/>
                </a:solidFill>
                <a:effectLst>
                  <a:outerShdw blurRad="38100" dist="38100" dir="2700000" algn="tl">
                    <a:srgbClr val="000000">
                      <a:alpha val="43137"/>
                    </a:srgbClr>
                  </a:outerShdw>
                </a:effectLst>
              </a:rPr>
              <a:t>3. ‘A Chronicle of Changing Clothes’</a:t>
            </a:r>
            <a:endParaRPr lang="en-GB" sz="2400" b="1" dirty="0" smtClean="0">
              <a:solidFill>
                <a:srgbClr val="FF0000"/>
              </a:solidFill>
              <a:effectLst>
                <a:outerShdw blurRad="38100" dist="38100" dir="2700000" algn="tl">
                  <a:srgbClr val="000000">
                    <a:alpha val="43137"/>
                  </a:srgbClr>
                </a:outerShdw>
              </a:effectLst>
              <a:latin typeface="+mn-lt"/>
              <a:cs typeface="+mn-cs"/>
            </a:endParaRPr>
          </a:p>
          <a:p>
            <a:pPr fontAlgn="auto">
              <a:spcBef>
                <a:spcPts val="0"/>
              </a:spcBef>
              <a:spcAft>
                <a:spcPts val="0"/>
              </a:spcAft>
              <a:defRPr/>
            </a:pPr>
            <a:endParaRPr lang="en-GB" sz="2400" b="1" dirty="0">
              <a:solidFill>
                <a:srgbClr val="FF0000"/>
              </a:solidFill>
              <a:effectLst>
                <a:outerShdw blurRad="38100" dist="38100" dir="2700000" algn="tl">
                  <a:srgbClr val="000000">
                    <a:alpha val="43137"/>
                  </a:srgbClr>
                </a:outerShdw>
              </a:effectLst>
              <a:latin typeface="+mn-lt"/>
              <a:cs typeface="+mn-cs"/>
            </a:endParaRPr>
          </a:p>
        </p:txBody>
      </p:sp>
    </p:spTree>
    <p:extLst>
      <p:ext uri="{BB962C8B-B14F-4D97-AF65-F5344CB8AC3E}">
        <p14:creationId xmlns:p14="http://schemas.microsoft.com/office/powerpoint/2010/main" val="1116490479"/>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l="62796" t="-1" b="670"/>
          <a:stretch/>
        </p:blipFill>
        <p:spPr>
          <a:xfrm>
            <a:off x="4615124" y="764705"/>
            <a:ext cx="2656668" cy="6048672"/>
          </a:xfrm>
          <a:prstGeom prst="rect">
            <a:avLst/>
          </a:prstGeom>
        </p:spPr>
      </p:pic>
      <p:sp>
        <p:nvSpPr>
          <p:cNvPr id="3" name="Rectangle 2"/>
          <p:cNvSpPr/>
          <p:nvPr/>
        </p:nvSpPr>
        <p:spPr>
          <a:xfrm>
            <a:off x="15423" y="903390"/>
            <a:ext cx="4599701" cy="5693866"/>
          </a:xfrm>
          <a:prstGeom prst="rect">
            <a:avLst/>
          </a:prstGeom>
        </p:spPr>
        <p:txBody>
          <a:bodyPr wrap="square" lIns="360000" rIns="360000">
            <a:spAutoFit/>
          </a:bodyPr>
          <a:lstStyle/>
          <a:p>
            <a:pPr algn="just"/>
            <a:r>
              <a:rPr lang="en-GB" sz="2000" dirty="0" smtClean="0"/>
              <a:t>“</a:t>
            </a:r>
            <a:r>
              <a:rPr lang="en-GB" dirty="0"/>
              <a:t>In 1921 women first began to wear the long gown. This garment, </a:t>
            </a:r>
            <a:r>
              <a:rPr lang="en-GB" dirty="0" smtClean="0"/>
              <a:t>called a </a:t>
            </a:r>
            <a:r>
              <a:rPr lang="en-GB" i="1" dirty="0"/>
              <a:t>qipao </a:t>
            </a:r>
            <a:r>
              <a:rPr lang="en-GB" dirty="0"/>
              <a:t>or “banner gown” after the eight military banners under which </a:t>
            </a:r>
            <a:r>
              <a:rPr lang="en-GB" dirty="0" smtClean="0"/>
              <a:t>the Manchus </a:t>
            </a:r>
            <a:r>
              <a:rPr lang="en-GB" dirty="0"/>
              <a:t>had invaded China in the seventeenth century, had always </a:t>
            </a:r>
            <a:r>
              <a:rPr lang="en-GB" dirty="0" smtClean="0"/>
              <a:t>existed alongside </a:t>
            </a:r>
            <a:r>
              <a:rPr lang="en-GB" dirty="0"/>
              <a:t>Chinese fashions but remained unnoticed until the twentieth century</a:t>
            </a:r>
            <a:r>
              <a:rPr lang="en-GB" dirty="0" smtClean="0"/>
              <a:t>.</a:t>
            </a:r>
          </a:p>
          <a:p>
            <a:pPr algn="just"/>
            <a:r>
              <a:rPr lang="en-GB" dirty="0" smtClean="0"/>
              <a:t> 	“With </a:t>
            </a:r>
            <a:r>
              <a:rPr lang="en-GB" dirty="0"/>
              <a:t>the establishment of unity between the various </a:t>
            </a:r>
            <a:r>
              <a:rPr lang="en-GB" dirty="0" smtClean="0"/>
              <a:t>nationalities by </a:t>
            </a:r>
            <a:r>
              <a:rPr lang="en-GB" dirty="0"/>
              <a:t>the new republic, women all over the country suddenly began to </a:t>
            </a:r>
            <a:r>
              <a:rPr lang="en-GB" dirty="0" smtClean="0"/>
              <a:t>wear the </a:t>
            </a:r>
            <a:r>
              <a:rPr lang="en-GB" i="1" dirty="0"/>
              <a:t>qipao</a:t>
            </a:r>
            <a:r>
              <a:rPr lang="en-GB" dirty="0"/>
              <a:t>—not because they wanted to show their loyalty to the </a:t>
            </a:r>
            <a:r>
              <a:rPr lang="en-GB" dirty="0" smtClean="0"/>
              <a:t>Manchu Qing </a:t>
            </a:r>
            <a:r>
              <a:rPr lang="en-GB" dirty="0"/>
              <a:t>dynasty or their support for its restoration, but because they wanted </a:t>
            </a:r>
            <a:r>
              <a:rPr lang="en-GB" dirty="0" smtClean="0"/>
              <a:t>to look </a:t>
            </a:r>
            <a:r>
              <a:rPr lang="en-GB" dirty="0"/>
              <a:t>like </a:t>
            </a:r>
            <a:r>
              <a:rPr lang="en-GB" dirty="0" smtClean="0"/>
              <a:t>men.</a:t>
            </a:r>
          </a:p>
          <a:p>
            <a:pPr algn="just"/>
            <a:r>
              <a:rPr lang="en-GB" dirty="0"/>
              <a:t>	</a:t>
            </a:r>
            <a:r>
              <a:rPr lang="en-GB" dirty="0" smtClean="0"/>
              <a:t>“… </a:t>
            </a:r>
            <a:r>
              <a:rPr lang="en-GB" dirty="0"/>
              <a:t>This </a:t>
            </a:r>
            <a:r>
              <a:rPr lang="en-GB" dirty="0" smtClean="0"/>
              <a:t>was why </a:t>
            </a:r>
            <a:r>
              <a:rPr lang="en-GB" dirty="0"/>
              <a:t>the first </a:t>
            </a:r>
            <a:r>
              <a:rPr lang="en-GB" i="1" dirty="0"/>
              <a:t>qipao</a:t>
            </a:r>
            <a:r>
              <a:rPr lang="en-GB" dirty="0"/>
              <a:t> were angular and puritanical</a:t>
            </a:r>
            <a:r>
              <a:rPr lang="en-GB" dirty="0" smtClean="0"/>
              <a:t>.”</a:t>
            </a:r>
          </a:p>
          <a:p>
            <a:pPr algn="r"/>
            <a:r>
              <a:rPr lang="en-GB" dirty="0"/>
              <a:t>- Chang, p. 435</a:t>
            </a:r>
          </a:p>
          <a:p>
            <a:pPr algn="just"/>
            <a:endParaRPr lang="en-GB" b="1" dirty="0">
              <a:solidFill>
                <a:srgbClr val="FF0000"/>
              </a:solidFill>
              <a:effectLst>
                <a:outerShdw blurRad="38100" dist="38100" dir="2700000" algn="tl">
                  <a:srgbClr val="000000">
                    <a:alpha val="43137"/>
                  </a:srgbClr>
                </a:outerShdw>
              </a:effectLst>
            </a:endParaRPr>
          </a:p>
        </p:txBody>
      </p:sp>
      <p:pic>
        <p:nvPicPr>
          <p:cNvPr id="4" name="Picture 3"/>
          <p:cNvPicPr>
            <a:picLocks noChangeAspect="1"/>
          </p:cNvPicPr>
          <p:nvPr/>
        </p:nvPicPr>
        <p:blipFill rotWithShape="1">
          <a:blip r:embed="rId3"/>
          <a:srcRect r="66586" b="-482"/>
          <a:stretch/>
        </p:blipFill>
        <p:spPr>
          <a:xfrm>
            <a:off x="7271792" y="764704"/>
            <a:ext cx="1872208" cy="6103305"/>
          </a:xfrm>
          <a:prstGeom prst="rect">
            <a:avLst/>
          </a:prstGeom>
        </p:spPr>
      </p:pic>
      <p:sp>
        <p:nvSpPr>
          <p:cNvPr id="5" name="Rectangle 4"/>
          <p:cNvSpPr/>
          <p:nvPr/>
        </p:nvSpPr>
        <p:spPr>
          <a:xfrm>
            <a:off x="0" y="3871"/>
            <a:ext cx="9143998" cy="1502047"/>
          </a:xfrm>
          <a:prstGeom prst="rect">
            <a:avLst/>
          </a:prstGeom>
        </p:spPr>
        <p:txBody>
          <a:bodyPr wrap="square" lIns="540000" tIns="360000" rIns="540000" bIns="396000">
            <a:spAutoFit/>
          </a:bodyPr>
          <a:lstStyle/>
          <a:p>
            <a:pPr fontAlgn="auto">
              <a:spcBef>
                <a:spcPts val="0"/>
              </a:spcBef>
              <a:spcAft>
                <a:spcPts val="0"/>
              </a:spcAft>
              <a:defRPr/>
            </a:pPr>
            <a:r>
              <a:rPr lang="en-GB" sz="2400" b="1" dirty="0" smtClean="0">
                <a:solidFill>
                  <a:srgbClr val="FF0000"/>
                </a:solidFill>
                <a:effectLst>
                  <a:outerShdw blurRad="38100" dist="38100" dir="2700000" algn="tl">
                    <a:srgbClr val="000000">
                      <a:alpha val="43137"/>
                    </a:srgbClr>
                  </a:outerShdw>
                </a:effectLst>
              </a:rPr>
              <a:t>3. ‘A Chronicle of Changing Clothes’</a:t>
            </a:r>
            <a:endParaRPr lang="en-GB" sz="2400" b="1" dirty="0" smtClean="0">
              <a:solidFill>
                <a:srgbClr val="FF0000"/>
              </a:solidFill>
              <a:effectLst>
                <a:outerShdw blurRad="38100" dist="38100" dir="2700000" algn="tl">
                  <a:srgbClr val="000000">
                    <a:alpha val="43137"/>
                  </a:srgbClr>
                </a:outerShdw>
              </a:effectLst>
              <a:latin typeface="+mn-lt"/>
              <a:cs typeface="+mn-cs"/>
            </a:endParaRPr>
          </a:p>
          <a:p>
            <a:pPr fontAlgn="auto">
              <a:spcBef>
                <a:spcPts val="0"/>
              </a:spcBef>
              <a:spcAft>
                <a:spcPts val="0"/>
              </a:spcAft>
              <a:defRPr/>
            </a:pPr>
            <a:endParaRPr lang="en-GB" sz="2400" b="1" dirty="0">
              <a:solidFill>
                <a:srgbClr val="FF0000"/>
              </a:solidFill>
              <a:effectLst>
                <a:outerShdw blurRad="38100" dist="38100" dir="2700000" algn="tl">
                  <a:srgbClr val="000000">
                    <a:alpha val="43137"/>
                  </a:srgbClr>
                </a:outerShdw>
              </a:effectLst>
              <a:latin typeface="+mn-lt"/>
              <a:cs typeface="+mn-cs"/>
            </a:endParaRPr>
          </a:p>
        </p:txBody>
      </p:sp>
    </p:spTree>
    <p:extLst>
      <p:ext uri="{BB962C8B-B14F-4D97-AF65-F5344CB8AC3E}">
        <p14:creationId xmlns:p14="http://schemas.microsoft.com/office/powerpoint/2010/main" val="1643948728"/>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l="62796" t="-1" b="670"/>
          <a:stretch/>
        </p:blipFill>
        <p:spPr>
          <a:xfrm>
            <a:off x="4615124" y="764705"/>
            <a:ext cx="2656668" cy="6048672"/>
          </a:xfrm>
          <a:prstGeom prst="rect">
            <a:avLst/>
          </a:prstGeom>
        </p:spPr>
      </p:pic>
      <p:sp>
        <p:nvSpPr>
          <p:cNvPr id="3" name="Rectangle 2"/>
          <p:cNvSpPr/>
          <p:nvPr/>
        </p:nvSpPr>
        <p:spPr>
          <a:xfrm>
            <a:off x="15423" y="903390"/>
            <a:ext cx="4599701" cy="4770537"/>
          </a:xfrm>
          <a:prstGeom prst="rect">
            <a:avLst/>
          </a:prstGeom>
        </p:spPr>
        <p:txBody>
          <a:bodyPr wrap="square" lIns="360000" rIns="360000">
            <a:spAutoFit/>
          </a:bodyPr>
          <a:lstStyle/>
          <a:p>
            <a:pPr algn="just"/>
            <a:r>
              <a:rPr lang="en-GB" sz="2400" dirty="0" smtClean="0"/>
              <a:t>“</a:t>
            </a:r>
            <a:r>
              <a:rPr lang="en-GB" sz="2000" dirty="0" smtClean="0"/>
              <a:t>The political misfortunes that befell the nation one after another, within and without its borders, could not help but leave the people  disillusioned. There came a day when youthful idealism could no longer maintain itself in the face of unremitting disaster. Fashions began to retract, taking on a curt, tightened look. Trumpet sleeves narrowed into cylinders. By 1930 they had come up to the elbow, while at the same time the high collar began to make a comeback …”</a:t>
            </a:r>
            <a:endParaRPr lang="en-GB" sz="2000" b="1" dirty="0">
              <a:solidFill>
                <a:srgbClr val="FF0000"/>
              </a:solidFill>
              <a:effectLst>
                <a:outerShdw blurRad="38100" dist="38100" dir="2700000" algn="tl">
                  <a:srgbClr val="000000">
                    <a:alpha val="43137"/>
                  </a:srgbClr>
                </a:outerShdw>
              </a:effectLst>
            </a:endParaRPr>
          </a:p>
          <a:p>
            <a:pPr algn="r"/>
            <a:r>
              <a:rPr lang="en-GB" sz="2000" b="1" dirty="0" smtClean="0">
                <a:solidFill>
                  <a:srgbClr val="FFFF00"/>
                </a:solidFill>
              </a:rPr>
              <a:t>- Chang, pp. 436-438</a:t>
            </a:r>
            <a:endParaRPr lang="en-GB" sz="2000" dirty="0" smtClean="0">
              <a:solidFill>
                <a:srgbClr val="FFFF00"/>
              </a:solidFill>
            </a:endParaRPr>
          </a:p>
        </p:txBody>
      </p:sp>
      <p:pic>
        <p:nvPicPr>
          <p:cNvPr id="4" name="Picture 3"/>
          <p:cNvPicPr>
            <a:picLocks noChangeAspect="1"/>
          </p:cNvPicPr>
          <p:nvPr/>
        </p:nvPicPr>
        <p:blipFill rotWithShape="1">
          <a:blip r:embed="rId3"/>
          <a:srcRect r="66586" b="-482"/>
          <a:stretch/>
        </p:blipFill>
        <p:spPr>
          <a:xfrm>
            <a:off x="7271792" y="764704"/>
            <a:ext cx="1872208" cy="6103305"/>
          </a:xfrm>
          <a:prstGeom prst="rect">
            <a:avLst/>
          </a:prstGeom>
        </p:spPr>
      </p:pic>
      <p:sp>
        <p:nvSpPr>
          <p:cNvPr id="5" name="Rectangle 4"/>
          <p:cNvSpPr/>
          <p:nvPr/>
        </p:nvSpPr>
        <p:spPr>
          <a:xfrm>
            <a:off x="0" y="3871"/>
            <a:ext cx="9143998" cy="1502047"/>
          </a:xfrm>
          <a:prstGeom prst="rect">
            <a:avLst/>
          </a:prstGeom>
        </p:spPr>
        <p:txBody>
          <a:bodyPr wrap="square" lIns="540000" tIns="360000" rIns="540000" bIns="396000">
            <a:spAutoFit/>
          </a:bodyPr>
          <a:lstStyle/>
          <a:p>
            <a:pPr fontAlgn="auto">
              <a:spcBef>
                <a:spcPts val="0"/>
              </a:spcBef>
              <a:spcAft>
                <a:spcPts val="0"/>
              </a:spcAft>
              <a:defRPr/>
            </a:pPr>
            <a:r>
              <a:rPr lang="en-GB" sz="2400" b="1" dirty="0" smtClean="0">
                <a:solidFill>
                  <a:srgbClr val="FF0000"/>
                </a:solidFill>
                <a:effectLst>
                  <a:outerShdw blurRad="38100" dist="38100" dir="2700000" algn="tl">
                    <a:srgbClr val="000000">
                      <a:alpha val="43137"/>
                    </a:srgbClr>
                  </a:outerShdw>
                </a:effectLst>
              </a:rPr>
              <a:t>3. ‘A Chronicle of Changing Clothes’</a:t>
            </a:r>
            <a:endParaRPr lang="en-GB" sz="2400" b="1" dirty="0" smtClean="0">
              <a:solidFill>
                <a:srgbClr val="FF0000"/>
              </a:solidFill>
              <a:effectLst>
                <a:outerShdw blurRad="38100" dist="38100" dir="2700000" algn="tl">
                  <a:srgbClr val="000000">
                    <a:alpha val="43137"/>
                  </a:srgbClr>
                </a:outerShdw>
              </a:effectLst>
              <a:latin typeface="+mn-lt"/>
              <a:cs typeface="+mn-cs"/>
            </a:endParaRPr>
          </a:p>
          <a:p>
            <a:pPr fontAlgn="auto">
              <a:spcBef>
                <a:spcPts val="0"/>
              </a:spcBef>
              <a:spcAft>
                <a:spcPts val="0"/>
              </a:spcAft>
              <a:defRPr/>
            </a:pPr>
            <a:endParaRPr lang="en-GB" sz="2400" b="1" dirty="0">
              <a:solidFill>
                <a:srgbClr val="FF0000"/>
              </a:solidFill>
              <a:effectLst>
                <a:outerShdw blurRad="38100" dist="38100" dir="2700000" algn="tl">
                  <a:srgbClr val="000000">
                    <a:alpha val="43137"/>
                  </a:srgbClr>
                </a:outerShdw>
              </a:effectLst>
              <a:latin typeface="+mn-lt"/>
              <a:cs typeface="+mn-cs"/>
            </a:endParaRPr>
          </a:p>
        </p:txBody>
      </p:sp>
    </p:spTree>
    <p:extLst>
      <p:ext uri="{BB962C8B-B14F-4D97-AF65-F5344CB8AC3E}">
        <p14:creationId xmlns:p14="http://schemas.microsoft.com/office/powerpoint/2010/main" val="1413979843"/>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3563888" y="782079"/>
            <a:ext cx="5603125" cy="6074011"/>
          </a:xfrm>
          <a:prstGeom prst="rect">
            <a:avLst/>
          </a:prstGeom>
        </p:spPr>
      </p:pic>
      <p:sp>
        <p:nvSpPr>
          <p:cNvPr id="3" name="Rectangle 2"/>
          <p:cNvSpPr/>
          <p:nvPr/>
        </p:nvSpPr>
        <p:spPr>
          <a:xfrm>
            <a:off x="0" y="3871"/>
            <a:ext cx="9143998" cy="1502047"/>
          </a:xfrm>
          <a:prstGeom prst="rect">
            <a:avLst/>
          </a:prstGeom>
        </p:spPr>
        <p:txBody>
          <a:bodyPr wrap="square" lIns="540000" tIns="360000" rIns="540000" bIns="396000">
            <a:spAutoFit/>
          </a:bodyPr>
          <a:lstStyle/>
          <a:p>
            <a:pPr fontAlgn="auto">
              <a:spcBef>
                <a:spcPts val="0"/>
              </a:spcBef>
              <a:spcAft>
                <a:spcPts val="0"/>
              </a:spcAft>
              <a:defRPr/>
            </a:pPr>
            <a:r>
              <a:rPr lang="en-GB" sz="2400" b="1" dirty="0" smtClean="0">
                <a:solidFill>
                  <a:srgbClr val="FF0000"/>
                </a:solidFill>
                <a:effectLst>
                  <a:outerShdw blurRad="38100" dist="38100" dir="2700000" algn="tl">
                    <a:srgbClr val="000000">
                      <a:alpha val="43137"/>
                    </a:srgbClr>
                  </a:outerShdw>
                </a:effectLst>
              </a:rPr>
              <a:t>3. ‘A Chronicle of Changing Clothes’</a:t>
            </a:r>
            <a:endParaRPr lang="en-GB" sz="2400" b="1" dirty="0" smtClean="0">
              <a:solidFill>
                <a:srgbClr val="FF0000"/>
              </a:solidFill>
              <a:effectLst>
                <a:outerShdw blurRad="38100" dist="38100" dir="2700000" algn="tl">
                  <a:srgbClr val="000000">
                    <a:alpha val="43137"/>
                  </a:srgbClr>
                </a:outerShdw>
              </a:effectLst>
              <a:latin typeface="+mn-lt"/>
              <a:cs typeface="+mn-cs"/>
            </a:endParaRPr>
          </a:p>
          <a:p>
            <a:pPr fontAlgn="auto">
              <a:spcBef>
                <a:spcPts val="0"/>
              </a:spcBef>
              <a:spcAft>
                <a:spcPts val="0"/>
              </a:spcAft>
              <a:defRPr/>
            </a:pPr>
            <a:endParaRPr lang="en-GB" sz="2400" b="1" dirty="0">
              <a:solidFill>
                <a:srgbClr val="FF0000"/>
              </a:solidFill>
              <a:effectLst>
                <a:outerShdw blurRad="38100" dist="38100" dir="2700000" algn="tl">
                  <a:srgbClr val="000000">
                    <a:alpha val="43137"/>
                  </a:srgbClr>
                </a:outerShdw>
              </a:effectLst>
              <a:latin typeface="+mn-lt"/>
              <a:cs typeface="+mn-cs"/>
            </a:endParaRPr>
          </a:p>
        </p:txBody>
      </p:sp>
      <p:sp>
        <p:nvSpPr>
          <p:cNvPr id="4" name="Rectangle 3"/>
          <p:cNvSpPr/>
          <p:nvPr/>
        </p:nvSpPr>
        <p:spPr>
          <a:xfrm>
            <a:off x="15425" y="903391"/>
            <a:ext cx="3525448" cy="6924973"/>
          </a:xfrm>
          <a:prstGeom prst="rect">
            <a:avLst/>
          </a:prstGeom>
        </p:spPr>
        <p:txBody>
          <a:bodyPr wrap="square" lIns="360000" rIns="360000">
            <a:spAutoFit/>
          </a:bodyPr>
          <a:lstStyle/>
          <a:p>
            <a:r>
              <a:rPr lang="en-GB" dirty="0" smtClean="0"/>
              <a:t>“What </a:t>
            </a:r>
            <a:r>
              <a:rPr lang="en-GB" dirty="0"/>
              <a:t>is important now is the person: the </a:t>
            </a:r>
            <a:r>
              <a:rPr lang="en-GB" i="1" dirty="0"/>
              <a:t>qipao </a:t>
            </a:r>
            <a:r>
              <a:rPr lang="en-GB" dirty="0"/>
              <a:t>became nothing more than</a:t>
            </a:r>
          </a:p>
          <a:p>
            <a:r>
              <a:rPr lang="en-GB" dirty="0"/>
              <a:t>a foil setting off the curvilinear contours of the figure. The garments of the</a:t>
            </a:r>
          </a:p>
          <a:p>
            <a:r>
              <a:rPr lang="en-GB" dirty="0"/>
              <a:t>era before the revolution were altogether different. The individual was of</a:t>
            </a:r>
          </a:p>
          <a:p>
            <a:r>
              <a:rPr lang="en-GB" dirty="0"/>
              <a:t>secondary concern; what mattered was the creation of a poetic sense of line,</a:t>
            </a:r>
          </a:p>
          <a:p>
            <a:r>
              <a:rPr lang="en-GB" dirty="0"/>
              <a:t>an abstract form. Thus it was that the female form was conventionalized. It</a:t>
            </a:r>
          </a:p>
          <a:p>
            <a:r>
              <a:rPr lang="en-GB" dirty="0"/>
              <a:t>was only when women took off their clothes that one could become aware</a:t>
            </a:r>
          </a:p>
          <a:p>
            <a:r>
              <a:rPr lang="en-GB" dirty="0"/>
              <a:t>of any differences among </a:t>
            </a:r>
            <a:r>
              <a:rPr lang="en-GB" dirty="0" smtClean="0"/>
              <a:t>them.”</a:t>
            </a:r>
          </a:p>
          <a:p>
            <a:pPr algn="r"/>
            <a:r>
              <a:rPr lang="en-GB" dirty="0"/>
              <a:t>- Chang, p. </a:t>
            </a:r>
            <a:r>
              <a:rPr lang="en-GB" dirty="0" smtClean="0"/>
              <a:t>438</a:t>
            </a:r>
            <a:endParaRPr lang="en-GB" dirty="0"/>
          </a:p>
          <a:p>
            <a:endParaRPr lang="en-GB" sz="2000" b="1" dirty="0"/>
          </a:p>
          <a:p>
            <a:pPr lvl="0"/>
            <a:endParaRPr lang="en-US" sz="2000" dirty="0" smtClean="0"/>
          </a:p>
          <a:p>
            <a:pPr lvl="0">
              <a:defRPr/>
            </a:pPr>
            <a:endParaRPr lang="en-GB" sz="2400" b="1" dirty="0">
              <a:solidFill>
                <a:srgbClr val="FF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72826234"/>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3563888" y="782079"/>
            <a:ext cx="5603125" cy="6074011"/>
          </a:xfrm>
          <a:prstGeom prst="rect">
            <a:avLst/>
          </a:prstGeom>
        </p:spPr>
      </p:pic>
      <p:sp>
        <p:nvSpPr>
          <p:cNvPr id="3" name="Rectangle 2"/>
          <p:cNvSpPr/>
          <p:nvPr/>
        </p:nvSpPr>
        <p:spPr>
          <a:xfrm>
            <a:off x="0" y="3871"/>
            <a:ext cx="9143998" cy="1502047"/>
          </a:xfrm>
          <a:prstGeom prst="rect">
            <a:avLst/>
          </a:prstGeom>
        </p:spPr>
        <p:txBody>
          <a:bodyPr wrap="square" lIns="540000" tIns="360000" rIns="540000" bIns="396000">
            <a:spAutoFit/>
          </a:bodyPr>
          <a:lstStyle/>
          <a:p>
            <a:pPr fontAlgn="auto">
              <a:spcBef>
                <a:spcPts val="0"/>
              </a:spcBef>
              <a:spcAft>
                <a:spcPts val="0"/>
              </a:spcAft>
              <a:defRPr/>
            </a:pPr>
            <a:r>
              <a:rPr lang="en-GB" sz="2400" b="1" dirty="0" smtClean="0">
                <a:solidFill>
                  <a:srgbClr val="FF0000"/>
                </a:solidFill>
                <a:effectLst>
                  <a:outerShdw blurRad="38100" dist="38100" dir="2700000" algn="tl">
                    <a:srgbClr val="000000">
                      <a:alpha val="43137"/>
                    </a:srgbClr>
                  </a:outerShdw>
                </a:effectLst>
              </a:rPr>
              <a:t>3. ‘A Chronicle of Changing Clothes’</a:t>
            </a:r>
            <a:endParaRPr lang="en-GB" sz="2400" b="1" dirty="0" smtClean="0">
              <a:solidFill>
                <a:srgbClr val="FF0000"/>
              </a:solidFill>
              <a:effectLst>
                <a:outerShdw blurRad="38100" dist="38100" dir="2700000" algn="tl">
                  <a:srgbClr val="000000">
                    <a:alpha val="43137"/>
                  </a:srgbClr>
                </a:outerShdw>
              </a:effectLst>
              <a:latin typeface="+mn-lt"/>
              <a:cs typeface="+mn-cs"/>
            </a:endParaRPr>
          </a:p>
          <a:p>
            <a:pPr fontAlgn="auto">
              <a:spcBef>
                <a:spcPts val="0"/>
              </a:spcBef>
              <a:spcAft>
                <a:spcPts val="0"/>
              </a:spcAft>
              <a:defRPr/>
            </a:pPr>
            <a:endParaRPr lang="en-GB" sz="2400" b="1" dirty="0">
              <a:solidFill>
                <a:srgbClr val="FF0000"/>
              </a:solidFill>
              <a:effectLst>
                <a:outerShdw blurRad="38100" dist="38100" dir="2700000" algn="tl">
                  <a:srgbClr val="000000">
                    <a:alpha val="43137"/>
                  </a:srgbClr>
                </a:outerShdw>
              </a:effectLst>
              <a:latin typeface="+mn-lt"/>
              <a:cs typeface="+mn-cs"/>
            </a:endParaRPr>
          </a:p>
        </p:txBody>
      </p:sp>
      <p:sp>
        <p:nvSpPr>
          <p:cNvPr id="4" name="Rectangle 3"/>
          <p:cNvSpPr/>
          <p:nvPr/>
        </p:nvSpPr>
        <p:spPr>
          <a:xfrm>
            <a:off x="15425" y="903391"/>
            <a:ext cx="3525448" cy="6617196"/>
          </a:xfrm>
          <a:prstGeom prst="rect">
            <a:avLst/>
          </a:prstGeom>
        </p:spPr>
        <p:txBody>
          <a:bodyPr wrap="square" lIns="360000" rIns="360000">
            <a:spAutoFit/>
          </a:bodyPr>
          <a:lstStyle/>
          <a:p>
            <a:r>
              <a:rPr lang="en-GB" dirty="0" smtClean="0"/>
              <a:t>“The </a:t>
            </a:r>
            <a:r>
              <a:rPr lang="en-GB" dirty="0"/>
              <a:t>billowy return of sleeves heralds a revival of formalism. These latest</a:t>
            </a:r>
          </a:p>
          <a:p>
            <a:r>
              <a:rPr lang="en-GB" dirty="0"/>
              <a:t>developments are moving in the direction of tradition. Traditional detail</a:t>
            </a:r>
          </a:p>
          <a:p>
            <a:r>
              <a:rPr lang="en-GB" dirty="0"/>
              <a:t>can never be reclaimed, but to the extent possible, traditional lines most</a:t>
            </a:r>
          </a:p>
          <a:p>
            <a:r>
              <a:rPr lang="en-GB" dirty="0"/>
              <a:t>certainly may. Utilized in a suitably dynamic manner, they can be adapted to</a:t>
            </a:r>
          </a:p>
          <a:p>
            <a:r>
              <a:rPr lang="en-GB" dirty="0"/>
              <a:t>the demands of modern environments. Those who would stretch the front</a:t>
            </a:r>
          </a:p>
          <a:p>
            <a:r>
              <a:rPr lang="en-GB" dirty="0"/>
              <a:t>of the </a:t>
            </a:r>
            <a:r>
              <a:rPr lang="en-GB" i="1" dirty="0"/>
              <a:t>qipao </a:t>
            </a:r>
            <a:r>
              <a:rPr lang="en-GB" dirty="0"/>
              <a:t>to </a:t>
            </a:r>
            <a:r>
              <a:rPr lang="en-GB" dirty="0" err="1"/>
              <a:t>apronlike</a:t>
            </a:r>
            <a:r>
              <a:rPr lang="en-GB" dirty="0"/>
              <a:t> proportions, for example, effectively suggest the</a:t>
            </a:r>
          </a:p>
          <a:p>
            <a:r>
              <a:rPr lang="en-GB" dirty="0"/>
              <a:t>hidden allure of spending time in the </a:t>
            </a:r>
            <a:r>
              <a:rPr lang="en-GB" dirty="0" smtClean="0"/>
              <a:t>kitchen.”</a:t>
            </a:r>
          </a:p>
          <a:p>
            <a:pPr algn="r"/>
            <a:r>
              <a:rPr lang="en-GB" sz="1600" dirty="0" smtClean="0"/>
              <a:t>-  </a:t>
            </a:r>
            <a:r>
              <a:rPr lang="en-GB" sz="1600" dirty="0"/>
              <a:t>Chang, p. </a:t>
            </a:r>
            <a:r>
              <a:rPr lang="en-GB" sz="1600" dirty="0" smtClean="0"/>
              <a:t>439</a:t>
            </a:r>
            <a:endParaRPr lang="en-GB" sz="1600" dirty="0"/>
          </a:p>
          <a:p>
            <a:endParaRPr lang="en-US" sz="2000" dirty="0" smtClean="0"/>
          </a:p>
          <a:p>
            <a:pPr lvl="0">
              <a:defRPr/>
            </a:pPr>
            <a:endParaRPr lang="en-GB" sz="2400" b="1" dirty="0">
              <a:solidFill>
                <a:srgbClr val="FF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518169582"/>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3871"/>
            <a:ext cx="9143998" cy="1502047"/>
          </a:xfrm>
          <a:prstGeom prst="rect">
            <a:avLst/>
          </a:prstGeom>
        </p:spPr>
        <p:txBody>
          <a:bodyPr wrap="square" lIns="540000" tIns="360000" rIns="540000" bIns="396000">
            <a:spAutoFit/>
          </a:bodyPr>
          <a:lstStyle/>
          <a:p>
            <a:pPr fontAlgn="auto">
              <a:spcBef>
                <a:spcPts val="0"/>
              </a:spcBef>
              <a:spcAft>
                <a:spcPts val="0"/>
              </a:spcAft>
              <a:defRPr/>
            </a:pPr>
            <a:r>
              <a:rPr lang="en-GB" sz="2400" b="1" dirty="0" smtClean="0">
                <a:solidFill>
                  <a:srgbClr val="FF0000"/>
                </a:solidFill>
                <a:effectLst>
                  <a:outerShdw blurRad="38100" dist="38100" dir="2700000" algn="tl">
                    <a:srgbClr val="000000">
                      <a:alpha val="43137"/>
                    </a:srgbClr>
                  </a:outerShdw>
                </a:effectLst>
              </a:rPr>
              <a:t>3. ‘A Chronicle of Changing Clothes’</a:t>
            </a:r>
            <a:endParaRPr lang="en-GB" sz="2400" b="1" dirty="0" smtClean="0">
              <a:solidFill>
                <a:srgbClr val="FF0000"/>
              </a:solidFill>
              <a:effectLst>
                <a:outerShdw blurRad="38100" dist="38100" dir="2700000" algn="tl">
                  <a:srgbClr val="000000">
                    <a:alpha val="43137"/>
                  </a:srgbClr>
                </a:outerShdw>
              </a:effectLst>
              <a:latin typeface="+mn-lt"/>
              <a:cs typeface="+mn-cs"/>
            </a:endParaRPr>
          </a:p>
          <a:p>
            <a:pPr fontAlgn="auto">
              <a:spcBef>
                <a:spcPts val="0"/>
              </a:spcBef>
              <a:spcAft>
                <a:spcPts val="0"/>
              </a:spcAft>
              <a:defRPr/>
            </a:pPr>
            <a:endParaRPr lang="en-GB" sz="2400" b="1" dirty="0">
              <a:solidFill>
                <a:srgbClr val="FF0000"/>
              </a:solidFill>
              <a:effectLst>
                <a:outerShdw blurRad="38100" dist="38100" dir="2700000" algn="tl">
                  <a:srgbClr val="000000">
                    <a:alpha val="43137"/>
                  </a:srgbClr>
                </a:outerShdw>
              </a:effectLst>
              <a:latin typeface="+mn-lt"/>
              <a:cs typeface="+mn-cs"/>
            </a:endParaRPr>
          </a:p>
        </p:txBody>
      </p:sp>
      <p:sp>
        <p:nvSpPr>
          <p:cNvPr id="4" name="Rectangle 3"/>
          <p:cNvSpPr/>
          <p:nvPr/>
        </p:nvSpPr>
        <p:spPr>
          <a:xfrm>
            <a:off x="15424" y="903391"/>
            <a:ext cx="9128574" cy="6463308"/>
          </a:xfrm>
          <a:prstGeom prst="rect">
            <a:avLst/>
          </a:prstGeom>
        </p:spPr>
        <p:txBody>
          <a:bodyPr wrap="square" lIns="360000" rIns="360000">
            <a:spAutoFit/>
          </a:bodyPr>
          <a:lstStyle/>
          <a:p>
            <a:pPr algn="just"/>
            <a:r>
              <a:rPr lang="en-GB" sz="2300" dirty="0" smtClean="0"/>
              <a:t>“The </a:t>
            </a:r>
            <a:r>
              <a:rPr lang="en-GB" sz="2300" dirty="0"/>
              <a:t>modern history of men’s clothing has been less eventful. There </a:t>
            </a:r>
            <a:r>
              <a:rPr lang="en-GB" sz="2300" dirty="0" smtClean="0"/>
              <a:t>was only </a:t>
            </a:r>
            <a:r>
              <a:rPr lang="en-GB" sz="2300" dirty="0"/>
              <a:t>a very brief period—between 1915 and 1919 or 1920—when </a:t>
            </a:r>
            <a:r>
              <a:rPr lang="en-GB" sz="2300" dirty="0" smtClean="0"/>
              <a:t>men’s clothes </a:t>
            </a:r>
            <a:r>
              <a:rPr lang="en-GB" sz="2300" dirty="0"/>
              <a:t>paid a modicum of attention to foppish adornment, edging </a:t>
            </a:r>
            <a:r>
              <a:rPr lang="en-GB" sz="2300" dirty="0" smtClean="0"/>
              <a:t>robes with </a:t>
            </a:r>
            <a:r>
              <a:rPr lang="en-GB" sz="2300" dirty="0"/>
              <a:t>little </a:t>
            </a:r>
            <a:r>
              <a:rPr lang="en-GB" sz="2300" dirty="0" smtClean="0"/>
              <a:t>‘as-you-wish’ </a:t>
            </a:r>
            <a:r>
              <a:rPr lang="en-GB" sz="2300" dirty="0"/>
              <a:t>patterns and allowing the use of fabrics </a:t>
            </a:r>
            <a:r>
              <a:rPr lang="en-GB" sz="2300" dirty="0" smtClean="0"/>
              <a:t>usually reserved </a:t>
            </a:r>
            <a:r>
              <a:rPr lang="en-GB" sz="2300" dirty="0"/>
              <a:t>for women’s clothes. The people of that era, however, felt this </a:t>
            </a:r>
            <a:r>
              <a:rPr lang="en-GB" sz="2300" dirty="0" smtClean="0"/>
              <a:t>to be </a:t>
            </a:r>
            <a:r>
              <a:rPr lang="en-GB" sz="2300" dirty="0"/>
              <a:t>a strange and rather unsettling phenomenon</a:t>
            </a:r>
            <a:r>
              <a:rPr lang="en-GB" sz="2300" dirty="0" smtClean="0"/>
              <a:t>. Today, Western-style men’s suits </a:t>
            </a:r>
            <a:r>
              <a:rPr lang="en-GB" sz="2300" dirty="0"/>
              <a:t>are cautious and </a:t>
            </a:r>
            <a:r>
              <a:rPr lang="en-GB" sz="2300" dirty="0" smtClean="0"/>
              <a:t>colourless, </a:t>
            </a:r>
            <a:r>
              <a:rPr lang="en-GB" sz="2300" dirty="0"/>
              <a:t>adhering as closely and as conservatively </a:t>
            </a:r>
            <a:r>
              <a:rPr lang="en-GB" sz="2300" dirty="0" smtClean="0"/>
              <a:t>as possible </a:t>
            </a:r>
            <a:r>
              <a:rPr lang="en-GB" sz="2300" dirty="0"/>
              <a:t>to the established image of a foreign gentleman. This is </a:t>
            </a:r>
            <a:r>
              <a:rPr lang="en-GB" sz="2300" dirty="0" smtClean="0"/>
              <a:t>notwithstanding the </a:t>
            </a:r>
            <a:r>
              <a:rPr lang="en-GB" sz="2300" dirty="0"/>
              <a:t>fact that even Chinese-style garments have been trapped </a:t>
            </a:r>
            <a:r>
              <a:rPr lang="en-GB" sz="2300" dirty="0" smtClean="0"/>
              <a:t>for many </a:t>
            </a:r>
            <a:r>
              <a:rPr lang="en-GB" sz="2300" dirty="0"/>
              <a:t>years within a limited palette of </a:t>
            </a:r>
            <a:r>
              <a:rPr lang="en-GB" sz="2300" dirty="0" smtClean="0"/>
              <a:t>grey, </a:t>
            </a:r>
            <a:r>
              <a:rPr lang="en-GB" sz="2300" dirty="0"/>
              <a:t>coffee brown, and dark blue </a:t>
            </a:r>
            <a:r>
              <a:rPr lang="en-GB" sz="2300" dirty="0" smtClean="0"/>
              <a:t>and restricted </a:t>
            </a:r>
            <a:r>
              <a:rPr lang="en-GB" sz="2300" dirty="0"/>
              <a:t>as well by extremely monotonous fabrics and patterns. </a:t>
            </a:r>
            <a:r>
              <a:rPr lang="en-GB" sz="2300" b="1" dirty="0">
                <a:solidFill>
                  <a:srgbClr val="FFFF00"/>
                </a:solidFill>
              </a:rPr>
              <a:t>Men </a:t>
            </a:r>
            <a:r>
              <a:rPr lang="en-GB" sz="2300" b="1" dirty="0" smtClean="0">
                <a:solidFill>
                  <a:srgbClr val="FFFF00"/>
                </a:solidFill>
              </a:rPr>
              <a:t>enjoy far </a:t>
            </a:r>
            <a:r>
              <a:rPr lang="en-GB" sz="2300" b="1" dirty="0">
                <a:solidFill>
                  <a:srgbClr val="FFFF00"/>
                </a:solidFill>
              </a:rPr>
              <a:t>more freedom than women, but purely on account of this single and </a:t>
            </a:r>
            <a:r>
              <a:rPr lang="en-GB" sz="2300" b="1" dirty="0" smtClean="0">
                <a:solidFill>
                  <a:srgbClr val="FFFF00"/>
                </a:solidFill>
              </a:rPr>
              <a:t>all too </a:t>
            </a:r>
            <a:r>
              <a:rPr lang="en-GB" sz="2300" b="1" dirty="0">
                <a:solidFill>
                  <a:srgbClr val="FFFF00"/>
                </a:solidFill>
              </a:rPr>
              <a:t>conspicuous sort of </a:t>
            </a:r>
            <a:r>
              <a:rPr lang="en-GB" sz="2300" b="1" dirty="0" err="1">
                <a:solidFill>
                  <a:srgbClr val="FFFF00"/>
                </a:solidFill>
              </a:rPr>
              <a:t>unfreedom</a:t>
            </a:r>
            <a:r>
              <a:rPr lang="en-GB" sz="2300" b="1" dirty="0">
                <a:solidFill>
                  <a:srgbClr val="FFFF00"/>
                </a:solidFill>
              </a:rPr>
              <a:t>, I would not want to be a man</a:t>
            </a:r>
            <a:r>
              <a:rPr lang="en-GB" sz="2300" dirty="0" smtClean="0"/>
              <a:t>.”</a:t>
            </a:r>
            <a:endParaRPr lang="en-GB" sz="2300" b="1" dirty="0"/>
          </a:p>
          <a:p>
            <a:pPr algn="r"/>
            <a:r>
              <a:rPr lang="en-US" sz="2300" dirty="0" smtClean="0"/>
              <a:t>- </a:t>
            </a:r>
            <a:r>
              <a:rPr lang="en-GB" sz="2400" dirty="0" smtClean="0"/>
              <a:t>Chang</a:t>
            </a:r>
            <a:r>
              <a:rPr lang="en-GB" sz="2400" dirty="0"/>
              <a:t>, p. 439</a:t>
            </a:r>
          </a:p>
          <a:p>
            <a:pPr lvl="0"/>
            <a:endParaRPr lang="en-US" sz="2300" dirty="0" smtClean="0"/>
          </a:p>
          <a:p>
            <a:pPr lvl="0">
              <a:defRPr/>
            </a:pPr>
            <a:endParaRPr lang="en-GB" sz="2300" b="1" dirty="0">
              <a:solidFill>
                <a:srgbClr val="FF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261169710"/>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3"/>
          <a:srcRect l="5141"/>
          <a:stretch/>
        </p:blipFill>
        <p:spPr>
          <a:xfrm>
            <a:off x="3851920" y="782079"/>
            <a:ext cx="5315093" cy="6074011"/>
          </a:xfrm>
          <a:prstGeom prst="rect">
            <a:avLst/>
          </a:prstGeom>
        </p:spPr>
      </p:pic>
      <p:sp>
        <p:nvSpPr>
          <p:cNvPr id="3" name="Rectangle 2"/>
          <p:cNvSpPr/>
          <p:nvPr/>
        </p:nvSpPr>
        <p:spPr>
          <a:xfrm>
            <a:off x="0" y="3871"/>
            <a:ext cx="9143998" cy="1502047"/>
          </a:xfrm>
          <a:prstGeom prst="rect">
            <a:avLst/>
          </a:prstGeom>
        </p:spPr>
        <p:txBody>
          <a:bodyPr wrap="square" lIns="540000" tIns="360000" rIns="540000" bIns="396000">
            <a:spAutoFit/>
          </a:bodyPr>
          <a:lstStyle/>
          <a:p>
            <a:pPr fontAlgn="auto">
              <a:spcBef>
                <a:spcPts val="0"/>
              </a:spcBef>
              <a:spcAft>
                <a:spcPts val="0"/>
              </a:spcAft>
              <a:defRPr/>
            </a:pPr>
            <a:r>
              <a:rPr lang="en-GB" sz="2400" b="1" dirty="0" smtClean="0">
                <a:solidFill>
                  <a:srgbClr val="FF0000"/>
                </a:solidFill>
                <a:effectLst>
                  <a:outerShdw blurRad="38100" dist="38100" dir="2700000" algn="tl">
                    <a:srgbClr val="000000">
                      <a:alpha val="43137"/>
                    </a:srgbClr>
                  </a:outerShdw>
                </a:effectLst>
              </a:rPr>
              <a:t>3. ‘A Chronicle of Changing Clothes’</a:t>
            </a:r>
            <a:endParaRPr lang="en-GB" sz="2400" b="1" dirty="0" smtClean="0">
              <a:solidFill>
                <a:srgbClr val="FF0000"/>
              </a:solidFill>
              <a:effectLst>
                <a:outerShdw blurRad="38100" dist="38100" dir="2700000" algn="tl">
                  <a:srgbClr val="000000">
                    <a:alpha val="43137"/>
                  </a:srgbClr>
                </a:outerShdw>
              </a:effectLst>
              <a:latin typeface="+mn-lt"/>
              <a:cs typeface="+mn-cs"/>
            </a:endParaRPr>
          </a:p>
          <a:p>
            <a:pPr fontAlgn="auto">
              <a:spcBef>
                <a:spcPts val="0"/>
              </a:spcBef>
              <a:spcAft>
                <a:spcPts val="0"/>
              </a:spcAft>
              <a:defRPr/>
            </a:pPr>
            <a:endParaRPr lang="en-GB" sz="2400" b="1" dirty="0">
              <a:solidFill>
                <a:srgbClr val="FF0000"/>
              </a:solidFill>
              <a:effectLst>
                <a:outerShdw blurRad="38100" dist="38100" dir="2700000" algn="tl">
                  <a:srgbClr val="000000">
                    <a:alpha val="43137"/>
                  </a:srgbClr>
                </a:outerShdw>
              </a:effectLst>
              <a:latin typeface="+mn-lt"/>
              <a:cs typeface="+mn-cs"/>
            </a:endParaRPr>
          </a:p>
        </p:txBody>
      </p:sp>
      <p:sp>
        <p:nvSpPr>
          <p:cNvPr id="4" name="Rectangle 3"/>
          <p:cNvSpPr/>
          <p:nvPr/>
        </p:nvSpPr>
        <p:spPr>
          <a:xfrm>
            <a:off x="15424" y="903391"/>
            <a:ext cx="3980511" cy="5386090"/>
          </a:xfrm>
          <a:prstGeom prst="rect">
            <a:avLst/>
          </a:prstGeom>
        </p:spPr>
        <p:txBody>
          <a:bodyPr wrap="square" lIns="360000" rIns="360000">
            <a:spAutoFit/>
          </a:bodyPr>
          <a:lstStyle/>
          <a:p>
            <a:pPr lvl="0"/>
            <a:r>
              <a:rPr lang="en-GB" sz="2000" b="1" dirty="0"/>
              <a:t>‘A Chronicle of Changing Clothes’ covers similar topics to </a:t>
            </a:r>
            <a:r>
              <a:rPr lang="en-GB" sz="2000" b="1" dirty="0" smtClean="0"/>
              <a:t>‘</a:t>
            </a:r>
            <a:r>
              <a:rPr lang="en-GB" sz="2000" b="1" dirty="0"/>
              <a:t>The Painter of Modern Life.’ What comparisons and contrasts can be drawn between Chang’s essay and Baudelaire’s? Does Chang’s </a:t>
            </a:r>
            <a:r>
              <a:rPr lang="en-GB" sz="2000" b="1" dirty="0" smtClean="0"/>
              <a:t>being  a </a:t>
            </a:r>
            <a:r>
              <a:rPr lang="en-GB" sz="2000" b="1" dirty="0"/>
              <a:t>women mean her perspective on fashions and modern urban life deviates from </a:t>
            </a:r>
            <a:r>
              <a:rPr lang="en-GB" sz="2000" b="1" dirty="0" smtClean="0"/>
              <a:t>Baudelaire’s? What </a:t>
            </a:r>
            <a:r>
              <a:rPr lang="en-GB" sz="2000" b="1" dirty="0"/>
              <a:t>‘gender politics’ are at play in the essay?</a:t>
            </a:r>
            <a:endParaRPr lang="en-US" sz="2000" dirty="0"/>
          </a:p>
          <a:p>
            <a:r>
              <a:rPr lang="en-GB" sz="2000" b="1" dirty="0"/>
              <a:t> </a:t>
            </a:r>
            <a:endParaRPr lang="en-US" sz="2000" dirty="0"/>
          </a:p>
          <a:p>
            <a:pPr lvl="0"/>
            <a:endParaRPr lang="en-GB" sz="2000" b="1" dirty="0"/>
          </a:p>
          <a:p>
            <a:pPr lvl="0"/>
            <a:endParaRPr lang="en-US" sz="2000" dirty="0" smtClean="0"/>
          </a:p>
          <a:p>
            <a:pPr lvl="0">
              <a:defRPr/>
            </a:pPr>
            <a:endParaRPr lang="en-GB" sz="2400" b="1" dirty="0">
              <a:solidFill>
                <a:srgbClr val="FF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421275960"/>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11869" y="5223391"/>
            <a:ext cx="9024312" cy="1661993"/>
          </a:xfrm>
          <a:prstGeom prst="rect">
            <a:avLst/>
          </a:prstGeom>
        </p:spPr>
        <p:txBody>
          <a:bodyPr wrap="square" lIns="540000" rIns="540000">
            <a:spAutoFit/>
          </a:bodyPr>
          <a:lstStyle/>
          <a:p>
            <a:pPr lvl="0"/>
            <a:r>
              <a:rPr lang="en-GB" dirty="0"/>
              <a:t>Leo </a:t>
            </a:r>
            <a:r>
              <a:rPr lang="en-GB" dirty="0" err="1"/>
              <a:t>Ou</a:t>
            </a:r>
            <a:r>
              <a:rPr lang="en-GB" dirty="0"/>
              <a:t>-fan Lee, ‘Shanghai Modern: Reflections on Urban Culture in China in the 1930s,’ </a:t>
            </a:r>
            <a:r>
              <a:rPr lang="en-GB" i="1" dirty="0"/>
              <a:t>Public Culture: Bulletin of the Project for Transnational Cultural Studies</a:t>
            </a:r>
            <a:r>
              <a:rPr lang="en-GB" dirty="0"/>
              <a:t>, Vol. 11, No. 1 (January 1999), pp. 76–107.</a:t>
            </a:r>
            <a:endParaRPr lang="en-US" dirty="0"/>
          </a:p>
          <a:p>
            <a:pPr marL="342900" indent="-342900">
              <a:buFontTx/>
              <a:buChar char="-"/>
              <a:defRPr/>
            </a:pPr>
            <a:endParaRPr lang="en-GB" sz="2400" b="1" dirty="0" smtClean="0">
              <a:solidFill>
                <a:srgbClr val="FFFF00"/>
              </a:solidFill>
              <a:effectLst>
                <a:outerShdw blurRad="38100" dist="38100" dir="2700000" algn="tl">
                  <a:srgbClr val="000000">
                    <a:alpha val="43137"/>
                  </a:srgbClr>
                </a:outerShdw>
              </a:effectLst>
            </a:endParaRPr>
          </a:p>
          <a:p>
            <a:pPr marL="342900" indent="-342900">
              <a:buFontTx/>
              <a:buChar char="-"/>
              <a:defRPr/>
            </a:pPr>
            <a:endParaRPr lang="en-GB" sz="2400" b="1" dirty="0">
              <a:solidFill>
                <a:srgbClr val="FFFF00"/>
              </a:solidFill>
              <a:effectLst>
                <a:outerShdw blurRad="38100" dist="38100" dir="2700000" algn="tl">
                  <a:srgbClr val="000000">
                    <a:alpha val="43137"/>
                  </a:srgbClr>
                </a:outerShdw>
              </a:effectLst>
            </a:endParaRPr>
          </a:p>
        </p:txBody>
      </p:sp>
      <p:pic>
        <p:nvPicPr>
          <p:cNvPr id="2" name="Picture 1"/>
          <p:cNvPicPr>
            <a:picLocks noChangeAspect="1"/>
          </p:cNvPicPr>
          <p:nvPr/>
        </p:nvPicPr>
        <p:blipFill>
          <a:blip r:embed="rId2"/>
          <a:stretch>
            <a:fillRect/>
          </a:stretch>
        </p:blipFill>
        <p:spPr>
          <a:xfrm>
            <a:off x="3131840" y="404663"/>
            <a:ext cx="3237292" cy="4804141"/>
          </a:xfrm>
          <a:prstGeom prst="rect">
            <a:avLst/>
          </a:prstGeom>
        </p:spPr>
      </p:pic>
      <p:sp>
        <p:nvSpPr>
          <p:cNvPr id="7" name="Rectangle 6"/>
          <p:cNvSpPr/>
          <p:nvPr/>
        </p:nvSpPr>
        <p:spPr>
          <a:xfrm>
            <a:off x="9165" y="0"/>
            <a:ext cx="9144001" cy="1644545"/>
          </a:xfrm>
          <a:prstGeom prst="rect">
            <a:avLst/>
          </a:prstGeom>
        </p:spPr>
        <p:txBody>
          <a:bodyPr lIns="540000" tIns="540000" rIns="540000" bIns="540000">
            <a:spAutoFit/>
          </a:bodyPr>
          <a:lstStyle/>
          <a:p>
            <a:pPr>
              <a:defRPr/>
            </a:pPr>
            <a:r>
              <a:rPr lang="en-GB" b="1" u="sng" dirty="0" smtClean="0">
                <a:solidFill>
                  <a:srgbClr val="FFFF00"/>
                </a:solidFill>
                <a:cs typeface="Arial" charset="0"/>
              </a:rPr>
              <a:t>4. ‘Shanghai </a:t>
            </a:r>
            <a:r>
              <a:rPr lang="en-GB" b="1" u="sng" dirty="0">
                <a:solidFill>
                  <a:srgbClr val="FFFF00"/>
                </a:solidFill>
                <a:cs typeface="Arial" charset="0"/>
              </a:rPr>
              <a:t>Modern’</a:t>
            </a:r>
          </a:p>
          <a:p>
            <a:pPr>
              <a:defRPr/>
            </a:pPr>
            <a:endParaRPr lang="en-GB" b="1" dirty="0">
              <a:solidFill>
                <a:srgbClr val="FF0000"/>
              </a:solidFill>
              <a:effectLst>
                <a:outerShdw blurRad="38100" dist="38100" dir="2700000" algn="tl">
                  <a:srgbClr val="000000">
                    <a:alpha val="43137"/>
                  </a:srgbClr>
                </a:outerShdw>
              </a:effectLst>
              <a:cs typeface="Arial" charset="0"/>
            </a:endParaRPr>
          </a:p>
        </p:txBody>
      </p:sp>
    </p:spTree>
    <p:extLst>
      <p:ext uri="{BB962C8B-B14F-4D97-AF65-F5344CB8AC3E}">
        <p14:creationId xmlns:p14="http://schemas.microsoft.com/office/powerpoint/2010/main" val="3257721504"/>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7873" y="280153"/>
            <a:ext cx="9024312" cy="6555641"/>
          </a:xfrm>
          <a:prstGeom prst="rect">
            <a:avLst/>
          </a:prstGeom>
        </p:spPr>
        <p:txBody>
          <a:bodyPr wrap="square" lIns="540000" rIns="540000">
            <a:spAutoFit/>
          </a:bodyPr>
          <a:lstStyle/>
          <a:p>
            <a:pPr marL="285750" lvl="0" indent="-285750">
              <a:buFont typeface="Arial" panose="020B0604020202020204" pitchFamily="34" charset="0"/>
              <a:buChar char="•"/>
            </a:pPr>
            <a:r>
              <a:rPr lang="en-GB" b="1" dirty="0"/>
              <a:t>Lee begins by listing some of the cultural stereotypes associated with Shanghai in the West. What are some of these stereotypes, and why might they be significant? What does the verb ‘shanghai’ mean for instance?</a:t>
            </a:r>
            <a:endParaRPr lang="en-US" dirty="0"/>
          </a:p>
          <a:p>
            <a:pPr marL="285750" indent="-285750">
              <a:buFont typeface="Arial" panose="020B0604020202020204" pitchFamily="34" charset="0"/>
              <a:buChar char="•"/>
            </a:pPr>
            <a:endParaRPr lang="en-US" dirty="0"/>
          </a:p>
          <a:p>
            <a:pPr marL="285750" lvl="0" indent="-285750">
              <a:buFont typeface="Arial" panose="020B0604020202020204" pitchFamily="34" charset="0"/>
              <a:buChar char="•"/>
            </a:pPr>
            <a:r>
              <a:rPr lang="en-GB" b="1" dirty="0"/>
              <a:t>What arguments and interpretations does Lee forward about the Shanghai cityscape in the 1930s. For instance, what does he say about the following:</a:t>
            </a:r>
            <a:endParaRPr lang="en-US" dirty="0"/>
          </a:p>
          <a:p>
            <a:pPr marL="742950" lvl="1" indent="-285750">
              <a:buFont typeface="Arial" panose="020B0604020202020204" pitchFamily="34" charset="0"/>
              <a:buChar char="•"/>
            </a:pPr>
            <a:r>
              <a:rPr lang="en-GB" b="1" dirty="0"/>
              <a:t>Architecture (e.g. Art Deco style) and urban space (e.g. public parks, streets)</a:t>
            </a:r>
            <a:endParaRPr lang="en-US" dirty="0"/>
          </a:p>
          <a:p>
            <a:pPr marL="742950" lvl="1" indent="-285750">
              <a:buFont typeface="Arial" panose="020B0604020202020204" pitchFamily="34" charset="0"/>
              <a:buChar char="•"/>
            </a:pPr>
            <a:r>
              <a:rPr lang="en-GB" b="1" dirty="0"/>
              <a:t>Department stores</a:t>
            </a:r>
            <a:endParaRPr lang="en-US" dirty="0"/>
          </a:p>
          <a:p>
            <a:pPr marL="742950" lvl="1" indent="-285750">
              <a:buFont typeface="Arial" panose="020B0604020202020204" pitchFamily="34" charset="0"/>
              <a:buChar char="•"/>
            </a:pPr>
            <a:r>
              <a:rPr lang="en-GB" b="1" dirty="0"/>
              <a:t>Magazines (e.g. </a:t>
            </a:r>
            <a:r>
              <a:rPr lang="en-GB" b="1" i="1" dirty="0" err="1"/>
              <a:t>Liangyou</a:t>
            </a:r>
            <a:r>
              <a:rPr lang="en-GB" b="1" dirty="0"/>
              <a:t>) and other print media</a:t>
            </a:r>
            <a:endParaRPr lang="en-US" dirty="0"/>
          </a:p>
          <a:p>
            <a:pPr marL="742950" lvl="1" indent="-285750">
              <a:buFont typeface="Arial" panose="020B0604020202020204" pitchFamily="34" charset="0"/>
              <a:buChar char="•"/>
            </a:pPr>
            <a:r>
              <a:rPr lang="en-GB" b="1" dirty="0"/>
              <a:t>Coffee houses and dance halls</a:t>
            </a:r>
            <a:endParaRPr lang="en-US" dirty="0"/>
          </a:p>
          <a:p>
            <a:pPr marL="742950" lvl="1" indent="-285750">
              <a:buFont typeface="Arial" panose="020B0604020202020204" pitchFamily="34" charset="0"/>
              <a:buChar char="•"/>
            </a:pPr>
            <a:r>
              <a:rPr lang="en-GB" b="1" dirty="0"/>
              <a:t>Shanghai Race course?</a:t>
            </a:r>
            <a:endParaRPr lang="en-US" dirty="0"/>
          </a:p>
          <a:p>
            <a:r>
              <a:rPr lang="en-GB" b="1" dirty="0"/>
              <a:t> </a:t>
            </a:r>
            <a:endParaRPr lang="en-US" dirty="0"/>
          </a:p>
          <a:p>
            <a:pPr marL="285750" lvl="0" indent="-285750">
              <a:buFont typeface="Arial" panose="020B0604020202020204" pitchFamily="34" charset="0"/>
              <a:buChar char="•"/>
            </a:pPr>
            <a:r>
              <a:rPr lang="en-GB" b="1" dirty="0"/>
              <a:t>Lee discusses competing interpretations of Shanghainese culture of the 1920s and 1930s as having embodied a sense of Chinese nationhood (pp. 98–101) versus being exemplary of ‘a colonial condition’ (pp. 101–104). What do you make of these debates? How valid is it to interpret Shanghai as having been a European colony, for instance? </a:t>
            </a:r>
            <a:endParaRPr lang="en-US" dirty="0"/>
          </a:p>
          <a:p>
            <a:pPr marL="285750" indent="-285750">
              <a:buFont typeface="Arial" panose="020B0604020202020204" pitchFamily="34" charset="0"/>
              <a:buChar char="•"/>
            </a:pPr>
            <a:endParaRPr lang="en-US" dirty="0"/>
          </a:p>
          <a:p>
            <a:pPr marL="285750" lvl="0" indent="-285750">
              <a:buFont typeface="Arial" panose="020B0604020202020204" pitchFamily="34" charset="0"/>
              <a:buChar char="•"/>
            </a:pPr>
            <a:r>
              <a:rPr lang="en-GB" b="1" dirty="0"/>
              <a:t>In the section headed ‘The City and the </a:t>
            </a:r>
            <a:r>
              <a:rPr lang="en-GB" b="1" dirty="0" err="1"/>
              <a:t>Flaneur</a:t>
            </a:r>
            <a:r>
              <a:rPr lang="en-GB" b="1" dirty="0"/>
              <a:t>,’ Lee discusses Baudelaire’s ideas in relation (pp. 94–97). What application does Lee make of </a:t>
            </a:r>
            <a:r>
              <a:rPr lang="en-GB" b="1" dirty="0" err="1"/>
              <a:t>Baudelairian</a:t>
            </a:r>
            <a:r>
              <a:rPr lang="en-GB" b="1" dirty="0"/>
              <a:t> theories of the city, and how useful do you think they are for understanding modern urban culture in 1920s–1930s Shanghai?</a:t>
            </a:r>
            <a:endParaRPr lang="en-US" dirty="0"/>
          </a:p>
          <a:p>
            <a:pPr marL="342900" indent="-342900">
              <a:buFontTx/>
              <a:buChar char="-"/>
              <a:defRPr/>
            </a:pPr>
            <a:endParaRPr lang="en-GB" sz="2400" b="1" dirty="0">
              <a:solidFill>
                <a:srgbClr val="FFFF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451959095"/>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3"/>
          <a:stretch>
            <a:fillRect/>
          </a:stretch>
        </p:blipFill>
        <p:spPr>
          <a:xfrm>
            <a:off x="4845166" y="56618"/>
            <a:ext cx="4118228" cy="2898599"/>
          </a:xfrm>
          <a:prstGeom prst="rect">
            <a:avLst/>
          </a:prstGeom>
        </p:spPr>
      </p:pic>
      <p:pic>
        <p:nvPicPr>
          <p:cNvPr id="9" name="Picture 8"/>
          <p:cNvPicPr>
            <a:picLocks noChangeAspect="1"/>
          </p:cNvPicPr>
          <p:nvPr/>
        </p:nvPicPr>
        <p:blipFill>
          <a:blip r:embed="rId4"/>
          <a:stretch>
            <a:fillRect/>
          </a:stretch>
        </p:blipFill>
        <p:spPr>
          <a:xfrm>
            <a:off x="267115" y="1196752"/>
            <a:ext cx="4304884" cy="5421263"/>
          </a:xfrm>
          <a:prstGeom prst="rect">
            <a:avLst/>
          </a:prstGeom>
        </p:spPr>
      </p:pic>
      <p:pic>
        <p:nvPicPr>
          <p:cNvPr id="11" name="Picture 10"/>
          <p:cNvPicPr>
            <a:picLocks noChangeAspect="1"/>
          </p:cNvPicPr>
          <p:nvPr/>
        </p:nvPicPr>
        <p:blipFill>
          <a:blip r:embed="rId5"/>
          <a:stretch>
            <a:fillRect/>
          </a:stretch>
        </p:blipFill>
        <p:spPr>
          <a:xfrm>
            <a:off x="4839114" y="3185011"/>
            <a:ext cx="4089811" cy="3433004"/>
          </a:xfrm>
          <a:prstGeom prst="rect">
            <a:avLst/>
          </a:prstGeom>
        </p:spPr>
      </p:pic>
      <p:sp>
        <p:nvSpPr>
          <p:cNvPr id="12" name="Rectangle 11"/>
          <p:cNvSpPr/>
          <p:nvPr/>
        </p:nvSpPr>
        <p:spPr>
          <a:xfrm>
            <a:off x="0" y="3871"/>
            <a:ext cx="9143998" cy="1502047"/>
          </a:xfrm>
          <a:prstGeom prst="rect">
            <a:avLst/>
          </a:prstGeom>
        </p:spPr>
        <p:txBody>
          <a:bodyPr wrap="square" lIns="540000" tIns="360000" rIns="540000" bIns="396000">
            <a:spAutoFit/>
          </a:bodyPr>
          <a:lstStyle/>
          <a:p>
            <a:pPr fontAlgn="auto">
              <a:spcBef>
                <a:spcPts val="0"/>
              </a:spcBef>
              <a:spcAft>
                <a:spcPts val="0"/>
              </a:spcAft>
              <a:defRPr/>
            </a:pPr>
            <a:r>
              <a:rPr lang="en-GB" sz="2400" b="1" dirty="0" smtClean="0">
                <a:solidFill>
                  <a:srgbClr val="FF0000"/>
                </a:solidFill>
                <a:effectLst>
                  <a:outerShdw blurRad="38100" dist="38100" dir="2700000" algn="tl">
                    <a:srgbClr val="000000">
                      <a:alpha val="43137"/>
                    </a:srgbClr>
                  </a:outerShdw>
                </a:effectLst>
              </a:rPr>
              <a:t>4. Shanghai Modern: </a:t>
            </a:r>
            <a:r>
              <a:rPr lang="en-GB" sz="2400" b="1" dirty="0" smtClean="0">
                <a:solidFill>
                  <a:srgbClr val="FF0000"/>
                </a:solidFill>
                <a:effectLst>
                  <a:outerShdw blurRad="38100" dist="38100" dir="2700000" algn="tl">
                    <a:srgbClr val="000000">
                      <a:alpha val="43137"/>
                    </a:srgbClr>
                  </a:outerShdw>
                </a:effectLst>
                <a:latin typeface="+mn-lt"/>
                <a:cs typeface="+mn-cs"/>
              </a:rPr>
              <a:t>Nanking (Nanjing) Road</a:t>
            </a:r>
          </a:p>
          <a:p>
            <a:pPr fontAlgn="auto">
              <a:spcBef>
                <a:spcPts val="0"/>
              </a:spcBef>
              <a:spcAft>
                <a:spcPts val="0"/>
              </a:spcAft>
              <a:defRPr/>
            </a:pPr>
            <a:r>
              <a:rPr lang="en-GB" sz="2400" b="1" dirty="0" smtClean="0">
                <a:solidFill>
                  <a:srgbClr val="FF0000"/>
                </a:solidFill>
                <a:effectLst>
                  <a:outerShdw blurRad="38100" dist="38100" dir="2700000" algn="tl">
                    <a:srgbClr val="000000">
                      <a:alpha val="43137"/>
                    </a:srgbClr>
                  </a:outerShdw>
                </a:effectLst>
              </a:rPr>
              <a:t>Department Stores</a:t>
            </a:r>
            <a:endParaRPr lang="en-GB" sz="2400" b="1" dirty="0">
              <a:solidFill>
                <a:srgbClr val="FF0000"/>
              </a:solidFill>
              <a:effectLst>
                <a:outerShdw blurRad="38100" dist="38100" dir="2700000" algn="tl">
                  <a:srgbClr val="000000">
                    <a:alpha val="43137"/>
                  </a:srgbClr>
                </a:outerShdw>
              </a:effectLst>
              <a:latin typeface="+mn-lt"/>
              <a:cs typeface="+mn-cs"/>
            </a:endParaRPr>
          </a:p>
        </p:txBody>
      </p:sp>
    </p:spTree>
    <p:extLst>
      <p:ext uri="{BB962C8B-B14F-4D97-AF65-F5344CB8AC3E}">
        <p14:creationId xmlns:p14="http://schemas.microsoft.com/office/powerpoint/2010/main" val="2372485381"/>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3871"/>
            <a:ext cx="9143998" cy="1169066"/>
          </a:xfrm>
          <a:prstGeom prst="rect">
            <a:avLst/>
          </a:prstGeom>
        </p:spPr>
        <p:txBody>
          <a:bodyPr wrap="square" lIns="540000" tIns="360000" rIns="540000" bIns="396000">
            <a:spAutoFit/>
          </a:bodyPr>
          <a:lstStyle/>
          <a:p>
            <a:pPr fontAlgn="auto">
              <a:spcBef>
                <a:spcPts val="0"/>
              </a:spcBef>
              <a:spcAft>
                <a:spcPts val="0"/>
              </a:spcAft>
              <a:defRPr/>
            </a:pPr>
            <a:r>
              <a:rPr lang="en-GB" sz="2400" b="1" dirty="0">
                <a:solidFill>
                  <a:srgbClr val="FF0000"/>
                </a:solidFill>
                <a:effectLst>
                  <a:outerShdw blurRad="38100" dist="38100" dir="2700000" algn="tl">
                    <a:srgbClr val="000000">
                      <a:alpha val="43137"/>
                    </a:srgbClr>
                  </a:outerShdw>
                </a:effectLst>
              </a:rPr>
              <a:t>4. Shanghai Modern: : </a:t>
            </a:r>
            <a:r>
              <a:rPr lang="en-GB" sz="2400" b="1" dirty="0" smtClean="0">
                <a:solidFill>
                  <a:srgbClr val="FF0000"/>
                </a:solidFill>
                <a:effectLst>
                  <a:outerShdw blurRad="38100" dist="38100" dir="2700000" algn="tl">
                    <a:srgbClr val="000000">
                      <a:alpha val="43137"/>
                    </a:srgbClr>
                  </a:outerShdw>
                </a:effectLst>
                <a:latin typeface="+mn-lt"/>
                <a:cs typeface="+mn-cs"/>
              </a:rPr>
              <a:t> </a:t>
            </a:r>
            <a:r>
              <a:rPr lang="en-GB" sz="2400" b="1" dirty="0" smtClean="0">
                <a:solidFill>
                  <a:srgbClr val="FF0000"/>
                </a:solidFill>
                <a:effectLst>
                  <a:outerShdw blurRad="38100" dist="38100" dir="2700000" algn="tl">
                    <a:srgbClr val="000000">
                      <a:alpha val="43137"/>
                    </a:srgbClr>
                  </a:outerShdw>
                </a:effectLst>
                <a:latin typeface="+mn-lt"/>
                <a:cs typeface="+mn-cs"/>
              </a:rPr>
              <a:t>Nanking (Nanjing) Road</a:t>
            </a:r>
            <a:endParaRPr lang="en-GB" sz="2400" b="1" dirty="0">
              <a:solidFill>
                <a:srgbClr val="FF0000"/>
              </a:solidFill>
              <a:effectLst>
                <a:outerShdw blurRad="38100" dist="38100" dir="2700000" algn="tl">
                  <a:srgbClr val="000000">
                    <a:alpha val="43137"/>
                  </a:srgbClr>
                </a:outerShdw>
              </a:effectLst>
              <a:latin typeface="+mn-lt"/>
              <a:cs typeface="+mn-cs"/>
            </a:endParaRPr>
          </a:p>
        </p:txBody>
      </p:sp>
      <p:pic>
        <p:nvPicPr>
          <p:cNvPr id="3" name="Picture 2" descr="http://hpc.vcea.net/Asset/Preview/dbImage_ID-32812_No-01.jpeg"/>
          <p:cNvPicPr/>
          <p:nvPr/>
        </p:nvPicPr>
        <p:blipFill rotWithShape="1">
          <a:blip r:embed="rId3">
            <a:extLst>
              <a:ext uri="{28A0092B-C50C-407E-A947-70E740481C1C}">
                <a14:useLocalDpi xmlns:a14="http://schemas.microsoft.com/office/drawing/2010/main" val="0"/>
              </a:ext>
            </a:extLst>
          </a:blip>
          <a:srcRect b="3846"/>
          <a:stretch/>
        </p:blipFill>
        <p:spPr bwMode="auto">
          <a:xfrm>
            <a:off x="3059832" y="764704"/>
            <a:ext cx="6085569" cy="3600400"/>
          </a:xfrm>
          <a:prstGeom prst="rect">
            <a:avLst/>
          </a:prstGeom>
          <a:noFill/>
          <a:ln>
            <a:noFill/>
          </a:ln>
        </p:spPr>
      </p:pic>
      <p:pic>
        <p:nvPicPr>
          <p:cNvPr id="4" name="Picture 3"/>
          <p:cNvPicPr>
            <a:picLocks noChangeAspect="1"/>
          </p:cNvPicPr>
          <p:nvPr/>
        </p:nvPicPr>
        <p:blipFill>
          <a:blip r:embed="rId4"/>
          <a:stretch>
            <a:fillRect/>
          </a:stretch>
        </p:blipFill>
        <p:spPr>
          <a:xfrm>
            <a:off x="0" y="764704"/>
            <a:ext cx="3512290" cy="2442499"/>
          </a:xfrm>
          <a:prstGeom prst="rect">
            <a:avLst/>
          </a:prstGeom>
        </p:spPr>
      </p:pic>
      <p:pic>
        <p:nvPicPr>
          <p:cNvPr id="5" name="Picture 4" descr="http://hpc.vcea.net/Asset/Preview/dbImage_ID-19505_No-1.jpeg"/>
          <p:cNvPicPr/>
          <p:nvPr/>
        </p:nvPicPr>
        <p:blipFill>
          <a:blip r:embed="rId5">
            <a:extLst>
              <a:ext uri="{28A0092B-C50C-407E-A947-70E740481C1C}">
                <a14:useLocalDpi xmlns:a14="http://schemas.microsoft.com/office/drawing/2010/main" val="0"/>
              </a:ext>
            </a:extLst>
          </a:blip>
          <a:srcRect/>
          <a:stretch>
            <a:fillRect/>
          </a:stretch>
        </p:blipFill>
        <p:spPr bwMode="auto">
          <a:xfrm>
            <a:off x="-10220" y="4362089"/>
            <a:ext cx="4438204" cy="2495911"/>
          </a:xfrm>
          <a:prstGeom prst="rect">
            <a:avLst/>
          </a:prstGeom>
          <a:noFill/>
          <a:ln>
            <a:noFill/>
          </a:ln>
        </p:spPr>
      </p:pic>
      <p:pic>
        <p:nvPicPr>
          <p:cNvPr id="6" name="Picture 5"/>
          <p:cNvPicPr>
            <a:picLocks noChangeAspect="1"/>
          </p:cNvPicPr>
          <p:nvPr/>
        </p:nvPicPr>
        <p:blipFill>
          <a:blip r:embed="rId6"/>
          <a:stretch>
            <a:fillRect/>
          </a:stretch>
        </p:blipFill>
        <p:spPr>
          <a:xfrm>
            <a:off x="4427984" y="4362088"/>
            <a:ext cx="4158420" cy="2495911"/>
          </a:xfrm>
          <a:prstGeom prst="rect">
            <a:avLst/>
          </a:prstGeom>
        </p:spPr>
      </p:pic>
    </p:spTree>
    <p:extLst>
      <p:ext uri="{BB962C8B-B14F-4D97-AF65-F5344CB8AC3E}">
        <p14:creationId xmlns:p14="http://schemas.microsoft.com/office/powerpoint/2010/main" val="842376748"/>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4131811" y="0"/>
            <a:ext cx="5004048" cy="1736878"/>
          </a:xfrm>
          <a:prstGeom prst="rect">
            <a:avLst/>
          </a:prstGeom>
        </p:spPr>
        <p:txBody>
          <a:bodyPr wrap="square" lIns="540000" tIns="540000" rIns="540000" bIns="540000">
            <a:spAutoFit/>
          </a:bodyPr>
          <a:lstStyle/>
          <a:p>
            <a:pPr fontAlgn="auto">
              <a:spcBef>
                <a:spcPts val="0"/>
              </a:spcBef>
              <a:spcAft>
                <a:spcPts val="0"/>
              </a:spcAft>
              <a:defRPr/>
            </a:pPr>
            <a:endParaRPr lang="en-GB" sz="2400" b="1" dirty="0" smtClean="0">
              <a:solidFill>
                <a:srgbClr val="FF0000"/>
              </a:solidFill>
              <a:effectLst>
                <a:outerShdw blurRad="38100" dist="38100" dir="2700000" algn="tl">
                  <a:srgbClr val="000000">
                    <a:alpha val="43137"/>
                  </a:srgbClr>
                </a:outerShdw>
              </a:effectLst>
              <a:latin typeface="+mn-lt"/>
              <a:cs typeface="+mn-cs"/>
            </a:endParaRPr>
          </a:p>
          <a:p>
            <a:pPr fontAlgn="auto">
              <a:spcBef>
                <a:spcPts val="0"/>
              </a:spcBef>
              <a:spcAft>
                <a:spcPts val="0"/>
              </a:spcAft>
              <a:defRPr/>
            </a:pPr>
            <a:endParaRPr lang="en-GB" b="1" dirty="0">
              <a:solidFill>
                <a:srgbClr val="FF0000"/>
              </a:solidFill>
              <a:effectLst>
                <a:outerShdw blurRad="38100" dist="38100" dir="2700000" algn="tl">
                  <a:srgbClr val="000000">
                    <a:alpha val="43137"/>
                  </a:srgbClr>
                </a:outerShdw>
              </a:effectLst>
              <a:latin typeface="+mn-lt"/>
              <a:cs typeface="+mn-cs"/>
            </a:endParaRPr>
          </a:p>
        </p:txBody>
      </p:sp>
      <p:pic>
        <p:nvPicPr>
          <p:cNvPr id="1433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99500" y="4141416"/>
            <a:ext cx="4344500" cy="267924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116632"/>
            <a:ext cx="6372638" cy="3709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9"/>
          <p:cNvSpPr/>
          <p:nvPr/>
        </p:nvSpPr>
        <p:spPr>
          <a:xfrm>
            <a:off x="6202536" y="749325"/>
            <a:ext cx="2887131" cy="2923877"/>
          </a:xfrm>
          <a:prstGeom prst="rect">
            <a:avLst/>
          </a:prstGeom>
        </p:spPr>
        <p:txBody>
          <a:bodyPr wrap="square" lIns="360000" rIns="360000">
            <a:spAutoFit/>
          </a:bodyPr>
          <a:lstStyle/>
          <a:p>
            <a:pPr marL="342900" lvl="0" indent="-342900">
              <a:buFont typeface="Arial" panose="020B0604020202020204" pitchFamily="34" charset="0"/>
              <a:buChar char="•"/>
              <a:defRPr/>
            </a:pPr>
            <a:r>
              <a:rPr lang="en-GB" sz="2000" b="1" dirty="0" smtClean="0">
                <a:solidFill>
                  <a:srgbClr val="FFFF00"/>
                </a:solidFill>
                <a:effectLst>
                  <a:outerShdw blurRad="38100" dist="38100" dir="2700000" algn="tl">
                    <a:srgbClr val="000000">
                      <a:alpha val="43137"/>
                    </a:srgbClr>
                  </a:outerShdw>
                </a:effectLst>
              </a:rPr>
              <a:t>Leafy residential area</a:t>
            </a:r>
          </a:p>
          <a:p>
            <a:pPr marL="342900" lvl="0" indent="-342900">
              <a:buFont typeface="Arial" panose="020B0604020202020204" pitchFamily="34" charset="0"/>
              <a:buChar char="•"/>
              <a:defRPr/>
            </a:pPr>
            <a:r>
              <a:rPr lang="en-GB" sz="2000" b="1" dirty="0" smtClean="0">
                <a:solidFill>
                  <a:srgbClr val="FFFF00"/>
                </a:solidFill>
                <a:effectLst>
                  <a:outerShdw blurRad="38100" dist="38100" dir="2700000" algn="tl">
                    <a:srgbClr val="000000">
                      <a:alpha val="43137"/>
                    </a:srgbClr>
                  </a:outerShdw>
                </a:effectLst>
              </a:rPr>
              <a:t>Home to commercial and leisure institutions (cinemas, cafes, dancehalls, etc.)</a:t>
            </a:r>
            <a:endParaRPr lang="en-GB" sz="2000" b="1" dirty="0" smtClean="0">
              <a:solidFill>
                <a:srgbClr val="FFFF00"/>
              </a:solidFill>
            </a:endParaRPr>
          </a:p>
          <a:p>
            <a:pPr lvl="0">
              <a:defRPr/>
            </a:pPr>
            <a:endParaRPr lang="en-GB" sz="2400" b="1" dirty="0">
              <a:solidFill>
                <a:srgbClr val="FF0000"/>
              </a:solidFill>
              <a:effectLst>
                <a:outerShdw blurRad="38100" dist="38100" dir="2700000" algn="tl">
                  <a:srgbClr val="000000">
                    <a:alpha val="43137"/>
                  </a:srgbClr>
                </a:outerShdw>
              </a:effectLst>
            </a:endParaRPr>
          </a:p>
        </p:txBody>
      </p:sp>
      <p:pic>
        <p:nvPicPr>
          <p:cNvPr id="2051"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3825707"/>
            <a:ext cx="4799500" cy="303229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p:nvPr/>
        </p:nvSpPr>
        <p:spPr>
          <a:xfrm>
            <a:off x="65356" y="222108"/>
            <a:ext cx="9024312" cy="461665"/>
          </a:xfrm>
          <a:prstGeom prst="rect">
            <a:avLst/>
          </a:prstGeom>
        </p:spPr>
        <p:txBody>
          <a:bodyPr wrap="square" lIns="540000" rIns="540000">
            <a:spAutoFit/>
          </a:bodyPr>
          <a:lstStyle/>
          <a:p>
            <a:pPr lvl="0">
              <a:defRPr/>
            </a:pPr>
            <a:r>
              <a:rPr lang="en-GB" sz="2400" b="1" dirty="0">
                <a:solidFill>
                  <a:srgbClr val="FF0000"/>
                </a:solidFill>
                <a:effectLst>
                  <a:outerShdw blurRad="38100" dist="38100" dir="2700000" algn="tl">
                    <a:srgbClr val="000000">
                      <a:alpha val="43137"/>
                    </a:srgbClr>
                  </a:outerShdw>
                </a:effectLst>
              </a:rPr>
              <a:t>4. Shanghai Modern: The </a:t>
            </a:r>
            <a:r>
              <a:rPr lang="en-GB" sz="2400" b="1" dirty="0">
                <a:solidFill>
                  <a:srgbClr val="FF0000"/>
                </a:solidFill>
                <a:effectLst>
                  <a:outerShdw blurRad="38100" dist="38100" dir="2700000" algn="tl">
                    <a:srgbClr val="000000">
                      <a:alpha val="43137"/>
                    </a:srgbClr>
                  </a:outerShdw>
                </a:effectLst>
              </a:rPr>
              <a:t>French Concession</a:t>
            </a:r>
          </a:p>
        </p:txBody>
      </p:sp>
      <p:pic>
        <p:nvPicPr>
          <p:cNvPr id="2052" name="Picture 4"/>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799500" y="2530345"/>
            <a:ext cx="1603008" cy="159635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717131914"/>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4131811" y="0"/>
            <a:ext cx="5004048" cy="1736878"/>
          </a:xfrm>
          <a:prstGeom prst="rect">
            <a:avLst/>
          </a:prstGeom>
        </p:spPr>
        <p:txBody>
          <a:bodyPr wrap="square" lIns="540000" tIns="540000" rIns="540000" bIns="540000">
            <a:spAutoFit/>
          </a:bodyPr>
          <a:lstStyle/>
          <a:p>
            <a:pPr fontAlgn="auto">
              <a:spcBef>
                <a:spcPts val="0"/>
              </a:spcBef>
              <a:spcAft>
                <a:spcPts val="0"/>
              </a:spcAft>
              <a:defRPr/>
            </a:pPr>
            <a:endParaRPr lang="en-GB" sz="2400" b="1" dirty="0" smtClean="0">
              <a:solidFill>
                <a:srgbClr val="FF0000"/>
              </a:solidFill>
              <a:effectLst>
                <a:outerShdw blurRad="38100" dist="38100" dir="2700000" algn="tl">
                  <a:srgbClr val="000000">
                    <a:alpha val="43137"/>
                  </a:srgbClr>
                </a:outerShdw>
              </a:effectLst>
              <a:latin typeface="+mn-lt"/>
              <a:cs typeface="+mn-cs"/>
            </a:endParaRPr>
          </a:p>
          <a:p>
            <a:pPr fontAlgn="auto">
              <a:spcBef>
                <a:spcPts val="0"/>
              </a:spcBef>
              <a:spcAft>
                <a:spcPts val="0"/>
              </a:spcAft>
              <a:defRPr/>
            </a:pPr>
            <a:endParaRPr lang="en-GB" b="1" dirty="0">
              <a:solidFill>
                <a:srgbClr val="FF0000"/>
              </a:solidFill>
              <a:effectLst>
                <a:outerShdw blurRad="38100" dist="38100" dir="2700000" algn="tl">
                  <a:srgbClr val="000000">
                    <a:alpha val="43137"/>
                  </a:srgbClr>
                </a:outerShdw>
              </a:effectLst>
              <a:latin typeface="+mn-lt"/>
              <a:cs typeface="+mn-cs"/>
            </a:endParaRPr>
          </a:p>
        </p:txBody>
      </p:sp>
      <p:sp>
        <p:nvSpPr>
          <p:cNvPr id="10" name="Rectangle 9"/>
          <p:cNvSpPr/>
          <p:nvPr/>
        </p:nvSpPr>
        <p:spPr>
          <a:xfrm>
            <a:off x="5107673" y="747566"/>
            <a:ext cx="3712799" cy="3847207"/>
          </a:xfrm>
          <a:prstGeom prst="rect">
            <a:avLst/>
          </a:prstGeom>
        </p:spPr>
        <p:txBody>
          <a:bodyPr wrap="square" lIns="360000" rIns="360000">
            <a:spAutoFit/>
          </a:bodyPr>
          <a:lstStyle/>
          <a:p>
            <a:pPr marL="342900" lvl="0" indent="-342900">
              <a:buFont typeface="Arial" panose="020B0604020202020204" pitchFamily="34" charset="0"/>
              <a:buChar char="•"/>
              <a:defRPr/>
            </a:pPr>
            <a:r>
              <a:rPr lang="en-GB" sz="2000" b="1" dirty="0" smtClean="0">
                <a:solidFill>
                  <a:srgbClr val="FFFF00"/>
                </a:solidFill>
                <a:effectLst>
                  <a:outerShdw blurRad="38100" dist="38100" dir="2700000" algn="tl">
                    <a:srgbClr val="000000">
                      <a:alpha val="43137"/>
                    </a:srgbClr>
                  </a:outerShdw>
                </a:effectLst>
              </a:rPr>
              <a:t>1920s &amp; 1930s Shanghai assumes glamorous status – featured in Hollywood films and visited by  celebrities like Douglas Fairbanks and Mary Pickford, and Anna May Wong</a:t>
            </a:r>
          </a:p>
          <a:p>
            <a:pPr marL="342900" lvl="0" indent="-342900">
              <a:buFont typeface="Arial" panose="020B0604020202020204" pitchFamily="34" charset="0"/>
              <a:buChar char="•"/>
              <a:defRPr/>
            </a:pPr>
            <a:r>
              <a:rPr lang="en-GB" sz="2000" b="1" dirty="0" smtClean="0">
                <a:solidFill>
                  <a:srgbClr val="FFFF00"/>
                </a:solidFill>
                <a:effectLst>
                  <a:outerShdw blurRad="38100" dist="38100" dir="2700000" algn="tl">
                    <a:srgbClr val="000000">
                      <a:alpha val="43137"/>
                    </a:srgbClr>
                  </a:outerShdw>
                </a:effectLst>
              </a:rPr>
              <a:t>Acquires various nicknames – Pearl of the Orient, Paris of the East </a:t>
            </a:r>
            <a:endParaRPr lang="en-GB" sz="2000" b="1" dirty="0" smtClean="0">
              <a:solidFill>
                <a:srgbClr val="FFFF00"/>
              </a:solidFill>
            </a:endParaRPr>
          </a:p>
          <a:p>
            <a:pPr lvl="0">
              <a:defRPr/>
            </a:pPr>
            <a:endParaRPr lang="en-GB" sz="2400" b="1" dirty="0">
              <a:solidFill>
                <a:srgbClr val="FF0000"/>
              </a:solidFill>
              <a:effectLst>
                <a:outerShdw blurRad="38100" dist="38100" dir="2700000" algn="tl">
                  <a:srgbClr val="000000">
                    <a:alpha val="43137"/>
                  </a:srgbClr>
                </a:outerShdw>
              </a:effectLst>
            </a:endParaRPr>
          </a:p>
        </p:txBody>
      </p:sp>
      <p:sp>
        <p:nvSpPr>
          <p:cNvPr id="5" name="Rectangle 4"/>
          <p:cNvSpPr/>
          <p:nvPr/>
        </p:nvSpPr>
        <p:spPr>
          <a:xfrm>
            <a:off x="65356" y="222108"/>
            <a:ext cx="9024312" cy="461665"/>
          </a:xfrm>
          <a:prstGeom prst="rect">
            <a:avLst/>
          </a:prstGeom>
        </p:spPr>
        <p:txBody>
          <a:bodyPr wrap="square" lIns="540000" rIns="540000">
            <a:spAutoFit/>
          </a:bodyPr>
          <a:lstStyle/>
          <a:p>
            <a:pPr lvl="0">
              <a:defRPr/>
            </a:pPr>
            <a:r>
              <a:rPr lang="en-GB" sz="2400" b="1" dirty="0" smtClean="0">
                <a:solidFill>
                  <a:srgbClr val="FF0000"/>
                </a:solidFill>
                <a:effectLst>
                  <a:outerShdw blurRad="38100" dist="38100" dir="2700000" algn="tl">
                    <a:srgbClr val="000000">
                      <a:alpha val="43137"/>
                    </a:srgbClr>
                  </a:outerShdw>
                </a:effectLst>
              </a:rPr>
              <a:t>4. Shanghai Modern:  Glamour</a:t>
            </a:r>
            <a:endParaRPr lang="en-GB" sz="2400" b="1" dirty="0">
              <a:solidFill>
                <a:srgbClr val="FF0000"/>
              </a:solidFill>
              <a:effectLst>
                <a:outerShdw blurRad="38100" dist="38100" dir="2700000" algn="tl">
                  <a:srgbClr val="000000">
                    <a:alpha val="43137"/>
                  </a:srgbClr>
                </a:outerShdw>
              </a:effectLst>
            </a:endParaRPr>
          </a:p>
        </p:txBody>
      </p:sp>
      <p:pic>
        <p:nvPicPr>
          <p:cNvPr id="4100" name="Picture 4"/>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67544" y="736377"/>
            <a:ext cx="4640129" cy="32202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101" name="Picture 5"/>
          <p:cNvPicPr>
            <a:picLocks noChangeAspect="1" noChangeArrowheads="1"/>
          </p:cNvPicPr>
          <p:nvPr/>
        </p:nvPicPr>
        <p:blipFill rotWithShape="1">
          <a:blip r:embed="rId4">
            <a:extLst>
              <a:ext uri="{28A0092B-C50C-407E-A947-70E740481C1C}">
                <a14:useLocalDpi xmlns:a14="http://schemas.microsoft.com/office/drawing/2010/main" val="0"/>
              </a:ext>
            </a:extLst>
          </a:blip>
          <a:srcRect b="8142"/>
          <a:stretch/>
        </p:blipFill>
        <p:spPr bwMode="auto">
          <a:xfrm>
            <a:off x="-73171" y="3924830"/>
            <a:ext cx="2057322" cy="29868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103" name="Picture 7"/>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427984" y="4658566"/>
            <a:ext cx="1563539" cy="219187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104" name="Picture 8"/>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984151" y="3956627"/>
            <a:ext cx="1912397" cy="289467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105" name="Picture 9"/>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170544" y="4583244"/>
            <a:ext cx="2886361" cy="224345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31887513"/>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4131811" y="0"/>
            <a:ext cx="5004048" cy="1736878"/>
          </a:xfrm>
          <a:prstGeom prst="rect">
            <a:avLst/>
          </a:prstGeom>
        </p:spPr>
        <p:txBody>
          <a:bodyPr wrap="square" lIns="540000" tIns="540000" rIns="540000" bIns="540000">
            <a:spAutoFit/>
          </a:bodyPr>
          <a:lstStyle/>
          <a:p>
            <a:pPr fontAlgn="auto">
              <a:spcBef>
                <a:spcPts val="0"/>
              </a:spcBef>
              <a:spcAft>
                <a:spcPts val="0"/>
              </a:spcAft>
              <a:defRPr/>
            </a:pPr>
            <a:endParaRPr lang="en-GB" sz="2400" b="1" dirty="0" smtClean="0">
              <a:solidFill>
                <a:srgbClr val="FF0000"/>
              </a:solidFill>
              <a:effectLst>
                <a:outerShdw blurRad="38100" dist="38100" dir="2700000" algn="tl">
                  <a:srgbClr val="000000">
                    <a:alpha val="43137"/>
                  </a:srgbClr>
                </a:outerShdw>
              </a:effectLst>
              <a:latin typeface="+mn-lt"/>
              <a:cs typeface="+mn-cs"/>
            </a:endParaRPr>
          </a:p>
          <a:p>
            <a:pPr fontAlgn="auto">
              <a:spcBef>
                <a:spcPts val="0"/>
              </a:spcBef>
              <a:spcAft>
                <a:spcPts val="0"/>
              </a:spcAft>
              <a:defRPr/>
            </a:pPr>
            <a:endParaRPr lang="en-GB" b="1" dirty="0">
              <a:solidFill>
                <a:srgbClr val="FF0000"/>
              </a:solidFill>
              <a:effectLst>
                <a:outerShdw blurRad="38100" dist="38100" dir="2700000" algn="tl">
                  <a:srgbClr val="000000">
                    <a:alpha val="43137"/>
                  </a:srgbClr>
                </a:outerShdw>
              </a:effectLst>
              <a:latin typeface="+mn-lt"/>
              <a:cs typeface="+mn-cs"/>
            </a:endParaRPr>
          </a:p>
        </p:txBody>
      </p:sp>
      <p:pic>
        <p:nvPicPr>
          <p:cNvPr id="16386" name="Picture 2" descr="Jewish refugees from Germany and Austria arrive at the port of Shanghai. China, 1938-1939."/>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53643" y="394798"/>
            <a:ext cx="4574845" cy="3303519"/>
          </a:xfrm>
          <a:prstGeom prst="rect">
            <a:avLst/>
          </a:prstGeom>
          <a:noFill/>
          <a:extLst>
            <a:ext uri="{909E8E84-426E-40DD-AFC4-6F175D3DCCD1}">
              <a14:hiddenFill xmlns:a14="http://schemas.microsoft.com/office/drawing/2010/main">
                <a:solidFill>
                  <a:srgbClr val="FFFFFF"/>
                </a:solidFill>
              </a14:hiddenFill>
            </a:ext>
          </a:extLst>
        </p:spPr>
      </p:pic>
      <p:pic>
        <p:nvPicPr>
          <p:cNvPr id="1638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78369" y="3734248"/>
            <a:ext cx="4330462" cy="31237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4"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7974" y="3045796"/>
            <a:ext cx="2645456" cy="24272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5" name="Picture 3"/>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6633" y="222108"/>
            <a:ext cx="4220076" cy="28081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0" name="Rectangle 9"/>
          <p:cNvSpPr/>
          <p:nvPr/>
        </p:nvSpPr>
        <p:spPr>
          <a:xfrm>
            <a:off x="65356" y="222108"/>
            <a:ext cx="9024312" cy="461665"/>
          </a:xfrm>
          <a:prstGeom prst="rect">
            <a:avLst/>
          </a:prstGeom>
        </p:spPr>
        <p:txBody>
          <a:bodyPr wrap="square" lIns="540000" rIns="540000">
            <a:spAutoFit/>
          </a:bodyPr>
          <a:lstStyle/>
          <a:p>
            <a:pPr lvl="0">
              <a:defRPr/>
            </a:pPr>
            <a:r>
              <a:rPr lang="en-GB" sz="2400" b="1" dirty="0" smtClean="0">
                <a:solidFill>
                  <a:srgbClr val="FF0000"/>
                </a:solidFill>
                <a:effectLst>
                  <a:outerShdw blurRad="38100" dist="38100" dir="2700000" algn="tl">
                    <a:srgbClr val="000000">
                      <a:alpha val="43137"/>
                    </a:srgbClr>
                  </a:outerShdw>
                </a:effectLst>
              </a:rPr>
              <a:t>4. Shanghai Modern: Refugee Shanghai</a:t>
            </a:r>
            <a:endParaRPr lang="en-GB" sz="2400" b="1" dirty="0">
              <a:solidFill>
                <a:srgbClr val="FF0000"/>
              </a:solidFill>
              <a:effectLst>
                <a:outerShdw blurRad="38100" dist="38100" dir="2700000" algn="tl">
                  <a:srgbClr val="000000">
                    <a:alpha val="43137"/>
                  </a:srgbClr>
                </a:outerShdw>
              </a:effectLst>
            </a:endParaRPr>
          </a:p>
        </p:txBody>
      </p:sp>
      <p:sp>
        <p:nvSpPr>
          <p:cNvPr id="11" name="Rectangle 10"/>
          <p:cNvSpPr/>
          <p:nvPr/>
        </p:nvSpPr>
        <p:spPr>
          <a:xfrm>
            <a:off x="5724128" y="661563"/>
            <a:ext cx="3168352" cy="1384995"/>
          </a:xfrm>
          <a:prstGeom prst="rect">
            <a:avLst/>
          </a:prstGeom>
        </p:spPr>
        <p:txBody>
          <a:bodyPr wrap="square" lIns="360000" rIns="360000">
            <a:spAutoFit/>
          </a:bodyPr>
          <a:lstStyle/>
          <a:p>
            <a:pPr marL="342900" lvl="0" indent="-342900" algn="r">
              <a:buFont typeface="Arial" panose="020B0604020202020204" pitchFamily="34" charset="0"/>
              <a:buChar char="•"/>
              <a:defRPr/>
            </a:pPr>
            <a:r>
              <a:rPr lang="en-GB" sz="2000" b="1" dirty="0" smtClean="0">
                <a:solidFill>
                  <a:srgbClr val="FFFF00"/>
                </a:solidFill>
                <a:effectLst>
                  <a:outerShdw blurRad="38100" dist="38100" dir="2700000" algn="tl">
                    <a:srgbClr val="000000">
                      <a:alpha val="43137"/>
                    </a:srgbClr>
                  </a:outerShdw>
                </a:effectLst>
              </a:rPr>
              <a:t>Jewish refugees settle during Holocaust </a:t>
            </a:r>
            <a:endParaRPr lang="en-GB" sz="2000" b="1" dirty="0" smtClean="0">
              <a:solidFill>
                <a:srgbClr val="FFFF00"/>
              </a:solidFill>
            </a:endParaRPr>
          </a:p>
          <a:p>
            <a:pPr lvl="0">
              <a:defRPr/>
            </a:pPr>
            <a:endParaRPr lang="en-GB" sz="2400" b="1" dirty="0">
              <a:solidFill>
                <a:srgbClr val="FF0000"/>
              </a:solidFill>
              <a:effectLst>
                <a:outerShdw blurRad="38100" dist="38100" dir="2700000" algn="tl">
                  <a:srgbClr val="000000">
                    <a:alpha val="43137"/>
                  </a:srgbClr>
                </a:outerShdw>
              </a:effectLst>
            </a:endParaRPr>
          </a:p>
        </p:txBody>
      </p:sp>
      <p:sp>
        <p:nvSpPr>
          <p:cNvPr id="13" name="Rectangle 12"/>
          <p:cNvSpPr/>
          <p:nvPr/>
        </p:nvSpPr>
        <p:spPr>
          <a:xfrm>
            <a:off x="0" y="5495236"/>
            <a:ext cx="4932040" cy="1384995"/>
          </a:xfrm>
          <a:prstGeom prst="rect">
            <a:avLst/>
          </a:prstGeom>
        </p:spPr>
        <p:txBody>
          <a:bodyPr wrap="square" lIns="360000" rIns="360000">
            <a:spAutoFit/>
          </a:bodyPr>
          <a:lstStyle/>
          <a:p>
            <a:pPr marL="342900" lvl="0" indent="-342900">
              <a:buFont typeface="Arial" panose="020B0604020202020204" pitchFamily="34" charset="0"/>
              <a:buChar char="•"/>
              <a:defRPr/>
            </a:pPr>
            <a:r>
              <a:rPr lang="en-GB" sz="2000" b="1" dirty="0" smtClean="0">
                <a:solidFill>
                  <a:srgbClr val="FFFF00"/>
                </a:solidFill>
                <a:effectLst>
                  <a:outerShdw blurRad="38100" dist="38100" dir="2700000" algn="tl">
                    <a:srgbClr val="000000">
                      <a:alpha val="43137"/>
                    </a:srgbClr>
                  </a:outerShdw>
                </a:effectLst>
              </a:rPr>
              <a:t>Major settlements of White Russians (imperial loyalists) in 1910s and 1920s</a:t>
            </a:r>
          </a:p>
          <a:p>
            <a:pPr lvl="0">
              <a:defRPr/>
            </a:pPr>
            <a:endParaRPr lang="en-GB" sz="2400" b="1" dirty="0">
              <a:solidFill>
                <a:srgbClr val="FF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331484244"/>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4131811" y="0"/>
            <a:ext cx="5004048" cy="1736878"/>
          </a:xfrm>
          <a:prstGeom prst="rect">
            <a:avLst/>
          </a:prstGeom>
        </p:spPr>
        <p:txBody>
          <a:bodyPr wrap="square" lIns="540000" tIns="540000" rIns="540000" bIns="540000">
            <a:spAutoFit/>
          </a:bodyPr>
          <a:lstStyle/>
          <a:p>
            <a:pPr>
              <a:defRPr/>
            </a:pPr>
            <a:endParaRPr lang="en-GB" sz="2400" b="1" dirty="0">
              <a:solidFill>
                <a:srgbClr val="FF0000"/>
              </a:solidFill>
              <a:effectLst>
                <a:outerShdw blurRad="38100" dist="38100" dir="2700000" algn="tl">
                  <a:srgbClr val="000000">
                    <a:alpha val="43137"/>
                  </a:srgbClr>
                </a:outerShdw>
              </a:effectLst>
            </a:endParaRPr>
          </a:p>
          <a:p>
            <a:pPr>
              <a:defRPr/>
            </a:pPr>
            <a:endParaRPr lang="en-GB" b="1" dirty="0">
              <a:solidFill>
                <a:srgbClr val="FF0000"/>
              </a:solidFill>
              <a:effectLst>
                <a:outerShdw blurRad="38100" dist="38100" dir="2700000" algn="tl">
                  <a:srgbClr val="000000">
                    <a:alpha val="43137"/>
                  </a:srgbClr>
                </a:outerShdw>
              </a:effectLst>
            </a:endParaRPr>
          </a:p>
        </p:txBody>
      </p:sp>
      <p:sp>
        <p:nvSpPr>
          <p:cNvPr id="2" name="Rectangle 1"/>
          <p:cNvSpPr/>
          <p:nvPr/>
        </p:nvSpPr>
        <p:spPr>
          <a:xfrm>
            <a:off x="119755" y="5981123"/>
            <a:ext cx="5100317" cy="830997"/>
          </a:xfrm>
          <a:prstGeom prst="rect">
            <a:avLst/>
          </a:prstGeom>
        </p:spPr>
        <p:txBody>
          <a:bodyPr wrap="square">
            <a:spAutoFit/>
          </a:bodyPr>
          <a:lstStyle/>
          <a:p>
            <a:pPr algn="r"/>
            <a:r>
              <a:rPr lang="en-GB" sz="1600" dirty="0">
                <a:solidFill>
                  <a:prstClr val="white"/>
                </a:solidFill>
              </a:rPr>
              <a:t>Chiang Kai-shek after the capture of Shanghai, 1927; Chiang Kai-shek and Soong Mei-Ling  marriage, Majestic Hotel, Shanghai, 1927</a:t>
            </a:r>
            <a:endParaRPr lang="en-GB" dirty="0">
              <a:solidFill>
                <a:prstClr val="white"/>
              </a:solidFill>
            </a:endParaRPr>
          </a:p>
        </p:txBody>
      </p:sp>
      <p:sp>
        <p:nvSpPr>
          <p:cNvPr id="3" name="AutoShape 2" descr="http://c8.alamy.com/comp/C46DJT/chiang-kai-shek-after-the-capture-of-shanghai-1927-C46DJT.jpg"/>
          <p:cNvSpPr>
            <a:spLocks noChangeAspect="1" noChangeArrowheads="1"/>
          </p:cNvSpPr>
          <p:nvPr/>
        </p:nvSpPr>
        <p:spPr bwMode="auto">
          <a:xfrm>
            <a:off x="63500" y="-136525"/>
            <a:ext cx="6981825" cy="559117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white"/>
              </a:solidFill>
            </a:endParaRPr>
          </a:p>
        </p:txBody>
      </p:sp>
      <p:pic>
        <p:nvPicPr>
          <p:cNvPr id="1945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46034" y="44624"/>
            <a:ext cx="4889825" cy="388645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9460" name="Picture 4"/>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b="9449"/>
          <a:stretch/>
        </p:blipFill>
        <p:spPr bwMode="auto">
          <a:xfrm>
            <a:off x="5270033" y="3995114"/>
            <a:ext cx="3791036" cy="274625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Rectangle 7"/>
          <p:cNvSpPr/>
          <p:nvPr/>
        </p:nvSpPr>
        <p:spPr>
          <a:xfrm>
            <a:off x="63500" y="116632"/>
            <a:ext cx="9024312" cy="830997"/>
          </a:xfrm>
          <a:prstGeom prst="rect">
            <a:avLst/>
          </a:prstGeom>
        </p:spPr>
        <p:txBody>
          <a:bodyPr wrap="square" lIns="540000" rIns="540000">
            <a:spAutoFit/>
          </a:bodyPr>
          <a:lstStyle/>
          <a:p>
            <a:pPr>
              <a:defRPr/>
            </a:pPr>
            <a:r>
              <a:rPr lang="en-GB" sz="2400" b="1" dirty="0" smtClean="0">
                <a:solidFill>
                  <a:srgbClr val="FF0000"/>
                </a:solidFill>
                <a:effectLst>
                  <a:outerShdw blurRad="38100" dist="38100" dir="2700000" algn="tl">
                    <a:srgbClr val="000000">
                      <a:alpha val="43137"/>
                    </a:srgbClr>
                  </a:outerShdw>
                </a:effectLst>
              </a:rPr>
              <a:t>4. Shanghai Modern: </a:t>
            </a:r>
          </a:p>
          <a:p>
            <a:pPr>
              <a:defRPr/>
            </a:pPr>
            <a:r>
              <a:rPr lang="en-GB" sz="2400" b="1" dirty="0" smtClean="0">
                <a:solidFill>
                  <a:srgbClr val="FF0000"/>
                </a:solidFill>
                <a:effectLst>
                  <a:outerShdw blurRad="38100" dist="38100" dir="2700000" algn="tl">
                    <a:srgbClr val="000000">
                      <a:alpha val="43137"/>
                    </a:srgbClr>
                  </a:outerShdw>
                </a:effectLst>
              </a:rPr>
              <a:t>Nationalist Shanghai</a:t>
            </a:r>
            <a:endParaRPr lang="en-GB" sz="2400" b="1" dirty="0">
              <a:solidFill>
                <a:srgbClr val="FF0000"/>
              </a:solidFill>
              <a:effectLst>
                <a:outerShdw blurRad="38100" dist="38100" dir="2700000" algn="tl">
                  <a:srgbClr val="000000">
                    <a:alpha val="43137"/>
                  </a:srgbClr>
                </a:outerShdw>
              </a:effectLst>
            </a:endParaRPr>
          </a:p>
        </p:txBody>
      </p:sp>
      <p:sp>
        <p:nvSpPr>
          <p:cNvPr id="9" name="Rectangle 8"/>
          <p:cNvSpPr/>
          <p:nvPr/>
        </p:nvSpPr>
        <p:spPr>
          <a:xfrm>
            <a:off x="0" y="683773"/>
            <a:ext cx="5220072" cy="6309420"/>
          </a:xfrm>
          <a:prstGeom prst="rect">
            <a:avLst/>
          </a:prstGeom>
        </p:spPr>
        <p:txBody>
          <a:bodyPr wrap="square" lIns="540000" rIns="540000">
            <a:spAutoFit/>
          </a:bodyPr>
          <a:lstStyle/>
          <a:p>
            <a:pPr>
              <a:defRPr/>
            </a:pPr>
            <a:endParaRPr lang="en-GB" sz="2000" b="1" dirty="0">
              <a:solidFill>
                <a:srgbClr val="FFFF00"/>
              </a:solidFill>
              <a:effectLst>
                <a:outerShdw blurRad="38100" dist="38100" dir="2700000" algn="tl">
                  <a:srgbClr val="000000">
                    <a:alpha val="43137"/>
                  </a:srgbClr>
                </a:outerShdw>
              </a:effectLst>
            </a:endParaRPr>
          </a:p>
          <a:p>
            <a:pPr marL="342900" indent="-342900">
              <a:buFontTx/>
              <a:buChar char="-"/>
              <a:defRPr/>
            </a:pPr>
            <a:r>
              <a:rPr lang="en-GB" sz="2000" b="1" dirty="0">
                <a:solidFill>
                  <a:srgbClr val="FFFF00"/>
                </a:solidFill>
                <a:effectLst>
                  <a:outerShdw blurRad="38100" dist="38100" dir="2700000" algn="tl">
                    <a:srgbClr val="000000">
                      <a:alpha val="43137"/>
                    </a:srgbClr>
                  </a:outerShdw>
                </a:effectLst>
              </a:rPr>
              <a:t>Warlord Era 1916–1928: China ruled by competing factions</a:t>
            </a:r>
          </a:p>
          <a:p>
            <a:pPr marL="342900" indent="-342900">
              <a:buFontTx/>
              <a:buChar char="-"/>
              <a:defRPr/>
            </a:pPr>
            <a:r>
              <a:rPr lang="en-GB" sz="2000" b="1" dirty="0">
                <a:solidFill>
                  <a:srgbClr val="FFFF00"/>
                </a:solidFill>
                <a:effectLst>
                  <a:outerShdw blurRad="38100" dist="38100" dir="2700000" algn="tl">
                    <a:srgbClr val="000000">
                      <a:alpha val="43137"/>
                    </a:srgbClr>
                  </a:outerShdw>
                </a:effectLst>
              </a:rPr>
              <a:t>Nationalist leaders use International Settlement as hideout</a:t>
            </a:r>
          </a:p>
          <a:p>
            <a:pPr marL="342900" indent="-342900">
              <a:buFontTx/>
              <a:buChar char="-"/>
              <a:defRPr/>
            </a:pPr>
            <a:r>
              <a:rPr lang="en-GB" sz="2000" b="1" dirty="0">
                <a:solidFill>
                  <a:srgbClr val="FFFF00"/>
                </a:solidFill>
                <a:effectLst>
                  <a:outerShdw blurRad="38100" dist="38100" dir="2700000" algn="tl">
                    <a:srgbClr val="000000">
                      <a:alpha val="43137"/>
                    </a:srgbClr>
                  </a:outerShdw>
                </a:effectLst>
              </a:rPr>
              <a:t>Chiang Kai-shek (1887–1975) eventually emerges as leader of unified national government in 1928</a:t>
            </a:r>
          </a:p>
          <a:p>
            <a:pPr marL="342900" indent="-342900">
              <a:buFontTx/>
              <a:buChar char="-"/>
              <a:defRPr/>
            </a:pPr>
            <a:r>
              <a:rPr lang="en-GB" sz="2000" b="1" dirty="0">
                <a:solidFill>
                  <a:srgbClr val="FFFF00"/>
                </a:solidFill>
                <a:effectLst>
                  <a:outerShdw blurRad="38100" dist="38100" dir="2700000" algn="tl">
                    <a:srgbClr val="000000">
                      <a:alpha val="43137"/>
                    </a:srgbClr>
                  </a:outerShdw>
                </a:effectLst>
              </a:rPr>
              <a:t>Consolidation of power facilitated by Shanghai Massacre of 1927, which purged  Chiang’s political opponents (especially communists)</a:t>
            </a:r>
          </a:p>
          <a:p>
            <a:pPr marL="342900" indent="-342900">
              <a:buFontTx/>
              <a:buChar char="-"/>
              <a:defRPr/>
            </a:pPr>
            <a:r>
              <a:rPr lang="en-GB" sz="2000" b="1" dirty="0">
                <a:solidFill>
                  <a:srgbClr val="FFFF00"/>
                </a:solidFill>
                <a:effectLst>
                  <a:outerShdw blurRad="38100" dist="38100" dir="2700000" algn="tl">
                    <a:srgbClr val="000000">
                      <a:alpha val="43137"/>
                    </a:srgbClr>
                  </a:outerShdw>
                </a:effectLst>
              </a:rPr>
              <a:t>Chiang, later dictator of Taiwan-based Republic of China, married to Soong Mei-Ling, sister of Soong </a:t>
            </a:r>
            <a:r>
              <a:rPr lang="en-GB" sz="2000" b="1" dirty="0" smtClean="0">
                <a:solidFill>
                  <a:srgbClr val="FFFF00"/>
                </a:solidFill>
                <a:effectLst>
                  <a:outerShdw blurRad="38100" dist="38100" dir="2700000" algn="tl">
                    <a:srgbClr val="000000">
                      <a:alpha val="43137"/>
                    </a:srgbClr>
                  </a:outerShdw>
                </a:effectLst>
              </a:rPr>
              <a:t>Qing-ling – wife of Sun Yat-sen</a:t>
            </a:r>
            <a:endParaRPr lang="en-GB" sz="2000" b="1" dirty="0">
              <a:solidFill>
                <a:srgbClr val="FFFF00"/>
              </a:solidFill>
              <a:effectLst>
                <a:outerShdw blurRad="38100" dist="38100" dir="2700000" algn="tl">
                  <a:srgbClr val="000000">
                    <a:alpha val="43137"/>
                  </a:srgbClr>
                </a:outerShdw>
              </a:effectLst>
            </a:endParaRPr>
          </a:p>
          <a:p>
            <a:pPr marL="342900" indent="-342900">
              <a:buFontTx/>
              <a:buChar char="-"/>
              <a:defRPr/>
            </a:pPr>
            <a:endParaRPr lang="en-GB" sz="2000" b="1" dirty="0">
              <a:solidFill>
                <a:srgbClr val="FFFF00"/>
              </a:solidFill>
              <a:effectLst>
                <a:outerShdw blurRad="38100" dist="38100" dir="2700000" algn="tl">
                  <a:srgbClr val="000000">
                    <a:alpha val="43137"/>
                  </a:srgbClr>
                </a:outerShdw>
              </a:effectLst>
            </a:endParaRPr>
          </a:p>
          <a:p>
            <a:pPr marL="342900" indent="-342900">
              <a:buFontTx/>
              <a:buChar char="-"/>
              <a:defRPr/>
            </a:pPr>
            <a:endParaRPr lang="en-GB" sz="2000" b="1" dirty="0">
              <a:solidFill>
                <a:srgbClr val="FFFF00"/>
              </a:solidFill>
              <a:effectLst>
                <a:outerShdw blurRad="38100" dist="38100" dir="2700000" algn="tl">
                  <a:srgbClr val="000000">
                    <a:alpha val="43137"/>
                  </a:srgbClr>
                </a:outerShdw>
              </a:effectLst>
            </a:endParaRPr>
          </a:p>
          <a:p>
            <a:pPr>
              <a:defRPr/>
            </a:pPr>
            <a:endParaRPr lang="en-GB" sz="2400" b="1" dirty="0">
              <a:solidFill>
                <a:srgbClr val="FFFF00"/>
              </a:solidFill>
            </a:endParaRPr>
          </a:p>
        </p:txBody>
      </p:sp>
    </p:spTree>
    <p:extLst>
      <p:ext uri="{BB962C8B-B14F-4D97-AF65-F5344CB8AC3E}">
        <p14:creationId xmlns:p14="http://schemas.microsoft.com/office/powerpoint/2010/main" val="724314154"/>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4131811" y="0"/>
            <a:ext cx="5004048" cy="1736878"/>
          </a:xfrm>
          <a:prstGeom prst="rect">
            <a:avLst/>
          </a:prstGeom>
        </p:spPr>
        <p:txBody>
          <a:bodyPr wrap="square" lIns="540000" tIns="540000" rIns="540000" bIns="540000">
            <a:spAutoFit/>
          </a:bodyPr>
          <a:lstStyle/>
          <a:p>
            <a:pPr fontAlgn="auto">
              <a:spcBef>
                <a:spcPts val="0"/>
              </a:spcBef>
              <a:spcAft>
                <a:spcPts val="0"/>
              </a:spcAft>
              <a:defRPr/>
            </a:pPr>
            <a:endParaRPr lang="en-GB" sz="2400" b="1" dirty="0" smtClean="0">
              <a:solidFill>
                <a:srgbClr val="FF0000"/>
              </a:solidFill>
              <a:effectLst>
                <a:outerShdw blurRad="38100" dist="38100" dir="2700000" algn="tl">
                  <a:srgbClr val="000000">
                    <a:alpha val="43137"/>
                  </a:srgbClr>
                </a:outerShdw>
              </a:effectLst>
              <a:latin typeface="+mn-lt"/>
              <a:cs typeface="+mn-cs"/>
            </a:endParaRPr>
          </a:p>
          <a:p>
            <a:pPr fontAlgn="auto">
              <a:spcBef>
                <a:spcPts val="0"/>
              </a:spcBef>
              <a:spcAft>
                <a:spcPts val="0"/>
              </a:spcAft>
              <a:defRPr/>
            </a:pPr>
            <a:endParaRPr lang="en-GB" b="1" dirty="0">
              <a:solidFill>
                <a:srgbClr val="FF0000"/>
              </a:solidFill>
              <a:effectLst>
                <a:outerShdw blurRad="38100" dist="38100" dir="2700000" algn="tl">
                  <a:srgbClr val="000000">
                    <a:alpha val="43137"/>
                  </a:srgbClr>
                </a:outerShdw>
              </a:effectLst>
              <a:latin typeface="+mn-lt"/>
              <a:cs typeface="+mn-cs"/>
            </a:endParaRPr>
          </a:p>
        </p:txBody>
      </p:sp>
      <p:sp>
        <p:nvSpPr>
          <p:cNvPr id="3" name="AutoShape 2" descr="http://c8.alamy.com/comp/C46DJT/chiang-kai-shek-after-the-capture-of-shanghai-1927-C46DJT.jpg"/>
          <p:cNvSpPr>
            <a:spLocks noChangeAspect="1" noChangeArrowheads="1"/>
          </p:cNvSpPr>
          <p:nvPr/>
        </p:nvSpPr>
        <p:spPr bwMode="auto">
          <a:xfrm>
            <a:off x="63500" y="-136525"/>
            <a:ext cx="6981825" cy="559117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20482"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3084" y="654429"/>
            <a:ext cx="5904656" cy="414383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483"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01443" y="2726345"/>
            <a:ext cx="1313803" cy="204734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Rectangle 7"/>
          <p:cNvSpPr/>
          <p:nvPr/>
        </p:nvSpPr>
        <p:spPr>
          <a:xfrm>
            <a:off x="65356" y="222108"/>
            <a:ext cx="9024312" cy="461665"/>
          </a:xfrm>
          <a:prstGeom prst="rect">
            <a:avLst/>
          </a:prstGeom>
        </p:spPr>
        <p:txBody>
          <a:bodyPr wrap="square" lIns="540000" rIns="540000">
            <a:spAutoFit/>
          </a:bodyPr>
          <a:lstStyle/>
          <a:p>
            <a:pPr lvl="0">
              <a:defRPr/>
            </a:pPr>
            <a:r>
              <a:rPr lang="en-GB" sz="2400" b="1" dirty="0" smtClean="0">
                <a:solidFill>
                  <a:srgbClr val="FF0000"/>
                </a:solidFill>
                <a:effectLst>
                  <a:outerShdw blurRad="38100" dist="38100" dir="2700000" algn="tl">
                    <a:srgbClr val="000000">
                      <a:alpha val="43137"/>
                    </a:srgbClr>
                  </a:outerShdw>
                </a:effectLst>
              </a:rPr>
              <a:t>4. Shanghai Modern: Occupied Shanghai</a:t>
            </a:r>
          </a:p>
        </p:txBody>
      </p:sp>
      <p:sp>
        <p:nvSpPr>
          <p:cNvPr id="9" name="Rectangle 8"/>
          <p:cNvSpPr/>
          <p:nvPr/>
        </p:nvSpPr>
        <p:spPr>
          <a:xfrm>
            <a:off x="-41618" y="4508320"/>
            <a:ext cx="7385031" cy="2246769"/>
          </a:xfrm>
          <a:prstGeom prst="rect">
            <a:avLst/>
          </a:prstGeom>
        </p:spPr>
        <p:txBody>
          <a:bodyPr wrap="square" lIns="540000" rIns="540000">
            <a:spAutoFit/>
          </a:bodyPr>
          <a:lstStyle/>
          <a:p>
            <a:pPr lvl="0">
              <a:defRPr/>
            </a:pPr>
            <a:endParaRPr lang="en-GB" sz="2000" b="1" dirty="0">
              <a:solidFill>
                <a:srgbClr val="FFFF00"/>
              </a:solidFill>
              <a:effectLst>
                <a:outerShdw blurRad="38100" dist="38100" dir="2700000" algn="tl">
                  <a:srgbClr val="000000">
                    <a:alpha val="43137"/>
                  </a:srgbClr>
                </a:outerShdw>
              </a:effectLst>
            </a:endParaRPr>
          </a:p>
          <a:p>
            <a:pPr marL="342900" lvl="0" indent="-342900">
              <a:buFontTx/>
              <a:buChar char="-"/>
              <a:defRPr/>
            </a:pPr>
            <a:r>
              <a:rPr lang="en-GB" sz="2000" b="1" dirty="0" smtClean="0">
                <a:solidFill>
                  <a:srgbClr val="FFFF00"/>
                </a:solidFill>
                <a:effectLst>
                  <a:outerShdw blurRad="38100" dist="38100" dir="2700000" algn="tl">
                    <a:srgbClr val="000000">
                      <a:alpha val="43137"/>
                    </a:srgbClr>
                  </a:outerShdw>
                </a:effectLst>
              </a:rPr>
              <a:t>Shanghai occupied during Second </a:t>
            </a:r>
            <a:r>
              <a:rPr lang="en-GB" sz="2000" b="1" dirty="0">
                <a:solidFill>
                  <a:srgbClr val="FFFF00"/>
                </a:solidFill>
                <a:effectLst>
                  <a:outerShdw blurRad="38100" dist="38100" dir="2700000" algn="tl">
                    <a:srgbClr val="000000">
                      <a:alpha val="43137"/>
                    </a:srgbClr>
                  </a:outerShdw>
                </a:effectLst>
              </a:rPr>
              <a:t>Sino-Japanese </a:t>
            </a:r>
            <a:r>
              <a:rPr lang="en-GB" sz="2000" b="1" dirty="0" smtClean="0">
                <a:solidFill>
                  <a:srgbClr val="FFFF00"/>
                </a:solidFill>
                <a:effectLst>
                  <a:outerShdw blurRad="38100" dist="38100" dir="2700000" algn="tl">
                    <a:srgbClr val="000000">
                      <a:alpha val="43137"/>
                    </a:srgbClr>
                  </a:outerShdw>
                </a:effectLst>
              </a:rPr>
              <a:t>War, 1937–1945</a:t>
            </a:r>
          </a:p>
          <a:p>
            <a:pPr marL="342900" lvl="0" indent="-342900">
              <a:buFontTx/>
              <a:buChar char="-"/>
              <a:defRPr/>
            </a:pPr>
            <a:r>
              <a:rPr lang="en-GB" sz="2000" b="1" dirty="0" smtClean="0">
                <a:solidFill>
                  <a:srgbClr val="FFFF00"/>
                </a:solidFill>
                <a:effectLst>
                  <a:outerShdw blurRad="38100" dist="38100" dir="2700000" algn="tl">
                    <a:srgbClr val="000000">
                      <a:alpha val="43137"/>
                    </a:srgbClr>
                  </a:outerShdw>
                </a:effectLst>
              </a:rPr>
              <a:t>Initially protected international settlements; seized after Pearl Harbour attacks, 1941</a:t>
            </a:r>
          </a:p>
          <a:p>
            <a:pPr marL="342900" lvl="0" indent="-342900">
              <a:buFontTx/>
              <a:buChar char="-"/>
              <a:defRPr/>
            </a:pPr>
            <a:r>
              <a:rPr lang="en-GB" sz="2000" b="1" dirty="0" smtClean="0">
                <a:solidFill>
                  <a:srgbClr val="FFFF00"/>
                </a:solidFill>
                <a:effectLst>
                  <a:outerShdw blurRad="38100" dist="38100" dir="2700000" algn="tl">
                    <a:srgbClr val="000000">
                      <a:alpha val="43137"/>
                    </a:srgbClr>
                  </a:outerShdw>
                </a:effectLst>
              </a:rPr>
              <a:t>Increased discrimination of Jewish refugees thereafter: est. of Shanghai Ghetto</a:t>
            </a:r>
            <a:endParaRPr lang="en-GB" sz="2400" b="1" dirty="0">
              <a:solidFill>
                <a:srgbClr val="FFFF00"/>
              </a:solidFill>
            </a:endParaRPr>
          </a:p>
        </p:txBody>
      </p:sp>
      <p:pic>
        <p:nvPicPr>
          <p:cNvPr id="2" name="Picture 1"/>
          <p:cNvPicPr>
            <a:picLocks noChangeAspect="1"/>
          </p:cNvPicPr>
          <p:nvPr/>
        </p:nvPicPr>
        <p:blipFill rotWithShape="1">
          <a:blip r:embed="rId5"/>
          <a:srcRect l="73237" t="1450" r="1099" b="72386"/>
          <a:stretch/>
        </p:blipFill>
        <p:spPr>
          <a:xfrm>
            <a:off x="7343414" y="4365104"/>
            <a:ext cx="1728193" cy="1472815"/>
          </a:xfrm>
          <a:prstGeom prst="rect">
            <a:avLst/>
          </a:prstGeom>
        </p:spPr>
      </p:pic>
      <p:pic>
        <p:nvPicPr>
          <p:cNvPr id="10" name="Picture 9"/>
          <p:cNvPicPr>
            <a:picLocks noChangeAspect="1"/>
          </p:cNvPicPr>
          <p:nvPr/>
        </p:nvPicPr>
        <p:blipFill rotWithShape="1">
          <a:blip r:embed="rId5"/>
          <a:srcRect l="-3083" t="158" r="28357" b="224"/>
          <a:stretch/>
        </p:blipFill>
        <p:spPr>
          <a:xfrm>
            <a:off x="5935789" y="654429"/>
            <a:ext cx="3208211" cy="3575167"/>
          </a:xfrm>
          <a:prstGeom prst="rect">
            <a:avLst/>
          </a:prstGeom>
        </p:spPr>
      </p:pic>
    </p:spTree>
    <p:extLst>
      <p:ext uri="{BB962C8B-B14F-4D97-AF65-F5344CB8AC3E}">
        <p14:creationId xmlns:p14="http://schemas.microsoft.com/office/powerpoint/2010/main" val="1478436570"/>
      </p:ext>
    </p:extLst>
  </p:cSld>
  <p:clrMapOvr>
    <a:masterClrMapping/>
  </p:clrMapOvr>
  <p:timing>
    <p:tnLst>
      <p:par>
        <p:cTn id="1" dur="indefinite" restart="never" nodeType="tmRoot"/>
      </p:par>
    </p:tnLst>
  </p:timing>
</p:sld>
</file>

<file path=ppt/theme/theme1.xml><?xml version="1.0" encoding="utf-8"?>
<a:theme xmlns:a="http://schemas.openxmlformats.org/drawingml/2006/main" name="1_Office Theme">
  <a:themeElements>
    <a:clrScheme name="Executive">
      <a:dk1>
        <a:sysClr val="windowText" lastClr="000000"/>
      </a:dk1>
      <a:lt1>
        <a:sysClr val="window" lastClr="FFFFFF"/>
      </a:lt1>
      <a:dk2>
        <a:srgbClr val="2F5897"/>
      </a:dk2>
      <a:lt2>
        <a:srgbClr val="E4E9EF"/>
      </a:lt2>
      <a:accent1>
        <a:srgbClr val="6076B4"/>
      </a:accent1>
      <a:accent2>
        <a:srgbClr val="9C5252"/>
      </a:accent2>
      <a:accent3>
        <a:srgbClr val="E68422"/>
      </a:accent3>
      <a:accent4>
        <a:srgbClr val="846648"/>
      </a:accent4>
      <a:accent5>
        <a:srgbClr val="63891F"/>
      </a:accent5>
      <a:accent6>
        <a:srgbClr val="758085"/>
      </a:accent6>
      <a:hlink>
        <a:srgbClr val="3399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3282</TotalTime>
  <Words>3431</Words>
  <Application>Microsoft Office PowerPoint</Application>
  <PresentationFormat>On-screen Show (4:3)</PresentationFormat>
  <Paragraphs>263</Paragraphs>
  <Slides>46</Slides>
  <Notes>24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46</vt:i4>
      </vt:variant>
    </vt:vector>
  </HeadingPairs>
  <TitlesOfParts>
    <vt:vector size="51" baseType="lpstr">
      <vt:lpstr>ＭＳ Ｐゴシック</vt:lpstr>
      <vt:lpstr>Arial</vt:lpstr>
      <vt:lpstr>Calibri</vt:lpstr>
      <vt:lpstr>Times New Roman</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dc:creator>
  <cp:lastModifiedBy>Alexander Scott</cp:lastModifiedBy>
  <cp:revision>120</cp:revision>
  <cp:lastPrinted>2018-12-04T09:30:21Z</cp:lastPrinted>
  <dcterms:created xsi:type="dcterms:W3CDTF">2016-02-12T16:02:22Z</dcterms:created>
  <dcterms:modified xsi:type="dcterms:W3CDTF">2018-12-04T12:59:52Z</dcterms:modified>
</cp:coreProperties>
</file>