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0"/>
  </p:notesMasterIdLst>
  <p:sldIdLst>
    <p:sldId id="257" r:id="rId5"/>
    <p:sldId id="294" r:id="rId6"/>
    <p:sldId id="295" r:id="rId7"/>
    <p:sldId id="296" r:id="rId8"/>
    <p:sldId id="263" r:id="rId9"/>
    <p:sldId id="268" r:id="rId10"/>
    <p:sldId id="269" r:id="rId11"/>
    <p:sldId id="264" r:id="rId12"/>
    <p:sldId id="299" r:id="rId13"/>
    <p:sldId id="270" r:id="rId14"/>
    <p:sldId id="300" r:id="rId15"/>
    <p:sldId id="266" r:id="rId16"/>
    <p:sldId id="273" r:id="rId17"/>
    <p:sldId id="274" r:id="rId18"/>
    <p:sldId id="275" r:id="rId19"/>
    <p:sldId id="301" r:id="rId20"/>
    <p:sldId id="276" r:id="rId21"/>
    <p:sldId id="277" r:id="rId22"/>
    <p:sldId id="302" r:id="rId23"/>
    <p:sldId id="278" r:id="rId24"/>
    <p:sldId id="303" r:id="rId25"/>
    <p:sldId id="271" r:id="rId26"/>
    <p:sldId id="279" r:id="rId27"/>
    <p:sldId id="290" r:id="rId28"/>
    <p:sldId id="282" r:id="rId29"/>
    <p:sldId id="280" r:id="rId30"/>
    <p:sldId id="284" r:id="rId31"/>
    <p:sldId id="304" r:id="rId32"/>
    <p:sldId id="285" r:id="rId33"/>
    <p:sldId id="286" r:id="rId34"/>
    <p:sldId id="283" r:id="rId35"/>
    <p:sldId id="281" r:id="rId36"/>
    <p:sldId id="287" r:id="rId37"/>
    <p:sldId id="289" r:id="rId38"/>
    <p:sldId id="288"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1470" autoAdjust="0"/>
  </p:normalViewPr>
  <p:slideViewPr>
    <p:cSldViewPr>
      <p:cViewPr varScale="1">
        <p:scale>
          <a:sx n="67" d="100"/>
          <a:sy n="67" d="100"/>
        </p:scale>
        <p:origin x="1485" y="3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Murphy" userId="9ba79fcb-d62b-4ed0-b66e-b4415e918fea" providerId="ADAL" clId="{768C072D-7D5F-4A70-8BE7-2C421DA854CC}"/>
    <pc:docChg chg="modSld">
      <pc:chgData name="Alison Murphy" userId="9ba79fcb-d62b-4ed0-b66e-b4415e918fea" providerId="ADAL" clId="{768C072D-7D5F-4A70-8BE7-2C421DA854CC}" dt="2023-02-02T12:22:11.605" v="1" actId="20577"/>
      <pc:docMkLst>
        <pc:docMk/>
      </pc:docMkLst>
      <pc:sldChg chg="modSp mod">
        <pc:chgData name="Alison Murphy" userId="9ba79fcb-d62b-4ed0-b66e-b4415e918fea" providerId="ADAL" clId="{768C072D-7D5F-4A70-8BE7-2C421DA854CC}" dt="2023-02-02T12:22:11.605" v="1" actId="20577"/>
        <pc:sldMkLst>
          <pc:docMk/>
          <pc:sldMk cId="77181577" sldId="257"/>
        </pc:sldMkLst>
        <pc:spChg chg="mod">
          <ac:chgData name="Alison Murphy" userId="9ba79fcb-d62b-4ed0-b66e-b4415e918fea" providerId="ADAL" clId="{768C072D-7D5F-4A70-8BE7-2C421DA854CC}" dt="2023-02-02T12:22:11.605" v="1" actId="20577"/>
          <ac:spMkLst>
            <pc:docMk/>
            <pc:sldMk cId="77181577" sldId="257"/>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82D864-C5DD-4C70-BBB8-68A29A756E98}" type="doc">
      <dgm:prSet loTypeId="urn:microsoft.com/office/officeart/2005/8/layout/venn1" loCatId="relationship" qsTypeId="urn:microsoft.com/office/officeart/2005/8/quickstyle/simple1" qsCatId="simple" csTypeId="urn:microsoft.com/office/officeart/2005/8/colors/colorful4" csCatId="colorful" phldr="1"/>
      <dgm:spPr/>
    </dgm:pt>
    <dgm:pt modelId="{C6604AD1-FC86-48EB-87CF-1B2DE744C54F}">
      <dgm:prSet phldrT="[Text]"/>
      <dgm:spPr/>
      <dgm:t>
        <a:bodyPr/>
        <a:lstStyle/>
        <a:p>
          <a:r>
            <a:rPr lang="en-GB" dirty="0"/>
            <a:t>Hattie</a:t>
          </a:r>
        </a:p>
      </dgm:t>
    </dgm:pt>
    <dgm:pt modelId="{AC8C77C0-A09D-4A9D-86EE-5498A5AB36D5}" type="parTrans" cxnId="{50BA7CBC-8BFD-49CD-A102-8732B576B8E4}">
      <dgm:prSet/>
      <dgm:spPr/>
      <dgm:t>
        <a:bodyPr/>
        <a:lstStyle/>
        <a:p>
          <a:endParaRPr lang="en-GB"/>
        </a:p>
      </dgm:t>
    </dgm:pt>
    <dgm:pt modelId="{A7B5378E-624F-4909-936B-023F6E3E7FE7}" type="sibTrans" cxnId="{50BA7CBC-8BFD-49CD-A102-8732B576B8E4}">
      <dgm:prSet/>
      <dgm:spPr/>
      <dgm:t>
        <a:bodyPr/>
        <a:lstStyle/>
        <a:p>
          <a:endParaRPr lang="en-GB"/>
        </a:p>
      </dgm:t>
    </dgm:pt>
    <dgm:pt modelId="{04074D63-2137-4F1A-AC83-2190F2E8FC44}">
      <dgm:prSet phldrT="[Text]"/>
      <dgm:spPr/>
      <dgm:t>
        <a:bodyPr/>
        <a:lstStyle/>
        <a:p>
          <a:r>
            <a:rPr lang="en-GB" dirty="0"/>
            <a:t>Coe et al</a:t>
          </a:r>
        </a:p>
      </dgm:t>
    </dgm:pt>
    <dgm:pt modelId="{512B8DF2-E2FD-4908-8D94-C0D405D8E5E7}" type="parTrans" cxnId="{27D3C251-B336-466C-8057-7AE0AE01C465}">
      <dgm:prSet/>
      <dgm:spPr/>
      <dgm:t>
        <a:bodyPr/>
        <a:lstStyle/>
        <a:p>
          <a:endParaRPr lang="en-GB"/>
        </a:p>
      </dgm:t>
    </dgm:pt>
    <dgm:pt modelId="{0C036FF8-304A-404D-85EA-30100D40EDA6}" type="sibTrans" cxnId="{27D3C251-B336-466C-8057-7AE0AE01C465}">
      <dgm:prSet/>
      <dgm:spPr/>
      <dgm:t>
        <a:bodyPr/>
        <a:lstStyle/>
        <a:p>
          <a:endParaRPr lang="en-GB"/>
        </a:p>
      </dgm:t>
    </dgm:pt>
    <dgm:pt modelId="{917D5664-3040-4C5C-9B4C-D9956EDC38F5}">
      <dgm:prSet phldrT="[Text]"/>
      <dgm:spPr/>
      <dgm:t>
        <a:bodyPr/>
        <a:lstStyle/>
        <a:p>
          <a:r>
            <a:rPr lang="en-GB" dirty="0"/>
            <a:t>Galton </a:t>
          </a:r>
        </a:p>
      </dgm:t>
    </dgm:pt>
    <dgm:pt modelId="{F4A8686E-A383-473F-8245-E3A75168F3D9}" type="parTrans" cxnId="{481172A1-978B-4B88-B87E-5FEEB6FD0F8A}">
      <dgm:prSet/>
      <dgm:spPr/>
      <dgm:t>
        <a:bodyPr/>
        <a:lstStyle/>
        <a:p>
          <a:endParaRPr lang="en-GB"/>
        </a:p>
      </dgm:t>
    </dgm:pt>
    <dgm:pt modelId="{7BA9139C-FE0A-4131-AA7C-52FB3FEBAF5B}" type="sibTrans" cxnId="{481172A1-978B-4B88-B87E-5FEEB6FD0F8A}">
      <dgm:prSet/>
      <dgm:spPr/>
      <dgm:t>
        <a:bodyPr/>
        <a:lstStyle/>
        <a:p>
          <a:endParaRPr lang="en-GB"/>
        </a:p>
      </dgm:t>
    </dgm:pt>
    <dgm:pt modelId="{CDF741DE-ECB5-41C5-9D97-11865B6D8D8E}" type="pres">
      <dgm:prSet presAssocID="{AE82D864-C5DD-4C70-BBB8-68A29A756E98}" presName="compositeShape" presStyleCnt="0">
        <dgm:presLayoutVars>
          <dgm:chMax val="7"/>
          <dgm:dir/>
          <dgm:resizeHandles val="exact"/>
        </dgm:presLayoutVars>
      </dgm:prSet>
      <dgm:spPr/>
    </dgm:pt>
    <dgm:pt modelId="{EE8A8E92-A7D3-472F-8379-48325F3A4C60}" type="pres">
      <dgm:prSet presAssocID="{C6604AD1-FC86-48EB-87CF-1B2DE744C54F}" presName="circ1" presStyleLbl="vennNode1" presStyleIdx="0" presStyleCnt="3"/>
      <dgm:spPr/>
    </dgm:pt>
    <dgm:pt modelId="{74C6F26C-BFFD-495B-80CD-8BFE1ADD0480}" type="pres">
      <dgm:prSet presAssocID="{C6604AD1-FC86-48EB-87CF-1B2DE744C54F}" presName="circ1Tx" presStyleLbl="revTx" presStyleIdx="0" presStyleCnt="0">
        <dgm:presLayoutVars>
          <dgm:chMax val="0"/>
          <dgm:chPref val="0"/>
          <dgm:bulletEnabled val="1"/>
        </dgm:presLayoutVars>
      </dgm:prSet>
      <dgm:spPr/>
    </dgm:pt>
    <dgm:pt modelId="{60BDA7ED-5C00-480B-9B7D-AB781CE5CC81}" type="pres">
      <dgm:prSet presAssocID="{04074D63-2137-4F1A-AC83-2190F2E8FC44}" presName="circ2" presStyleLbl="vennNode1" presStyleIdx="1" presStyleCnt="3"/>
      <dgm:spPr/>
    </dgm:pt>
    <dgm:pt modelId="{7E2C42F6-51B7-461B-8159-2AD4A9669D8D}" type="pres">
      <dgm:prSet presAssocID="{04074D63-2137-4F1A-AC83-2190F2E8FC44}" presName="circ2Tx" presStyleLbl="revTx" presStyleIdx="0" presStyleCnt="0">
        <dgm:presLayoutVars>
          <dgm:chMax val="0"/>
          <dgm:chPref val="0"/>
          <dgm:bulletEnabled val="1"/>
        </dgm:presLayoutVars>
      </dgm:prSet>
      <dgm:spPr/>
    </dgm:pt>
    <dgm:pt modelId="{560C1508-7622-4EB6-A151-C89AA483F10F}" type="pres">
      <dgm:prSet presAssocID="{917D5664-3040-4C5C-9B4C-D9956EDC38F5}" presName="circ3" presStyleLbl="vennNode1" presStyleIdx="2" presStyleCnt="3"/>
      <dgm:spPr/>
    </dgm:pt>
    <dgm:pt modelId="{95278B4F-6A10-41B4-8A4B-B4200E184B9C}" type="pres">
      <dgm:prSet presAssocID="{917D5664-3040-4C5C-9B4C-D9956EDC38F5}" presName="circ3Tx" presStyleLbl="revTx" presStyleIdx="0" presStyleCnt="0">
        <dgm:presLayoutVars>
          <dgm:chMax val="0"/>
          <dgm:chPref val="0"/>
          <dgm:bulletEnabled val="1"/>
        </dgm:presLayoutVars>
      </dgm:prSet>
      <dgm:spPr/>
    </dgm:pt>
  </dgm:ptLst>
  <dgm:cxnLst>
    <dgm:cxn modelId="{93591303-DB52-4839-A2CD-C011142DA1D9}" type="presOf" srcId="{917D5664-3040-4C5C-9B4C-D9956EDC38F5}" destId="{95278B4F-6A10-41B4-8A4B-B4200E184B9C}" srcOrd="1" destOrd="0" presId="urn:microsoft.com/office/officeart/2005/8/layout/venn1"/>
    <dgm:cxn modelId="{30899843-52CC-48B5-A89B-B40551C104D7}" type="presOf" srcId="{917D5664-3040-4C5C-9B4C-D9956EDC38F5}" destId="{560C1508-7622-4EB6-A151-C89AA483F10F}" srcOrd="0" destOrd="0" presId="urn:microsoft.com/office/officeart/2005/8/layout/venn1"/>
    <dgm:cxn modelId="{CEF4DC45-D637-4CBF-B39F-AAE79401B7AA}" type="presOf" srcId="{C6604AD1-FC86-48EB-87CF-1B2DE744C54F}" destId="{EE8A8E92-A7D3-472F-8379-48325F3A4C60}" srcOrd="0" destOrd="0" presId="urn:microsoft.com/office/officeart/2005/8/layout/venn1"/>
    <dgm:cxn modelId="{27D3C251-B336-466C-8057-7AE0AE01C465}" srcId="{AE82D864-C5DD-4C70-BBB8-68A29A756E98}" destId="{04074D63-2137-4F1A-AC83-2190F2E8FC44}" srcOrd="1" destOrd="0" parTransId="{512B8DF2-E2FD-4908-8D94-C0D405D8E5E7}" sibTransId="{0C036FF8-304A-404D-85EA-30100D40EDA6}"/>
    <dgm:cxn modelId="{FDE00354-0409-4FD2-ADA7-FAAF690329F9}" type="presOf" srcId="{04074D63-2137-4F1A-AC83-2190F2E8FC44}" destId="{7E2C42F6-51B7-461B-8159-2AD4A9669D8D}" srcOrd="1" destOrd="0" presId="urn:microsoft.com/office/officeart/2005/8/layout/venn1"/>
    <dgm:cxn modelId="{481172A1-978B-4B88-B87E-5FEEB6FD0F8A}" srcId="{AE82D864-C5DD-4C70-BBB8-68A29A756E98}" destId="{917D5664-3040-4C5C-9B4C-D9956EDC38F5}" srcOrd="2" destOrd="0" parTransId="{F4A8686E-A383-473F-8245-E3A75168F3D9}" sibTransId="{7BA9139C-FE0A-4131-AA7C-52FB3FEBAF5B}"/>
    <dgm:cxn modelId="{6D22EEAE-E4D9-4060-B6A7-C9A812D43267}" type="presOf" srcId="{C6604AD1-FC86-48EB-87CF-1B2DE744C54F}" destId="{74C6F26C-BFFD-495B-80CD-8BFE1ADD0480}" srcOrd="1" destOrd="0" presId="urn:microsoft.com/office/officeart/2005/8/layout/venn1"/>
    <dgm:cxn modelId="{50BA7CBC-8BFD-49CD-A102-8732B576B8E4}" srcId="{AE82D864-C5DD-4C70-BBB8-68A29A756E98}" destId="{C6604AD1-FC86-48EB-87CF-1B2DE744C54F}" srcOrd="0" destOrd="0" parTransId="{AC8C77C0-A09D-4A9D-86EE-5498A5AB36D5}" sibTransId="{A7B5378E-624F-4909-936B-023F6E3E7FE7}"/>
    <dgm:cxn modelId="{5EC6C0EB-61EA-4EF3-AD38-8D44A1764D44}" type="presOf" srcId="{04074D63-2137-4F1A-AC83-2190F2E8FC44}" destId="{60BDA7ED-5C00-480B-9B7D-AB781CE5CC81}" srcOrd="0" destOrd="0" presId="urn:microsoft.com/office/officeart/2005/8/layout/venn1"/>
    <dgm:cxn modelId="{7899A2FB-7538-40FE-9A50-CFA37D1048AB}" type="presOf" srcId="{AE82D864-C5DD-4C70-BBB8-68A29A756E98}" destId="{CDF741DE-ECB5-41C5-9D97-11865B6D8D8E}" srcOrd="0" destOrd="0" presId="urn:microsoft.com/office/officeart/2005/8/layout/venn1"/>
    <dgm:cxn modelId="{C3B51F07-6F09-406C-989E-77041BF4E106}" type="presParOf" srcId="{CDF741DE-ECB5-41C5-9D97-11865B6D8D8E}" destId="{EE8A8E92-A7D3-472F-8379-48325F3A4C60}" srcOrd="0" destOrd="0" presId="urn:microsoft.com/office/officeart/2005/8/layout/venn1"/>
    <dgm:cxn modelId="{D68E9235-0DB8-46B4-BF9B-94E515834A73}" type="presParOf" srcId="{CDF741DE-ECB5-41C5-9D97-11865B6D8D8E}" destId="{74C6F26C-BFFD-495B-80CD-8BFE1ADD0480}" srcOrd="1" destOrd="0" presId="urn:microsoft.com/office/officeart/2005/8/layout/venn1"/>
    <dgm:cxn modelId="{EAAF4F23-D48B-4537-BDBD-DC5966E8D45E}" type="presParOf" srcId="{CDF741DE-ECB5-41C5-9D97-11865B6D8D8E}" destId="{60BDA7ED-5C00-480B-9B7D-AB781CE5CC81}" srcOrd="2" destOrd="0" presId="urn:microsoft.com/office/officeart/2005/8/layout/venn1"/>
    <dgm:cxn modelId="{85ABFB1C-F842-4694-A8A6-19B3C48D7557}" type="presParOf" srcId="{CDF741DE-ECB5-41C5-9D97-11865B6D8D8E}" destId="{7E2C42F6-51B7-461B-8159-2AD4A9669D8D}" srcOrd="3" destOrd="0" presId="urn:microsoft.com/office/officeart/2005/8/layout/venn1"/>
    <dgm:cxn modelId="{C9FD1E39-1F2C-466B-8F52-18F7982012C4}" type="presParOf" srcId="{CDF741DE-ECB5-41C5-9D97-11865B6D8D8E}" destId="{560C1508-7622-4EB6-A151-C89AA483F10F}" srcOrd="4" destOrd="0" presId="urn:microsoft.com/office/officeart/2005/8/layout/venn1"/>
    <dgm:cxn modelId="{D6E37B67-D611-490B-90C6-446DAEEF2E59}" type="presParOf" srcId="{CDF741DE-ECB5-41C5-9D97-11865B6D8D8E}" destId="{95278B4F-6A10-41B4-8A4B-B4200E184B9C}"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8A8E92-A7D3-472F-8379-48325F3A4C60}">
      <dsp:nvSpPr>
        <dsp:cNvPr id="0" name=""/>
        <dsp:cNvSpPr/>
      </dsp:nvSpPr>
      <dsp:spPr>
        <a:xfrm>
          <a:off x="1872106" y="60503"/>
          <a:ext cx="2904187" cy="2904187"/>
        </a:xfrm>
        <a:prstGeom prst="ellipse">
          <a:avLst/>
        </a:prstGeom>
        <a:solidFill>
          <a:schemeClr val="accent4">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222500">
            <a:lnSpc>
              <a:spcPct val="90000"/>
            </a:lnSpc>
            <a:spcBef>
              <a:spcPct val="0"/>
            </a:spcBef>
            <a:spcAft>
              <a:spcPct val="35000"/>
            </a:spcAft>
            <a:buNone/>
          </a:pPr>
          <a:r>
            <a:rPr lang="en-GB" sz="5000" kern="1200" dirty="0"/>
            <a:t>Hattie</a:t>
          </a:r>
        </a:p>
      </dsp:txBody>
      <dsp:txXfrm>
        <a:off x="2259331" y="568736"/>
        <a:ext cx="2129737" cy="1306884"/>
      </dsp:txXfrm>
    </dsp:sp>
    <dsp:sp modelId="{60BDA7ED-5C00-480B-9B7D-AB781CE5CC81}">
      <dsp:nvSpPr>
        <dsp:cNvPr id="0" name=""/>
        <dsp:cNvSpPr/>
      </dsp:nvSpPr>
      <dsp:spPr>
        <a:xfrm>
          <a:off x="2920033" y="1875620"/>
          <a:ext cx="2904187" cy="2904187"/>
        </a:xfrm>
        <a:prstGeom prst="ellipse">
          <a:avLst/>
        </a:prstGeom>
        <a:solidFill>
          <a:schemeClr val="accent4">
            <a:alpha val="50000"/>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222500">
            <a:lnSpc>
              <a:spcPct val="90000"/>
            </a:lnSpc>
            <a:spcBef>
              <a:spcPct val="0"/>
            </a:spcBef>
            <a:spcAft>
              <a:spcPct val="35000"/>
            </a:spcAft>
            <a:buNone/>
          </a:pPr>
          <a:r>
            <a:rPr lang="en-GB" sz="5000" kern="1200" dirty="0"/>
            <a:t>Coe et al</a:t>
          </a:r>
        </a:p>
      </dsp:txBody>
      <dsp:txXfrm>
        <a:off x="3808231" y="2625869"/>
        <a:ext cx="1742512" cy="1597302"/>
      </dsp:txXfrm>
    </dsp:sp>
    <dsp:sp modelId="{560C1508-7622-4EB6-A151-C89AA483F10F}">
      <dsp:nvSpPr>
        <dsp:cNvPr id="0" name=""/>
        <dsp:cNvSpPr/>
      </dsp:nvSpPr>
      <dsp:spPr>
        <a:xfrm>
          <a:off x="824178" y="1875620"/>
          <a:ext cx="2904187" cy="2904187"/>
        </a:xfrm>
        <a:prstGeom prst="ellipse">
          <a:avLst/>
        </a:prstGeom>
        <a:solidFill>
          <a:schemeClr val="accent4">
            <a:alpha val="50000"/>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2222500">
            <a:lnSpc>
              <a:spcPct val="90000"/>
            </a:lnSpc>
            <a:spcBef>
              <a:spcPct val="0"/>
            </a:spcBef>
            <a:spcAft>
              <a:spcPct val="35000"/>
            </a:spcAft>
            <a:buNone/>
          </a:pPr>
          <a:r>
            <a:rPr lang="en-GB" sz="5000" kern="1200" dirty="0"/>
            <a:t>Galton </a:t>
          </a:r>
        </a:p>
      </dsp:txBody>
      <dsp:txXfrm>
        <a:off x="1097656" y="2625869"/>
        <a:ext cx="1742512" cy="1597302"/>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6532A83-9CBA-4CBE-9F91-D702E8590FFE}" type="datetimeFigureOut">
              <a:rPr lang="en-GB" smtClean="0"/>
              <a:t>02/02/2023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CA7B83B-0670-4E02-ADF1-7ED5401A5119}" type="slidenum">
              <a:rPr lang="en-GB" smtClean="0"/>
              <a:t>‹#›</a:t>
            </a:fld>
            <a:endParaRPr lang="en-GB"/>
          </a:p>
        </p:txBody>
      </p:sp>
    </p:spTree>
    <p:extLst>
      <p:ext uri="{BB962C8B-B14F-4D97-AF65-F5344CB8AC3E}">
        <p14:creationId xmlns:p14="http://schemas.microsoft.com/office/powerpoint/2010/main" val="1053367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9CA7B83B-0670-4E02-ADF1-7ED5401A5119}" type="slidenum">
              <a:rPr lang="en-GB" smtClean="0"/>
              <a:t>2</a:t>
            </a:fld>
            <a:endParaRPr lang="en-GB"/>
          </a:p>
        </p:txBody>
      </p:sp>
    </p:spTree>
    <p:extLst>
      <p:ext uri="{BB962C8B-B14F-4D97-AF65-F5344CB8AC3E}">
        <p14:creationId xmlns:p14="http://schemas.microsoft.com/office/powerpoint/2010/main" val="1035282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itchFamily="34" charset="0"/>
                <a:cs typeface="Arial" charset="0"/>
              </a:defRPr>
            </a:lvl1pPr>
            <a:lvl2pPr marL="742950" indent="-285750">
              <a:defRPr>
                <a:solidFill>
                  <a:schemeClr val="tx1"/>
                </a:solidFill>
                <a:latin typeface="Century Gothic" pitchFamily="34" charset="0"/>
                <a:cs typeface="Arial" charset="0"/>
              </a:defRPr>
            </a:lvl2pPr>
            <a:lvl3pPr marL="1143000" indent="-228600">
              <a:defRPr>
                <a:solidFill>
                  <a:schemeClr val="tx1"/>
                </a:solidFill>
                <a:latin typeface="Century Gothic" pitchFamily="34" charset="0"/>
                <a:cs typeface="Arial" charset="0"/>
              </a:defRPr>
            </a:lvl3pPr>
            <a:lvl4pPr marL="1600200" indent="-228600">
              <a:defRPr>
                <a:solidFill>
                  <a:schemeClr val="tx1"/>
                </a:solidFill>
                <a:latin typeface="Century Gothic" pitchFamily="34" charset="0"/>
                <a:cs typeface="Arial" charset="0"/>
              </a:defRPr>
            </a:lvl4pPr>
            <a:lvl5pPr marL="2057400" indent="-228600">
              <a:defRPr>
                <a:solidFill>
                  <a:schemeClr val="tx1"/>
                </a:solidFill>
                <a:latin typeface="Century Gothic" pitchFamily="34" charset="0"/>
                <a:cs typeface="Arial" charset="0"/>
              </a:defRPr>
            </a:lvl5pPr>
            <a:lvl6pPr marL="2514600" indent="-228600" eaLnBrk="0" fontAlgn="base" hangingPunct="0">
              <a:spcBef>
                <a:spcPct val="0"/>
              </a:spcBef>
              <a:spcAft>
                <a:spcPct val="0"/>
              </a:spcAft>
              <a:defRPr>
                <a:solidFill>
                  <a:schemeClr val="tx1"/>
                </a:solidFill>
                <a:latin typeface="Century Gothic" pitchFamily="34" charset="0"/>
                <a:cs typeface="Arial" charset="0"/>
              </a:defRPr>
            </a:lvl6pPr>
            <a:lvl7pPr marL="2971800" indent="-228600" eaLnBrk="0" fontAlgn="base" hangingPunct="0">
              <a:spcBef>
                <a:spcPct val="0"/>
              </a:spcBef>
              <a:spcAft>
                <a:spcPct val="0"/>
              </a:spcAft>
              <a:defRPr>
                <a:solidFill>
                  <a:schemeClr val="tx1"/>
                </a:solidFill>
                <a:latin typeface="Century Gothic" pitchFamily="34" charset="0"/>
                <a:cs typeface="Arial" charset="0"/>
              </a:defRPr>
            </a:lvl7pPr>
            <a:lvl8pPr marL="3429000" indent="-228600" eaLnBrk="0" fontAlgn="base" hangingPunct="0">
              <a:spcBef>
                <a:spcPct val="0"/>
              </a:spcBef>
              <a:spcAft>
                <a:spcPct val="0"/>
              </a:spcAft>
              <a:defRPr>
                <a:solidFill>
                  <a:schemeClr val="tx1"/>
                </a:solidFill>
                <a:latin typeface="Century Gothic" pitchFamily="34" charset="0"/>
                <a:cs typeface="Arial" charset="0"/>
              </a:defRPr>
            </a:lvl8pPr>
            <a:lvl9pPr marL="3886200" indent="-228600" eaLnBrk="0" fontAlgn="base" hangingPunct="0">
              <a:spcBef>
                <a:spcPct val="0"/>
              </a:spcBef>
              <a:spcAft>
                <a:spcPct val="0"/>
              </a:spcAft>
              <a:defRPr>
                <a:solidFill>
                  <a:schemeClr val="tx1"/>
                </a:solidFill>
                <a:latin typeface="Century Gothic" pitchFamily="34" charset="0"/>
                <a:cs typeface="Arial" charset="0"/>
              </a:defRPr>
            </a:lvl9pPr>
          </a:lstStyle>
          <a:p>
            <a:fld id="{CEC27075-5326-4C3F-B2D2-0922CEF7F4D3}" type="slidenum">
              <a:rPr lang="en-GB" altLang="en-US">
                <a:latin typeface="Calibri" pitchFamily="34" charset="0"/>
              </a:rPr>
              <a:pPr/>
              <a:t>6</a:t>
            </a:fld>
            <a:endParaRPr lang="en-GB" altLang="en-US">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7</a:t>
            </a:fld>
            <a:endParaRPr lang="en-GB"/>
          </a:p>
        </p:txBody>
      </p:sp>
    </p:spTree>
    <p:extLst>
      <p:ext uri="{BB962C8B-B14F-4D97-AF65-F5344CB8AC3E}">
        <p14:creationId xmlns:p14="http://schemas.microsoft.com/office/powerpoint/2010/main" val="1056720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8</a:t>
            </a:fld>
            <a:endParaRPr lang="en-GB"/>
          </a:p>
        </p:txBody>
      </p:sp>
    </p:spTree>
    <p:extLst>
      <p:ext uri="{BB962C8B-B14F-4D97-AF65-F5344CB8AC3E}">
        <p14:creationId xmlns:p14="http://schemas.microsoft.com/office/powerpoint/2010/main" val="2030106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9</a:t>
            </a:fld>
            <a:endParaRPr lang="en-GB"/>
          </a:p>
        </p:txBody>
      </p:sp>
    </p:spTree>
    <p:extLst>
      <p:ext uri="{BB962C8B-B14F-4D97-AF65-F5344CB8AC3E}">
        <p14:creationId xmlns:p14="http://schemas.microsoft.com/office/powerpoint/2010/main" val="3428209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10</a:t>
            </a:fld>
            <a:endParaRPr lang="en-GB"/>
          </a:p>
        </p:txBody>
      </p:sp>
    </p:spTree>
    <p:extLst>
      <p:ext uri="{BB962C8B-B14F-4D97-AF65-F5344CB8AC3E}">
        <p14:creationId xmlns:p14="http://schemas.microsoft.com/office/powerpoint/2010/main" val="2645528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4EA15B5-3522-42F8-80A1-772FE54EBFE1}" type="slidenum">
              <a:rPr lang="en-US" smtClean="0"/>
              <a:t>12</a:t>
            </a:fld>
            <a:endParaRPr lang="en-US"/>
          </a:p>
        </p:txBody>
      </p:sp>
    </p:spTree>
    <p:extLst>
      <p:ext uri="{BB962C8B-B14F-4D97-AF65-F5344CB8AC3E}">
        <p14:creationId xmlns:p14="http://schemas.microsoft.com/office/powerpoint/2010/main" val="753813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15</a:t>
            </a:fld>
            <a:endParaRPr lang="en-GB"/>
          </a:p>
        </p:txBody>
      </p:sp>
    </p:spTree>
    <p:extLst>
      <p:ext uri="{BB962C8B-B14F-4D97-AF65-F5344CB8AC3E}">
        <p14:creationId xmlns:p14="http://schemas.microsoft.com/office/powerpoint/2010/main" val="284428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16</a:t>
            </a:fld>
            <a:endParaRPr lang="en-GB"/>
          </a:p>
        </p:txBody>
      </p:sp>
    </p:spTree>
    <p:extLst>
      <p:ext uri="{BB962C8B-B14F-4D97-AF65-F5344CB8AC3E}">
        <p14:creationId xmlns:p14="http://schemas.microsoft.com/office/powerpoint/2010/main" val="30340245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17</a:t>
            </a:fld>
            <a:endParaRPr lang="en-GB"/>
          </a:p>
        </p:txBody>
      </p:sp>
    </p:spTree>
    <p:extLst>
      <p:ext uri="{BB962C8B-B14F-4D97-AF65-F5344CB8AC3E}">
        <p14:creationId xmlns:p14="http://schemas.microsoft.com/office/powerpoint/2010/main" val="371623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5EB31A-009D-4BB4-A9E3-E90900E318F8}" type="slidenum">
              <a:rPr lang="en-GB" smtClean="0"/>
              <a:t>18</a:t>
            </a:fld>
            <a:endParaRPr lang="en-GB"/>
          </a:p>
        </p:txBody>
      </p:sp>
    </p:spTree>
    <p:extLst>
      <p:ext uri="{BB962C8B-B14F-4D97-AF65-F5344CB8AC3E}">
        <p14:creationId xmlns:p14="http://schemas.microsoft.com/office/powerpoint/2010/main" val="21644361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5EB31A-009D-4BB4-A9E3-E90900E318F8}" type="slidenum">
              <a:rPr lang="en-GB" smtClean="0"/>
              <a:t>19</a:t>
            </a:fld>
            <a:endParaRPr lang="en-GB"/>
          </a:p>
        </p:txBody>
      </p:sp>
    </p:spTree>
    <p:extLst>
      <p:ext uri="{BB962C8B-B14F-4D97-AF65-F5344CB8AC3E}">
        <p14:creationId xmlns:p14="http://schemas.microsoft.com/office/powerpoint/2010/main" val="3658495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6E6F40-25A3-4B98-B2A1-0E0B7C9BAF59}" type="slidenum">
              <a:rPr lang="zh-TW" altLang="en-US"/>
              <a:pPr/>
              <a:t>20</a:t>
            </a:fld>
            <a:endParaRPr lang="en-US" altLang="zh-TW"/>
          </a:p>
        </p:txBody>
      </p:sp>
      <p:sp>
        <p:nvSpPr>
          <p:cNvPr id="210946" name="Rectangle 2"/>
          <p:cNvSpPr>
            <a:spLocks noGrp="1" noRot="1" noChangeAspect="1" noChangeArrowheads="1" noTextEdit="1"/>
          </p:cNvSpPr>
          <p:nvPr>
            <p:ph type="sldImg"/>
          </p:nvPr>
        </p:nvSpPr>
        <p:spPr>
          <a:xfrm>
            <a:off x="1143000" y="685800"/>
            <a:ext cx="4572000" cy="3429000"/>
          </a:xfrm>
          <a:ln/>
        </p:spPr>
      </p:sp>
      <p:sp>
        <p:nvSpPr>
          <p:cNvPr id="210947" name="Rectangle 3"/>
          <p:cNvSpPr>
            <a:spLocks noGrp="1" noChangeArrowheads="1"/>
          </p:cNvSpPr>
          <p:nvPr>
            <p:ph type="body" idx="1"/>
          </p:nvPr>
        </p:nvSpPr>
        <p:spPr/>
        <p:txBody>
          <a:bodyPr/>
          <a:lstStyle/>
          <a:p>
            <a:endParaRPr lang="zh-TW" altLang="en-US"/>
          </a:p>
        </p:txBody>
      </p:sp>
    </p:spTree>
    <p:extLst>
      <p:ext uri="{BB962C8B-B14F-4D97-AF65-F5344CB8AC3E}">
        <p14:creationId xmlns:p14="http://schemas.microsoft.com/office/powerpoint/2010/main" val="39524704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6E6F40-25A3-4B98-B2A1-0E0B7C9BAF59}" type="slidenum">
              <a:rPr lang="zh-TW" altLang="en-US"/>
              <a:pPr/>
              <a:t>21</a:t>
            </a:fld>
            <a:endParaRPr lang="en-US" altLang="zh-TW"/>
          </a:p>
        </p:txBody>
      </p:sp>
      <p:sp>
        <p:nvSpPr>
          <p:cNvPr id="210946" name="Rectangle 2"/>
          <p:cNvSpPr>
            <a:spLocks noGrp="1" noRot="1" noChangeAspect="1" noChangeArrowheads="1" noTextEdit="1"/>
          </p:cNvSpPr>
          <p:nvPr>
            <p:ph type="sldImg"/>
          </p:nvPr>
        </p:nvSpPr>
        <p:spPr>
          <a:xfrm>
            <a:off x="1143000" y="685800"/>
            <a:ext cx="4572000" cy="3429000"/>
          </a:xfrm>
          <a:ln/>
        </p:spPr>
      </p:sp>
      <p:sp>
        <p:nvSpPr>
          <p:cNvPr id="210947" name="Rectangle 3"/>
          <p:cNvSpPr>
            <a:spLocks noGrp="1" noChangeArrowheads="1"/>
          </p:cNvSpPr>
          <p:nvPr>
            <p:ph type="body" idx="1"/>
          </p:nvPr>
        </p:nvSpPr>
        <p:spPr/>
        <p:txBody>
          <a:bodyPr/>
          <a:lstStyle/>
          <a:p>
            <a:endParaRPr lang="zh-TW" altLang="en-US"/>
          </a:p>
        </p:txBody>
      </p:sp>
    </p:spTree>
    <p:extLst>
      <p:ext uri="{BB962C8B-B14F-4D97-AF65-F5344CB8AC3E}">
        <p14:creationId xmlns:p14="http://schemas.microsoft.com/office/powerpoint/2010/main" val="14101550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22</a:t>
            </a:fld>
            <a:endParaRPr lang="en-GB"/>
          </a:p>
        </p:txBody>
      </p:sp>
    </p:spTree>
    <p:extLst>
      <p:ext uri="{BB962C8B-B14F-4D97-AF65-F5344CB8AC3E}">
        <p14:creationId xmlns:p14="http://schemas.microsoft.com/office/powerpoint/2010/main" val="25133955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24</a:t>
            </a:fld>
            <a:endParaRPr lang="en-GB"/>
          </a:p>
        </p:txBody>
      </p:sp>
    </p:spTree>
    <p:extLst>
      <p:ext uri="{BB962C8B-B14F-4D97-AF65-F5344CB8AC3E}">
        <p14:creationId xmlns:p14="http://schemas.microsoft.com/office/powerpoint/2010/main" val="39486025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25</a:t>
            </a:fld>
            <a:endParaRPr lang="en-GB"/>
          </a:p>
        </p:txBody>
      </p:sp>
    </p:spTree>
    <p:extLst>
      <p:ext uri="{BB962C8B-B14F-4D97-AF65-F5344CB8AC3E}">
        <p14:creationId xmlns:p14="http://schemas.microsoft.com/office/powerpoint/2010/main" val="1257976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26</a:t>
            </a:fld>
            <a:endParaRPr lang="en-GB"/>
          </a:p>
        </p:txBody>
      </p:sp>
    </p:spTree>
    <p:extLst>
      <p:ext uri="{BB962C8B-B14F-4D97-AF65-F5344CB8AC3E}">
        <p14:creationId xmlns:p14="http://schemas.microsoft.com/office/powerpoint/2010/main" val="2645119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2EF432-D0B7-48EF-AECE-F0F3B65B8F8F}" type="slidenum">
              <a:rPr lang="zh-TW" altLang="en-US"/>
              <a:pPr/>
              <a:t>27</a:t>
            </a:fld>
            <a:endParaRPr lang="en-US" altLang="zh-TW"/>
          </a:p>
        </p:txBody>
      </p:sp>
      <p:sp>
        <p:nvSpPr>
          <p:cNvPr id="214018" name="Rectangle 2"/>
          <p:cNvSpPr>
            <a:spLocks noGrp="1" noRot="1" noChangeAspect="1" noChangeArrowheads="1" noTextEdit="1"/>
          </p:cNvSpPr>
          <p:nvPr>
            <p:ph type="sldImg"/>
          </p:nvPr>
        </p:nvSpPr>
        <p:spPr>
          <a:xfrm>
            <a:off x="1143000" y="685800"/>
            <a:ext cx="4572000" cy="3429000"/>
          </a:xfrm>
          <a:ln/>
        </p:spPr>
      </p:sp>
      <p:sp>
        <p:nvSpPr>
          <p:cNvPr id="214019" name="Rectangle 3"/>
          <p:cNvSpPr>
            <a:spLocks noGrp="1" noChangeArrowheads="1"/>
          </p:cNvSpPr>
          <p:nvPr>
            <p:ph type="body" idx="1"/>
          </p:nvPr>
        </p:nvSpPr>
        <p:spPr/>
        <p:txBody>
          <a:bodyPr/>
          <a:lstStyle/>
          <a:p>
            <a:endParaRPr lang="zh-TW" altLang="en-US"/>
          </a:p>
        </p:txBody>
      </p:sp>
    </p:spTree>
    <p:extLst>
      <p:ext uri="{BB962C8B-B14F-4D97-AF65-F5344CB8AC3E}">
        <p14:creationId xmlns:p14="http://schemas.microsoft.com/office/powerpoint/2010/main" val="21363427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2EF432-D0B7-48EF-AECE-F0F3B65B8F8F}" type="slidenum">
              <a:rPr lang="zh-TW" altLang="en-US"/>
              <a:pPr/>
              <a:t>28</a:t>
            </a:fld>
            <a:endParaRPr lang="en-US" altLang="zh-TW"/>
          </a:p>
        </p:txBody>
      </p:sp>
      <p:sp>
        <p:nvSpPr>
          <p:cNvPr id="214018" name="Rectangle 2"/>
          <p:cNvSpPr>
            <a:spLocks noGrp="1" noRot="1" noChangeAspect="1" noChangeArrowheads="1" noTextEdit="1"/>
          </p:cNvSpPr>
          <p:nvPr>
            <p:ph type="sldImg"/>
          </p:nvPr>
        </p:nvSpPr>
        <p:spPr>
          <a:xfrm>
            <a:off x="1143000" y="685800"/>
            <a:ext cx="4572000" cy="3429000"/>
          </a:xfrm>
          <a:ln/>
        </p:spPr>
      </p:sp>
      <p:sp>
        <p:nvSpPr>
          <p:cNvPr id="214019" name="Rectangle 3"/>
          <p:cNvSpPr>
            <a:spLocks noGrp="1" noChangeArrowheads="1"/>
          </p:cNvSpPr>
          <p:nvPr>
            <p:ph type="body" idx="1"/>
          </p:nvPr>
        </p:nvSpPr>
        <p:spPr/>
        <p:txBody>
          <a:bodyPr/>
          <a:lstStyle/>
          <a:p>
            <a:endParaRPr lang="zh-TW" altLang="en-US"/>
          </a:p>
        </p:txBody>
      </p:sp>
    </p:spTree>
    <p:extLst>
      <p:ext uri="{BB962C8B-B14F-4D97-AF65-F5344CB8AC3E}">
        <p14:creationId xmlns:p14="http://schemas.microsoft.com/office/powerpoint/2010/main" val="181923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59E6BD-FE3E-49F7-BF08-6E303983AF16}" type="slidenum">
              <a:rPr lang="zh-TW" altLang="en-US"/>
              <a:pPr/>
              <a:t>29</a:t>
            </a:fld>
            <a:endParaRPr lang="en-US" altLang="zh-TW"/>
          </a:p>
        </p:txBody>
      </p:sp>
      <p:sp>
        <p:nvSpPr>
          <p:cNvPr id="215042" name="Rectangle 2"/>
          <p:cNvSpPr>
            <a:spLocks noGrp="1" noRot="1" noChangeAspect="1" noChangeArrowheads="1" noTextEdit="1"/>
          </p:cNvSpPr>
          <p:nvPr>
            <p:ph type="sldImg"/>
          </p:nvPr>
        </p:nvSpPr>
        <p:spPr>
          <a:xfrm>
            <a:off x="1143000" y="685800"/>
            <a:ext cx="4572000" cy="3429000"/>
          </a:xfrm>
          <a:ln/>
        </p:spPr>
      </p:sp>
      <p:sp>
        <p:nvSpPr>
          <p:cNvPr id="215043" name="Rectangle 3"/>
          <p:cNvSpPr>
            <a:spLocks noGrp="1" noChangeArrowheads="1"/>
          </p:cNvSpPr>
          <p:nvPr>
            <p:ph type="body" idx="1"/>
          </p:nvPr>
        </p:nvSpPr>
        <p:spPr/>
        <p:txBody>
          <a:bodyPr/>
          <a:lstStyle/>
          <a:p>
            <a:endParaRPr lang="zh-TW" altLang="en-US"/>
          </a:p>
        </p:txBody>
      </p:sp>
    </p:spTree>
    <p:extLst>
      <p:ext uri="{BB962C8B-B14F-4D97-AF65-F5344CB8AC3E}">
        <p14:creationId xmlns:p14="http://schemas.microsoft.com/office/powerpoint/2010/main" val="28087830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1F8492-7DF1-413C-AAB5-722E407E529E}" type="slidenum">
              <a:rPr lang="zh-TW" altLang="en-US"/>
              <a:pPr/>
              <a:t>30</a:t>
            </a:fld>
            <a:endParaRPr lang="en-US" altLang="zh-TW"/>
          </a:p>
        </p:txBody>
      </p:sp>
      <p:sp>
        <p:nvSpPr>
          <p:cNvPr id="265218" name="Rectangle 2"/>
          <p:cNvSpPr>
            <a:spLocks noGrp="1" noRot="1" noChangeAspect="1" noChangeArrowheads="1" noTextEdit="1"/>
          </p:cNvSpPr>
          <p:nvPr>
            <p:ph type="sldImg"/>
          </p:nvPr>
        </p:nvSpPr>
        <p:spPr>
          <a:xfrm>
            <a:off x="1143000" y="685800"/>
            <a:ext cx="4572000" cy="3429000"/>
          </a:xfrm>
          <a:ln/>
        </p:spPr>
      </p:sp>
      <p:sp>
        <p:nvSpPr>
          <p:cNvPr id="265219" name="Rectangle 3"/>
          <p:cNvSpPr>
            <a:spLocks noGrp="1" noChangeArrowheads="1"/>
          </p:cNvSpPr>
          <p:nvPr>
            <p:ph type="body" idx="1"/>
          </p:nvPr>
        </p:nvSpPr>
        <p:spPr/>
        <p:txBody>
          <a:bodyPr/>
          <a:lstStyle/>
          <a:p>
            <a:endParaRPr lang="zh-TW" altLang="en-US" dirty="0"/>
          </a:p>
        </p:txBody>
      </p:sp>
    </p:spTree>
    <p:extLst>
      <p:ext uri="{BB962C8B-B14F-4D97-AF65-F5344CB8AC3E}">
        <p14:creationId xmlns:p14="http://schemas.microsoft.com/office/powerpoint/2010/main" val="18359929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31</a:t>
            </a:fld>
            <a:endParaRPr lang="en-GB"/>
          </a:p>
        </p:txBody>
      </p:sp>
    </p:spTree>
    <p:extLst>
      <p:ext uri="{BB962C8B-B14F-4D97-AF65-F5344CB8AC3E}">
        <p14:creationId xmlns:p14="http://schemas.microsoft.com/office/powerpoint/2010/main" val="33396518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32</a:t>
            </a:fld>
            <a:endParaRPr lang="en-GB"/>
          </a:p>
        </p:txBody>
      </p:sp>
    </p:spTree>
    <p:extLst>
      <p:ext uri="{BB962C8B-B14F-4D97-AF65-F5344CB8AC3E}">
        <p14:creationId xmlns:p14="http://schemas.microsoft.com/office/powerpoint/2010/main" val="17961334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33</a:t>
            </a:fld>
            <a:endParaRPr lang="en-GB"/>
          </a:p>
        </p:txBody>
      </p:sp>
    </p:spTree>
    <p:extLst>
      <p:ext uri="{BB962C8B-B14F-4D97-AF65-F5344CB8AC3E}">
        <p14:creationId xmlns:p14="http://schemas.microsoft.com/office/powerpoint/2010/main" val="41317837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CA7B83B-0670-4E02-ADF1-7ED5401A5119}" type="slidenum">
              <a:rPr lang="en-GB" smtClean="0"/>
              <a:t>34</a:t>
            </a:fld>
            <a:endParaRPr lang="en-GB"/>
          </a:p>
        </p:txBody>
      </p:sp>
    </p:spTree>
    <p:extLst>
      <p:ext uri="{BB962C8B-B14F-4D97-AF65-F5344CB8AC3E}">
        <p14:creationId xmlns:p14="http://schemas.microsoft.com/office/powerpoint/2010/main" val="24497078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A7B83B-0670-4E02-ADF1-7ED5401A5119}" type="slidenum">
              <a:rPr lang="en-GB" smtClean="0"/>
              <a:t>35</a:t>
            </a:fld>
            <a:endParaRPr lang="en-GB"/>
          </a:p>
        </p:txBody>
      </p:sp>
    </p:spTree>
    <p:extLst>
      <p:ext uri="{BB962C8B-B14F-4D97-AF65-F5344CB8AC3E}">
        <p14:creationId xmlns:p14="http://schemas.microsoft.com/office/powerpoint/2010/main" val="1185021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A7B2D59-8310-477E-84D0-C8F080913013}"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970707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A7B2D59-8310-477E-84D0-C8F080913013}"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773363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7B2D59-8310-477E-84D0-C8F080913013}"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1022710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A7B2D59-8310-477E-84D0-C8F080913013}"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89762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A7B2D59-8310-477E-84D0-C8F080913013}" type="datetimeFigureOut">
              <a:rPr lang="en-GB" smtClean="0"/>
              <a:t>02/02/2023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487342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A7B2D59-8310-477E-84D0-C8F080913013}" type="datetimeFigureOut">
              <a:rPr lang="en-GB" smtClean="0"/>
              <a:t>02/02/2023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1754238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7B2D59-8310-477E-84D0-C8F080913013}" type="datetimeFigureOut">
              <a:rPr lang="en-GB" smtClean="0"/>
              <a:t>02/02/2023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10106176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B2D59-8310-477E-84D0-C8F080913013}"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180791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B2D59-8310-477E-84D0-C8F080913013}" type="datetimeFigureOut">
              <a:rPr lang="en-GB" smtClean="0"/>
              <a:t>02/02/2023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2673476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A7B2D59-8310-477E-84D0-C8F080913013}"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849944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A7B2D59-8310-477E-84D0-C8F080913013}" type="datetimeFigureOut">
              <a:rPr lang="en-GB" smtClean="0"/>
              <a:t>02/02/2023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CAA9E7-9F9A-48C5-9E9A-390B7FC5D44E}" type="slidenum">
              <a:rPr lang="en-GB" smtClean="0"/>
              <a:t>‹#›</a:t>
            </a:fld>
            <a:endParaRPr lang="en-GB"/>
          </a:p>
        </p:txBody>
      </p:sp>
    </p:spTree>
    <p:extLst>
      <p:ext uri="{BB962C8B-B14F-4D97-AF65-F5344CB8AC3E}">
        <p14:creationId xmlns:p14="http://schemas.microsoft.com/office/powerpoint/2010/main" val="3777881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7B2D59-8310-477E-84D0-C8F080913013}" type="datetimeFigureOut">
              <a:rPr lang="en-GB" smtClean="0"/>
              <a:t>02/02/2023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CAA9E7-9F9A-48C5-9E9A-390B7FC5D44E}" type="slidenum">
              <a:rPr lang="en-GB" smtClean="0"/>
              <a:t>‹#›</a:t>
            </a:fld>
            <a:endParaRPr lang="en-GB"/>
          </a:p>
        </p:txBody>
      </p:sp>
    </p:spTree>
    <p:extLst>
      <p:ext uri="{BB962C8B-B14F-4D97-AF65-F5344CB8AC3E}">
        <p14:creationId xmlns:p14="http://schemas.microsoft.com/office/powerpoint/2010/main" val="20026517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kQjtK32mGJQ"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hwb.gov.wales/curriculum-for-wales/"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egfl.org.uk/sites/default/files/School_effectiveness/5a%20What%20is%20Visible%20Learning.pdf"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visible-learning.org/2016/04/hattie-ranking-backup-of-138-effects/"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8diVTAyHxpk" TargetMode="External"/><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RQ6KeSzJuPs" TargetMode="External"/><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hyperlink" Target="http://archive.teachfind.com/ttv/www.teachers.tv/videos/the-primary-a-z-of-effective-questioning.html" TargetMode="External"/><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suttontrust.com/wp-content/uploads/2014/10/What-makes-great-teaching-FINAL-4.11.14.pdf"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http://www.thersa.org/events/rsaanimate/animate/rsa-animate-changing-paradigm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501008"/>
            <a:ext cx="7772400" cy="1470025"/>
          </a:xfrm>
        </p:spPr>
        <p:txBody>
          <a:bodyPr/>
          <a:lstStyle/>
          <a:p>
            <a:r>
              <a:rPr lang="en-GB" dirty="0"/>
              <a:t>ECES6018/C</a:t>
            </a:r>
          </a:p>
        </p:txBody>
      </p:sp>
      <p:sp>
        <p:nvSpPr>
          <p:cNvPr id="3" name="Subtitle 2"/>
          <p:cNvSpPr>
            <a:spLocks noGrp="1"/>
          </p:cNvSpPr>
          <p:nvPr>
            <p:ph type="subTitle" idx="1"/>
          </p:nvPr>
        </p:nvSpPr>
        <p:spPr>
          <a:xfrm>
            <a:off x="1403648" y="4941168"/>
            <a:ext cx="6400800" cy="1752600"/>
          </a:xfrm>
        </p:spPr>
        <p:txBody>
          <a:bodyPr/>
          <a:lstStyle/>
          <a:p>
            <a:r>
              <a:rPr lang="cy-GB" dirty="0"/>
              <a:t>Hinsoddau Dysgu</a:t>
            </a:r>
            <a:br>
              <a:rPr lang="en-GB" dirty="0"/>
            </a:br>
            <a:r>
              <a:rPr lang="en-GB" dirty="0"/>
              <a:t>Learning Climates </a:t>
            </a:r>
          </a:p>
          <a:p>
            <a:r>
              <a:rPr lang="cy-GB" dirty="0"/>
              <a:t>Sesiwn</a:t>
            </a:r>
            <a:r>
              <a:rPr lang="en-GB"/>
              <a:t> 1b </a:t>
            </a:r>
            <a:r>
              <a:rPr lang="en-GB" dirty="0"/>
              <a:t>/ </a:t>
            </a:r>
            <a:r>
              <a:rPr lang="en-GB"/>
              <a:t>Session 1b </a:t>
            </a:r>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404664"/>
            <a:ext cx="4825380" cy="3113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18157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cy-GB" dirty="0"/>
              <a:t>Deilliannau Dysgu</a:t>
            </a:r>
            <a:br>
              <a:rPr lang="en-GB" dirty="0"/>
            </a:br>
            <a:r>
              <a:rPr lang="en-GB" dirty="0"/>
              <a:t>Learning Outcomes </a:t>
            </a:r>
          </a:p>
        </p:txBody>
      </p:sp>
      <p:sp>
        <p:nvSpPr>
          <p:cNvPr id="5" name="Content Placeholder 4"/>
          <p:cNvSpPr>
            <a:spLocks noGrp="1"/>
          </p:cNvSpPr>
          <p:nvPr>
            <p:ph sz="half" idx="1"/>
          </p:nvPr>
        </p:nvSpPr>
        <p:spPr/>
        <p:txBody>
          <a:bodyPr>
            <a:normAutofit/>
          </a:bodyPr>
          <a:lstStyle/>
          <a:p>
            <a:pPr lvl="0" fontAlgn="base" hangingPunct="0"/>
            <a:r>
              <a:rPr lang="cy-GB" dirty="0"/>
              <a:t>Mynd i’r afael yn feirniadol ag ymchwil cyfoes a damcaniaethau seicolegol a dysgu allweddol er mwyn gwerthuso effeithiolrwydd amrywiaeth o strategaethau dysgu ac addysgu</a:t>
            </a:r>
            <a:r>
              <a:rPr lang="en-GB" dirty="0"/>
              <a:t>.</a:t>
            </a:r>
          </a:p>
          <a:p>
            <a:pPr fontAlgn="base" hangingPunct="0"/>
            <a:endParaRPr lang="en-GB" dirty="0">
              <a:effectLst/>
            </a:endParaRPr>
          </a:p>
        </p:txBody>
      </p:sp>
      <p:sp>
        <p:nvSpPr>
          <p:cNvPr id="6" name="Content Placeholder 5"/>
          <p:cNvSpPr>
            <a:spLocks noGrp="1"/>
          </p:cNvSpPr>
          <p:nvPr>
            <p:ph sz="half" idx="2"/>
          </p:nvPr>
        </p:nvSpPr>
        <p:spPr/>
        <p:txBody>
          <a:bodyPr>
            <a:normAutofit/>
          </a:bodyPr>
          <a:lstStyle/>
          <a:p>
            <a:pPr lvl="0" fontAlgn="base" hangingPunct="0"/>
            <a:r>
              <a:rPr lang="en-GB" dirty="0"/>
              <a:t>Critically engage with contemporary research and key psychological and learning theory in order to evaluate the effectiveness of a range of teaching and learning strategies. </a:t>
            </a:r>
          </a:p>
          <a:p>
            <a:pPr fontAlgn="base" hangingPunct="0"/>
            <a:endParaRPr lang="en-GB" dirty="0"/>
          </a:p>
          <a:p>
            <a:endParaRPr lang="en-GB" dirty="0"/>
          </a:p>
        </p:txBody>
      </p:sp>
    </p:spTree>
    <p:extLst>
      <p:ext uri="{BB962C8B-B14F-4D97-AF65-F5344CB8AC3E}">
        <p14:creationId xmlns:p14="http://schemas.microsoft.com/office/powerpoint/2010/main" val="4217825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cy-GB" dirty="0"/>
              <a:t>Deilliannau Dysgu </a:t>
            </a:r>
            <a:br>
              <a:rPr lang="cy-GB" dirty="0"/>
            </a:br>
            <a:r>
              <a:rPr lang="en-GB" dirty="0"/>
              <a:t>Learning Outcomes </a:t>
            </a:r>
          </a:p>
        </p:txBody>
      </p:sp>
      <p:sp>
        <p:nvSpPr>
          <p:cNvPr id="6" name="Content Placeholder 5"/>
          <p:cNvSpPr>
            <a:spLocks noGrp="1"/>
          </p:cNvSpPr>
          <p:nvPr>
            <p:ph sz="half" idx="1"/>
          </p:nvPr>
        </p:nvSpPr>
        <p:spPr/>
        <p:txBody>
          <a:bodyPr>
            <a:normAutofit/>
          </a:bodyPr>
          <a:lstStyle/>
          <a:p>
            <a:pPr lvl="0" fontAlgn="base" hangingPunct="0"/>
            <a:r>
              <a:rPr lang="cy-GB" dirty="0"/>
              <a:t>Dangos dealltwriaeth feirniadol o’r sgiliau proffesiynol sydd eu hangen i gynllunio, addysgu ac asesu ar gyfer cynnydd  effeithiol a pharhaus mewn dysgu ac addysgu.</a:t>
            </a:r>
            <a:endParaRPr lang="en-GB" dirty="0"/>
          </a:p>
          <a:p>
            <a:pPr fontAlgn="base" hangingPunct="0"/>
            <a:endParaRPr lang="en-GB" dirty="0">
              <a:effectLst/>
            </a:endParaRPr>
          </a:p>
          <a:p>
            <a:endParaRPr lang="en-GB" dirty="0"/>
          </a:p>
        </p:txBody>
      </p:sp>
      <p:sp>
        <p:nvSpPr>
          <p:cNvPr id="7" name="Content Placeholder 6"/>
          <p:cNvSpPr>
            <a:spLocks noGrp="1"/>
          </p:cNvSpPr>
          <p:nvPr>
            <p:ph sz="half" idx="2"/>
          </p:nvPr>
        </p:nvSpPr>
        <p:spPr/>
        <p:txBody>
          <a:bodyPr>
            <a:normAutofit/>
          </a:bodyPr>
          <a:lstStyle/>
          <a:p>
            <a:pPr lvl="0" fontAlgn="base" hangingPunct="0"/>
            <a:r>
              <a:rPr lang="en-GB" dirty="0"/>
              <a:t>Demonstrate a critical understanding of the professional skills required to plan, teach and assess for effective and sustained progress in teaching and learning.</a:t>
            </a:r>
          </a:p>
          <a:p>
            <a:pPr fontAlgn="base" hangingPunct="0"/>
            <a:endParaRPr lang="en-GB" dirty="0"/>
          </a:p>
        </p:txBody>
      </p:sp>
    </p:spTree>
    <p:extLst>
      <p:ext uri="{BB962C8B-B14F-4D97-AF65-F5344CB8AC3E}">
        <p14:creationId xmlns:p14="http://schemas.microsoft.com/office/powerpoint/2010/main" val="2215899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cy-GB" dirty="0"/>
              <a:t>Deilliannau Dysgu </a:t>
            </a:r>
            <a:br>
              <a:rPr lang="cy-GB" dirty="0"/>
            </a:br>
            <a:r>
              <a:rPr lang="en-GB" dirty="0"/>
              <a:t>Learning Outcomes </a:t>
            </a:r>
          </a:p>
        </p:txBody>
      </p:sp>
      <p:sp>
        <p:nvSpPr>
          <p:cNvPr id="6" name="Content Placeholder 5"/>
          <p:cNvSpPr>
            <a:spLocks noGrp="1"/>
          </p:cNvSpPr>
          <p:nvPr>
            <p:ph sz="half" idx="1"/>
          </p:nvPr>
        </p:nvSpPr>
        <p:spPr/>
        <p:txBody>
          <a:bodyPr>
            <a:normAutofit/>
          </a:bodyPr>
          <a:lstStyle/>
          <a:p>
            <a:pPr lvl="0" fontAlgn="base" hangingPunct="0"/>
            <a:r>
              <a:rPr lang="cy-GB" dirty="0"/>
              <a:t>Dadansoddi’n feirniadol elfennau ymddygiad effeithiol ar gyfer dysgu a chymhwyso damcaniaethau rheoli ymddygiad perthnasol mewn amrywiaeth o gyd-destunau addysgol.</a:t>
            </a:r>
            <a:endParaRPr lang="en-GB" dirty="0">
              <a:effectLst/>
            </a:endParaRPr>
          </a:p>
          <a:p>
            <a:pPr fontAlgn="base" hangingPunct="0"/>
            <a:endParaRPr lang="en-GB" dirty="0">
              <a:effectLst/>
            </a:endParaRPr>
          </a:p>
        </p:txBody>
      </p:sp>
      <p:sp>
        <p:nvSpPr>
          <p:cNvPr id="7" name="Content Placeholder 6"/>
          <p:cNvSpPr>
            <a:spLocks noGrp="1"/>
          </p:cNvSpPr>
          <p:nvPr>
            <p:ph sz="half" idx="2"/>
          </p:nvPr>
        </p:nvSpPr>
        <p:spPr/>
        <p:txBody>
          <a:bodyPr>
            <a:normAutofit/>
          </a:bodyPr>
          <a:lstStyle/>
          <a:p>
            <a:pPr lvl="0" fontAlgn="base" hangingPunct="0"/>
            <a:r>
              <a:rPr lang="en-GB" dirty="0"/>
              <a:t>Critically analyse the components of effective behaviour for learning and to apply relevant behaviour management theory in a range of educational contexts.</a:t>
            </a:r>
          </a:p>
          <a:p>
            <a:pPr fontAlgn="base" hangingPunct="0"/>
            <a:endParaRPr lang="en-GB" dirty="0"/>
          </a:p>
          <a:p>
            <a:endParaRPr lang="en-GB" dirty="0"/>
          </a:p>
          <a:p>
            <a:endParaRPr lang="en-GB" dirty="0"/>
          </a:p>
        </p:txBody>
      </p:sp>
    </p:spTree>
    <p:extLst>
      <p:ext uri="{BB962C8B-B14F-4D97-AF65-F5344CB8AC3E}">
        <p14:creationId xmlns:p14="http://schemas.microsoft.com/office/powerpoint/2010/main" val="1587525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dirty="0"/>
              <a:t>Amgylcheddau Dysgu Effeithiol </a:t>
            </a:r>
            <a:r>
              <a:rPr lang="en-GB" dirty="0"/>
              <a:t>Effective Learning Environments </a:t>
            </a:r>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lnSpcReduction="10000"/>
          </a:bodyPr>
          <a:lstStyle/>
          <a:p>
            <a:r>
              <a:rPr lang="cy-GB" dirty="0"/>
              <a:t>Gwyliwch y fideo. </a:t>
            </a:r>
          </a:p>
          <a:p>
            <a:endParaRPr lang="cy-GB" dirty="0"/>
          </a:p>
          <a:p>
            <a:r>
              <a:rPr lang="cy-GB" dirty="0"/>
              <a:t>Adfyfyriwch:</a:t>
            </a:r>
          </a:p>
          <a:p>
            <a:pPr lvl="1"/>
            <a:r>
              <a:rPr lang="cy-GB" dirty="0"/>
              <a:t>Pa weledigaeth o addysg a geir yma?</a:t>
            </a:r>
          </a:p>
          <a:p>
            <a:pPr lvl="1"/>
            <a:r>
              <a:rPr lang="cy-GB" dirty="0"/>
              <a:t>I ba raddau rydych yn cytuno gyda’r portread yma?</a:t>
            </a:r>
          </a:p>
          <a:p>
            <a:pPr lvl="1"/>
            <a:r>
              <a:rPr lang="cy-GB" dirty="0"/>
              <a:t>Pa gwestiynau/materion ynghylch addysg sy’n codi o’r portread yma?</a:t>
            </a:r>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dirty="0"/>
              <a:t>Watch </a:t>
            </a:r>
            <a:r>
              <a:rPr lang="en-GB" dirty="0">
                <a:hlinkClick r:id="rId2"/>
              </a:rPr>
              <a:t>this short video</a:t>
            </a:r>
            <a:r>
              <a:rPr lang="en-GB" dirty="0"/>
              <a:t>.</a:t>
            </a:r>
          </a:p>
          <a:p>
            <a:pPr marL="0" indent="0">
              <a:buNone/>
            </a:pPr>
            <a:endParaRPr lang="en-GB" dirty="0"/>
          </a:p>
          <a:p>
            <a:r>
              <a:rPr lang="en-GB" dirty="0"/>
              <a:t>Reflect:</a:t>
            </a:r>
          </a:p>
          <a:p>
            <a:pPr lvl="1"/>
            <a:r>
              <a:rPr lang="en-GB" dirty="0"/>
              <a:t>What vision of education is portrayed here?</a:t>
            </a:r>
          </a:p>
          <a:p>
            <a:pPr lvl="1"/>
            <a:r>
              <a:rPr lang="en-GB" dirty="0"/>
              <a:t>To what extent do you agree with this portrayal? </a:t>
            </a:r>
          </a:p>
          <a:p>
            <a:pPr lvl="1"/>
            <a:r>
              <a:rPr lang="en-GB" dirty="0"/>
              <a:t>What issues/questions around education does this portrayal raise?</a:t>
            </a:r>
          </a:p>
        </p:txBody>
      </p:sp>
    </p:spTree>
    <p:extLst>
      <p:ext uri="{BB962C8B-B14F-4D97-AF65-F5344CB8AC3E}">
        <p14:creationId xmlns:p14="http://schemas.microsoft.com/office/powerpoint/2010/main" val="1638670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normAutofit fontScale="90000"/>
          </a:bodyPr>
          <a:lstStyle/>
          <a:p>
            <a:br>
              <a:rPr lang="cy-GB" altLang="en-US" sz="3200" dirty="0"/>
            </a:br>
            <a:r>
              <a:rPr lang="cy-GB" altLang="en-US" sz="3200" dirty="0"/>
              <a:t>Darlun traddodiadol o addysgu’n effeithiol </a:t>
            </a:r>
            <a:br>
              <a:rPr lang="en-GB" altLang="en-US" sz="3200" i="1" dirty="0"/>
            </a:br>
            <a:r>
              <a:rPr lang="en-GB" altLang="en-US" sz="3200" dirty="0"/>
              <a:t>Traditional view of educating effectively</a:t>
            </a:r>
            <a:br>
              <a:rPr lang="en-GB" altLang="en-US" sz="3200" dirty="0"/>
            </a:br>
            <a:endParaRPr lang="en-GB" altLang="en-US" sz="3200" i="1" dirty="0"/>
          </a:p>
        </p:txBody>
      </p:sp>
      <p:sp>
        <p:nvSpPr>
          <p:cNvPr id="4" name="Content Placeholder 3"/>
          <p:cNvSpPr>
            <a:spLocks noGrp="1"/>
          </p:cNvSpPr>
          <p:nvPr>
            <p:ph sz="half" idx="1"/>
          </p:nvPr>
        </p:nvSpPr>
        <p:spPr>
          <a:xfrm>
            <a:off x="395536" y="5013176"/>
            <a:ext cx="4038600" cy="1617043"/>
          </a:xfrm>
        </p:spPr>
        <p:style>
          <a:lnRef idx="2">
            <a:schemeClr val="accent4"/>
          </a:lnRef>
          <a:fillRef idx="1">
            <a:schemeClr val="lt1"/>
          </a:fillRef>
          <a:effectRef idx="0">
            <a:schemeClr val="accent4"/>
          </a:effectRef>
          <a:fontRef idx="minor">
            <a:schemeClr val="dk1"/>
          </a:fontRef>
        </p:style>
        <p:txBody>
          <a:bodyPr/>
          <a:lstStyle/>
          <a:p>
            <a:r>
              <a:rPr lang="cy-GB" altLang="en-US" dirty="0">
                <a:solidFill>
                  <a:srgbClr val="FF0000"/>
                </a:solidFill>
              </a:rPr>
              <a:t>Pa mor gywir yw’r farn hon am addysgu’n effeithiol heddiw?</a:t>
            </a:r>
          </a:p>
          <a:p>
            <a:endParaRPr lang="en-GB" dirty="0"/>
          </a:p>
        </p:txBody>
      </p:sp>
      <p:sp>
        <p:nvSpPr>
          <p:cNvPr id="5" name="Content Placeholder 4"/>
          <p:cNvSpPr>
            <a:spLocks noGrp="1"/>
          </p:cNvSpPr>
          <p:nvPr>
            <p:ph sz="half" idx="2"/>
          </p:nvPr>
        </p:nvSpPr>
        <p:spPr>
          <a:xfrm>
            <a:off x="4661312" y="5013176"/>
            <a:ext cx="4038600" cy="1584177"/>
          </a:xfrm>
        </p:spPr>
        <p:style>
          <a:lnRef idx="2">
            <a:schemeClr val="accent5"/>
          </a:lnRef>
          <a:fillRef idx="1">
            <a:schemeClr val="lt1"/>
          </a:fillRef>
          <a:effectRef idx="0">
            <a:schemeClr val="accent5"/>
          </a:effectRef>
          <a:fontRef idx="minor">
            <a:schemeClr val="dk1"/>
          </a:fontRef>
        </p:style>
        <p:txBody>
          <a:bodyPr/>
          <a:lstStyle/>
          <a:p>
            <a:r>
              <a:rPr lang="en-GB" altLang="en-US" dirty="0">
                <a:solidFill>
                  <a:srgbClr val="FF0000"/>
                </a:solidFill>
              </a:rPr>
              <a:t>How accurate is this view of educating effectively today?</a:t>
            </a:r>
          </a:p>
          <a:p>
            <a:endParaRPr lang="en-GB" dirty="0"/>
          </a:p>
        </p:txBody>
      </p:sp>
      <p:sp>
        <p:nvSpPr>
          <p:cNvPr id="15363" name="Rectangle 5"/>
          <p:cNvSpPr>
            <a:spLocks noChangeArrowheads="1"/>
          </p:cNvSpPr>
          <p:nvPr/>
        </p:nvSpPr>
        <p:spPr bwMode="auto">
          <a:xfrm>
            <a:off x="609600" y="1981200"/>
            <a:ext cx="807720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76000"/>
              <a:buFont typeface="Wingdings 2" pitchFamily="18" charset="2"/>
              <a:buChar char=""/>
              <a:defRPr sz="2400">
                <a:solidFill>
                  <a:schemeClr val="tx2"/>
                </a:solidFill>
                <a:latin typeface="Century Gothic" pitchFamily="34" charset="0"/>
              </a:defRPr>
            </a:lvl1pPr>
            <a:lvl2pPr marL="742950" indent="-285750">
              <a:spcBef>
                <a:spcPct val="20000"/>
              </a:spcBef>
              <a:buClr>
                <a:schemeClr val="accent1"/>
              </a:buClr>
              <a:buSzPct val="76000"/>
              <a:buFont typeface="Wingdings 2" pitchFamily="18" charset="2"/>
              <a:buChar char=""/>
              <a:defRPr sz="2200">
                <a:solidFill>
                  <a:schemeClr val="tx2"/>
                </a:solidFill>
                <a:latin typeface="Century Gothic" pitchFamily="34" charset="0"/>
              </a:defRPr>
            </a:lvl2pPr>
            <a:lvl3pPr marL="1143000" indent="-228600">
              <a:spcBef>
                <a:spcPct val="20000"/>
              </a:spcBef>
              <a:buClr>
                <a:schemeClr val="accent1"/>
              </a:buClr>
              <a:buSzPct val="76000"/>
              <a:buFont typeface="Wingdings 2" pitchFamily="18" charset="2"/>
              <a:buChar char=""/>
              <a:defRPr sz="2000">
                <a:solidFill>
                  <a:schemeClr val="tx2"/>
                </a:solidFill>
                <a:latin typeface="Century Gothic" pitchFamily="34" charset="0"/>
              </a:defRPr>
            </a:lvl3pPr>
            <a:lvl4pPr marL="1600200" indent="-228600">
              <a:spcBef>
                <a:spcPct val="20000"/>
              </a:spcBef>
              <a:buClr>
                <a:schemeClr val="accent1"/>
              </a:buClr>
              <a:buSzPct val="76000"/>
              <a:buFont typeface="Wingdings 2" pitchFamily="18" charset="2"/>
              <a:buChar char=""/>
              <a:defRPr>
                <a:solidFill>
                  <a:schemeClr val="tx2"/>
                </a:solidFill>
                <a:latin typeface="Century Gothic" pitchFamily="34" charset="0"/>
              </a:defRPr>
            </a:lvl4pPr>
            <a:lvl5pPr marL="2057400" indent="-228600">
              <a:spcBef>
                <a:spcPct val="20000"/>
              </a:spcBef>
              <a:buClr>
                <a:schemeClr val="accent1"/>
              </a:buClr>
              <a:buSzPct val="76000"/>
              <a:buFont typeface="Wingdings 2" pitchFamily="18" charset="2"/>
              <a:buChar char=""/>
              <a:defRPr sz="1600">
                <a:solidFill>
                  <a:schemeClr val="tx2"/>
                </a:solidFill>
                <a:latin typeface="Century Gothic" pitchFamily="34" charset="0"/>
              </a:defRPr>
            </a:lvl5pPr>
            <a:lvl6pPr marL="2514600" indent="-228600" eaLnBrk="0" fontAlgn="base" hangingPunct="0">
              <a:spcBef>
                <a:spcPct val="20000"/>
              </a:spcBef>
              <a:spcAft>
                <a:spcPct val="0"/>
              </a:spcAft>
              <a:buClr>
                <a:schemeClr val="accent1"/>
              </a:buClr>
              <a:buSzPct val="76000"/>
              <a:buFont typeface="Wingdings 2" pitchFamily="18" charset="2"/>
              <a:buChar char=""/>
              <a:defRPr sz="1600">
                <a:solidFill>
                  <a:schemeClr val="tx2"/>
                </a:solidFill>
                <a:latin typeface="Century Gothic" pitchFamily="34" charset="0"/>
              </a:defRPr>
            </a:lvl6pPr>
            <a:lvl7pPr marL="2971800" indent="-228600" eaLnBrk="0" fontAlgn="base" hangingPunct="0">
              <a:spcBef>
                <a:spcPct val="20000"/>
              </a:spcBef>
              <a:spcAft>
                <a:spcPct val="0"/>
              </a:spcAft>
              <a:buClr>
                <a:schemeClr val="accent1"/>
              </a:buClr>
              <a:buSzPct val="76000"/>
              <a:buFont typeface="Wingdings 2" pitchFamily="18" charset="2"/>
              <a:buChar char=""/>
              <a:defRPr sz="1600">
                <a:solidFill>
                  <a:schemeClr val="tx2"/>
                </a:solidFill>
                <a:latin typeface="Century Gothic" pitchFamily="34" charset="0"/>
              </a:defRPr>
            </a:lvl7pPr>
            <a:lvl8pPr marL="3429000" indent="-228600" eaLnBrk="0" fontAlgn="base" hangingPunct="0">
              <a:spcBef>
                <a:spcPct val="20000"/>
              </a:spcBef>
              <a:spcAft>
                <a:spcPct val="0"/>
              </a:spcAft>
              <a:buClr>
                <a:schemeClr val="accent1"/>
              </a:buClr>
              <a:buSzPct val="76000"/>
              <a:buFont typeface="Wingdings 2" pitchFamily="18" charset="2"/>
              <a:buChar char=""/>
              <a:defRPr sz="1600">
                <a:solidFill>
                  <a:schemeClr val="tx2"/>
                </a:solidFill>
                <a:latin typeface="Century Gothic" pitchFamily="34" charset="0"/>
              </a:defRPr>
            </a:lvl8pPr>
            <a:lvl9pPr marL="3886200" indent="-228600" eaLnBrk="0" fontAlgn="base" hangingPunct="0">
              <a:spcBef>
                <a:spcPct val="20000"/>
              </a:spcBef>
              <a:spcAft>
                <a:spcPct val="0"/>
              </a:spcAft>
              <a:buClr>
                <a:schemeClr val="accent1"/>
              </a:buClr>
              <a:buSzPct val="76000"/>
              <a:buFont typeface="Wingdings 2" pitchFamily="18" charset="2"/>
              <a:buChar char=""/>
              <a:defRPr sz="1600">
                <a:solidFill>
                  <a:schemeClr val="tx2"/>
                </a:solidFill>
                <a:latin typeface="Century Gothic" pitchFamily="34" charset="0"/>
              </a:defRPr>
            </a:lvl9pPr>
          </a:lstStyle>
          <a:p>
            <a:pPr eaLnBrk="1" hangingPunct="1">
              <a:spcBef>
                <a:spcPct val="0"/>
              </a:spcBef>
              <a:buClrTx/>
              <a:buSzTx/>
              <a:buFontTx/>
              <a:buNone/>
            </a:pPr>
            <a:endParaRPr lang="en-GB" altLang="en-US" sz="1200" dirty="0">
              <a:solidFill>
                <a:schemeClr val="tx1"/>
              </a:solidFill>
            </a:endParaRPr>
          </a:p>
          <a:p>
            <a:pPr eaLnBrk="1" hangingPunct="1">
              <a:spcBef>
                <a:spcPct val="0"/>
              </a:spcBef>
              <a:buClrTx/>
              <a:buSzTx/>
              <a:buFontTx/>
              <a:buNone/>
            </a:pPr>
            <a:endParaRPr lang="en-GB" altLang="en-US" sz="1200" dirty="0">
              <a:solidFill>
                <a:schemeClr val="tx1"/>
              </a:solidFill>
            </a:endParaRPr>
          </a:p>
          <a:p>
            <a:pPr eaLnBrk="1" hangingPunct="1">
              <a:spcBef>
                <a:spcPct val="0"/>
              </a:spcBef>
              <a:buClrTx/>
              <a:buSzTx/>
              <a:buFontTx/>
              <a:buNone/>
            </a:pPr>
            <a:endParaRPr lang="en-GB" altLang="en-US" sz="1200" dirty="0">
              <a:solidFill>
                <a:schemeClr val="tx1"/>
              </a:solidFill>
            </a:endParaRPr>
          </a:p>
          <a:p>
            <a:pPr algn="ctr" eaLnBrk="1" hangingPunct="1">
              <a:spcBef>
                <a:spcPct val="0"/>
              </a:spcBef>
              <a:buClrTx/>
              <a:buSzTx/>
              <a:buFontTx/>
              <a:buNone/>
            </a:pPr>
            <a:endParaRPr lang="en-GB" altLang="en-US" sz="3200" dirty="0">
              <a:solidFill>
                <a:srgbClr val="FF0000"/>
              </a:solidFill>
            </a:endParaRPr>
          </a:p>
        </p:txBody>
      </p:sp>
      <p:sp>
        <p:nvSpPr>
          <p:cNvPr id="8" name="Rectangle 7"/>
          <p:cNvSpPr/>
          <p:nvPr/>
        </p:nvSpPr>
        <p:spPr>
          <a:xfrm>
            <a:off x="620123" y="1596479"/>
            <a:ext cx="8066677" cy="3046988"/>
          </a:xfrm>
          <a:prstGeom prst="rect">
            <a:avLst/>
          </a:prstGeom>
        </p:spPr>
        <p:txBody>
          <a:bodyPr wrap="square">
            <a:spAutoFit/>
          </a:bodyPr>
          <a:lstStyle/>
          <a:p>
            <a:pPr>
              <a:spcBef>
                <a:spcPct val="0"/>
              </a:spcBef>
            </a:pPr>
            <a:r>
              <a:rPr lang="en-GB" altLang="en-US" sz="2400" dirty="0">
                <a:solidFill>
                  <a:schemeClr val="tx1"/>
                </a:solidFill>
              </a:rPr>
              <a:t>Pupils expect teachers to teach. They value lucid exposition, the clear statement of problems and guidance in their solution. Personal qualities of kindness, sympathy and patience are secondary, appreciated by pupils if they make the teacher more effective in carrying out his primary, intellectual task . . . there appears to be little demand by pupils that teachers shall be friends or temporary mothers and fathers.</a:t>
            </a:r>
          </a:p>
          <a:p>
            <a:pPr algn="r">
              <a:spcBef>
                <a:spcPct val="0"/>
              </a:spcBef>
            </a:pPr>
            <a:r>
              <a:rPr lang="en-GB" altLang="en-US" sz="2400" dirty="0">
                <a:solidFill>
                  <a:schemeClr val="tx1"/>
                </a:solidFill>
              </a:rPr>
              <a:t> </a:t>
            </a:r>
            <a:r>
              <a:rPr lang="en-GB" altLang="en-US" sz="1400" dirty="0">
                <a:solidFill>
                  <a:schemeClr val="tx1"/>
                </a:solidFill>
              </a:rPr>
              <a:t>(Musgrove and Taylor, 1969: 17 cited in Arthur and </a:t>
            </a:r>
            <a:r>
              <a:rPr lang="en-GB" altLang="en-US" sz="1400" dirty="0" err="1">
                <a:solidFill>
                  <a:schemeClr val="tx1"/>
                </a:solidFill>
              </a:rPr>
              <a:t>Cremin</a:t>
            </a:r>
            <a:r>
              <a:rPr lang="en-GB" altLang="en-US" sz="1400" dirty="0">
                <a:solidFill>
                  <a:schemeClr val="tx1"/>
                </a:solidFill>
              </a:rPr>
              <a:t>, 2010 ) </a:t>
            </a:r>
          </a:p>
        </p:txBody>
      </p:sp>
    </p:spTree>
    <p:extLst>
      <p:ext uri="{BB962C8B-B14F-4D97-AF65-F5344CB8AC3E}">
        <p14:creationId xmlns:p14="http://schemas.microsoft.com/office/powerpoint/2010/main" val="4167494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i="1" dirty="0"/>
            </a:br>
            <a:r>
              <a:rPr lang="cy-GB" dirty="0"/>
              <a:t>Rydym eisiau MWY i’n plant </a:t>
            </a:r>
            <a:br>
              <a:rPr lang="en-GB" i="1" dirty="0"/>
            </a:br>
            <a:r>
              <a:rPr lang="en-GB" dirty="0"/>
              <a:t>We want MORE for our children </a:t>
            </a:r>
            <a:br>
              <a:rPr lang="en-GB" dirty="0"/>
            </a:br>
            <a:endParaRPr lang="en-GB" i="1" dirty="0"/>
          </a:p>
        </p:txBody>
      </p:sp>
      <p:pic>
        <p:nvPicPr>
          <p:cNvPr id="4" name="Picture 3" descr="Diagram&#10;&#10;Description automatically generated">
            <a:extLst>
              <a:ext uri="{FF2B5EF4-FFF2-40B4-BE49-F238E27FC236}">
                <a16:creationId xmlns:a16="http://schemas.microsoft.com/office/drawing/2014/main" id="{F0ACB2CC-FA76-EE8F-20DA-5734FADFB7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1628801"/>
            <a:ext cx="4824536" cy="4680520"/>
          </a:xfrm>
          <a:prstGeom prst="rect">
            <a:avLst/>
          </a:prstGeom>
        </p:spPr>
      </p:pic>
    </p:spTree>
    <p:extLst>
      <p:ext uri="{BB962C8B-B14F-4D97-AF65-F5344CB8AC3E}">
        <p14:creationId xmlns:p14="http://schemas.microsoft.com/office/powerpoint/2010/main" val="4058232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3"/>
          </a:lnRef>
          <a:fillRef idx="1">
            <a:schemeClr val="lt1"/>
          </a:fillRef>
          <a:effectRef idx="0">
            <a:schemeClr val="accent3"/>
          </a:effectRef>
          <a:fontRef idx="minor">
            <a:schemeClr val="dk1"/>
          </a:fontRef>
        </p:style>
        <p:txBody>
          <a:bodyPr>
            <a:normAutofit fontScale="90000"/>
          </a:bodyPr>
          <a:lstStyle/>
          <a:p>
            <a:br>
              <a:rPr lang="en-GB" sz="3600" dirty="0"/>
            </a:br>
            <a:r>
              <a:rPr lang="en-GB" sz="3600" b="1" i="0" dirty="0" err="1">
                <a:solidFill>
                  <a:srgbClr val="1F1F1F"/>
                </a:solidFill>
                <a:effectLst/>
              </a:rPr>
              <a:t>Cwricwlwm</a:t>
            </a:r>
            <a:r>
              <a:rPr lang="en-GB" sz="3600" b="1" i="0" dirty="0">
                <a:solidFill>
                  <a:srgbClr val="1F1F1F"/>
                </a:solidFill>
                <a:effectLst/>
              </a:rPr>
              <a:t> </a:t>
            </a:r>
            <a:r>
              <a:rPr lang="en-GB" sz="3600" b="1" i="0" dirty="0" err="1">
                <a:solidFill>
                  <a:srgbClr val="1F1F1F"/>
                </a:solidFill>
                <a:effectLst/>
              </a:rPr>
              <a:t>i</a:t>
            </a:r>
            <a:r>
              <a:rPr lang="en-GB" sz="3600" b="1" i="0" dirty="0">
                <a:solidFill>
                  <a:srgbClr val="1F1F1F"/>
                </a:solidFill>
                <a:effectLst/>
              </a:rPr>
              <a:t> </a:t>
            </a:r>
            <a:r>
              <a:rPr lang="en-GB" sz="3600" b="1" i="0" dirty="0" err="1">
                <a:solidFill>
                  <a:srgbClr val="1F1F1F"/>
                </a:solidFill>
                <a:effectLst/>
              </a:rPr>
              <a:t>Gymru</a:t>
            </a:r>
            <a:r>
              <a:rPr lang="en-GB" sz="3600" b="1" i="0" dirty="0">
                <a:solidFill>
                  <a:srgbClr val="1F1F1F"/>
                </a:solidFill>
                <a:effectLst/>
              </a:rPr>
              <a:t>/</a:t>
            </a:r>
            <a:br>
              <a:rPr lang="en-GB" sz="3600" b="1" i="0" dirty="0">
                <a:solidFill>
                  <a:srgbClr val="1F1F1F"/>
                </a:solidFill>
                <a:effectLst/>
              </a:rPr>
            </a:br>
            <a:r>
              <a:rPr lang="en-GB" sz="3600" dirty="0">
                <a:hlinkClick r:id="rId3"/>
              </a:rPr>
              <a:t>Curriculum for Wales</a:t>
            </a:r>
            <a:br>
              <a:rPr lang="en-GB" sz="3600" dirty="0"/>
            </a:br>
            <a:endParaRPr lang="en-GB" sz="3600" dirty="0"/>
          </a:p>
        </p:txBody>
      </p:sp>
      <p:sp>
        <p:nvSpPr>
          <p:cNvPr id="3" name="Content Placeholder 2"/>
          <p:cNvSpPr>
            <a:spLocks noGrp="1"/>
          </p:cNvSpPr>
          <p:nvPr>
            <p:ph sz="half" idx="1"/>
          </p:nvPr>
        </p:nvSpPr>
        <p:spPr>
          <a:xfrm>
            <a:off x="457200" y="1600201"/>
            <a:ext cx="4038600" cy="1108720"/>
          </a:xfrm>
        </p:spPr>
        <p:style>
          <a:lnRef idx="2">
            <a:schemeClr val="accent4"/>
          </a:lnRef>
          <a:fillRef idx="1">
            <a:schemeClr val="lt1"/>
          </a:fillRef>
          <a:effectRef idx="0">
            <a:schemeClr val="accent4"/>
          </a:effectRef>
          <a:fontRef idx="minor">
            <a:schemeClr val="dk1"/>
          </a:fontRef>
        </p:style>
        <p:txBody>
          <a:bodyPr/>
          <a:lstStyle/>
          <a:p>
            <a:r>
              <a:rPr lang="en-GB" dirty="0"/>
              <a:t>…</a:t>
            </a:r>
            <a:r>
              <a:rPr lang="cy-GB" dirty="0"/>
              <a:t>beth yw athro da?</a:t>
            </a:r>
          </a:p>
        </p:txBody>
      </p:sp>
      <p:sp>
        <p:nvSpPr>
          <p:cNvPr id="4" name="Content Placeholder 3"/>
          <p:cNvSpPr>
            <a:spLocks noGrp="1"/>
          </p:cNvSpPr>
          <p:nvPr>
            <p:ph sz="half" idx="2"/>
          </p:nvPr>
        </p:nvSpPr>
        <p:spPr>
          <a:xfrm>
            <a:off x="4648200" y="1600201"/>
            <a:ext cx="4038600" cy="1180728"/>
          </a:xfrm>
        </p:spPr>
        <p:style>
          <a:lnRef idx="2">
            <a:schemeClr val="accent5"/>
          </a:lnRef>
          <a:fillRef idx="1">
            <a:schemeClr val="lt1"/>
          </a:fillRef>
          <a:effectRef idx="0">
            <a:schemeClr val="accent5"/>
          </a:effectRef>
          <a:fontRef idx="minor">
            <a:schemeClr val="dk1"/>
          </a:fontRef>
        </p:style>
        <p:txBody>
          <a:bodyPr/>
          <a:lstStyle/>
          <a:p>
            <a:r>
              <a:rPr lang="en-GB" dirty="0"/>
              <a:t>…what does a good teacher look like? </a:t>
            </a:r>
          </a:p>
        </p:txBody>
      </p:sp>
      <p:sp>
        <p:nvSpPr>
          <p:cNvPr id="5" name="Cloud 4"/>
          <p:cNvSpPr/>
          <p:nvPr/>
        </p:nvSpPr>
        <p:spPr>
          <a:xfrm>
            <a:off x="65810" y="2852936"/>
            <a:ext cx="3024336" cy="2016224"/>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Understanding of how social and psychological factors influence learning. </a:t>
            </a:r>
          </a:p>
        </p:txBody>
      </p:sp>
      <p:sp>
        <p:nvSpPr>
          <p:cNvPr id="7" name="Cloud 6"/>
          <p:cNvSpPr/>
          <p:nvPr/>
        </p:nvSpPr>
        <p:spPr>
          <a:xfrm>
            <a:off x="4067944" y="2829079"/>
            <a:ext cx="3024336" cy="2016224"/>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dirty="0"/>
              <a:t>Excellent subject and methodological expertise. </a:t>
            </a:r>
          </a:p>
        </p:txBody>
      </p:sp>
      <p:sp>
        <p:nvSpPr>
          <p:cNvPr id="8" name="Cloud 7"/>
          <p:cNvSpPr/>
          <p:nvPr/>
        </p:nvSpPr>
        <p:spPr>
          <a:xfrm>
            <a:off x="1549378" y="4653136"/>
            <a:ext cx="3024336" cy="2016224"/>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Ability to engage and inspire children to become independent learners. </a:t>
            </a:r>
          </a:p>
        </p:txBody>
      </p:sp>
      <p:sp>
        <p:nvSpPr>
          <p:cNvPr id="9" name="Cloud 8"/>
          <p:cNvSpPr/>
          <p:nvPr/>
        </p:nvSpPr>
        <p:spPr>
          <a:xfrm>
            <a:off x="6119664" y="4349100"/>
            <a:ext cx="3024336" cy="2016224"/>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Sound classroom craft skills. </a:t>
            </a:r>
          </a:p>
        </p:txBody>
      </p:sp>
      <p:sp>
        <p:nvSpPr>
          <p:cNvPr id="10" name="TextBox 9"/>
          <p:cNvSpPr txBox="1"/>
          <p:nvPr/>
        </p:nvSpPr>
        <p:spPr>
          <a:xfrm>
            <a:off x="5364088" y="6365324"/>
            <a:ext cx="3697478" cy="369332"/>
          </a:xfrm>
          <a:prstGeom prst="rect">
            <a:avLst/>
          </a:prstGeom>
          <a:noFill/>
        </p:spPr>
        <p:txBody>
          <a:bodyPr wrap="square" rtlCol="0">
            <a:spAutoFit/>
          </a:bodyPr>
          <a:lstStyle/>
          <a:p>
            <a:pPr algn="r"/>
            <a:r>
              <a:rPr lang="en-GB" dirty="0"/>
              <a:t>Donaldson, 2015 </a:t>
            </a:r>
          </a:p>
        </p:txBody>
      </p:sp>
    </p:spTree>
    <p:extLst>
      <p:ext uri="{BB962C8B-B14F-4D97-AF65-F5344CB8AC3E}">
        <p14:creationId xmlns:p14="http://schemas.microsoft.com/office/powerpoint/2010/main" val="2756113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3"/>
          </a:lnRef>
          <a:fillRef idx="1">
            <a:schemeClr val="lt1"/>
          </a:fillRef>
          <a:effectRef idx="0">
            <a:schemeClr val="accent3"/>
          </a:effectRef>
          <a:fontRef idx="minor">
            <a:schemeClr val="dk1"/>
          </a:fontRef>
        </p:style>
        <p:txBody>
          <a:bodyPr>
            <a:normAutofit fontScale="90000"/>
          </a:bodyPr>
          <a:lstStyle/>
          <a:p>
            <a:br>
              <a:rPr lang="en-GB" sz="3600" dirty="0"/>
            </a:br>
            <a:r>
              <a:rPr lang="cy-GB" sz="3600" dirty="0"/>
              <a:t>Os mai dyna yw dysgwr da... </a:t>
            </a:r>
            <a:br>
              <a:rPr lang="en-GB" sz="3600" dirty="0"/>
            </a:br>
            <a:r>
              <a:rPr lang="en-GB" sz="3600" dirty="0"/>
              <a:t>So if that’s what a good learner looks like… </a:t>
            </a:r>
            <a:br>
              <a:rPr lang="en-GB" sz="3600" dirty="0"/>
            </a:br>
            <a:r>
              <a:rPr lang="en-GB" sz="3600" dirty="0"/>
              <a:t>… </a:t>
            </a:r>
          </a:p>
        </p:txBody>
      </p:sp>
      <p:sp>
        <p:nvSpPr>
          <p:cNvPr id="3" name="Content Placeholder 2"/>
          <p:cNvSpPr>
            <a:spLocks noGrp="1"/>
          </p:cNvSpPr>
          <p:nvPr>
            <p:ph sz="half" idx="1"/>
          </p:nvPr>
        </p:nvSpPr>
        <p:spPr>
          <a:xfrm>
            <a:off x="457200" y="1600201"/>
            <a:ext cx="4038600" cy="1108720"/>
          </a:xfrm>
        </p:spPr>
        <p:style>
          <a:lnRef idx="2">
            <a:schemeClr val="accent4"/>
          </a:lnRef>
          <a:fillRef idx="1">
            <a:schemeClr val="lt1"/>
          </a:fillRef>
          <a:effectRef idx="0">
            <a:schemeClr val="accent4"/>
          </a:effectRef>
          <a:fontRef idx="minor">
            <a:schemeClr val="dk1"/>
          </a:fontRef>
        </p:style>
        <p:txBody>
          <a:bodyPr/>
          <a:lstStyle/>
          <a:p>
            <a:r>
              <a:rPr lang="en-GB" dirty="0"/>
              <a:t>…</a:t>
            </a:r>
            <a:r>
              <a:rPr lang="cy-GB" dirty="0"/>
              <a:t>beth yw athro da?</a:t>
            </a:r>
          </a:p>
        </p:txBody>
      </p:sp>
      <p:sp>
        <p:nvSpPr>
          <p:cNvPr id="4" name="Content Placeholder 3"/>
          <p:cNvSpPr>
            <a:spLocks noGrp="1"/>
          </p:cNvSpPr>
          <p:nvPr>
            <p:ph sz="half" idx="2"/>
          </p:nvPr>
        </p:nvSpPr>
        <p:spPr>
          <a:xfrm>
            <a:off x="4648200" y="1600201"/>
            <a:ext cx="4038600" cy="1180728"/>
          </a:xfrm>
        </p:spPr>
        <p:style>
          <a:lnRef idx="2">
            <a:schemeClr val="accent5"/>
          </a:lnRef>
          <a:fillRef idx="1">
            <a:schemeClr val="lt1"/>
          </a:fillRef>
          <a:effectRef idx="0">
            <a:schemeClr val="accent5"/>
          </a:effectRef>
          <a:fontRef idx="minor">
            <a:schemeClr val="dk1"/>
          </a:fontRef>
        </p:style>
        <p:txBody>
          <a:bodyPr/>
          <a:lstStyle/>
          <a:p>
            <a:r>
              <a:rPr lang="en-GB" dirty="0"/>
              <a:t>…what does a good teacher look like? </a:t>
            </a:r>
          </a:p>
        </p:txBody>
      </p:sp>
      <p:sp>
        <p:nvSpPr>
          <p:cNvPr id="5" name="Cloud 4"/>
          <p:cNvSpPr/>
          <p:nvPr/>
        </p:nvSpPr>
        <p:spPr>
          <a:xfrm>
            <a:off x="65810" y="2852936"/>
            <a:ext cx="3024336" cy="2016224"/>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cy-GB" dirty="0"/>
              <a:t>Dealltwriaeth o’r ffactorau cymdeithasol a seicolegol sy’n dylanwadu ar ddysgu</a:t>
            </a:r>
          </a:p>
        </p:txBody>
      </p:sp>
      <p:sp>
        <p:nvSpPr>
          <p:cNvPr id="7" name="Cloud 6"/>
          <p:cNvSpPr/>
          <p:nvPr/>
        </p:nvSpPr>
        <p:spPr>
          <a:xfrm>
            <a:off x="4067944" y="2829079"/>
            <a:ext cx="3024336" cy="2016224"/>
          </a:xfrm>
          <a:prstGeom prst="cloud">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cy-GB" dirty="0"/>
              <a:t>Arbenigedd mewn pynciau a </a:t>
            </a:r>
            <a:r>
              <a:rPr lang="cy-GB" noProof="1"/>
              <a:t>methodolegau</a:t>
            </a:r>
          </a:p>
        </p:txBody>
      </p:sp>
      <p:sp>
        <p:nvSpPr>
          <p:cNvPr id="8" name="Cloud 7"/>
          <p:cNvSpPr/>
          <p:nvPr/>
        </p:nvSpPr>
        <p:spPr>
          <a:xfrm>
            <a:off x="1549378" y="4653136"/>
            <a:ext cx="3024336" cy="2016224"/>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y-GB" dirty="0"/>
              <a:t>Y gallu i symbylu ac ysbrydoli plant i ddymuno dysgu ac i ddysgu’n annibynnol</a:t>
            </a:r>
          </a:p>
        </p:txBody>
      </p:sp>
      <p:sp>
        <p:nvSpPr>
          <p:cNvPr id="9" name="Cloud 8"/>
          <p:cNvSpPr/>
          <p:nvPr/>
        </p:nvSpPr>
        <p:spPr>
          <a:xfrm>
            <a:off x="6119664" y="4349100"/>
            <a:ext cx="3024336" cy="2016224"/>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y-GB" dirty="0"/>
              <a:t>Sgiliau crefft cadarn yn yr ystafell ddosbarth. </a:t>
            </a:r>
          </a:p>
        </p:txBody>
      </p:sp>
      <p:sp>
        <p:nvSpPr>
          <p:cNvPr id="10" name="TextBox 9"/>
          <p:cNvSpPr txBox="1"/>
          <p:nvPr/>
        </p:nvSpPr>
        <p:spPr>
          <a:xfrm>
            <a:off x="5364088" y="6365324"/>
            <a:ext cx="3697478" cy="369332"/>
          </a:xfrm>
          <a:prstGeom prst="rect">
            <a:avLst/>
          </a:prstGeom>
          <a:noFill/>
        </p:spPr>
        <p:txBody>
          <a:bodyPr wrap="square" rtlCol="0">
            <a:spAutoFit/>
          </a:bodyPr>
          <a:lstStyle/>
          <a:p>
            <a:pPr algn="r"/>
            <a:r>
              <a:rPr lang="en-GB" dirty="0"/>
              <a:t>Donaldson, 2015 </a:t>
            </a:r>
          </a:p>
        </p:txBody>
      </p:sp>
    </p:spTree>
    <p:extLst>
      <p:ext uri="{BB962C8B-B14F-4D97-AF65-F5344CB8AC3E}">
        <p14:creationId xmlns:p14="http://schemas.microsoft.com/office/powerpoint/2010/main" val="586043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John Hattie </a:t>
            </a:r>
            <a:br>
              <a:rPr lang="en-GB" dirty="0"/>
            </a:br>
            <a:r>
              <a:rPr lang="cy-GB" sz="4000" dirty="0">
                <a:hlinkClick r:id="rId3"/>
              </a:rPr>
              <a:t>Dysgu Gweledol </a:t>
            </a:r>
            <a:r>
              <a:rPr lang="cy-GB" sz="4000" dirty="0"/>
              <a:t>/ </a:t>
            </a:r>
            <a:r>
              <a:rPr lang="en-GB" sz="4000" dirty="0">
                <a:hlinkClick r:id="rId3"/>
              </a:rPr>
              <a:t>Visible Learning</a:t>
            </a:r>
            <a:endParaRPr lang="cy-GB" dirty="0"/>
          </a:p>
        </p:txBody>
      </p:sp>
      <p:sp>
        <p:nvSpPr>
          <p:cNvPr id="4" name="Content Placeholder 3"/>
          <p:cNvSpPr>
            <a:spLocks noGrp="1"/>
          </p:cNvSpPr>
          <p:nvPr>
            <p:ph sz="half" idx="1"/>
          </p:nvPr>
        </p:nvSpPr>
        <p:spPr>
          <a:xfrm>
            <a:off x="395536" y="1700808"/>
            <a:ext cx="4038600" cy="4886003"/>
          </a:xfrm>
        </p:spPr>
        <p:style>
          <a:lnRef idx="2">
            <a:schemeClr val="accent4"/>
          </a:lnRef>
          <a:fillRef idx="1">
            <a:schemeClr val="lt1"/>
          </a:fillRef>
          <a:effectRef idx="0">
            <a:schemeClr val="accent4"/>
          </a:effectRef>
          <a:fontRef idx="minor">
            <a:schemeClr val="dk1"/>
          </a:fontRef>
        </p:style>
        <p:txBody>
          <a:bodyPr>
            <a:normAutofit fontScale="70000" lnSpcReduction="20000"/>
          </a:bodyPr>
          <a:lstStyle/>
          <a:p>
            <a:r>
              <a:rPr lang="cy-GB" dirty="0"/>
              <a:t>Dadansoddiad meta o 180,000 o astudiaethau </a:t>
            </a:r>
          </a:p>
          <a:p>
            <a:endParaRPr lang="cy-GB" dirty="0"/>
          </a:p>
          <a:p>
            <a:r>
              <a:rPr lang="cy-GB" dirty="0"/>
              <a:t>Prif negeseuon:</a:t>
            </a:r>
          </a:p>
          <a:p>
            <a:pPr lvl="1"/>
            <a:r>
              <a:rPr lang="cy-GB" dirty="0"/>
              <a:t>Mae athrawon effeithiol yn barod i addasu. Yn lle canolbwyntio ar eu dulliau addysgu, maent yn canolbwyntio ar yr effaith maent yn ei chael ar fyfyrwyr ac yn newid pethau pan fo angen.</a:t>
            </a:r>
          </a:p>
          <a:p>
            <a:pPr lvl="1"/>
            <a:endParaRPr lang="cy-GB" dirty="0"/>
          </a:p>
          <a:p>
            <a:pPr lvl="1"/>
            <a:r>
              <a:rPr lang="cy-GB" dirty="0"/>
              <a:t>Mae angen i ddysgu ac addysgu fod yn ‘weladwy’. Ydy athrawon yn glir am beth maent yn ei addysgu? Ydy myfyrwyr yn gwybod beth maent i fod i’w ddysgu? </a:t>
            </a:r>
          </a:p>
        </p:txBody>
      </p:sp>
      <p:sp>
        <p:nvSpPr>
          <p:cNvPr id="5" name="Content Placeholder 4"/>
          <p:cNvSpPr>
            <a:spLocks noGrp="1"/>
          </p:cNvSpPr>
          <p:nvPr>
            <p:ph sz="half" idx="2"/>
          </p:nvPr>
        </p:nvSpPr>
        <p:spPr>
          <a:xfrm>
            <a:off x="4788024" y="1700808"/>
            <a:ext cx="4038600" cy="4886003"/>
          </a:xfrm>
        </p:spPr>
        <p:style>
          <a:lnRef idx="2">
            <a:schemeClr val="accent5"/>
          </a:lnRef>
          <a:fillRef idx="1">
            <a:schemeClr val="lt1"/>
          </a:fillRef>
          <a:effectRef idx="0">
            <a:schemeClr val="accent5"/>
          </a:effectRef>
          <a:fontRef idx="minor">
            <a:schemeClr val="dk1"/>
          </a:fontRef>
        </p:style>
        <p:txBody>
          <a:bodyPr>
            <a:normAutofit fontScale="70000" lnSpcReduction="20000"/>
          </a:bodyPr>
          <a:lstStyle/>
          <a:p>
            <a:r>
              <a:rPr lang="en-GB" dirty="0"/>
              <a:t>Meta analysis of 180,000 studies</a:t>
            </a:r>
          </a:p>
          <a:p>
            <a:endParaRPr lang="en-GB" dirty="0"/>
          </a:p>
          <a:p>
            <a:r>
              <a:rPr lang="en-GB" dirty="0"/>
              <a:t>Key messages: </a:t>
            </a:r>
          </a:p>
          <a:p>
            <a:pPr lvl="1"/>
            <a:r>
              <a:rPr lang="en-GB" dirty="0"/>
              <a:t>Effective teachers are ready to adapt. Instead of focusing on the teaching methods they use, they focus on the effects they have on students and change things where needed. </a:t>
            </a:r>
          </a:p>
          <a:p>
            <a:pPr lvl="1"/>
            <a:endParaRPr lang="en-GB" dirty="0"/>
          </a:p>
          <a:p>
            <a:pPr lvl="1"/>
            <a:r>
              <a:rPr lang="en-GB" dirty="0"/>
              <a:t>Teaching and learning need to be made ‘visible’ – are teachers clear about what they are teaching? Do students know what they are supposed to be learning? </a:t>
            </a:r>
          </a:p>
          <a:p>
            <a:endParaRPr lang="en-GB" dirty="0"/>
          </a:p>
        </p:txBody>
      </p:sp>
    </p:spTree>
    <p:extLst>
      <p:ext uri="{BB962C8B-B14F-4D97-AF65-F5344CB8AC3E}">
        <p14:creationId xmlns:p14="http://schemas.microsoft.com/office/powerpoint/2010/main" val="34577513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C7A2F-02FA-411A-B1A4-DDA9E0B20C02}"/>
              </a:ext>
            </a:extLst>
          </p:cNvPr>
          <p:cNvSpPr>
            <a:spLocks noGrp="1"/>
          </p:cNvSpPr>
          <p:nvPr>
            <p:ph type="title"/>
          </p:nvPr>
        </p:nvSpPr>
        <p:spPr/>
        <p:txBody>
          <a:bodyPr/>
          <a:lstStyle/>
          <a:p>
            <a:r>
              <a:rPr lang="cy-GB" dirty="0"/>
              <a:t>Tasg</a:t>
            </a:r>
            <a:r>
              <a:rPr lang="en-GB" dirty="0"/>
              <a:t>/Task</a:t>
            </a:r>
          </a:p>
        </p:txBody>
      </p:sp>
      <p:sp>
        <p:nvSpPr>
          <p:cNvPr id="3" name="Content Placeholder 2">
            <a:extLst>
              <a:ext uri="{FF2B5EF4-FFF2-40B4-BE49-F238E27FC236}">
                <a16:creationId xmlns:a16="http://schemas.microsoft.com/office/drawing/2014/main" id="{FA1EA988-2025-4EBD-B251-8F93B5298C9D}"/>
              </a:ext>
            </a:extLst>
          </p:cNvPr>
          <p:cNvSpPr>
            <a:spLocks noGrp="1"/>
          </p:cNvSpPr>
          <p:nvPr>
            <p:ph sz="half" idx="1"/>
          </p:nvPr>
        </p:nvSpPr>
        <p:spPr/>
        <p:txBody>
          <a:bodyPr>
            <a:noAutofit/>
          </a:bodyPr>
          <a:lstStyle/>
          <a:p>
            <a:pPr marL="342900" lvl="0" indent="-342900">
              <a:buFont typeface="Arial" panose="020B0604020202020204" pitchFamily="34" charset="0"/>
              <a:buChar char="•"/>
              <a:tabLst>
                <a:tab pos="457200" algn="l"/>
              </a:tabLst>
            </a:pPr>
            <a:r>
              <a:rPr lang="cy-GB" sz="2400" dirty="0">
                <a:effectLst/>
                <a:ea typeface="DengXian" panose="02010600030101010101" pitchFamily="2" charset="-122"/>
                <a:cs typeface="Arial" panose="020B0604020202020204" pitchFamily="34" charset="0"/>
              </a:rPr>
              <a:t>M</a:t>
            </a:r>
            <a:r>
              <a:rPr lang="cy-GB" sz="2400" dirty="0">
                <a:effectLst/>
                <a:ea typeface="Times New Roman" panose="02020603050405020304" pitchFamily="18" charset="0"/>
                <a:cs typeface="Times New Roman" panose="02020603050405020304" pitchFamily="18" charset="0"/>
              </a:rPr>
              <a:t>ewn grwpiau gwnewch restr o 10 dylanwad allweddol ar ddysgu gan blant yn yr ystafell ddosbarth. </a:t>
            </a:r>
          </a:p>
          <a:p>
            <a:pPr marL="342900" lvl="0" indent="-342900">
              <a:buFont typeface="Arial" panose="020B0604020202020204" pitchFamily="34" charset="0"/>
              <a:buChar char="•"/>
              <a:tabLst>
                <a:tab pos="457200" algn="l"/>
              </a:tabLst>
            </a:pPr>
            <a:r>
              <a:rPr lang="cy-GB" sz="2400" dirty="0">
                <a:effectLst/>
                <a:ea typeface="DengXian" panose="02010600030101010101" pitchFamily="2" charset="-122"/>
                <a:cs typeface="Arial" panose="020B0604020202020204" pitchFamily="34" charset="0"/>
              </a:rPr>
              <a:t>E</a:t>
            </a:r>
            <a:r>
              <a:rPr lang="cy-GB" sz="2400" dirty="0">
                <a:effectLst/>
                <a:ea typeface="Times New Roman" panose="02020603050405020304" pitchFamily="18" charset="0"/>
                <a:cs typeface="Times New Roman" panose="02020603050405020304" pitchFamily="18" charset="0"/>
              </a:rPr>
              <a:t>r enghraifft, perthnasoedd cadarnhaol rhwng athrawon a disgyblion </a:t>
            </a:r>
          </a:p>
          <a:p>
            <a:pPr marL="342900" lvl="0" indent="-342900">
              <a:buFont typeface="Arial" panose="020B0604020202020204" pitchFamily="34" charset="0"/>
              <a:buChar char="•"/>
              <a:tabLst>
                <a:tab pos="457200" algn="l"/>
              </a:tabLst>
            </a:pPr>
            <a:r>
              <a:rPr lang="cy-GB" sz="2400" dirty="0">
                <a:effectLst/>
                <a:ea typeface="DengXian" panose="02010600030101010101" pitchFamily="2" charset="-122"/>
                <a:cs typeface="Arial" panose="020B0604020202020204" pitchFamily="34" charset="0"/>
              </a:rPr>
              <a:t>T</a:t>
            </a:r>
            <a:r>
              <a:rPr lang="cy-GB" sz="2400" dirty="0">
                <a:effectLst/>
                <a:ea typeface="Times New Roman" panose="02020603050405020304" pitchFamily="18" charset="0"/>
                <a:cs typeface="Times New Roman" panose="02020603050405020304" pitchFamily="18" charset="0"/>
              </a:rPr>
              <a:t>refnwch eich rhestr gyda’r pwysicaf yn rhif 1</a:t>
            </a:r>
          </a:p>
          <a:p>
            <a:r>
              <a:rPr lang="cy-GB" sz="2400" dirty="0">
                <a:effectLst/>
                <a:ea typeface="DengXian" panose="02010600030101010101" pitchFamily="2" charset="-122"/>
                <a:cs typeface="Arial" panose="020B0604020202020204" pitchFamily="34" charset="0"/>
              </a:rPr>
              <a:t>A wnaethoch i gyd gytuno ar y drefn</a:t>
            </a:r>
            <a:endParaRPr lang="en-GB" sz="2400" dirty="0"/>
          </a:p>
        </p:txBody>
      </p:sp>
      <p:sp>
        <p:nvSpPr>
          <p:cNvPr id="4" name="Content Placeholder 3">
            <a:extLst>
              <a:ext uri="{FF2B5EF4-FFF2-40B4-BE49-F238E27FC236}">
                <a16:creationId xmlns:a16="http://schemas.microsoft.com/office/drawing/2014/main" id="{D02134E1-A681-46D7-8193-BAFF22C76A52}"/>
              </a:ext>
            </a:extLst>
          </p:cNvPr>
          <p:cNvSpPr>
            <a:spLocks noGrp="1"/>
          </p:cNvSpPr>
          <p:nvPr>
            <p:ph sz="half" idx="2"/>
          </p:nvPr>
        </p:nvSpPr>
        <p:spPr/>
        <p:txBody>
          <a:bodyPr>
            <a:normAutofit fontScale="92500" lnSpcReduction="10000"/>
          </a:bodyPr>
          <a:lstStyle/>
          <a:p>
            <a:r>
              <a:rPr lang="en-GB" dirty="0"/>
              <a:t>In groups make a list of 10 key influences on children’s learning in the classroom.</a:t>
            </a:r>
          </a:p>
          <a:p>
            <a:r>
              <a:rPr lang="en-GB" dirty="0"/>
              <a:t>For example, positive teacher pupils relationships</a:t>
            </a:r>
          </a:p>
          <a:p>
            <a:r>
              <a:rPr lang="en-GB" dirty="0"/>
              <a:t>Order your list 1 being most important</a:t>
            </a:r>
          </a:p>
          <a:p>
            <a:r>
              <a:rPr lang="en-GB" dirty="0"/>
              <a:t>Did you all agree on the ordering</a:t>
            </a:r>
          </a:p>
          <a:p>
            <a:endParaRPr lang="en-GB" dirty="0"/>
          </a:p>
        </p:txBody>
      </p:sp>
    </p:spTree>
    <p:extLst>
      <p:ext uri="{BB962C8B-B14F-4D97-AF65-F5344CB8AC3E}">
        <p14:creationId xmlns:p14="http://schemas.microsoft.com/office/powerpoint/2010/main" val="1366328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33400" y="533400"/>
            <a:ext cx="7772400" cy="1143000"/>
          </a:xfrm>
        </p:spPr>
        <p:txBody>
          <a:bodyPr>
            <a:normAutofit fontScale="90000"/>
          </a:bodyPr>
          <a:lstStyle/>
          <a:p>
            <a:pPr>
              <a:defRPr/>
            </a:pPr>
            <a:r>
              <a:rPr lang="en-GB" dirty="0">
                <a:hlinkClick r:id="rId3"/>
              </a:rPr>
              <a:t>Influences on student learning</a:t>
            </a:r>
            <a:br>
              <a:rPr lang="en-GB" dirty="0">
                <a:hlinkClick r:id="rId3"/>
              </a:rPr>
            </a:br>
            <a:r>
              <a:rPr lang="en-GB" sz="2800" i="1" dirty="0"/>
              <a:t>John Hattie 1999-2009 – research from 180,000 studies covering almost every method of innovation</a:t>
            </a:r>
            <a:endParaRPr lang="en-GB" i="1" dirty="0"/>
          </a:p>
        </p:txBody>
      </p:sp>
      <p:sp>
        <p:nvSpPr>
          <p:cNvPr id="21507" name="Rectangle 3"/>
          <p:cNvSpPr>
            <a:spLocks noGrp="1" noChangeArrowheads="1"/>
          </p:cNvSpPr>
          <p:nvPr>
            <p:ph type="body" idx="1"/>
          </p:nvPr>
        </p:nvSpPr>
        <p:spPr>
          <a:xfrm>
            <a:off x="827584" y="2204864"/>
            <a:ext cx="7772400" cy="4114800"/>
          </a:xfrm>
        </p:spPr>
        <p:txBody>
          <a:bodyPr>
            <a:normAutofit fontScale="92500" lnSpcReduction="20000"/>
          </a:bodyPr>
          <a:lstStyle/>
          <a:p>
            <a:pPr>
              <a:lnSpc>
                <a:spcPct val="90000"/>
              </a:lnSpc>
              <a:buFontTx/>
              <a:buNone/>
              <a:defRPr/>
            </a:pPr>
            <a:r>
              <a:rPr lang="en-GB" sz="2800" dirty="0"/>
              <a:t>							Effect Size</a:t>
            </a:r>
          </a:p>
          <a:p>
            <a:pPr>
              <a:lnSpc>
                <a:spcPct val="90000"/>
              </a:lnSpc>
              <a:defRPr/>
            </a:pPr>
            <a:r>
              <a:rPr lang="en-GB" sz="2800" dirty="0"/>
              <a:t>Feedback 					0.73 	</a:t>
            </a:r>
          </a:p>
          <a:p>
            <a:pPr>
              <a:lnSpc>
                <a:spcPct val="90000"/>
              </a:lnSpc>
              <a:defRPr/>
            </a:pPr>
            <a:r>
              <a:rPr lang="en-GB" sz="2800" dirty="0"/>
              <a:t>Teacher-Student Relationships		0.72</a:t>
            </a:r>
          </a:p>
          <a:p>
            <a:pPr>
              <a:lnSpc>
                <a:spcPct val="90000"/>
              </a:lnSpc>
              <a:defRPr/>
            </a:pPr>
            <a:r>
              <a:rPr lang="en-GB" sz="2800" dirty="0"/>
              <a:t>Mastery Learning				0.58	</a:t>
            </a:r>
          </a:p>
          <a:p>
            <a:pPr>
              <a:lnSpc>
                <a:spcPct val="90000"/>
              </a:lnSpc>
              <a:defRPr/>
            </a:pPr>
            <a:r>
              <a:rPr lang="en-GB" sz="2800" dirty="0"/>
              <a:t>Challenge of Goals				0.56</a:t>
            </a:r>
          </a:p>
          <a:p>
            <a:pPr>
              <a:lnSpc>
                <a:spcPct val="90000"/>
              </a:lnSpc>
              <a:defRPr/>
            </a:pPr>
            <a:r>
              <a:rPr lang="en-GB" sz="2800" dirty="0"/>
              <a:t>Peer Tutoring					0.55</a:t>
            </a:r>
          </a:p>
          <a:p>
            <a:pPr>
              <a:lnSpc>
                <a:spcPct val="90000"/>
              </a:lnSpc>
              <a:defRPr/>
            </a:pPr>
            <a:r>
              <a:rPr lang="en-GB" sz="2800" dirty="0"/>
              <a:t>Expectations					0.43</a:t>
            </a:r>
          </a:p>
          <a:p>
            <a:pPr>
              <a:lnSpc>
                <a:spcPct val="90000"/>
              </a:lnSpc>
              <a:defRPr/>
            </a:pPr>
            <a:r>
              <a:rPr lang="en-GB" sz="2800" dirty="0"/>
              <a:t>Homework					0.29</a:t>
            </a:r>
          </a:p>
          <a:p>
            <a:pPr>
              <a:lnSpc>
                <a:spcPct val="90000"/>
              </a:lnSpc>
              <a:defRPr/>
            </a:pPr>
            <a:r>
              <a:rPr lang="en-GB" sz="2800" dirty="0"/>
              <a:t>Aims &amp; Policies of the School		0.24</a:t>
            </a:r>
          </a:p>
          <a:p>
            <a:pPr>
              <a:lnSpc>
                <a:spcPct val="90000"/>
              </a:lnSpc>
              <a:defRPr/>
            </a:pPr>
            <a:r>
              <a:rPr lang="en-GB" sz="2800" dirty="0"/>
              <a:t>Ability Grouping				0.12 					</a:t>
            </a:r>
          </a:p>
        </p:txBody>
      </p:sp>
      <p:sp>
        <p:nvSpPr>
          <p:cNvPr id="2" name="Cloud 1"/>
          <p:cNvSpPr/>
          <p:nvPr/>
        </p:nvSpPr>
        <p:spPr>
          <a:xfrm>
            <a:off x="2843808" y="3429000"/>
            <a:ext cx="6120680" cy="3240360"/>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dirty="0"/>
              <a:t>Compare your list to that created by Hattie. Does anything surprise you? Why?</a:t>
            </a:r>
          </a:p>
          <a:p>
            <a:pPr algn="ctr"/>
            <a:endParaRPr lang="en-GB" sz="2400" dirty="0"/>
          </a:p>
          <a:p>
            <a:pPr algn="ctr"/>
            <a:r>
              <a:rPr lang="cy-GB" sz="2400" i="1" dirty="0"/>
              <a:t>Cymharwch eich rhestr ag un </a:t>
            </a:r>
            <a:r>
              <a:rPr lang="en-GB" sz="2400" i="1" dirty="0"/>
              <a:t>Hattie</a:t>
            </a:r>
            <a:r>
              <a:rPr lang="cy-GB" sz="2400" i="1" dirty="0"/>
              <a:t>. Oes unrhyw beth annisgwyl? Pam?  </a:t>
            </a:r>
          </a:p>
        </p:txBody>
      </p:sp>
    </p:spTree>
    <p:extLst>
      <p:ext uri="{BB962C8B-B14F-4D97-AF65-F5344CB8AC3E}">
        <p14:creationId xmlns:p14="http://schemas.microsoft.com/office/powerpoint/2010/main" val="19786781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fade">
                                      <p:cBhvr>
                                        <p:cTn id="7" dur="1000"/>
                                        <p:tgtEl>
                                          <p:spTgt spid="21507">
                                            <p:txEl>
                                              <p:pRg st="0" end="0"/>
                                            </p:txEl>
                                          </p:spTgt>
                                        </p:tgtEl>
                                      </p:cBhvr>
                                    </p:animEffect>
                                    <p:anim calcmode="lin" valueType="num">
                                      <p:cBhvr>
                                        <p:cTn id="8" dur="10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50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1507">
                                            <p:txEl>
                                              <p:pRg st="1" end="1"/>
                                            </p:txEl>
                                          </p:spTgt>
                                        </p:tgtEl>
                                        <p:attrNameLst>
                                          <p:attrName>style.visibility</p:attrName>
                                        </p:attrNameLst>
                                      </p:cBhvr>
                                      <p:to>
                                        <p:strVal val="visible"/>
                                      </p:to>
                                    </p:set>
                                    <p:animEffect transition="in" filter="fade">
                                      <p:cBhvr>
                                        <p:cTn id="14" dur="1000"/>
                                        <p:tgtEl>
                                          <p:spTgt spid="21507">
                                            <p:txEl>
                                              <p:pRg st="1" end="1"/>
                                            </p:txEl>
                                          </p:spTgt>
                                        </p:tgtEl>
                                      </p:cBhvr>
                                    </p:animEffect>
                                    <p:anim calcmode="lin" valueType="num">
                                      <p:cBhvr>
                                        <p:cTn id="15" dur="10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150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1507">
                                            <p:txEl>
                                              <p:pRg st="2" end="2"/>
                                            </p:txEl>
                                          </p:spTgt>
                                        </p:tgtEl>
                                        <p:attrNameLst>
                                          <p:attrName>style.visibility</p:attrName>
                                        </p:attrNameLst>
                                      </p:cBhvr>
                                      <p:to>
                                        <p:strVal val="visible"/>
                                      </p:to>
                                    </p:set>
                                    <p:animEffect transition="in" filter="fade">
                                      <p:cBhvr>
                                        <p:cTn id="21" dur="1000"/>
                                        <p:tgtEl>
                                          <p:spTgt spid="21507">
                                            <p:txEl>
                                              <p:pRg st="2" end="2"/>
                                            </p:txEl>
                                          </p:spTgt>
                                        </p:tgtEl>
                                      </p:cBhvr>
                                    </p:animEffect>
                                    <p:anim calcmode="lin" valueType="num">
                                      <p:cBhvr>
                                        <p:cTn id="22" dur="10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150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1507">
                                            <p:txEl>
                                              <p:pRg st="3" end="3"/>
                                            </p:txEl>
                                          </p:spTgt>
                                        </p:tgtEl>
                                        <p:attrNameLst>
                                          <p:attrName>style.visibility</p:attrName>
                                        </p:attrNameLst>
                                      </p:cBhvr>
                                      <p:to>
                                        <p:strVal val="visible"/>
                                      </p:to>
                                    </p:set>
                                    <p:animEffect transition="in" filter="fade">
                                      <p:cBhvr>
                                        <p:cTn id="28" dur="1000"/>
                                        <p:tgtEl>
                                          <p:spTgt spid="21507">
                                            <p:txEl>
                                              <p:pRg st="3" end="3"/>
                                            </p:txEl>
                                          </p:spTgt>
                                        </p:tgtEl>
                                      </p:cBhvr>
                                    </p:animEffect>
                                    <p:anim calcmode="lin" valueType="num">
                                      <p:cBhvr>
                                        <p:cTn id="29" dur="1000" fill="hold"/>
                                        <p:tgtEl>
                                          <p:spTgt spid="2150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150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1507">
                                            <p:txEl>
                                              <p:pRg st="4" end="4"/>
                                            </p:txEl>
                                          </p:spTgt>
                                        </p:tgtEl>
                                        <p:attrNameLst>
                                          <p:attrName>style.visibility</p:attrName>
                                        </p:attrNameLst>
                                      </p:cBhvr>
                                      <p:to>
                                        <p:strVal val="visible"/>
                                      </p:to>
                                    </p:set>
                                    <p:animEffect transition="in" filter="fade">
                                      <p:cBhvr>
                                        <p:cTn id="35" dur="1000"/>
                                        <p:tgtEl>
                                          <p:spTgt spid="21507">
                                            <p:txEl>
                                              <p:pRg st="4" end="4"/>
                                            </p:txEl>
                                          </p:spTgt>
                                        </p:tgtEl>
                                      </p:cBhvr>
                                    </p:animEffect>
                                    <p:anim calcmode="lin" valueType="num">
                                      <p:cBhvr>
                                        <p:cTn id="36" dur="1000" fill="hold"/>
                                        <p:tgtEl>
                                          <p:spTgt spid="2150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150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1507">
                                            <p:txEl>
                                              <p:pRg st="5" end="5"/>
                                            </p:txEl>
                                          </p:spTgt>
                                        </p:tgtEl>
                                        <p:attrNameLst>
                                          <p:attrName>style.visibility</p:attrName>
                                        </p:attrNameLst>
                                      </p:cBhvr>
                                      <p:to>
                                        <p:strVal val="visible"/>
                                      </p:to>
                                    </p:set>
                                    <p:animEffect transition="in" filter="fade">
                                      <p:cBhvr>
                                        <p:cTn id="42" dur="1000"/>
                                        <p:tgtEl>
                                          <p:spTgt spid="21507">
                                            <p:txEl>
                                              <p:pRg st="5" end="5"/>
                                            </p:txEl>
                                          </p:spTgt>
                                        </p:tgtEl>
                                      </p:cBhvr>
                                    </p:animEffect>
                                    <p:anim calcmode="lin" valueType="num">
                                      <p:cBhvr>
                                        <p:cTn id="43" dur="1000" fill="hold"/>
                                        <p:tgtEl>
                                          <p:spTgt spid="2150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150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21507">
                                            <p:txEl>
                                              <p:pRg st="6" end="6"/>
                                            </p:txEl>
                                          </p:spTgt>
                                        </p:tgtEl>
                                        <p:attrNameLst>
                                          <p:attrName>style.visibility</p:attrName>
                                        </p:attrNameLst>
                                      </p:cBhvr>
                                      <p:to>
                                        <p:strVal val="visible"/>
                                      </p:to>
                                    </p:set>
                                    <p:animEffect transition="in" filter="fade">
                                      <p:cBhvr>
                                        <p:cTn id="49" dur="1000"/>
                                        <p:tgtEl>
                                          <p:spTgt spid="21507">
                                            <p:txEl>
                                              <p:pRg st="6" end="6"/>
                                            </p:txEl>
                                          </p:spTgt>
                                        </p:tgtEl>
                                      </p:cBhvr>
                                    </p:animEffect>
                                    <p:anim calcmode="lin" valueType="num">
                                      <p:cBhvr>
                                        <p:cTn id="50" dur="1000" fill="hold"/>
                                        <p:tgtEl>
                                          <p:spTgt spid="2150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150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21507">
                                            <p:txEl>
                                              <p:pRg st="7" end="7"/>
                                            </p:txEl>
                                          </p:spTgt>
                                        </p:tgtEl>
                                        <p:attrNameLst>
                                          <p:attrName>style.visibility</p:attrName>
                                        </p:attrNameLst>
                                      </p:cBhvr>
                                      <p:to>
                                        <p:strVal val="visible"/>
                                      </p:to>
                                    </p:set>
                                    <p:animEffect transition="in" filter="fade">
                                      <p:cBhvr>
                                        <p:cTn id="56" dur="1000"/>
                                        <p:tgtEl>
                                          <p:spTgt spid="21507">
                                            <p:txEl>
                                              <p:pRg st="7" end="7"/>
                                            </p:txEl>
                                          </p:spTgt>
                                        </p:tgtEl>
                                      </p:cBhvr>
                                    </p:animEffect>
                                    <p:anim calcmode="lin" valueType="num">
                                      <p:cBhvr>
                                        <p:cTn id="57" dur="1000" fill="hold"/>
                                        <p:tgtEl>
                                          <p:spTgt spid="2150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2150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21507">
                                            <p:txEl>
                                              <p:pRg st="8" end="8"/>
                                            </p:txEl>
                                          </p:spTgt>
                                        </p:tgtEl>
                                        <p:attrNameLst>
                                          <p:attrName>style.visibility</p:attrName>
                                        </p:attrNameLst>
                                      </p:cBhvr>
                                      <p:to>
                                        <p:strVal val="visible"/>
                                      </p:to>
                                    </p:set>
                                    <p:animEffect transition="in" filter="fade">
                                      <p:cBhvr>
                                        <p:cTn id="63" dur="1000"/>
                                        <p:tgtEl>
                                          <p:spTgt spid="21507">
                                            <p:txEl>
                                              <p:pRg st="8" end="8"/>
                                            </p:txEl>
                                          </p:spTgt>
                                        </p:tgtEl>
                                      </p:cBhvr>
                                    </p:animEffect>
                                    <p:anim calcmode="lin" valueType="num">
                                      <p:cBhvr>
                                        <p:cTn id="64" dur="1000" fill="hold"/>
                                        <p:tgtEl>
                                          <p:spTgt spid="2150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2150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21507">
                                            <p:txEl>
                                              <p:pRg st="9" end="9"/>
                                            </p:txEl>
                                          </p:spTgt>
                                        </p:tgtEl>
                                        <p:attrNameLst>
                                          <p:attrName>style.visibility</p:attrName>
                                        </p:attrNameLst>
                                      </p:cBhvr>
                                      <p:to>
                                        <p:strVal val="visible"/>
                                      </p:to>
                                    </p:set>
                                    <p:animEffect transition="in" filter="fade">
                                      <p:cBhvr>
                                        <p:cTn id="70" dur="1000"/>
                                        <p:tgtEl>
                                          <p:spTgt spid="21507">
                                            <p:txEl>
                                              <p:pRg st="9" end="9"/>
                                            </p:txEl>
                                          </p:spTgt>
                                        </p:tgtEl>
                                      </p:cBhvr>
                                    </p:animEffect>
                                    <p:anim calcmode="lin" valueType="num">
                                      <p:cBhvr>
                                        <p:cTn id="71" dur="1000" fill="hold"/>
                                        <p:tgtEl>
                                          <p:spTgt spid="2150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2150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2"/>
                                        </p:tgtEl>
                                        <p:attrNameLst>
                                          <p:attrName>style.visibility</p:attrName>
                                        </p:attrNameLst>
                                      </p:cBhvr>
                                      <p:to>
                                        <p:strVal val="visible"/>
                                      </p:to>
                                    </p:set>
                                    <p:anim calcmode="lin" valueType="num">
                                      <p:cBhvr additive="base">
                                        <p:cTn id="77" dur="500" fill="hold"/>
                                        <p:tgtEl>
                                          <p:spTgt spid="2"/>
                                        </p:tgtEl>
                                        <p:attrNameLst>
                                          <p:attrName>ppt_x</p:attrName>
                                        </p:attrNameLst>
                                      </p:cBhvr>
                                      <p:tavLst>
                                        <p:tav tm="0">
                                          <p:val>
                                            <p:strVal val="#ppt_x"/>
                                          </p:val>
                                        </p:tav>
                                        <p:tav tm="100000">
                                          <p:val>
                                            <p:strVal val="#ppt_x"/>
                                          </p:val>
                                        </p:tav>
                                      </p:tavLst>
                                    </p:anim>
                                    <p:anim calcmode="lin" valueType="num">
                                      <p:cBhvr additive="base">
                                        <p:cTn id="7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normAutofit/>
          </a:bodyPr>
          <a:lstStyle/>
          <a:p>
            <a:r>
              <a:rPr lang="en-GB" altLang="en-US" dirty="0"/>
              <a:t>Effective Educators </a:t>
            </a:r>
          </a:p>
        </p:txBody>
      </p:sp>
      <p:sp>
        <p:nvSpPr>
          <p:cNvPr id="18435" name="Content Placeholder 2"/>
          <p:cNvSpPr>
            <a:spLocks noGrp="1"/>
          </p:cNvSpPr>
          <p:nvPr>
            <p:ph idx="1"/>
          </p:nvPr>
        </p:nvSpPr>
        <p:spPr>
          <a:xfrm>
            <a:off x="457200" y="1412776"/>
            <a:ext cx="8229600" cy="5256584"/>
          </a:xfrm>
        </p:spPr>
        <p:style>
          <a:lnRef idx="2">
            <a:schemeClr val="accent5"/>
          </a:lnRef>
          <a:fillRef idx="1">
            <a:schemeClr val="lt1"/>
          </a:fillRef>
          <a:effectRef idx="0">
            <a:schemeClr val="accent5"/>
          </a:effectRef>
          <a:fontRef idx="minor">
            <a:schemeClr val="dk1"/>
          </a:fontRef>
        </p:style>
        <p:txBody>
          <a:bodyPr>
            <a:noAutofit/>
          </a:bodyPr>
          <a:lstStyle/>
          <a:p>
            <a:r>
              <a:rPr lang="en-GB" altLang="en-US" sz="2000" dirty="0">
                <a:solidFill>
                  <a:schemeClr val="tx1"/>
                </a:solidFill>
              </a:rPr>
              <a:t>We can view teaching as a professional activity. </a:t>
            </a:r>
          </a:p>
          <a:p>
            <a:r>
              <a:rPr lang="en-GB" altLang="en-US" sz="2000" dirty="0">
                <a:solidFill>
                  <a:schemeClr val="tx1"/>
                </a:solidFill>
              </a:rPr>
              <a:t>This term implies a number of attributes within the teacher, including: </a:t>
            </a:r>
          </a:p>
          <a:p>
            <a:pPr lvl="1"/>
            <a:r>
              <a:rPr lang="en-GB" altLang="en-US" sz="2000" dirty="0">
                <a:solidFill>
                  <a:schemeClr val="tx1"/>
                </a:solidFill>
              </a:rPr>
              <a:t> high levels of relevant knowledge about what is being taught and the children to whom it is being taught; </a:t>
            </a:r>
          </a:p>
          <a:p>
            <a:pPr lvl="1"/>
            <a:r>
              <a:rPr lang="en-GB" altLang="en-US" sz="2000" dirty="0">
                <a:solidFill>
                  <a:schemeClr val="tx1"/>
                </a:solidFill>
              </a:rPr>
              <a:t> knowledge of, and skill in using, a range of strategies to enable learning; </a:t>
            </a:r>
          </a:p>
          <a:p>
            <a:pPr lvl="1"/>
            <a:r>
              <a:rPr lang="en-GB" altLang="en-US" sz="2000" dirty="0">
                <a:solidFill>
                  <a:schemeClr val="tx1"/>
                </a:solidFill>
              </a:rPr>
              <a:t> the capacity to engage flexibly and thoughtfully in the classroom, taking into account the needs and responses of the learners as they develop and manifest themselves; </a:t>
            </a:r>
          </a:p>
          <a:p>
            <a:pPr lvl="1"/>
            <a:r>
              <a:rPr lang="en-GB" altLang="en-US" sz="2000" dirty="0">
                <a:solidFill>
                  <a:schemeClr val="tx1"/>
                </a:solidFill>
              </a:rPr>
              <a:t> an understanding of the importance of learners’ attitudes towards what they are learning and an ability to influence and develop these attitudes; </a:t>
            </a:r>
          </a:p>
          <a:p>
            <a:pPr lvl="1"/>
            <a:r>
              <a:rPr lang="en-GB" altLang="en-US" sz="2000" dirty="0">
                <a:solidFill>
                  <a:schemeClr val="tx1"/>
                </a:solidFill>
              </a:rPr>
              <a:t> the ability and willingness to learn from a variety of sources about effective teaching and to adapt practices to fit this ongoing learning. </a:t>
            </a:r>
          </a:p>
          <a:p>
            <a:pPr marL="457200" lvl="1" indent="0" algn="r">
              <a:buNone/>
            </a:pPr>
            <a:r>
              <a:rPr lang="en-GB" altLang="en-US" sz="2000" dirty="0">
                <a:solidFill>
                  <a:schemeClr val="tx1"/>
                </a:solidFill>
              </a:rPr>
              <a:t>(</a:t>
            </a:r>
            <a:r>
              <a:rPr lang="en-GB" altLang="en-US" sz="2000" dirty="0" err="1">
                <a:solidFill>
                  <a:schemeClr val="tx1"/>
                </a:solidFill>
              </a:rPr>
              <a:t>Cremin</a:t>
            </a:r>
            <a:r>
              <a:rPr lang="en-GB" altLang="en-US" sz="2000" dirty="0">
                <a:solidFill>
                  <a:schemeClr val="tx1"/>
                </a:solidFill>
              </a:rPr>
              <a:t> and Burnett, 2018)</a:t>
            </a:r>
          </a:p>
        </p:txBody>
      </p:sp>
    </p:spTree>
    <p:extLst>
      <p:ext uri="{BB962C8B-B14F-4D97-AF65-F5344CB8AC3E}">
        <p14:creationId xmlns:p14="http://schemas.microsoft.com/office/powerpoint/2010/main" val="3964211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a:bodyPr>
          <a:lstStyle/>
          <a:p>
            <a:r>
              <a:rPr lang="cy-GB" altLang="en-US" dirty="0"/>
              <a:t>Addysgwyr Effeithiol </a:t>
            </a:r>
          </a:p>
        </p:txBody>
      </p:sp>
      <p:sp>
        <p:nvSpPr>
          <p:cNvPr id="19459" name="Content Placeholder 2"/>
          <p:cNvSpPr>
            <a:spLocks noGrp="1"/>
          </p:cNvSpPr>
          <p:nvPr>
            <p:ph idx="1"/>
          </p:nvPr>
        </p:nvSpPr>
        <p:spPr>
          <a:xfrm>
            <a:off x="457200" y="1600200"/>
            <a:ext cx="8229600" cy="4983162"/>
          </a:xfrm>
        </p:spPr>
        <p:style>
          <a:lnRef idx="2">
            <a:schemeClr val="accent4"/>
          </a:lnRef>
          <a:fillRef idx="1">
            <a:schemeClr val="lt1"/>
          </a:fillRef>
          <a:effectRef idx="0">
            <a:schemeClr val="accent4"/>
          </a:effectRef>
          <a:fontRef idx="minor">
            <a:schemeClr val="dk1"/>
          </a:fontRef>
        </p:style>
        <p:txBody>
          <a:bodyPr>
            <a:noAutofit/>
          </a:bodyPr>
          <a:lstStyle/>
          <a:p>
            <a:r>
              <a:rPr lang="cy-GB" altLang="en-US" sz="2000" dirty="0">
                <a:solidFill>
                  <a:schemeClr val="tx1"/>
                </a:solidFill>
              </a:rPr>
              <a:t>Gallwn ystyried addysgu fel gweithgaredd proffesiynol. </a:t>
            </a:r>
          </a:p>
          <a:p>
            <a:r>
              <a:rPr lang="cy-GB" altLang="en-US" sz="2000" dirty="0">
                <a:solidFill>
                  <a:schemeClr val="tx1"/>
                </a:solidFill>
              </a:rPr>
              <a:t>Mae’r term yn awgrymu nifer o rinweddau a welir mewn athro effeithiol: </a:t>
            </a:r>
          </a:p>
          <a:p>
            <a:pPr lvl="1"/>
            <a:r>
              <a:rPr lang="cy-GB" altLang="en-US" sz="2000" dirty="0">
                <a:solidFill>
                  <a:schemeClr val="tx1"/>
                </a:solidFill>
              </a:rPr>
              <a:t> lefelau uchel o wybodaeth berthnasol am yr hyn sy’n cael ei addysgu a’r plant sy’n cael eu haddysgu; </a:t>
            </a:r>
          </a:p>
          <a:p>
            <a:pPr lvl="1"/>
            <a:r>
              <a:rPr lang="cy-GB" altLang="en-US" sz="2000" dirty="0">
                <a:solidFill>
                  <a:schemeClr val="tx1"/>
                </a:solidFill>
              </a:rPr>
              <a:t> gwybodaeth am, a sgil wrth ddefnyddio, amrediad o strategaethau i alluogi dysgu; </a:t>
            </a:r>
          </a:p>
          <a:p>
            <a:pPr lvl="1"/>
            <a:r>
              <a:rPr lang="cy-GB" altLang="en-US" sz="2000" dirty="0">
                <a:solidFill>
                  <a:schemeClr val="tx1"/>
                </a:solidFill>
              </a:rPr>
              <a:t> y gallu i ymgysylltu’n hyblyg ac yn feddylgar yn y dosbarth, gan gymryd i ystyriaeth  anghenion ac ymatebion y dysgwyr wrth iddynt ddysgu ac amlygu eu hun; </a:t>
            </a:r>
          </a:p>
          <a:p>
            <a:pPr lvl="1"/>
            <a:r>
              <a:rPr lang="cy-GB" altLang="en-US" sz="2000" dirty="0">
                <a:solidFill>
                  <a:schemeClr val="tx1"/>
                </a:solidFill>
              </a:rPr>
              <a:t> dealltwriaeth o bwysigrwydd agweddau dysgwyr tuag at yr hyn maent yn ei ddysgu a gallu i ddylanwadu ar yr agweddau hyn a’u datblygu; </a:t>
            </a:r>
          </a:p>
          <a:p>
            <a:pPr lvl="1"/>
            <a:r>
              <a:rPr lang="cy-GB" altLang="en-US" sz="2000" dirty="0">
                <a:solidFill>
                  <a:schemeClr val="tx1"/>
                </a:solidFill>
              </a:rPr>
              <a:t> y gallu a’r parodrwydd i ddysgu wrth amrywiaeth o ffynonellau ynglŷn ag addysgu effeithiol ac addasu arferion i gydymffurfio â’r dysgu parhaus hwn</a:t>
            </a:r>
            <a:r>
              <a:rPr lang="en-GB" altLang="en-US" sz="2000" dirty="0">
                <a:solidFill>
                  <a:schemeClr val="tx1"/>
                </a:solidFill>
              </a:rPr>
              <a:t>. (</a:t>
            </a:r>
            <a:r>
              <a:rPr lang="en-GB" altLang="en-US" sz="2000" dirty="0" err="1">
                <a:solidFill>
                  <a:schemeClr val="tx1"/>
                </a:solidFill>
              </a:rPr>
              <a:t>Cremin</a:t>
            </a:r>
            <a:r>
              <a:rPr lang="en-GB" altLang="en-US" sz="2000" dirty="0">
                <a:solidFill>
                  <a:schemeClr val="tx1"/>
                </a:solidFill>
              </a:rPr>
              <a:t> a Burnett, 2018)</a:t>
            </a:r>
          </a:p>
          <a:p>
            <a:pPr lvl="1"/>
            <a:endParaRPr lang="en-GB" altLang="en-US" sz="2000" dirty="0">
              <a:solidFill>
                <a:schemeClr val="tx1"/>
              </a:solidFill>
            </a:endParaRPr>
          </a:p>
        </p:txBody>
      </p:sp>
    </p:spTree>
    <p:extLst>
      <p:ext uri="{BB962C8B-B14F-4D97-AF65-F5344CB8AC3E}">
        <p14:creationId xmlns:p14="http://schemas.microsoft.com/office/powerpoint/2010/main" val="4129348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600199"/>
            <a:ext cx="8229600" cy="3484983"/>
          </a:xfrm>
        </p:spPr>
        <p:txBody>
          <a:bodyPr>
            <a:normAutofit fontScale="92500" lnSpcReduction="10000"/>
          </a:bodyPr>
          <a:lstStyle/>
          <a:p>
            <a:r>
              <a:rPr lang="en-GB" dirty="0">
                <a:solidFill>
                  <a:srgbClr val="92D050"/>
                </a:solidFill>
              </a:rPr>
              <a:t>Pedagogical content knowledge</a:t>
            </a:r>
          </a:p>
          <a:p>
            <a:r>
              <a:rPr lang="en-GB" dirty="0">
                <a:solidFill>
                  <a:srgbClr val="92D050"/>
                </a:solidFill>
              </a:rPr>
              <a:t>Quality of instruction</a:t>
            </a:r>
          </a:p>
          <a:p>
            <a:r>
              <a:rPr lang="en-GB" dirty="0">
                <a:solidFill>
                  <a:schemeClr val="accent6"/>
                </a:solidFill>
              </a:rPr>
              <a:t>Classroom climate</a:t>
            </a:r>
          </a:p>
          <a:p>
            <a:r>
              <a:rPr lang="en-GB" dirty="0">
                <a:solidFill>
                  <a:schemeClr val="accent6"/>
                </a:solidFill>
              </a:rPr>
              <a:t>Classroom management</a:t>
            </a:r>
          </a:p>
          <a:p>
            <a:r>
              <a:rPr lang="en-GB" dirty="0">
                <a:solidFill>
                  <a:srgbClr val="7030A0"/>
                </a:solidFill>
              </a:rPr>
              <a:t>Teacher beliefs </a:t>
            </a:r>
          </a:p>
          <a:p>
            <a:r>
              <a:rPr lang="en-GB" dirty="0">
                <a:solidFill>
                  <a:srgbClr val="7030A0"/>
                </a:solidFill>
              </a:rPr>
              <a:t>Professional behaviours</a:t>
            </a:r>
          </a:p>
          <a:p>
            <a:pPr marL="0" indent="0" algn="r">
              <a:buNone/>
            </a:pPr>
            <a:r>
              <a:rPr lang="en-GB" sz="2200" dirty="0"/>
              <a:t>Coe et al, 2014 </a:t>
            </a:r>
          </a:p>
        </p:txBody>
      </p:sp>
      <p:sp>
        <p:nvSpPr>
          <p:cNvPr id="7" name="Rectangle 6"/>
          <p:cNvSpPr/>
          <p:nvPr/>
        </p:nvSpPr>
        <p:spPr>
          <a:xfrm>
            <a:off x="4716016" y="5085183"/>
            <a:ext cx="4283968" cy="148397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r>
              <a:rPr lang="en-GB" dirty="0"/>
              <a:t>Evidence of impact on student outcomes: </a:t>
            </a:r>
          </a:p>
          <a:p>
            <a:r>
              <a:rPr lang="en-GB" dirty="0">
                <a:solidFill>
                  <a:srgbClr val="92D050"/>
                </a:solidFill>
              </a:rPr>
              <a:t>Strong</a:t>
            </a:r>
            <a:endParaRPr lang="cy-GB" dirty="0">
              <a:solidFill>
                <a:srgbClr val="92D050"/>
              </a:solidFill>
            </a:endParaRPr>
          </a:p>
          <a:p>
            <a:r>
              <a:rPr lang="en-GB" dirty="0">
                <a:solidFill>
                  <a:schemeClr val="accent6"/>
                </a:solidFill>
              </a:rPr>
              <a:t>Moderate</a:t>
            </a:r>
            <a:endParaRPr lang="cy-GB" dirty="0">
              <a:solidFill>
                <a:schemeClr val="accent6"/>
              </a:solidFill>
            </a:endParaRPr>
          </a:p>
          <a:p>
            <a:r>
              <a:rPr lang="en-GB" dirty="0">
                <a:solidFill>
                  <a:srgbClr val="7030A0"/>
                </a:solidFill>
              </a:rPr>
              <a:t>Some</a:t>
            </a:r>
            <a:r>
              <a:rPr lang="en-GB" dirty="0"/>
              <a:t> </a:t>
            </a:r>
          </a:p>
        </p:txBody>
      </p:sp>
      <p:sp>
        <p:nvSpPr>
          <p:cNvPr id="8" name="Title 1"/>
          <p:cNvSpPr txBox="1">
            <a:spLocks/>
          </p:cNvSpPr>
          <p:nvPr/>
        </p:nvSpPr>
        <p:spPr>
          <a:xfrm>
            <a:off x="457200" y="274638"/>
            <a:ext cx="8229600" cy="1143000"/>
          </a:xfrm>
          <a:prstGeom prst="rect">
            <a:avLst/>
          </a:prstGeom>
        </p:spPr>
        <p:txBody>
          <a:bodyPr vert="horz" lIns="91440" tIns="45720" rIns="91440" bIns="45720" rtlCol="0" anchor="ct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Report </a:t>
            </a:r>
            <a:r>
              <a:rPr lang="cy-GB" dirty="0"/>
              <a:t>- </a:t>
            </a:r>
            <a:r>
              <a:rPr lang="en-GB" dirty="0"/>
              <a:t>What makes great teaching</a:t>
            </a:r>
            <a:r>
              <a:rPr lang="cy-GB" dirty="0"/>
              <a:t>? </a:t>
            </a:r>
          </a:p>
        </p:txBody>
      </p:sp>
      <p:sp>
        <p:nvSpPr>
          <p:cNvPr id="2" name="Rounded Rectangular Callout 1"/>
          <p:cNvSpPr/>
          <p:nvPr/>
        </p:nvSpPr>
        <p:spPr>
          <a:xfrm>
            <a:off x="5975648" y="2060848"/>
            <a:ext cx="3024336" cy="1699994"/>
          </a:xfrm>
          <a:prstGeom prst="wedgeRoundRectCallout">
            <a:avLst>
              <a:gd name="adj1" fmla="val -55944"/>
              <a:gd name="adj2" fmla="val 81586"/>
              <a:gd name="adj3" fmla="val 16667"/>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“Great teaching is defined as that which leads to improved student progress”</a:t>
            </a:r>
          </a:p>
        </p:txBody>
      </p:sp>
    </p:spTree>
    <p:extLst>
      <p:ext uri="{BB962C8B-B14F-4D97-AF65-F5344CB8AC3E}">
        <p14:creationId xmlns:p14="http://schemas.microsoft.com/office/powerpoint/2010/main" val="15702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600199"/>
            <a:ext cx="8229600" cy="3484983"/>
          </a:xfrm>
        </p:spPr>
        <p:txBody>
          <a:bodyPr>
            <a:normAutofit fontScale="92500" lnSpcReduction="10000"/>
          </a:bodyPr>
          <a:lstStyle/>
          <a:p>
            <a:r>
              <a:rPr lang="cy-GB" dirty="0">
                <a:solidFill>
                  <a:srgbClr val="92D050"/>
                </a:solidFill>
              </a:rPr>
              <a:t>Gwybodaeth </a:t>
            </a:r>
            <a:r>
              <a:rPr lang="cy-GB" noProof="1">
                <a:solidFill>
                  <a:srgbClr val="92D050"/>
                </a:solidFill>
              </a:rPr>
              <a:t>addysgegol</a:t>
            </a:r>
            <a:r>
              <a:rPr lang="cy-GB" dirty="0">
                <a:solidFill>
                  <a:srgbClr val="92D050"/>
                </a:solidFill>
              </a:rPr>
              <a:t> am y cynnwys</a:t>
            </a:r>
          </a:p>
          <a:p>
            <a:r>
              <a:rPr lang="cy-GB" dirty="0">
                <a:solidFill>
                  <a:srgbClr val="92D050"/>
                </a:solidFill>
              </a:rPr>
              <a:t>Ansawdd yr addysgu</a:t>
            </a:r>
          </a:p>
          <a:p>
            <a:r>
              <a:rPr lang="cy-GB" dirty="0">
                <a:solidFill>
                  <a:schemeClr val="accent6"/>
                </a:solidFill>
              </a:rPr>
              <a:t>Hinsawdd yr ystafell ddosbarth</a:t>
            </a:r>
          </a:p>
          <a:p>
            <a:r>
              <a:rPr lang="cy-GB" dirty="0">
                <a:solidFill>
                  <a:schemeClr val="accent6"/>
                </a:solidFill>
              </a:rPr>
              <a:t>Rheoli’r ystafell ddosbarth</a:t>
            </a:r>
          </a:p>
          <a:p>
            <a:r>
              <a:rPr lang="cy-GB" dirty="0">
                <a:solidFill>
                  <a:srgbClr val="7030A0"/>
                </a:solidFill>
              </a:rPr>
              <a:t>Credoau’r Athro </a:t>
            </a:r>
          </a:p>
          <a:p>
            <a:r>
              <a:rPr lang="cy-GB" dirty="0">
                <a:solidFill>
                  <a:srgbClr val="7030A0"/>
                </a:solidFill>
              </a:rPr>
              <a:t>Ymddygiadau proffesiynol</a:t>
            </a:r>
          </a:p>
          <a:p>
            <a:pPr marL="0" indent="0" algn="r">
              <a:buNone/>
            </a:pPr>
            <a:r>
              <a:rPr lang="en-GB" sz="2200" dirty="0"/>
              <a:t>(Coe et al, 2014) </a:t>
            </a:r>
          </a:p>
        </p:txBody>
      </p:sp>
      <p:sp>
        <p:nvSpPr>
          <p:cNvPr id="7" name="Rectangle 6"/>
          <p:cNvSpPr/>
          <p:nvPr/>
        </p:nvSpPr>
        <p:spPr>
          <a:xfrm>
            <a:off x="4716016" y="5085183"/>
            <a:ext cx="4283968" cy="1483971"/>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r>
              <a:rPr lang="cy-GB" dirty="0"/>
              <a:t>Tystiolaeth o’r effaith ar ddeilliannau myfyrwyr: </a:t>
            </a:r>
          </a:p>
          <a:p>
            <a:r>
              <a:rPr lang="cy-GB" dirty="0">
                <a:solidFill>
                  <a:srgbClr val="92D050"/>
                </a:solidFill>
              </a:rPr>
              <a:t>Cryf</a:t>
            </a:r>
          </a:p>
          <a:p>
            <a:r>
              <a:rPr lang="cy-GB" dirty="0">
                <a:solidFill>
                  <a:schemeClr val="accent6"/>
                </a:solidFill>
              </a:rPr>
              <a:t>Canolig</a:t>
            </a:r>
          </a:p>
          <a:p>
            <a:r>
              <a:rPr lang="cy-GB" dirty="0">
                <a:solidFill>
                  <a:srgbClr val="7030A0"/>
                </a:solidFill>
              </a:rPr>
              <a:t>Ychydig</a:t>
            </a:r>
            <a:r>
              <a:rPr lang="cy-GB" dirty="0"/>
              <a:t> </a:t>
            </a:r>
          </a:p>
        </p:txBody>
      </p:sp>
      <p:sp>
        <p:nvSpPr>
          <p:cNvPr id="8" name="Title 1"/>
          <p:cNvSpPr txBox="1">
            <a:spLocks/>
          </p:cNvSpPr>
          <p:nvPr/>
        </p:nvSpPr>
        <p:spPr>
          <a:xfrm>
            <a:off x="457200" y="274638"/>
            <a:ext cx="8229600" cy="1143000"/>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cy-GB" dirty="0"/>
          </a:p>
          <a:p>
            <a:r>
              <a:rPr lang="cy-GB" dirty="0"/>
              <a:t>Adroddiad</a:t>
            </a:r>
            <a:r>
              <a:rPr lang="en-GB" dirty="0"/>
              <a:t> – ‘What makes great teaching?’</a:t>
            </a:r>
          </a:p>
        </p:txBody>
      </p:sp>
      <p:sp>
        <p:nvSpPr>
          <p:cNvPr id="2" name="Rounded Rectangular Callout 1"/>
          <p:cNvSpPr/>
          <p:nvPr/>
        </p:nvSpPr>
        <p:spPr>
          <a:xfrm>
            <a:off x="5975648" y="2060848"/>
            <a:ext cx="3024336" cy="1699994"/>
          </a:xfrm>
          <a:prstGeom prst="wedgeRoundRectCallout">
            <a:avLst>
              <a:gd name="adj1" fmla="val -55944"/>
              <a:gd name="adj2" fmla="val 81586"/>
              <a:gd name="adj3" fmla="val 16667"/>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“Great teaching is defined as that which leads to improved student progress” (</a:t>
            </a:r>
            <a:r>
              <a:rPr lang="en-GB" sz="1800" dirty="0"/>
              <a:t>Coe et al, 2014, p.2)</a:t>
            </a:r>
          </a:p>
          <a:p>
            <a:pPr algn="ctr"/>
            <a:endParaRPr lang="en-GB" dirty="0"/>
          </a:p>
        </p:txBody>
      </p:sp>
    </p:spTree>
    <p:extLst>
      <p:ext uri="{BB962C8B-B14F-4D97-AF65-F5344CB8AC3E}">
        <p14:creationId xmlns:p14="http://schemas.microsoft.com/office/powerpoint/2010/main" val="32517827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421" y="3501008"/>
            <a:ext cx="8229600" cy="2985195"/>
          </a:xfrm>
        </p:spPr>
        <p:txBody>
          <a:bodyPr/>
          <a:lstStyle/>
          <a:p>
            <a:pPr marL="0" indent="0">
              <a:buNone/>
            </a:pPr>
            <a:r>
              <a:rPr lang="en-GB" b="1" i="1" dirty="0"/>
              <a:t>“Good quality teaching will likely involve a combination of these attributes manifested at different times; the very best teachers are those that demonstrate all of these features”.</a:t>
            </a:r>
            <a:r>
              <a:rPr lang="en-GB" b="1" dirty="0"/>
              <a:t> </a:t>
            </a:r>
            <a:r>
              <a:rPr lang="en-GB" dirty="0"/>
              <a:t> </a:t>
            </a:r>
          </a:p>
          <a:p>
            <a:pPr marL="0" indent="0" algn="r">
              <a:buNone/>
            </a:pPr>
            <a:r>
              <a:rPr lang="en-GB" dirty="0"/>
              <a:t>(Coe et al, 2014, p.2) </a:t>
            </a:r>
          </a:p>
          <a:p>
            <a:pPr marL="0" indent="0">
              <a:buNone/>
            </a:pPr>
            <a:endParaRPr lang="en-GB" dirty="0"/>
          </a:p>
          <a:p>
            <a:pPr marL="0" indent="0">
              <a:buNone/>
            </a:pPr>
            <a:endParaRPr lang="en-GB" dirty="0"/>
          </a:p>
          <a:p>
            <a:pPr marL="0" indent="0">
              <a:buNone/>
            </a:pPr>
            <a:endParaRPr lang="en-GB" dirty="0"/>
          </a:p>
          <a:p>
            <a:endParaRPr lang="en-GB" dirty="0"/>
          </a:p>
        </p:txBody>
      </p:sp>
      <p:sp>
        <p:nvSpPr>
          <p:cNvPr id="5" name="Title 1"/>
          <p:cNvSpPr txBox="1">
            <a:spLocks/>
          </p:cNvSpPr>
          <p:nvPr/>
        </p:nvSpPr>
        <p:spPr>
          <a:xfrm>
            <a:off x="467544" y="47667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8639" y="836712"/>
            <a:ext cx="3467410" cy="24509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67273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260648"/>
            <a:ext cx="6923112" cy="1143000"/>
          </a:xfrm>
        </p:spPr>
        <p:txBody>
          <a:bodyPr>
            <a:normAutofit/>
          </a:bodyPr>
          <a:lstStyle/>
          <a:p>
            <a:r>
              <a:rPr lang="en-GB" dirty="0"/>
              <a:t>Galton’s Six Principles</a:t>
            </a:r>
          </a:p>
        </p:txBody>
      </p:sp>
      <p:sp>
        <p:nvSpPr>
          <p:cNvPr id="5" name="Content Placeholder 4"/>
          <p:cNvSpPr>
            <a:spLocks noGrp="1"/>
          </p:cNvSpPr>
          <p:nvPr>
            <p:ph idx="1"/>
          </p:nvPr>
        </p:nvSpPr>
        <p:spPr>
          <a:xfrm>
            <a:off x="457200" y="1600200"/>
            <a:ext cx="8229600" cy="4997152"/>
          </a:xfrm>
        </p:spPr>
        <p:txBody>
          <a:bodyPr>
            <a:normAutofit fontScale="85000" lnSpcReduction="20000"/>
          </a:bodyPr>
          <a:lstStyle/>
          <a:p>
            <a:pPr>
              <a:lnSpc>
                <a:spcPct val="90000"/>
              </a:lnSpc>
              <a:defRPr/>
            </a:pPr>
            <a:r>
              <a:rPr lang="en-GB" dirty="0">
                <a:solidFill>
                  <a:schemeClr val="accent1"/>
                </a:solidFill>
              </a:rPr>
              <a:t>Clear statement of learning objectives</a:t>
            </a:r>
            <a:endParaRPr lang="en-US" altLang="zh-TW" dirty="0">
              <a:solidFill>
                <a:schemeClr val="accent1"/>
              </a:solidFill>
              <a:ea typeface="新細明體" pitchFamily="18" charset="-120"/>
            </a:endParaRPr>
          </a:p>
          <a:p>
            <a:pPr>
              <a:lnSpc>
                <a:spcPct val="90000"/>
              </a:lnSpc>
              <a:defRPr/>
            </a:pPr>
            <a:r>
              <a:rPr lang="en-GB" dirty="0"/>
              <a:t>Extended questioning during whole class discussion</a:t>
            </a:r>
          </a:p>
          <a:p>
            <a:pPr>
              <a:lnSpc>
                <a:spcPct val="90000"/>
              </a:lnSpc>
              <a:defRPr/>
            </a:pPr>
            <a:r>
              <a:rPr lang="en-GB" dirty="0">
                <a:solidFill>
                  <a:schemeClr val="accent1"/>
                </a:solidFill>
              </a:rPr>
              <a:t>More active pupil participation</a:t>
            </a:r>
            <a:endParaRPr lang="en-US" altLang="zh-TW" dirty="0">
              <a:solidFill>
                <a:schemeClr val="accent1"/>
              </a:solidFill>
              <a:ea typeface="新細明體" pitchFamily="18" charset="-120"/>
            </a:endParaRPr>
          </a:p>
          <a:p>
            <a:pPr>
              <a:lnSpc>
                <a:spcPct val="90000"/>
              </a:lnSpc>
              <a:defRPr/>
            </a:pPr>
            <a:r>
              <a:rPr lang="en-GB" dirty="0"/>
              <a:t>Increased cooperation between pupils by working in pairs and groups</a:t>
            </a:r>
          </a:p>
          <a:p>
            <a:pPr>
              <a:lnSpc>
                <a:spcPct val="90000"/>
              </a:lnSpc>
              <a:defRPr/>
            </a:pPr>
            <a:r>
              <a:rPr lang="en-GB" dirty="0">
                <a:solidFill>
                  <a:schemeClr val="accent1"/>
                </a:solidFill>
              </a:rPr>
              <a:t>Less use of </a:t>
            </a:r>
            <a:r>
              <a:rPr lang="en-GB" i="1" dirty="0">
                <a:solidFill>
                  <a:schemeClr val="accent1"/>
                </a:solidFill>
              </a:rPr>
              <a:t>corrective</a:t>
            </a:r>
            <a:r>
              <a:rPr lang="en-GB" dirty="0">
                <a:solidFill>
                  <a:schemeClr val="accent1"/>
                </a:solidFill>
              </a:rPr>
              <a:t> and more </a:t>
            </a:r>
            <a:r>
              <a:rPr lang="en-GB" i="1" dirty="0">
                <a:solidFill>
                  <a:schemeClr val="accent1"/>
                </a:solidFill>
              </a:rPr>
              <a:t>informing</a:t>
            </a:r>
            <a:r>
              <a:rPr lang="en-GB" dirty="0">
                <a:solidFill>
                  <a:schemeClr val="accent1"/>
                </a:solidFill>
              </a:rPr>
              <a:t> feedback</a:t>
            </a:r>
          </a:p>
          <a:p>
            <a:pPr>
              <a:lnSpc>
                <a:spcPct val="90000"/>
              </a:lnSpc>
              <a:defRPr/>
            </a:pPr>
            <a:r>
              <a:rPr lang="en-GB" dirty="0"/>
              <a:t>More use of the </a:t>
            </a:r>
            <a:r>
              <a:rPr lang="en-GB" i="1" dirty="0"/>
              <a:t>assessment for learning </a:t>
            </a:r>
            <a:r>
              <a:rPr lang="en-GB" dirty="0"/>
              <a:t>approach</a:t>
            </a:r>
          </a:p>
          <a:p>
            <a:pPr marL="0" indent="0">
              <a:buNone/>
            </a:pPr>
            <a:endParaRPr lang="en-GB" altLang="en-US" i="1" dirty="0"/>
          </a:p>
          <a:p>
            <a:pPr marL="0" indent="0">
              <a:buNone/>
            </a:pPr>
            <a:endParaRPr lang="en-GB" altLang="en-US" i="1" dirty="0"/>
          </a:p>
          <a:p>
            <a:pPr marL="0" indent="0">
              <a:buNone/>
            </a:pPr>
            <a:r>
              <a:rPr lang="en-GB" altLang="en-US" sz="3800" i="1" dirty="0"/>
              <a:t>Whenever possible exploration precedes instruction and examples are situated in contexts that are meaningful to the pupils. </a:t>
            </a:r>
          </a:p>
          <a:p>
            <a:endParaRPr lang="en-GB" dirty="0"/>
          </a:p>
        </p:txBody>
      </p:sp>
    </p:spTree>
    <p:extLst>
      <p:ext uri="{BB962C8B-B14F-4D97-AF65-F5344CB8AC3E}">
        <p14:creationId xmlns:p14="http://schemas.microsoft.com/office/powerpoint/2010/main" val="41932594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8" end="8"/>
                                            </p:txEl>
                                          </p:spTgt>
                                        </p:tgtEl>
                                        <p:attrNameLst>
                                          <p:attrName>style.visibility</p:attrName>
                                        </p:attrNameLst>
                                      </p:cBhvr>
                                      <p:to>
                                        <p:strVal val="visible"/>
                                      </p:to>
                                    </p:set>
                                    <p:anim calcmode="lin" valueType="num">
                                      <p:cBhvr additive="base">
                                        <p:cTn id="43"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260648"/>
            <a:ext cx="6923112" cy="1143000"/>
          </a:xfrm>
        </p:spPr>
        <p:txBody>
          <a:bodyPr>
            <a:normAutofit/>
          </a:bodyPr>
          <a:lstStyle/>
          <a:p>
            <a:r>
              <a:rPr lang="cy-GB" dirty="0"/>
              <a:t>Chwe Egwyddor </a:t>
            </a:r>
            <a:r>
              <a:rPr lang="en-GB" dirty="0"/>
              <a:t>Galton</a:t>
            </a:r>
          </a:p>
        </p:txBody>
      </p:sp>
      <p:sp>
        <p:nvSpPr>
          <p:cNvPr id="5" name="Content Placeholder 4"/>
          <p:cNvSpPr>
            <a:spLocks noGrp="1"/>
          </p:cNvSpPr>
          <p:nvPr>
            <p:ph idx="1"/>
          </p:nvPr>
        </p:nvSpPr>
        <p:spPr>
          <a:xfrm>
            <a:off x="457200" y="1600200"/>
            <a:ext cx="8229600" cy="4997152"/>
          </a:xfrm>
        </p:spPr>
        <p:txBody>
          <a:bodyPr>
            <a:normAutofit fontScale="77500" lnSpcReduction="20000"/>
          </a:bodyPr>
          <a:lstStyle/>
          <a:p>
            <a:pPr>
              <a:lnSpc>
                <a:spcPct val="90000"/>
              </a:lnSpc>
              <a:defRPr/>
            </a:pPr>
            <a:r>
              <a:rPr lang="cy-GB" dirty="0">
                <a:solidFill>
                  <a:schemeClr val="accent1"/>
                </a:solidFill>
              </a:rPr>
              <a:t>Datganiad eglur o’r deilliannau dysgu</a:t>
            </a:r>
            <a:endParaRPr lang="cy-GB" altLang="zh-TW" dirty="0">
              <a:solidFill>
                <a:schemeClr val="accent1"/>
              </a:solidFill>
              <a:ea typeface="新細明體" pitchFamily="18" charset="-120"/>
            </a:endParaRPr>
          </a:p>
          <a:p>
            <a:pPr>
              <a:lnSpc>
                <a:spcPct val="90000"/>
              </a:lnSpc>
              <a:defRPr/>
            </a:pPr>
            <a:r>
              <a:rPr lang="cy-GB" dirty="0"/>
              <a:t>Cwestiynu estynedig yn ystod y drafodaeth dosbarth cyfan</a:t>
            </a:r>
          </a:p>
          <a:p>
            <a:pPr>
              <a:lnSpc>
                <a:spcPct val="90000"/>
              </a:lnSpc>
              <a:defRPr/>
            </a:pPr>
            <a:r>
              <a:rPr lang="cy-GB" dirty="0">
                <a:solidFill>
                  <a:schemeClr val="accent1"/>
                </a:solidFill>
              </a:rPr>
              <a:t>Mwy o gyfranogiad gweithredol gan y disgyblion</a:t>
            </a:r>
            <a:endParaRPr lang="cy-GB" altLang="zh-TW" dirty="0">
              <a:solidFill>
                <a:schemeClr val="accent1"/>
              </a:solidFill>
              <a:ea typeface="新細明體" pitchFamily="18" charset="-120"/>
            </a:endParaRPr>
          </a:p>
          <a:p>
            <a:pPr>
              <a:lnSpc>
                <a:spcPct val="90000"/>
              </a:lnSpc>
              <a:defRPr/>
            </a:pPr>
            <a:r>
              <a:rPr lang="cy-GB" dirty="0"/>
              <a:t>Mwy o gydweithredu rhwng disgyblion drwy weithio mewn parau a grwpiau</a:t>
            </a:r>
          </a:p>
          <a:p>
            <a:pPr>
              <a:lnSpc>
                <a:spcPct val="90000"/>
              </a:lnSpc>
              <a:defRPr/>
            </a:pPr>
            <a:r>
              <a:rPr lang="cy-GB" dirty="0">
                <a:solidFill>
                  <a:schemeClr val="accent1"/>
                </a:solidFill>
              </a:rPr>
              <a:t>Llai o ddefnydd o adborth cywirol a mwy o adborth sy’n rhoi gwybodaeth</a:t>
            </a:r>
          </a:p>
          <a:p>
            <a:pPr>
              <a:lnSpc>
                <a:spcPct val="90000"/>
              </a:lnSpc>
              <a:defRPr/>
            </a:pPr>
            <a:r>
              <a:rPr lang="cy-GB" dirty="0"/>
              <a:t>Mwy o ddefnydd o’r dull </a:t>
            </a:r>
            <a:r>
              <a:rPr lang="cy-GB" i="1" dirty="0"/>
              <a:t>asesu ar gyfer dysgu</a:t>
            </a:r>
            <a:endParaRPr lang="cy-GB" dirty="0"/>
          </a:p>
          <a:p>
            <a:pPr marL="0" indent="0">
              <a:buNone/>
            </a:pPr>
            <a:endParaRPr lang="cy-GB" altLang="en-US" i="1" dirty="0"/>
          </a:p>
          <a:p>
            <a:pPr marL="0" indent="0">
              <a:buNone/>
            </a:pPr>
            <a:endParaRPr lang="cy-GB" altLang="en-US" i="1" dirty="0"/>
          </a:p>
          <a:p>
            <a:pPr marL="0" indent="0">
              <a:buNone/>
            </a:pPr>
            <a:r>
              <a:rPr lang="cy-GB" sz="4000" i="1" dirty="0">
                <a:solidFill>
                  <a:srgbClr val="000000"/>
                </a:solidFill>
                <a:latin typeface="Calibri" panose="020F0502020204030204" pitchFamily="34" charset="0"/>
                <a:ea typeface="DengXian" panose="02010600030101010101" pitchFamily="2" charset="-122"/>
                <a:cs typeface="Arial" panose="020B0604020202020204" pitchFamily="34" charset="0"/>
              </a:rPr>
              <a:t>Pryd bynnag bod modd mae archwilio yn dod cyn yr addysgu ac mae enghreifftiau’n cael eu gosod mewn cyd-destunau sy’n ystyrlon i’r disgyblion</a:t>
            </a:r>
            <a:r>
              <a:rPr lang="en-GB" altLang="en-US" sz="3800" i="1" dirty="0"/>
              <a:t>. </a:t>
            </a:r>
          </a:p>
          <a:p>
            <a:endParaRPr lang="en-GB" dirty="0"/>
          </a:p>
        </p:txBody>
      </p:sp>
    </p:spTree>
    <p:extLst>
      <p:ext uri="{BB962C8B-B14F-4D97-AF65-F5344CB8AC3E}">
        <p14:creationId xmlns:p14="http://schemas.microsoft.com/office/powerpoint/2010/main" val="30936975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8" end="8"/>
                                            </p:txEl>
                                          </p:spTgt>
                                        </p:tgtEl>
                                        <p:attrNameLst>
                                          <p:attrName>style.visibility</p:attrName>
                                        </p:attrNameLst>
                                      </p:cBhvr>
                                      <p:to>
                                        <p:strVal val="visible"/>
                                      </p:to>
                                    </p:set>
                                    <p:anim calcmode="lin" valueType="num">
                                      <p:cBhvr additive="base">
                                        <p:cTn id="43"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 name="Slide Number Placeholder 5"/>
          <p:cNvSpPr>
            <a:spLocks noGrp="1"/>
          </p:cNvSpPr>
          <p:nvPr>
            <p:ph type="sldNum" sz="quarter" idx="12"/>
          </p:nvPr>
        </p:nvSpPr>
        <p:spPr>
          <a:xfrm>
            <a:off x="3873147" y="6374634"/>
            <a:ext cx="5122862" cy="365125"/>
          </a:xfrm>
        </p:spPr>
        <p:txBody>
          <a:bodyPr/>
          <a:lstStyle/>
          <a:p>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dirty="0"/>
          </a:p>
        </p:txBody>
      </p:sp>
      <p:sp>
        <p:nvSpPr>
          <p:cNvPr id="174082" name="Rectangle 2"/>
          <p:cNvSpPr>
            <a:spLocks noGrp="1" noChangeArrowheads="1"/>
          </p:cNvSpPr>
          <p:nvPr>
            <p:ph type="title"/>
          </p:nvPr>
        </p:nvSpPr>
        <p:spPr>
          <a:xfrm>
            <a:off x="684213" y="260350"/>
            <a:ext cx="7772400" cy="1143000"/>
          </a:xfrm>
        </p:spPr>
        <p:txBody>
          <a:bodyPr/>
          <a:lstStyle/>
          <a:p>
            <a:r>
              <a:rPr lang="en-US" altLang="zh-TW" dirty="0">
                <a:ea typeface="新細明體" pitchFamily="18" charset="-120"/>
              </a:rPr>
              <a:t>Six Principles</a:t>
            </a:r>
          </a:p>
        </p:txBody>
      </p:sp>
      <p:grpSp>
        <p:nvGrpSpPr>
          <p:cNvPr id="174123" name="Group 43"/>
          <p:cNvGrpSpPr>
            <a:grpSpLocks/>
          </p:cNvGrpSpPr>
          <p:nvPr/>
        </p:nvGrpSpPr>
        <p:grpSpPr bwMode="auto">
          <a:xfrm>
            <a:off x="179388" y="1484313"/>
            <a:ext cx="8748712" cy="4537075"/>
            <a:chOff x="113" y="935"/>
            <a:chExt cx="5511" cy="2858"/>
          </a:xfrm>
        </p:grpSpPr>
        <p:sp>
          <p:nvSpPr>
            <p:cNvPr id="174100" name="Text Box 20"/>
            <p:cNvSpPr txBox="1">
              <a:spLocks noChangeArrowheads="1"/>
            </p:cNvSpPr>
            <p:nvPr/>
          </p:nvSpPr>
          <p:spPr bwMode="auto">
            <a:xfrm>
              <a:off x="113" y="935"/>
              <a:ext cx="1300"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dirty="0">
                  <a:solidFill>
                    <a:schemeClr val="tx2"/>
                  </a:solidFill>
                  <a:latin typeface="Arial" charset="0"/>
                  <a:ea typeface="標楷體" pitchFamily="65" charset="-120"/>
                  <a:cs typeface="Arial" charset="0"/>
                </a:rPr>
                <a:t>CURRICULUM</a:t>
              </a:r>
            </a:p>
          </p:txBody>
        </p:sp>
        <p:sp>
          <p:nvSpPr>
            <p:cNvPr id="174101" name="Text Box 21"/>
            <p:cNvSpPr txBox="1">
              <a:spLocks noChangeArrowheads="1"/>
            </p:cNvSpPr>
            <p:nvPr/>
          </p:nvSpPr>
          <p:spPr bwMode="auto">
            <a:xfrm>
              <a:off x="158" y="1797"/>
              <a:ext cx="1179" cy="497"/>
            </a:xfrm>
            <a:prstGeom prst="rect">
              <a:avLst/>
            </a:prstGeom>
            <a:solidFill>
              <a:srgbClr val="FFFF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TW" altLang="en-US">
                  <a:latin typeface="Arial" charset="0"/>
                  <a:ea typeface="標楷體" pitchFamily="65" charset="-120"/>
                  <a:cs typeface="Arial" charset="0"/>
                </a:rPr>
                <a:t> </a:t>
              </a:r>
              <a:r>
                <a:rPr lang="en-US" altLang="zh-TW" sz="2000" b="1">
                  <a:solidFill>
                    <a:srgbClr val="CE0098"/>
                  </a:solidFill>
                  <a:latin typeface="Arial" charset="0"/>
                  <a:ea typeface="標楷體" pitchFamily="65" charset="-120"/>
                  <a:cs typeface="Arial" charset="0"/>
                </a:rPr>
                <a:t>LEARNING OBJECTIVES</a:t>
              </a:r>
            </a:p>
          </p:txBody>
        </p:sp>
        <p:sp>
          <p:nvSpPr>
            <p:cNvPr id="174102" name="Text Box 22"/>
            <p:cNvSpPr txBox="1">
              <a:spLocks noChangeArrowheads="1"/>
            </p:cNvSpPr>
            <p:nvPr/>
          </p:nvSpPr>
          <p:spPr bwMode="auto">
            <a:xfrm>
              <a:off x="2245" y="935"/>
              <a:ext cx="1155"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chemeClr val="tx2"/>
                  </a:solidFill>
                  <a:latin typeface="Arial" charset="0"/>
                  <a:ea typeface="標楷體" pitchFamily="65" charset="-120"/>
                  <a:cs typeface="Arial" charset="0"/>
                </a:rPr>
                <a:t>PEDAGOGY</a:t>
              </a:r>
            </a:p>
          </p:txBody>
        </p:sp>
        <p:sp>
          <p:nvSpPr>
            <p:cNvPr id="174103" name="Text Box 23"/>
            <p:cNvSpPr txBox="1">
              <a:spLocks noChangeArrowheads="1"/>
            </p:cNvSpPr>
            <p:nvPr/>
          </p:nvSpPr>
          <p:spPr bwMode="auto">
            <a:xfrm>
              <a:off x="2034" y="1920"/>
              <a:ext cx="1541" cy="454"/>
            </a:xfrm>
            <a:prstGeom prst="rect">
              <a:avLst/>
            </a:prstGeom>
            <a:solidFill>
              <a:srgbClr val="99FFCC"/>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dirty="0">
                  <a:solidFill>
                    <a:srgbClr val="CE0098"/>
                  </a:solidFill>
                  <a:latin typeface="Arial" charset="0"/>
                  <a:ea typeface="標楷體" pitchFamily="65" charset="-120"/>
                  <a:cs typeface="Arial" charset="0"/>
                </a:rPr>
                <a:t>PUPIL PARTICIPATION</a:t>
              </a:r>
            </a:p>
          </p:txBody>
        </p:sp>
        <p:sp>
          <p:nvSpPr>
            <p:cNvPr id="174104" name="Text Box 24"/>
            <p:cNvSpPr txBox="1">
              <a:spLocks noChangeArrowheads="1"/>
            </p:cNvSpPr>
            <p:nvPr/>
          </p:nvSpPr>
          <p:spPr bwMode="auto">
            <a:xfrm>
              <a:off x="2034" y="2550"/>
              <a:ext cx="1541" cy="447"/>
            </a:xfrm>
            <a:prstGeom prst="rect">
              <a:avLst/>
            </a:prstGeom>
            <a:solidFill>
              <a:srgbClr val="FFCBB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rgbClr val="CE0098"/>
                  </a:solidFill>
                  <a:latin typeface="Arial" charset="0"/>
                  <a:ea typeface="標楷體" pitchFamily="65" charset="-120"/>
                  <a:cs typeface="Arial" charset="0"/>
                </a:rPr>
                <a:t>PAIR/GROUP WORK</a:t>
              </a:r>
            </a:p>
          </p:txBody>
        </p:sp>
        <p:sp>
          <p:nvSpPr>
            <p:cNvPr id="174105" name="Text Box 25"/>
            <p:cNvSpPr txBox="1">
              <a:spLocks noChangeArrowheads="1"/>
            </p:cNvSpPr>
            <p:nvPr/>
          </p:nvSpPr>
          <p:spPr bwMode="auto">
            <a:xfrm>
              <a:off x="2026" y="1473"/>
              <a:ext cx="1541" cy="257"/>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rgbClr val="CE0098"/>
                  </a:solidFill>
                  <a:latin typeface="Arial" charset="0"/>
                  <a:ea typeface="標楷體" pitchFamily="65" charset="-120"/>
                  <a:cs typeface="Arial" charset="0"/>
                </a:rPr>
                <a:t>QUESTIONING</a:t>
              </a:r>
            </a:p>
          </p:txBody>
        </p:sp>
        <p:sp>
          <p:nvSpPr>
            <p:cNvPr id="174106" name="Text Box 26"/>
            <p:cNvSpPr txBox="1">
              <a:spLocks noChangeArrowheads="1"/>
            </p:cNvSpPr>
            <p:nvPr/>
          </p:nvSpPr>
          <p:spPr bwMode="auto">
            <a:xfrm>
              <a:off x="2034" y="3173"/>
              <a:ext cx="1541" cy="257"/>
            </a:xfrm>
            <a:prstGeom prst="rect">
              <a:avLst/>
            </a:prstGeom>
            <a:solidFill>
              <a:srgbClr val="E7C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rgbClr val="CE0098"/>
                  </a:solidFill>
                  <a:latin typeface="Arial" charset="0"/>
                  <a:ea typeface="標楷體" pitchFamily="65" charset="-120"/>
                  <a:cs typeface="Arial" charset="0"/>
                </a:rPr>
                <a:t>FEEDBACK</a:t>
              </a:r>
            </a:p>
          </p:txBody>
        </p:sp>
        <p:sp>
          <p:nvSpPr>
            <p:cNvPr id="174107" name="Text Box 27"/>
            <p:cNvSpPr txBox="1">
              <a:spLocks noChangeArrowheads="1"/>
            </p:cNvSpPr>
            <p:nvPr/>
          </p:nvSpPr>
          <p:spPr bwMode="auto">
            <a:xfrm>
              <a:off x="4196" y="935"/>
              <a:ext cx="1300"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chemeClr val="tx2"/>
                  </a:solidFill>
                  <a:latin typeface="Arial" charset="0"/>
                  <a:ea typeface="標楷體" pitchFamily="65" charset="-120"/>
                  <a:cs typeface="Arial" charset="0"/>
                </a:rPr>
                <a:t>ASSESSMENT</a:t>
              </a:r>
            </a:p>
          </p:txBody>
        </p:sp>
        <p:sp>
          <p:nvSpPr>
            <p:cNvPr id="174108" name="Text Box 28"/>
            <p:cNvSpPr txBox="1">
              <a:spLocks noChangeArrowheads="1"/>
            </p:cNvSpPr>
            <p:nvPr/>
          </p:nvSpPr>
          <p:spPr bwMode="auto">
            <a:xfrm>
              <a:off x="4286" y="1661"/>
              <a:ext cx="1338" cy="651"/>
            </a:xfrm>
            <a:prstGeom prst="rect">
              <a:avLst/>
            </a:prstGeom>
            <a:solidFill>
              <a:srgbClr val="FFFF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a:solidFill>
                    <a:srgbClr val="CE0098"/>
                  </a:solidFill>
                  <a:latin typeface="Arial" charset="0"/>
                  <a:ea typeface="標楷體" pitchFamily="65" charset="-120"/>
                  <a:cs typeface="Arial" charset="0"/>
                </a:rPr>
                <a:t>ASSESSMENT FOR LEARNING</a:t>
              </a:r>
            </a:p>
          </p:txBody>
        </p:sp>
        <p:sp>
          <p:nvSpPr>
            <p:cNvPr id="174109" name="Rectangle 29"/>
            <p:cNvSpPr>
              <a:spLocks noChangeArrowheads="1"/>
            </p:cNvSpPr>
            <p:nvPr/>
          </p:nvSpPr>
          <p:spPr bwMode="auto">
            <a:xfrm>
              <a:off x="1882" y="1294"/>
              <a:ext cx="1876" cy="2318"/>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111" name="Line 31"/>
            <p:cNvSpPr>
              <a:spLocks noChangeShapeType="1"/>
            </p:cNvSpPr>
            <p:nvPr/>
          </p:nvSpPr>
          <p:spPr bwMode="auto">
            <a:xfrm>
              <a:off x="1338" y="2069"/>
              <a:ext cx="530" cy="1"/>
            </a:xfrm>
            <a:prstGeom prst="line">
              <a:avLst/>
            </a:prstGeom>
            <a:noFill/>
            <a:ln w="28575">
              <a:solidFill>
                <a:schemeClr val="tx1"/>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12" name="Line 32"/>
            <p:cNvSpPr>
              <a:spLocks noChangeShapeType="1"/>
            </p:cNvSpPr>
            <p:nvPr/>
          </p:nvSpPr>
          <p:spPr bwMode="auto">
            <a:xfrm>
              <a:off x="3742" y="2064"/>
              <a:ext cx="530" cy="1"/>
            </a:xfrm>
            <a:prstGeom prst="line">
              <a:avLst/>
            </a:prstGeom>
            <a:noFill/>
            <a:ln w="28575">
              <a:solidFill>
                <a:schemeClr val="tx1"/>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16" name="Line 36"/>
            <p:cNvSpPr>
              <a:spLocks noChangeShapeType="1"/>
            </p:cNvSpPr>
            <p:nvPr/>
          </p:nvSpPr>
          <p:spPr bwMode="auto">
            <a:xfrm>
              <a:off x="884" y="3793"/>
              <a:ext cx="399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cxnSp>
          <p:nvCxnSpPr>
            <p:cNvPr id="174118" name="AutoShape 38"/>
            <p:cNvCxnSpPr>
              <a:cxnSpLocks noChangeShapeType="1"/>
              <a:stCxn id="174116" idx="0"/>
            </p:cNvCxnSpPr>
            <p:nvPr/>
          </p:nvCxnSpPr>
          <p:spPr bwMode="auto">
            <a:xfrm flipV="1">
              <a:off x="884" y="2332"/>
              <a:ext cx="1" cy="1452"/>
            </a:xfrm>
            <a:prstGeom prst="straightConnector1">
              <a:avLst/>
            </a:prstGeom>
            <a:noFill/>
            <a:ln w="28575">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4122" name="Line 42"/>
            <p:cNvSpPr>
              <a:spLocks noChangeShapeType="1"/>
            </p:cNvSpPr>
            <p:nvPr/>
          </p:nvSpPr>
          <p:spPr bwMode="auto">
            <a:xfrm flipV="1">
              <a:off x="4876" y="2341"/>
              <a:ext cx="0" cy="1452"/>
            </a:xfrm>
            <a:prstGeom prst="line">
              <a:avLst/>
            </a:prstGeom>
            <a:noFill/>
            <a:ln w="28575">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extLst>
      <p:ext uri="{BB962C8B-B14F-4D97-AF65-F5344CB8AC3E}">
        <p14:creationId xmlns:p14="http://schemas.microsoft.com/office/powerpoint/2010/main" val="2883903934"/>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 name="Slide Number Placeholder 5"/>
          <p:cNvSpPr>
            <a:spLocks noGrp="1"/>
          </p:cNvSpPr>
          <p:nvPr>
            <p:ph type="sldNum" sz="quarter" idx="12"/>
          </p:nvPr>
        </p:nvSpPr>
        <p:spPr>
          <a:xfrm>
            <a:off x="3873147" y="6374634"/>
            <a:ext cx="5122862" cy="365125"/>
          </a:xfrm>
        </p:spPr>
        <p:txBody>
          <a:bodyPr/>
          <a:lstStyle/>
          <a:p>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dirty="0"/>
          </a:p>
        </p:txBody>
      </p:sp>
      <p:sp>
        <p:nvSpPr>
          <p:cNvPr id="174082" name="Rectangle 2"/>
          <p:cNvSpPr>
            <a:spLocks noGrp="1" noChangeArrowheads="1"/>
          </p:cNvSpPr>
          <p:nvPr>
            <p:ph type="title"/>
          </p:nvPr>
        </p:nvSpPr>
        <p:spPr>
          <a:xfrm>
            <a:off x="684213" y="260350"/>
            <a:ext cx="7772400" cy="1143000"/>
          </a:xfrm>
        </p:spPr>
        <p:txBody>
          <a:bodyPr/>
          <a:lstStyle/>
          <a:p>
            <a:r>
              <a:rPr lang="cy-GB" altLang="zh-TW" dirty="0">
                <a:ea typeface="新細明體" pitchFamily="18" charset="-120"/>
              </a:rPr>
              <a:t>Chwe Egwyddor</a:t>
            </a:r>
          </a:p>
        </p:txBody>
      </p:sp>
      <p:grpSp>
        <p:nvGrpSpPr>
          <p:cNvPr id="174123" name="Group 43"/>
          <p:cNvGrpSpPr>
            <a:grpSpLocks/>
          </p:cNvGrpSpPr>
          <p:nvPr/>
        </p:nvGrpSpPr>
        <p:grpSpPr bwMode="auto">
          <a:xfrm>
            <a:off x="179388" y="1484313"/>
            <a:ext cx="8748712" cy="4537075"/>
            <a:chOff x="113" y="935"/>
            <a:chExt cx="5511" cy="2858"/>
          </a:xfrm>
        </p:grpSpPr>
        <p:sp>
          <p:nvSpPr>
            <p:cNvPr id="174100" name="Text Box 20"/>
            <p:cNvSpPr txBox="1">
              <a:spLocks noChangeArrowheads="1"/>
            </p:cNvSpPr>
            <p:nvPr/>
          </p:nvSpPr>
          <p:spPr bwMode="auto">
            <a:xfrm>
              <a:off x="113" y="935"/>
              <a:ext cx="1300"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dirty="0">
                  <a:solidFill>
                    <a:schemeClr val="tx2"/>
                  </a:solidFill>
                  <a:latin typeface="Arial" charset="0"/>
                  <a:ea typeface="標楷體" pitchFamily="65" charset="-120"/>
                  <a:cs typeface="Arial" charset="0"/>
                </a:rPr>
                <a:t>CWRICWLWM</a:t>
              </a:r>
            </a:p>
          </p:txBody>
        </p:sp>
        <p:sp>
          <p:nvSpPr>
            <p:cNvPr id="174101" name="Text Box 21"/>
            <p:cNvSpPr txBox="1">
              <a:spLocks noChangeArrowheads="1"/>
            </p:cNvSpPr>
            <p:nvPr/>
          </p:nvSpPr>
          <p:spPr bwMode="auto">
            <a:xfrm>
              <a:off x="158" y="1797"/>
              <a:ext cx="1179" cy="446"/>
            </a:xfrm>
            <a:prstGeom prst="rect">
              <a:avLst/>
            </a:prstGeom>
            <a:solidFill>
              <a:srgbClr val="FFFF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TW" altLang="en-US" dirty="0">
                  <a:latin typeface="Arial" charset="0"/>
                  <a:ea typeface="標楷體" pitchFamily="65" charset="-120"/>
                  <a:cs typeface="Arial" charset="0"/>
                </a:rPr>
                <a:t> </a:t>
              </a:r>
              <a:r>
                <a:rPr lang="en-US" altLang="zh-TW" sz="2000" b="1" dirty="0">
                  <a:solidFill>
                    <a:srgbClr val="CE0098"/>
                  </a:solidFill>
                  <a:latin typeface="Arial" charset="0"/>
                  <a:ea typeface="標楷體" pitchFamily="65" charset="-120"/>
                  <a:cs typeface="Arial" charset="0"/>
                </a:rPr>
                <a:t>AMCANION DYSGU</a:t>
              </a:r>
            </a:p>
          </p:txBody>
        </p:sp>
        <p:sp>
          <p:nvSpPr>
            <p:cNvPr id="174102" name="Text Box 22"/>
            <p:cNvSpPr txBox="1">
              <a:spLocks noChangeArrowheads="1"/>
            </p:cNvSpPr>
            <p:nvPr/>
          </p:nvSpPr>
          <p:spPr bwMode="auto">
            <a:xfrm>
              <a:off x="2245" y="935"/>
              <a:ext cx="1155"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dirty="0">
                  <a:solidFill>
                    <a:schemeClr val="tx2"/>
                  </a:solidFill>
                  <a:latin typeface="Arial" charset="0"/>
                  <a:ea typeface="標楷體" pitchFamily="65" charset="-120"/>
                  <a:cs typeface="Arial" charset="0"/>
                </a:rPr>
                <a:t>ADDYSGEG</a:t>
              </a:r>
            </a:p>
          </p:txBody>
        </p:sp>
        <p:sp>
          <p:nvSpPr>
            <p:cNvPr id="174103" name="Text Box 23"/>
            <p:cNvSpPr txBox="1">
              <a:spLocks noChangeArrowheads="1"/>
            </p:cNvSpPr>
            <p:nvPr/>
          </p:nvSpPr>
          <p:spPr bwMode="auto">
            <a:xfrm>
              <a:off x="2034" y="1920"/>
              <a:ext cx="1541" cy="446"/>
            </a:xfrm>
            <a:prstGeom prst="rect">
              <a:avLst/>
            </a:prstGeom>
            <a:solidFill>
              <a:srgbClr val="99FFCC"/>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dirty="0">
                  <a:solidFill>
                    <a:srgbClr val="CE0098"/>
                  </a:solidFill>
                  <a:latin typeface="Arial" charset="0"/>
                  <a:ea typeface="標楷體" pitchFamily="65" charset="-120"/>
                  <a:cs typeface="Arial" charset="0"/>
                </a:rPr>
                <a:t>CYFRANOGIAD DISGYBLION</a:t>
              </a:r>
            </a:p>
          </p:txBody>
        </p:sp>
        <p:sp>
          <p:nvSpPr>
            <p:cNvPr id="174104" name="Text Box 24"/>
            <p:cNvSpPr txBox="1">
              <a:spLocks noChangeArrowheads="1"/>
            </p:cNvSpPr>
            <p:nvPr/>
          </p:nvSpPr>
          <p:spPr bwMode="auto">
            <a:xfrm>
              <a:off x="2034" y="2550"/>
              <a:ext cx="1541" cy="446"/>
            </a:xfrm>
            <a:prstGeom prst="rect">
              <a:avLst/>
            </a:prstGeom>
            <a:solidFill>
              <a:srgbClr val="FFCBB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dirty="0">
                  <a:solidFill>
                    <a:srgbClr val="CE0098"/>
                  </a:solidFill>
                  <a:latin typeface="Arial" charset="0"/>
                  <a:ea typeface="標楷體" pitchFamily="65" charset="-120"/>
                  <a:cs typeface="Arial" charset="0"/>
                </a:rPr>
                <a:t>GWAITH PÂR/GRŴP</a:t>
              </a:r>
            </a:p>
          </p:txBody>
        </p:sp>
        <p:sp>
          <p:nvSpPr>
            <p:cNvPr id="174105" name="Text Box 25"/>
            <p:cNvSpPr txBox="1">
              <a:spLocks noChangeArrowheads="1"/>
            </p:cNvSpPr>
            <p:nvPr/>
          </p:nvSpPr>
          <p:spPr bwMode="auto">
            <a:xfrm>
              <a:off x="2026" y="1473"/>
              <a:ext cx="1541" cy="257"/>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dirty="0">
                  <a:solidFill>
                    <a:srgbClr val="CE0098"/>
                  </a:solidFill>
                  <a:latin typeface="Arial" charset="0"/>
                  <a:ea typeface="標楷體" pitchFamily="65" charset="-120"/>
                  <a:cs typeface="Arial" charset="0"/>
                </a:rPr>
                <a:t>CWESTIYNU</a:t>
              </a:r>
            </a:p>
          </p:txBody>
        </p:sp>
        <p:sp>
          <p:nvSpPr>
            <p:cNvPr id="174106" name="Text Box 26"/>
            <p:cNvSpPr txBox="1">
              <a:spLocks noChangeArrowheads="1"/>
            </p:cNvSpPr>
            <p:nvPr/>
          </p:nvSpPr>
          <p:spPr bwMode="auto">
            <a:xfrm>
              <a:off x="2034" y="3173"/>
              <a:ext cx="1541" cy="257"/>
            </a:xfrm>
            <a:prstGeom prst="rect">
              <a:avLst/>
            </a:prstGeom>
            <a:solidFill>
              <a:srgbClr val="E7C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dirty="0">
                  <a:solidFill>
                    <a:srgbClr val="CE0098"/>
                  </a:solidFill>
                  <a:latin typeface="Arial" charset="0"/>
                  <a:ea typeface="標楷體" pitchFamily="65" charset="-120"/>
                  <a:cs typeface="Arial" charset="0"/>
                </a:rPr>
                <a:t>ADBORTH</a:t>
              </a:r>
            </a:p>
          </p:txBody>
        </p:sp>
        <p:sp>
          <p:nvSpPr>
            <p:cNvPr id="174107" name="Text Box 27"/>
            <p:cNvSpPr txBox="1">
              <a:spLocks noChangeArrowheads="1"/>
            </p:cNvSpPr>
            <p:nvPr/>
          </p:nvSpPr>
          <p:spPr bwMode="auto">
            <a:xfrm>
              <a:off x="4422" y="935"/>
              <a:ext cx="1074"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50000"/>
                </a:spcBef>
              </a:pPr>
              <a:r>
                <a:rPr lang="en-US" altLang="zh-TW" sz="2000" b="1" dirty="0">
                  <a:solidFill>
                    <a:schemeClr val="tx2"/>
                  </a:solidFill>
                  <a:latin typeface="Arial" charset="0"/>
                  <a:ea typeface="標楷體" pitchFamily="65" charset="-120"/>
                  <a:cs typeface="Arial" charset="0"/>
                </a:rPr>
                <a:t>ASESU</a:t>
              </a:r>
            </a:p>
          </p:txBody>
        </p:sp>
        <p:sp>
          <p:nvSpPr>
            <p:cNvPr id="174108" name="Text Box 28"/>
            <p:cNvSpPr txBox="1">
              <a:spLocks noChangeArrowheads="1"/>
            </p:cNvSpPr>
            <p:nvPr/>
          </p:nvSpPr>
          <p:spPr bwMode="auto">
            <a:xfrm>
              <a:off x="4286" y="1661"/>
              <a:ext cx="1338" cy="446"/>
            </a:xfrm>
            <a:prstGeom prst="rect">
              <a:avLst/>
            </a:prstGeom>
            <a:solidFill>
              <a:srgbClr val="FFFF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TW" sz="2000" b="1" dirty="0">
                  <a:solidFill>
                    <a:srgbClr val="CE0098"/>
                  </a:solidFill>
                  <a:latin typeface="Arial" charset="0"/>
                  <a:ea typeface="標楷體" pitchFamily="65" charset="-120"/>
                  <a:cs typeface="Arial" charset="0"/>
                </a:rPr>
                <a:t>ASESU AR GYFER DYSGU</a:t>
              </a:r>
            </a:p>
          </p:txBody>
        </p:sp>
        <p:sp>
          <p:nvSpPr>
            <p:cNvPr id="174109" name="Rectangle 29"/>
            <p:cNvSpPr>
              <a:spLocks noChangeArrowheads="1"/>
            </p:cNvSpPr>
            <p:nvPr/>
          </p:nvSpPr>
          <p:spPr bwMode="auto">
            <a:xfrm>
              <a:off x="1882" y="1294"/>
              <a:ext cx="1876" cy="2318"/>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111" name="Line 31"/>
            <p:cNvSpPr>
              <a:spLocks noChangeShapeType="1"/>
            </p:cNvSpPr>
            <p:nvPr/>
          </p:nvSpPr>
          <p:spPr bwMode="auto">
            <a:xfrm>
              <a:off x="1338" y="2069"/>
              <a:ext cx="530" cy="1"/>
            </a:xfrm>
            <a:prstGeom prst="line">
              <a:avLst/>
            </a:prstGeom>
            <a:noFill/>
            <a:ln w="28575">
              <a:solidFill>
                <a:schemeClr val="tx1"/>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12" name="Line 32"/>
            <p:cNvSpPr>
              <a:spLocks noChangeShapeType="1"/>
            </p:cNvSpPr>
            <p:nvPr/>
          </p:nvSpPr>
          <p:spPr bwMode="auto">
            <a:xfrm>
              <a:off x="3742" y="2064"/>
              <a:ext cx="530" cy="1"/>
            </a:xfrm>
            <a:prstGeom prst="line">
              <a:avLst/>
            </a:prstGeom>
            <a:noFill/>
            <a:ln w="28575">
              <a:solidFill>
                <a:schemeClr val="tx1"/>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74116" name="Line 36"/>
            <p:cNvSpPr>
              <a:spLocks noChangeShapeType="1"/>
            </p:cNvSpPr>
            <p:nvPr/>
          </p:nvSpPr>
          <p:spPr bwMode="auto">
            <a:xfrm>
              <a:off x="884" y="3793"/>
              <a:ext cx="3992"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cxnSp>
          <p:nvCxnSpPr>
            <p:cNvPr id="174118" name="AutoShape 38"/>
            <p:cNvCxnSpPr>
              <a:cxnSpLocks noChangeShapeType="1"/>
              <a:stCxn id="174116" idx="0"/>
            </p:cNvCxnSpPr>
            <p:nvPr/>
          </p:nvCxnSpPr>
          <p:spPr bwMode="auto">
            <a:xfrm flipV="1">
              <a:off x="884" y="2332"/>
              <a:ext cx="1" cy="1452"/>
            </a:xfrm>
            <a:prstGeom prst="straightConnector1">
              <a:avLst/>
            </a:prstGeom>
            <a:noFill/>
            <a:ln w="28575">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4122" name="Line 42"/>
            <p:cNvSpPr>
              <a:spLocks noChangeShapeType="1"/>
            </p:cNvSpPr>
            <p:nvPr/>
          </p:nvSpPr>
          <p:spPr bwMode="auto">
            <a:xfrm flipV="1">
              <a:off x="4876" y="2341"/>
              <a:ext cx="0" cy="1452"/>
            </a:xfrm>
            <a:prstGeom prst="line">
              <a:avLst/>
            </a:prstGeom>
            <a:noFill/>
            <a:ln w="28575">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extLst>
      <p:ext uri="{BB962C8B-B14F-4D97-AF65-F5344CB8AC3E}">
        <p14:creationId xmlns:p14="http://schemas.microsoft.com/office/powerpoint/2010/main" val="3507756748"/>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i="1" dirty="0"/>
            </a:br>
            <a:r>
              <a:rPr lang="cy-GB" dirty="0"/>
              <a:t>Munud i feddwl</a:t>
            </a:r>
            <a:br>
              <a:rPr lang="en-GB" dirty="0"/>
            </a:br>
            <a:r>
              <a:rPr lang="en-GB" dirty="0"/>
              <a:t>Pause for Thought </a:t>
            </a:r>
            <a:br>
              <a:rPr lang="en-GB" dirty="0"/>
            </a:br>
            <a:endParaRPr lang="en-GB" i="1" dirty="0"/>
          </a:p>
        </p:txBody>
      </p:sp>
      <p:graphicFrame>
        <p:nvGraphicFramePr>
          <p:cNvPr id="6" name="Diagram 5"/>
          <p:cNvGraphicFramePr/>
          <p:nvPr>
            <p:extLst>
              <p:ext uri="{D42A27DB-BD31-4B8C-83A1-F6EECF244321}">
                <p14:modId xmlns:p14="http://schemas.microsoft.com/office/powerpoint/2010/main" val="909103468"/>
              </p:ext>
            </p:extLst>
          </p:nvPr>
        </p:nvGraphicFramePr>
        <p:xfrm>
          <a:off x="1331640" y="1700808"/>
          <a:ext cx="6648400" cy="4840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265700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cy-GB" dirty="0"/>
              <a:t>Ei roi ar waith</a:t>
            </a:r>
            <a:br>
              <a:rPr lang="en-GB" dirty="0"/>
            </a:br>
            <a:r>
              <a:rPr lang="en-GB" dirty="0"/>
              <a:t>Putting it into Practice </a:t>
            </a:r>
          </a:p>
        </p:txBody>
      </p:sp>
      <p:sp>
        <p:nvSpPr>
          <p:cNvPr id="4" name="Content Placeholder 3"/>
          <p:cNvSpPr>
            <a:spLocks noGrp="1"/>
          </p:cNvSpPr>
          <p:nvPr>
            <p:ph sz="half" idx="1"/>
          </p:nvPr>
        </p:nvSpPr>
        <p:spPr>
          <a:xfrm>
            <a:off x="457200" y="3645024"/>
            <a:ext cx="4038600" cy="2481139"/>
          </a:xfrm>
        </p:spPr>
        <p:txBody>
          <a:bodyPr>
            <a:normAutofit fontScale="85000" lnSpcReduction="10000"/>
          </a:bodyPr>
          <a:lstStyle/>
          <a:p>
            <a:r>
              <a:rPr lang="cy-GB" dirty="0"/>
              <a:t>Yn y darn nesaf, byddwn yn ystyried ffyrdd ymarferol y gall addysgwyr gymhwyso cysyniadau am ddysgu ac addysgu effeithiol i’w harfer yn yr ystafell ddosbarth. </a:t>
            </a:r>
          </a:p>
        </p:txBody>
      </p:sp>
      <p:sp>
        <p:nvSpPr>
          <p:cNvPr id="5" name="Content Placeholder 4"/>
          <p:cNvSpPr>
            <a:spLocks noGrp="1"/>
          </p:cNvSpPr>
          <p:nvPr>
            <p:ph sz="half" idx="2"/>
          </p:nvPr>
        </p:nvSpPr>
        <p:spPr>
          <a:xfrm>
            <a:off x="4932040" y="3573016"/>
            <a:ext cx="4038600" cy="2553147"/>
          </a:xfrm>
        </p:spPr>
        <p:txBody>
          <a:bodyPr>
            <a:normAutofit fontScale="85000" lnSpcReduction="10000"/>
          </a:bodyPr>
          <a:lstStyle/>
          <a:p>
            <a:r>
              <a:rPr lang="en-GB" dirty="0"/>
              <a:t>Next, we will look at some practical ways that educators can apply concepts about effective </a:t>
            </a:r>
            <a:r>
              <a:rPr lang="en-GB" dirty="0" err="1"/>
              <a:t>t&amp;l</a:t>
            </a:r>
            <a:r>
              <a:rPr lang="en-GB" dirty="0"/>
              <a:t> to their classroom practice.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1412776"/>
            <a:ext cx="2968935" cy="19792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315917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dirty="0"/>
              <a:t>Gweithredu Gwybodaeth Flaenorol </a:t>
            </a:r>
            <a:r>
              <a:rPr lang="en-GB" dirty="0"/>
              <a:t>Activating Prior Knowledge </a:t>
            </a:r>
          </a:p>
        </p:txBody>
      </p:sp>
      <p:sp>
        <p:nvSpPr>
          <p:cNvPr id="3" name="Content Placeholder 2"/>
          <p:cNvSpPr>
            <a:spLocks noGrp="1"/>
          </p:cNvSpPr>
          <p:nvPr>
            <p:ph sz="half" idx="1"/>
          </p:nvPr>
        </p:nvSpPr>
        <p:spPr>
          <a:xfrm>
            <a:off x="457200" y="3212976"/>
            <a:ext cx="4038600" cy="2913187"/>
          </a:xfrm>
        </p:spPr>
        <p:style>
          <a:lnRef idx="2">
            <a:schemeClr val="accent4"/>
          </a:lnRef>
          <a:fillRef idx="1">
            <a:schemeClr val="lt1"/>
          </a:fillRef>
          <a:effectRef idx="0">
            <a:schemeClr val="accent4"/>
          </a:effectRef>
          <a:fontRef idx="minor">
            <a:schemeClr val="dk1"/>
          </a:fontRef>
        </p:style>
        <p:txBody>
          <a:bodyPr>
            <a:normAutofit fontScale="85000" lnSpcReduction="10000"/>
          </a:bodyPr>
          <a:lstStyle/>
          <a:p>
            <a:r>
              <a:rPr lang="cy-GB" dirty="0"/>
              <a:t>Disgyblion  yn ‘ymuno’ –hefyd yn gallu bachu diddordeb y plant.</a:t>
            </a:r>
          </a:p>
          <a:p>
            <a:r>
              <a:rPr lang="cy-GB" dirty="0"/>
              <a:t>Mae’n helpu i gysylltu beth maent yn ei wybod yn barod â beth sydd i ddod. </a:t>
            </a:r>
          </a:p>
          <a:p>
            <a:r>
              <a:rPr lang="cy-GB" b="1" dirty="0"/>
              <a:t>Allwch chi gysylltu hyn â damcaniaethwr? </a:t>
            </a:r>
          </a:p>
        </p:txBody>
      </p:sp>
      <p:sp>
        <p:nvSpPr>
          <p:cNvPr id="4" name="Content Placeholder 3"/>
          <p:cNvSpPr>
            <a:spLocks noGrp="1"/>
          </p:cNvSpPr>
          <p:nvPr>
            <p:ph sz="half" idx="2"/>
          </p:nvPr>
        </p:nvSpPr>
        <p:spPr>
          <a:xfrm>
            <a:off x="4648200" y="3212976"/>
            <a:ext cx="4038600" cy="2913187"/>
          </a:xfrm>
        </p:spPr>
        <p:style>
          <a:lnRef idx="2">
            <a:schemeClr val="accent5"/>
          </a:lnRef>
          <a:fillRef idx="1">
            <a:schemeClr val="lt1"/>
          </a:fillRef>
          <a:effectRef idx="0">
            <a:schemeClr val="accent5"/>
          </a:effectRef>
          <a:fontRef idx="minor">
            <a:schemeClr val="dk1"/>
          </a:fontRef>
        </p:style>
        <p:txBody>
          <a:bodyPr>
            <a:normAutofit fontScale="85000" lnSpcReduction="10000"/>
          </a:bodyPr>
          <a:lstStyle/>
          <a:p>
            <a:r>
              <a:rPr lang="en-GB" dirty="0"/>
              <a:t>Pupils ‘tune in’ – can also be a hook to engage children’s interest. </a:t>
            </a:r>
          </a:p>
          <a:p>
            <a:r>
              <a:rPr lang="en-GB" dirty="0"/>
              <a:t>Helps learners to connect what they already know to what is to come.</a:t>
            </a:r>
          </a:p>
          <a:p>
            <a:r>
              <a:rPr lang="en-GB" b="1" dirty="0"/>
              <a:t>Can you link this to a theorist? </a:t>
            </a: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1621" y="1340768"/>
            <a:ext cx="3086100" cy="1485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01715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cy-GB" dirty="0"/>
              <a:t>Gwnewch y Dysgu’n Eglur</a:t>
            </a:r>
            <a:br>
              <a:rPr lang="cy-GB" dirty="0"/>
            </a:br>
            <a:r>
              <a:rPr lang="en-GB" dirty="0"/>
              <a:t>Making the Learning Explicit</a:t>
            </a:r>
            <a:br>
              <a:rPr lang="en-GB" dirty="0"/>
            </a:br>
            <a:endParaRPr lang="en-GB" i="1" dirty="0"/>
          </a:p>
        </p:txBody>
      </p:sp>
      <p:sp>
        <p:nvSpPr>
          <p:cNvPr id="5" name="Rectangle 4"/>
          <p:cNvSpPr/>
          <p:nvPr/>
        </p:nvSpPr>
        <p:spPr>
          <a:xfrm>
            <a:off x="304421" y="1484784"/>
            <a:ext cx="8568952" cy="518457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en-GB" sz="2300" dirty="0"/>
              <a:t>Objectives are:</a:t>
            </a:r>
          </a:p>
          <a:p>
            <a:pPr marL="342900" indent="-342900">
              <a:buFont typeface="Arial" panose="020B0604020202020204" pitchFamily="34" charset="0"/>
              <a:buChar char="•"/>
            </a:pPr>
            <a:r>
              <a:rPr lang="en-GB" sz="2300" dirty="0"/>
              <a:t>what we intend the pupils to learn in terms of knowledge, concepts, skills and attitudes. </a:t>
            </a:r>
          </a:p>
          <a:p>
            <a:pPr marL="342900" indent="-342900">
              <a:buFont typeface="Arial" panose="020B0604020202020204" pitchFamily="34" charset="0"/>
              <a:buChar char="•"/>
            </a:pPr>
            <a:r>
              <a:rPr lang="en-GB" sz="2300" dirty="0"/>
              <a:t>used to state what the children will be able to do as a result of the teaching and learning programme. </a:t>
            </a:r>
          </a:p>
          <a:p>
            <a:pPr marL="342900" indent="-342900">
              <a:buFont typeface="Arial" panose="020B0604020202020204" pitchFamily="34" charset="0"/>
              <a:buChar char="•"/>
            </a:pPr>
            <a:r>
              <a:rPr lang="en-GB" sz="2300" dirty="0"/>
              <a:t>used to formulate sequences or ladders of success criteria on a gradient of complexity or ‘difficulty’. </a:t>
            </a:r>
          </a:p>
          <a:p>
            <a:pPr marL="342900" indent="-342900">
              <a:buFont typeface="Arial" panose="020B0604020202020204" pitchFamily="34" charset="0"/>
              <a:buChar char="•"/>
            </a:pPr>
            <a:r>
              <a:rPr lang="en-GB" sz="2300" dirty="0"/>
              <a:t>can be used to review their progress and to help in understanding the level of challenge in a task.</a:t>
            </a:r>
          </a:p>
          <a:p>
            <a:pPr marL="342900" indent="-342900">
              <a:buFont typeface="Arial" panose="020B0604020202020204" pitchFamily="34" charset="0"/>
              <a:buChar char="•"/>
            </a:pPr>
            <a:r>
              <a:rPr lang="en-GB" sz="2300" dirty="0"/>
              <a:t>A further refinement could be to specify ‘must’, ‘should’ and ‘could criteria as a bridge between curriculum planning and assessment for learning.”</a:t>
            </a:r>
          </a:p>
          <a:p>
            <a:pPr algn="r"/>
            <a:endParaRPr lang="en-GB" sz="2300" dirty="0"/>
          </a:p>
          <a:p>
            <a:pPr algn="r"/>
            <a:r>
              <a:rPr lang="en-GB" sz="2300" dirty="0"/>
              <a:t>Pollard et al, 2014 </a:t>
            </a:r>
          </a:p>
        </p:txBody>
      </p:sp>
      <p:sp>
        <p:nvSpPr>
          <p:cNvPr id="6" name="Cloud 5"/>
          <p:cNvSpPr/>
          <p:nvPr/>
        </p:nvSpPr>
        <p:spPr>
          <a:xfrm>
            <a:off x="611559" y="5445224"/>
            <a:ext cx="5472609" cy="1080120"/>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800" dirty="0"/>
              <a:t>Why do we need learning objectives? </a:t>
            </a:r>
          </a:p>
        </p:txBody>
      </p:sp>
    </p:spTree>
    <p:extLst>
      <p:ext uri="{BB962C8B-B14F-4D97-AF65-F5344CB8AC3E}">
        <p14:creationId xmlns:p14="http://schemas.microsoft.com/office/powerpoint/2010/main" val="1429687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620688"/>
            <a:ext cx="8229600" cy="1143000"/>
          </a:xfrm>
        </p:spPr>
        <p:txBody>
          <a:bodyPr>
            <a:normAutofit fontScale="90000"/>
          </a:bodyPr>
          <a:lstStyle/>
          <a:p>
            <a:br>
              <a:rPr lang="en-GB" dirty="0"/>
            </a:br>
            <a:r>
              <a:rPr lang="cy-GB" dirty="0"/>
              <a:t>Gwnewch y Dysgu’n Eglur </a:t>
            </a:r>
            <a:br>
              <a:rPr lang="cy-GB" dirty="0"/>
            </a:br>
            <a:r>
              <a:rPr lang="en-GB" dirty="0"/>
              <a:t>Making the Learning Explicit </a:t>
            </a:r>
            <a:br>
              <a:rPr lang="en-GB" dirty="0"/>
            </a:br>
            <a:endParaRPr lang="en-GB" i="1" dirty="0"/>
          </a:p>
        </p:txBody>
      </p:sp>
      <p:sp>
        <p:nvSpPr>
          <p:cNvPr id="3" name="Content Placeholder 2"/>
          <p:cNvSpPr>
            <a:spLocks noGrp="1"/>
          </p:cNvSpPr>
          <p:nvPr>
            <p:ph sz="half" idx="1"/>
          </p:nvPr>
        </p:nvSpPr>
        <p:spPr>
          <a:xfrm>
            <a:off x="539552" y="2204864"/>
            <a:ext cx="4038600" cy="3921299"/>
          </a:xfrm>
        </p:spPr>
        <p:style>
          <a:lnRef idx="2">
            <a:schemeClr val="accent4"/>
          </a:lnRef>
          <a:fillRef idx="1">
            <a:schemeClr val="lt1"/>
          </a:fillRef>
          <a:effectRef idx="0">
            <a:schemeClr val="accent4"/>
          </a:effectRef>
          <a:fontRef idx="minor">
            <a:schemeClr val="dk1"/>
          </a:fontRef>
        </p:style>
        <p:txBody>
          <a:bodyPr>
            <a:normAutofit fontScale="92500" lnSpcReduction="10000"/>
          </a:bodyPr>
          <a:lstStyle/>
          <a:p>
            <a:r>
              <a:rPr lang="cy-GB" dirty="0"/>
              <a:t>Amcanion Dysgu </a:t>
            </a:r>
          </a:p>
          <a:p>
            <a:pPr lvl="1"/>
            <a:r>
              <a:rPr lang="cy-GB" dirty="0"/>
              <a:t>Gyda phartner, rhannwch unrhyw esiamplau o sut rydych wedi gweld y rhain yn cael eu defnyddio. </a:t>
            </a:r>
          </a:p>
          <a:p>
            <a:pPr marL="457200" lvl="1" indent="0">
              <a:buNone/>
            </a:pPr>
            <a:endParaRPr lang="cy-GB" dirty="0"/>
          </a:p>
          <a:p>
            <a:r>
              <a:rPr lang="cy-GB" dirty="0"/>
              <a:t>Gwyliwch y clip. Pa more effeithiol mae’r cyflwyniad yma o amcanion dysgu? </a:t>
            </a:r>
          </a:p>
        </p:txBody>
      </p:sp>
      <p:sp>
        <p:nvSpPr>
          <p:cNvPr id="4" name="Content Placeholder 3"/>
          <p:cNvSpPr>
            <a:spLocks noGrp="1"/>
          </p:cNvSpPr>
          <p:nvPr>
            <p:ph sz="half" idx="2"/>
          </p:nvPr>
        </p:nvSpPr>
        <p:spPr>
          <a:xfrm>
            <a:off x="4648200" y="2204864"/>
            <a:ext cx="4038600" cy="3921299"/>
          </a:xfrm>
        </p:spPr>
        <p:style>
          <a:lnRef idx="2">
            <a:schemeClr val="accent5"/>
          </a:lnRef>
          <a:fillRef idx="1">
            <a:schemeClr val="lt1"/>
          </a:fillRef>
          <a:effectRef idx="0">
            <a:schemeClr val="accent5"/>
          </a:effectRef>
          <a:fontRef idx="minor">
            <a:schemeClr val="dk1"/>
          </a:fontRef>
        </p:style>
        <p:txBody>
          <a:bodyPr>
            <a:normAutofit fontScale="92500" lnSpcReduction="10000"/>
          </a:bodyPr>
          <a:lstStyle/>
          <a:p>
            <a:r>
              <a:rPr lang="en-GB" dirty="0"/>
              <a:t>Learning Objectives </a:t>
            </a:r>
          </a:p>
          <a:p>
            <a:pPr lvl="1"/>
            <a:r>
              <a:rPr lang="en-GB" dirty="0"/>
              <a:t>With a partner, share any examples of how you may have seen these used. </a:t>
            </a:r>
          </a:p>
          <a:p>
            <a:pPr marL="457200" lvl="1" indent="0">
              <a:buNone/>
            </a:pPr>
            <a:endParaRPr lang="en-GB" dirty="0"/>
          </a:p>
          <a:p>
            <a:r>
              <a:rPr lang="en-GB" dirty="0"/>
              <a:t>Watch </a:t>
            </a:r>
            <a:r>
              <a:rPr lang="en-GB" dirty="0">
                <a:hlinkClick r:id="rId3"/>
              </a:rPr>
              <a:t>the following clip.</a:t>
            </a:r>
            <a:r>
              <a:rPr lang="en-GB" dirty="0"/>
              <a:t> How effective is this presentation of learning objectives?</a:t>
            </a:r>
          </a:p>
        </p:txBody>
      </p:sp>
    </p:spTree>
    <p:extLst>
      <p:ext uri="{BB962C8B-B14F-4D97-AF65-F5344CB8AC3E}">
        <p14:creationId xmlns:p14="http://schemas.microsoft.com/office/powerpoint/2010/main" val="238142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a:xfrm>
            <a:off x="684213" y="188913"/>
            <a:ext cx="7772400" cy="1484312"/>
          </a:xfrm>
        </p:spPr>
        <p:txBody>
          <a:bodyPr>
            <a:normAutofit fontScale="90000"/>
          </a:bodyPr>
          <a:lstStyle/>
          <a:p>
            <a:r>
              <a:rPr lang="en-US" altLang="zh-TW" sz="4000" dirty="0">
                <a:ea typeface="新細明體" pitchFamily="18" charset="-120"/>
              </a:rPr>
              <a:t>Teachers tend to identify</a:t>
            </a:r>
            <a:r>
              <a:rPr lang="en-US" altLang="zh-TW" sz="4000" dirty="0">
                <a:solidFill>
                  <a:srgbClr val="0000FF"/>
                </a:solidFill>
                <a:ea typeface="新細明體" pitchFamily="18" charset="-120"/>
              </a:rPr>
              <a:t> what pupils will </a:t>
            </a:r>
            <a:r>
              <a:rPr lang="en-US" altLang="zh-TW" sz="4000" b="1" i="1" dirty="0">
                <a:solidFill>
                  <a:srgbClr val="0000FF"/>
                </a:solidFill>
                <a:ea typeface="新細明體" pitchFamily="18" charset="-120"/>
              </a:rPr>
              <a:t>do</a:t>
            </a:r>
            <a:r>
              <a:rPr lang="en-US" altLang="zh-TW" sz="4000" dirty="0">
                <a:ea typeface="新細明體" pitchFamily="18" charset="-120"/>
              </a:rPr>
              <a:t> </a:t>
            </a:r>
            <a:r>
              <a:rPr lang="en-US" altLang="zh-TW" sz="4000" dirty="0">
                <a:solidFill>
                  <a:srgbClr val="FF3300"/>
                </a:solidFill>
                <a:ea typeface="新細明體" pitchFamily="18" charset="-120"/>
              </a:rPr>
              <a:t>not what they will </a:t>
            </a:r>
            <a:r>
              <a:rPr lang="en-US" altLang="zh-TW" sz="4000" b="1" i="1" dirty="0">
                <a:solidFill>
                  <a:srgbClr val="FF3300"/>
                </a:solidFill>
                <a:ea typeface="新細明體" pitchFamily="18" charset="-120"/>
              </a:rPr>
              <a:t>learn</a:t>
            </a:r>
            <a:r>
              <a:rPr lang="en-US" altLang="zh-TW" sz="4000" dirty="0">
                <a:ea typeface="新細明體" pitchFamily="18" charset="-120"/>
              </a:rPr>
              <a:t>.</a:t>
            </a:r>
            <a:r>
              <a:rPr lang="en-US" altLang="zh-TW" sz="2400" dirty="0">
                <a:ea typeface="新細明體" pitchFamily="18" charset="-120"/>
              </a:rPr>
              <a:t> </a:t>
            </a:r>
            <a:endParaRPr lang="zh-TW" altLang="en-US" sz="2400" i="1" dirty="0">
              <a:solidFill>
                <a:srgbClr val="FF3300"/>
              </a:solidFill>
              <a:ea typeface="新細明體" pitchFamily="18" charset="-120"/>
            </a:endParaRPr>
          </a:p>
        </p:txBody>
      </p:sp>
      <p:sp>
        <p:nvSpPr>
          <p:cNvPr id="190467" name="Rectangle 3"/>
          <p:cNvSpPr>
            <a:spLocks noGrp="1" noChangeArrowheads="1"/>
          </p:cNvSpPr>
          <p:nvPr>
            <p:ph type="body" idx="1"/>
          </p:nvPr>
        </p:nvSpPr>
        <p:spPr>
          <a:xfrm>
            <a:off x="395288" y="1981200"/>
            <a:ext cx="8424862" cy="4543425"/>
          </a:xfrm>
        </p:spPr>
        <p:txBody>
          <a:bodyPr>
            <a:normAutofit lnSpcReduction="10000"/>
          </a:bodyPr>
          <a:lstStyle/>
          <a:p>
            <a:pPr>
              <a:buClr>
                <a:schemeClr val="tx1"/>
              </a:buClr>
              <a:buFontTx/>
              <a:buNone/>
            </a:pPr>
            <a:r>
              <a:rPr lang="en-US" altLang="zh-TW" sz="2800" dirty="0">
                <a:ea typeface="新細明體" pitchFamily="18" charset="-120"/>
              </a:rPr>
              <a:t>Which of the following tell pupils about learning? </a:t>
            </a:r>
          </a:p>
          <a:p>
            <a:pPr>
              <a:buClr>
                <a:schemeClr val="tx1"/>
              </a:buClr>
              <a:buFontTx/>
              <a:buNone/>
            </a:pPr>
            <a:endParaRPr lang="en-US" altLang="zh-TW" sz="2800" dirty="0">
              <a:ea typeface="新細明體" pitchFamily="18" charset="-120"/>
            </a:endParaRPr>
          </a:p>
          <a:p>
            <a:pPr>
              <a:buClr>
                <a:schemeClr val="tx1"/>
              </a:buClr>
              <a:buFontTx/>
              <a:buNone/>
            </a:pPr>
            <a:r>
              <a:rPr lang="en-US" altLang="zh-TW" sz="2800" dirty="0">
                <a:ea typeface="新細明體" pitchFamily="18" charset="-120"/>
              </a:rPr>
              <a:t>1  To make a Christmas decoration</a:t>
            </a:r>
          </a:p>
          <a:p>
            <a:pPr>
              <a:buClr>
                <a:schemeClr val="tx1"/>
              </a:buClr>
              <a:buFontTx/>
              <a:buChar char="2"/>
            </a:pPr>
            <a:r>
              <a:rPr lang="en-US" altLang="zh-TW" sz="2800" dirty="0">
                <a:ea typeface="新細明體" pitchFamily="18" charset="-120"/>
              </a:rPr>
              <a:t>To be able to interpret a pie-chart</a:t>
            </a:r>
          </a:p>
          <a:p>
            <a:pPr>
              <a:buClr>
                <a:schemeClr val="tx1"/>
              </a:buClr>
              <a:buFontTx/>
              <a:buChar char="3"/>
            </a:pPr>
            <a:r>
              <a:rPr lang="en-US" altLang="zh-TW" sz="2800" dirty="0">
                <a:ea typeface="新細明體" pitchFamily="18" charset="-120"/>
              </a:rPr>
              <a:t>To improve ball throwing skills</a:t>
            </a:r>
          </a:p>
          <a:p>
            <a:pPr>
              <a:buClr>
                <a:schemeClr val="tx1"/>
              </a:buClr>
              <a:buFontTx/>
              <a:buChar char="4"/>
            </a:pPr>
            <a:r>
              <a:rPr lang="en-US" altLang="zh-TW" sz="2800" dirty="0">
                <a:ea typeface="新細明體" pitchFamily="18" charset="-120"/>
              </a:rPr>
              <a:t>To complete exercise 3a in your </a:t>
            </a:r>
            <a:r>
              <a:rPr lang="en-US" altLang="zh-TW" sz="2800" dirty="0" err="1">
                <a:ea typeface="新細明體" pitchFamily="18" charset="-120"/>
              </a:rPr>
              <a:t>maths</a:t>
            </a:r>
            <a:r>
              <a:rPr lang="en-US" altLang="zh-TW" sz="2800" dirty="0">
                <a:ea typeface="新細明體" pitchFamily="18" charset="-120"/>
              </a:rPr>
              <a:t> text book</a:t>
            </a:r>
          </a:p>
          <a:p>
            <a:pPr>
              <a:buClr>
                <a:schemeClr val="tx1"/>
              </a:buClr>
              <a:buFontTx/>
              <a:buChar char="5"/>
            </a:pPr>
            <a:r>
              <a:rPr lang="en-US" altLang="zh-TW" sz="2800" dirty="0">
                <a:ea typeface="新細明體" pitchFamily="18" charset="-120"/>
              </a:rPr>
              <a:t>To discuss what foods are good for us</a:t>
            </a:r>
          </a:p>
          <a:p>
            <a:pPr>
              <a:buClr>
                <a:schemeClr val="tx1"/>
              </a:buClr>
              <a:buFontTx/>
              <a:buChar char="6"/>
            </a:pPr>
            <a:r>
              <a:rPr lang="en-US" altLang="zh-TW" sz="2800" dirty="0">
                <a:ea typeface="新細明體" pitchFamily="18" charset="-120"/>
              </a:rPr>
              <a:t>To know when to use ‘a’ and ’the’</a:t>
            </a:r>
          </a:p>
          <a:p>
            <a:pPr>
              <a:buClr>
                <a:schemeClr val="tx1"/>
              </a:buClr>
              <a:buFontTx/>
              <a:buChar char="7"/>
            </a:pPr>
            <a:r>
              <a:rPr lang="en-US" altLang="zh-TW" sz="2800" dirty="0">
                <a:ea typeface="新細明體" pitchFamily="18" charset="-120"/>
              </a:rPr>
              <a:t>To draw and label a diagram of a simple electric circuit</a:t>
            </a:r>
            <a:endParaRPr lang="zh-TW" altLang="en-US" sz="2800" dirty="0">
              <a:ea typeface="新細明體" pitchFamily="18" charset="-120"/>
            </a:endParaRPr>
          </a:p>
        </p:txBody>
      </p:sp>
      <p:sp>
        <p:nvSpPr>
          <p:cNvPr id="5" name="Slide Number Placeholder 5"/>
          <p:cNvSpPr>
            <a:spLocks noGrp="1"/>
          </p:cNvSpPr>
          <p:nvPr>
            <p:ph type="sldNum" sz="quarter" idx="12"/>
          </p:nvPr>
        </p:nvSpPr>
        <p:spPr>
          <a:xfrm>
            <a:off x="3873147" y="6374634"/>
            <a:ext cx="5122862" cy="365125"/>
          </a:xfrm>
        </p:spPr>
        <p:txBody>
          <a:bodyPr/>
          <a:lstStyle/>
          <a:p>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dirty="0"/>
          </a:p>
        </p:txBody>
      </p:sp>
    </p:spTree>
    <p:extLst>
      <p:ext uri="{BB962C8B-B14F-4D97-AF65-F5344CB8AC3E}">
        <p14:creationId xmlns:p14="http://schemas.microsoft.com/office/powerpoint/2010/main" val="28634651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0466"/>
                                        </p:tgtEl>
                                        <p:attrNameLst>
                                          <p:attrName>style.visibility</p:attrName>
                                        </p:attrNameLst>
                                      </p:cBhvr>
                                      <p:to>
                                        <p:strVal val="visible"/>
                                      </p:to>
                                    </p:set>
                                    <p:anim calcmode="lin" valueType="num">
                                      <p:cBhvr additive="base">
                                        <p:cTn id="7" dur="500" fill="hold"/>
                                        <p:tgtEl>
                                          <p:spTgt spid="190466"/>
                                        </p:tgtEl>
                                        <p:attrNameLst>
                                          <p:attrName>ppt_x</p:attrName>
                                        </p:attrNameLst>
                                      </p:cBhvr>
                                      <p:tavLst>
                                        <p:tav tm="0">
                                          <p:val>
                                            <p:strVal val="#ppt_x"/>
                                          </p:val>
                                        </p:tav>
                                        <p:tav tm="100000">
                                          <p:val>
                                            <p:strVal val="#ppt_x"/>
                                          </p:val>
                                        </p:tav>
                                      </p:tavLst>
                                    </p:anim>
                                    <p:anim calcmode="lin" valueType="num">
                                      <p:cBhvr additive="base">
                                        <p:cTn id="8" dur="500" fill="hold"/>
                                        <p:tgtEl>
                                          <p:spTgt spid="1904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6"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0466" name="Rectangle 2"/>
          <p:cNvSpPr>
            <a:spLocks noGrp="1" noChangeArrowheads="1"/>
          </p:cNvSpPr>
          <p:nvPr>
            <p:ph type="title"/>
          </p:nvPr>
        </p:nvSpPr>
        <p:spPr>
          <a:xfrm>
            <a:off x="684213" y="188913"/>
            <a:ext cx="7772400" cy="1484312"/>
          </a:xfrm>
        </p:spPr>
        <p:txBody>
          <a:bodyPr>
            <a:normAutofit fontScale="90000"/>
          </a:bodyPr>
          <a:lstStyle/>
          <a:p>
            <a:r>
              <a:rPr lang="cy-GB" altLang="zh-TW" sz="4000" dirty="0">
                <a:ea typeface="新細明體" pitchFamily="18" charset="-120"/>
              </a:rPr>
              <a:t>Mae athrawon yn tueddu i ddynodi </a:t>
            </a:r>
            <a:r>
              <a:rPr lang="cy-GB" altLang="zh-TW" sz="4000" dirty="0">
                <a:solidFill>
                  <a:srgbClr val="0000FF"/>
                </a:solidFill>
                <a:ea typeface="新細明體" pitchFamily="18" charset="-120"/>
              </a:rPr>
              <a:t> beth bydd disgyblion yn ei </a:t>
            </a:r>
            <a:r>
              <a:rPr lang="cy-GB" altLang="zh-TW" sz="4000" b="1" i="1" dirty="0">
                <a:solidFill>
                  <a:srgbClr val="0000FF"/>
                </a:solidFill>
                <a:ea typeface="新細明體" pitchFamily="18" charset="-120"/>
              </a:rPr>
              <a:t>wneud</a:t>
            </a:r>
            <a:r>
              <a:rPr lang="cy-GB" altLang="zh-TW" sz="4000" dirty="0">
                <a:ea typeface="新細明體" pitchFamily="18" charset="-120"/>
              </a:rPr>
              <a:t> </a:t>
            </a:r>
            <a:r>
              <a:rPr lang="cy-GB" altLang="zh-TW" sz="4000" dirty="0">
                <a:solidFill>
                  <a:srgbClr val="FF3300"/>
                </a:solidFill>
                <a:ea typeface="新細明體" pitchFamily="18" charset="-120"/>
              </a:rPr>
              <a:t>nid beth byddant yn ei </a:t>
            </a:r>
            <a:r>
              <a:rPr lang="cy-GB" altLang="zh-TW" sz="4000" b="1" i="1" dirty="0">
                <a:solidFill>
                  <a:srgbClr val="FF3300"/>
                </a:solidFill>
                <a:ea typeface="新細明體" pitchFamily="18" charset="-120"/>
              </a:rPr>
              <a:t>ddysgu</a:t>
            </a:r>
            <a:r>
              <a:rPr lang="cy-GB" altLang="zh-TW" sz="4000" dirty="0">
                <a:ea typeface="新細明體" pitchFamily="18" charset="-120"/>
              </a:rPr>
              <a:t>.</a:t>
            </a:r>
            <a:r>
              <a:rPr lang="cy-GB" altLang="zh-TW" sz="2400" dirty="0">
                <a:ea typeface="新細明體" pitchFamily="18" charset="-120"/>
              </a:rPr>
              <a:t> </a:t>
            </a:r>
            <a:endParaRPr lang="cy-GB" altLang="zh-TW" sz="2400" i="1" dirty="0">
              <a:solidFill>
                <a:srgbClr val="FF3300"/>
              </a:solidFill>
              <a:ea typeface="新細明體" pitchFamily="18" charset="-120"/>
            </a:endParaRPr>
          </a:p>
        </p:txBody>
      </p:sp>
      <p:sp>
        <p:nvSpPr>
          <p:cNvPr id="190467" name="Rectangle 3"/>
          <p:cNvSpPr>
            <a:spLocks noGrp="1" noChangeArrowheads="1"/>
          </p:cNvSpPr>
          <p:nvPr>
            <p:ph type="body" idx="1"/>
          </p:nvPr>
        </p:nvSpPr>
        <p:spPr>
          <a:xfrm>
            <a:off x="395288" y="1981200"/>
            <a:ext cx="8424862" cy="4543425"/>
          </a:xfrm>
        </p:spPr>
        <p:txBody>
          <a:bodyPr>
            <a:normAutofit fontScale="92500"/>
          </a:bodyPr>
          <a:lstStyle/>
          <a:p>
            <a:pPr>
              <a:buClr>
                <a:schemeClr val="tx1"/>
              </a:buClr>
              <a:buFontTx/>
              <a:buNone/>
            </a:pPr>
            <a:r>
              <a:rPr lang="cy-GB" sz="2800" kern="1200" dirty="0">
                <a:solidFill>
                  <a:srgbClr val="000000"/>
                </a:solidFill>
                <a:effectLst/>
                <a:latin typeface="Calibri" panose="020F0502020204030204" pitchFamily="34" charset="0"/>
                <a:ea typeface="PMingLiU" panose="02020500000000000000" pitchFamily="18" charset="-120"/>
                <a:cs typeface="Arial" panose="020B0604020202020204" pitchFamily="34" charset="0"/>
              </a:rPr>
              <a:t>Pa rai o’r canlynol sy’n dweud wrth ddisgyblion am ddysgu</a:t>
            </a:r>
            <a:r>
              <a:rPr lang="en-US" altLang="zh-TW" sz="2800" dirty="0">
                <a:ea typeface="新細明體" pitchFamily="18" charset="-120"/>
              </a:rPr>
              <a:t>? </a:t>
            </a:r>
          </a:p>
          <a:p>
            <a:pPr>
              <a:buClr>
                <a:schemeClr val="tx1"/>
              </a:buClr>
              <a:buFontTx/>
              <a:buNone/>
            </a:pPr>
            <a:endParaRPr lang="en-US" altLang="zh-TW" sz="2800" dirty="0">
              <a:ea typeface="新細明體" pitchFamily="18" charset="-120"/>
            </a:endParaRPr>
          </a:p>
          <a:p>
            <a:pPr>
              <a:buClr>
                <a:schemeClr val="tx1"/>
              </a:buClr>
              <a:buFontTx/>
              <a:buNone/>
            </a:pPr>
            <a:r>
              <a:rPr lang="en-US" altLang="zh-TW" sz="2800" dirty="0">
                <a:ea typeface="新細明體" pitchFamily="18" charset="-120"/>
              </a:rPr>
              <a:t>1  </a:t>
            </a:r>
            <a:r>
              <a:rPr lang="cy-GB" altLang="zh-TW" sz="2800" dirty="0">
                <a:ea typeface="新細明體" pitchFamily="18" charset="-120"/>
              </a:rPr>
              <a:t>Gwneud addurn Nadolig </a:t>
            </a:r>
          </a:p>
          <a:p>
            <a:pPr>
              <a:buClr>
                <a:schemeClr val="tx1"/>
              </a:buClr>
              <a:buFontTx/>
              <a:buNone/>
            </a:pPr>
            <a:r>
              <a:rPr lang="cy-GB" altLang="zh-TW" sz="2800" dirty="0">
                <a:ea typeface="新細明體" pitchFamily="18" charset="-120"/>
              </a:rPr>
              <a:t>2	Gallu dehongli siart cylch</a:t>
            </a:r>
          </a:p>
          <a:p>
            <a:pPr>
              <a:buClr>
                <a:schemeClr val="tx1"/>
              </a:buClr>
              <a:buFontTx/>
              <a:buNone/>
            </a:pPr>
            <a:r>
              <a:rPr lang="cy-GB" altLang="zh-TW" sz="2800" dirty="0">
                <a:ea typeface="新細明體" pitchFamily="18" charset="-120"/>
              </a:rPr>
              <a:t>3	Gwella sgiliau taflu pêl</a:t>
            </a:r>
          </a:p>
          <a:p>
            <a:pPr>
              <a:buClr>
                <a:schemeClr val="tx1"/>
              </a:buClr>
              <a:buFontTx/>
              <a:buNone/>
            </a:pPr>
            <a:r>
              <a:rPr lang="cy-GB" altLang="zh-TW" sz="2800" dirty="0">
                <a:ea typeface="新細明體" pitchFamily="18" charset="-120"/>
              </a:rPr>
              <a:t>4	Cwblhau ymarfer 3a yn eich gwerslyfr mathemateg</a:t>
            </a:r>
          </a:p>
          <a:p>
            <a:pPr>
              <a:buClr>
                <a:schemeClr val="tx1"/>
              </a:buClr>
              <a:buFontTx/>
              <a:buNone/>
            </a:pPr>
            <a:r>
              <a:rPr lang="cy-GB" altLang="zh-TW" sz="2800" dirty="0">
                <a:ea typeface="新細明體" pitchFamily="18" charset="-120"/>
              </a:rPr>
              <a:t>5	Trafod pa fwydydd sy’n dda i ni</a:t>
            </a:r>
          </a:p>
          <a:p>
            <a:pPr>
              <a:buClr>
                <a:schemeClr val="tx1"/>
              </a:buClr>
              <a:buFontTx/>
              <a:buNone/>
            </a:pPr>
            <a:r>
              <a:rPr lang="cy-GB" altLang="zh-TW" sz="2800" dirty="0">
                <a:ea typeface="新細明體" pitchFamily="18" charset="-120"/>
              </a:rPr>
              <a:t>6	Gwybod pryd i ddefnyddio ‘y’ ac ‘yr’</a:t>
            </a:r>
          </a:p>
          <a:p>
            <a:pPr>
              <a:buClr>
                <a:schemeClr val="tx1"/>
              </a:buClr>
              <a:buFontTx/>
              <a:buNone/>
            </a:pPr>
            <a:r>
              <a:rPr lang="cy-GB" altLang="zh-TW" sz="2800" dirty="0">
                <a:ea typeface="新細明體" pitchFamily="18" charset="-120"/>
              </a:rPr>
              <a:t>7	Tynnu llun diagram cylched drydanol syml a’i labelu </a:t>
            </a:r>
          </a:p>
        </p:txBody>
      </p:sp>
      <p:sp>
        <p:nvSpPr>
          <p:cNvPr id="5" name="Slide Number Placeholder 5"/>
          <p:cNvSpPr>
            <a:spLocks noGrp="1"/>
          </p:cNvSpPr>
          <p:nvPr>
            <p:ph type="sldNum" sz="quarter" idx="12"/>
          </p:nvPr>
        </p:nvSpPr>
        <p:spPr>
          <a:xfrm>
            <a:off x="3873147" y="6374634"/>
            <a:ext cx="5122862" cy="365125"/>
          </a:xfrm>
        </p:spPr>
        <p:txBody>
          <a:bodyPr/>
          <a:lstStyle/>
          <a:p>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dirty="0"/>
          </a:p>
        </p:txBody>
      </p:sp>
    </p:spTree>
    <p:extLst>
      <p:ext uri="{BB962C8B-B14F-4D97-AF65-F5344CB8AC3E}">
        <p14:creationId xmlns:p14="http://schemas.microsoft.com/office/powerpoint/2010/main" val="3734519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0466"/>
                                        </p:tgtEl>
                                        <p:attrNameLst>
                                          <p:attrName>style.visibility</p:attrName>
                                        </p:attrNameLst>
                                      </p:cBhvr>
                                      <p:to>
                                        <p:strVal val="visible"/>
                                      </p:to>
                                    </p:set>
                                    <p:anim calcmode="lin" valueType="num">
                                      <p:cBhvr additive="base">
                                        <p:cTn id="7" dur="500" fill="hold"/>
                                        <p:tgtEl>
                                          <p:spTgt spid="190466"/>
                                        </p:tgtEl>
                                        <p:attrNameLst>
                                          <p:attrName>ppt_x</p:attrName>
                                        </p:attrNameLst>
                                      </p:cBhvr>
                                      <p:tavLst>
                                        <p:tav tm="0">
                                          <p:val>
                                            <p:strVal val="#ppt_x"/>
                                          </p:val>
                                        </p:tav>
                                        <p:tav tm="100000">
                                          <p:val>
                                            <p:strVal val="#ppt_x"/>
                                          </p:val>
                                        </p:tav>
                                      </p:tavLst>
                                    </p:anim>
                                    <p:anim calcmode="lin" valueType="num">
                                      <p:cBhvr additive="base">
                                        <p:cTn id="8" dur="500" fill="hold"/>
                                        <p:tgtEl>
                                          <p:spTgt spid="1904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6"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467544" y="116632"/>
            <a:ext cx="8229600" cy="1143000"/>
          </a:xfrm>
        </p:spPr>
        <p:txBody>
          <a:bodyPr>
            <a:normAutofit fontScale="90000"/>
          </a:bodyPr>
          <a:lstStyle/>
          <a:p>
            <a:br>
              <a:rPr lang="en-US" altLang="zh-TW" i="1" dirty="0">
                <a:ea typeface="新細明體" pitchFamily="18" charset="-120"/>
              </a:rPr>
            </a:br>
            <a:r>
              <a:rPr lang="cy-GB" altLang="zh-TW" i="1" dirty="0">
                <a:ea typeface="新細明體" pitchFamily="18" charset="-120"/>
              </a:rPr>
              <a:t>Iaith Deilliannau Dysgu </a:t>
            </a:r>
            <a:br>
              <a:rPr lang="en-US" altLang="zh-TW" i="1" dirty="0">
                <a:ea typeface="新細明體" pitchFamily="18" charset="-120"/>
              </a:rPr>
            </a:br>
            <a:r>
              <a:rPr lang="en-US" altLang="zh-TW" dirty="0">
                <a:ea typeface="新細明體" pitchFamily="18" charset="-120"/>
              </a:rPr>
              <a:t>Language of LOs</a:t>
            </a:r>
            <a:br>
              <a:rPr lang="en-US" altLang="zh-TW" dirty="0">
                <a:ea typeface="新細明體" pitchFamily="18" charset="-120"/>
              </a:rPr>
            </a:br>
            <a:endParaRPr lang="en-US" altLang="zh-TW" i="1" dirty="0">
              <a:ea typeface="新細明體" pitchFamily="18" charset="-120"/>
            </a:endParaRPr>
          </a:p>
        </p:txBody>
      </p:sp>
      <p:sp>
        <p:nvSpPr>
          <p:cNvPr id="89091" name="Rectangle 3"/>
          <p:cNvSpPr>
            <a:spLocks noGrp="1" noChangeArrowheads="1"/>
          </p:cNvSpPr>
          <p:nvPr>
            <p:ph type="body" idx="1"/>
          </p:nvPr>
        </p:nvSpPr>
        <p:spPr>
          <a:xfrm>
            <a:off x="4788024" y="1259632"/>
            <a:ext cx="3909120" cy="5327179"/>
          </a:xfrm>
        </p:spPr>
        <p:txBody>
          <a:bodyPr>
            <a:noAutofit/>
          </a:bodyPr>
          <a:lstStyle/>
          <a:p>
            <a:pPr marL="0" indent="0">
              <a:lnSpc>
                <a:spcPct val="90000"/>
              </a:lnSpc>
              <a:buFontTx/>
              <a:buNone/>
            </a:pPr>
            <a:r>
              <a:rPr lang="en-GB" altLang="en-US" sz="2600" b="1" i="1" dirty="0"/>
              <a:t>Some key action words when specifying learning objectives:</a:t>
            </a:r>
          </a:p>
          <a:p>
            <a:pPr marL="609600" indent="-609600">
              <a:lnSpc>
                <a:spcPct val="90000"/>
              </a:lnSpc>
              <a:buFontTx/>
              <a:buNone/>
            </a:pPr>
            <a:endParaRPr lang="en-GB" altLang="en-US" sz="2800" b="1" i="1" dirty="0"/>
          </a:p>
          <a:p>
            <a:pPr>
              <a:lnSpc>
                <a:spcPct val="90000"/>
              </a:lnSpc>
            </a:pPr>
            <a:r>
              <a:rPr lang="en-GB" altLang="en-US" sz="2000" i="1" dirty="0"/>
              <a:t>Low level (transmission): </a:t>
            </a:r>
            <a:r>
              <a:rPr lang="en-GB" altLang="en-US" sz="2000" dirty="0"/>
              <a:t>to recall, define, identify, state, recognise, name, list, measure</a:t>
            </a:r>
          </a:p>
          <a:p>
            <a:pPr marL="609600" indent="-609600">
              <a:lnSpc>
                <a:spcPct val="90000"/>
              </a:lnSpc>
              <a:buFontTx/>
              <a:buNone/>
            </a:pPr>
            <a:endParaRPr lang="en-GB" altLang="en-US" sz="2000" i="1" dirty="0"/>
          </a:p>
          <a:p>
            <a:pPr>
              <a:lnSpc>
                <a:spcPct val="90000"/>
              </a:lnSpc>
            </a:pPr>
            <a:r>
              <a:rPr lang="en-GB" altLang="en-US" sz="2000" i="1" dirty="0"/>
              <a:t>Medium level (application): </a:t>
            </a:r>
            <a:r>
              <a:rPr lang="en-GB" altLang="en-US" sz="2000" dirty="0"/>
              <a:t>to use, show, perform</a:t>
            </a:r>
            <a:r>
              <a:rPr lang="en-GB" altLang="zh-TW" sz="2000" dirty="0">
                <a:ea typeface="新細明體" pitchFamily="18" charset="-120"/>
              </a:rPr>
              <a:t>,</a:t>
            </a:r>
            <a:r>
              <a:rPr lang="en-GB" altLang="en-US" sz="2000" dirty="0"/>
              <a:t> explain, illustrate, predict, interpret</a:t>
            </a:r>
          </a:p>
          <a:p>
            <a:pPr marL="609600" indent="-609600">
              <a:lnSpc>
                <a:spcPct val="90000"/>
              </a:lnSpc>
              <a:buFontTx/>
              <a:buNone/>
            </a:pPr>
            <a:endParaRPr lang="en-GB" altLang="en-US" sz="2000" dirty="0"/>
          </a:p>
          <a:p>
            <a:pPr>
              <a:lnSpc>
                <a:spcPct val="90000"/>
              </a:lnSpc>
            </a:pPr>
            <a:r>
              <a:rPr lang="en-GB" altLang="en-US" sz="2000" i="1" dirty="0"/>
              <a:t>Higher level (understanding): </a:t>
            </a:r>
            <a:r>
              <a:rPr lang="en-GB" altLang="en-US" sz="2000" dirty="0"/>
              <a:t>to</a:t>
            </a:r>
            <a:r>
              <a:rPr lang="en-GB" altLang="en-US" sz="2000" i="1" dirty="0"/>
              <a:t> </a:t>
            </a:r>
            <a:r>
              <a:rPr lang="en-GB" altLang="en-US" sz="2000" dirty="0"/>
              <a:t>classify, design, organise, compose, discover, summarise, conclude, separate</a:t>
            </a:r>
            <a:endParaRPr lang="en-GB" altLang="en-US" sz="2000" i="1" dirty="0"/>
          </a:p>
          <a:p>
            <a:pPr marL="609600" indent="-609600">
              <a:lnSpc>
                <a:spcPct val="90000"/>
              </a:lnSpc>
            </a:pPr>
            <a:endParaRPr lang="en-US" altLang="zh-TW" dirty="0">
              <a:ea typeface="新細明體" pitchFamily="18" charset="-120"/>
            </a:endParaRPr>
          </a:p>
        </p:txBody>
      </p:sp>
      <p:sp>
        <p:nvSpPr>
          <p:cNvPr id="5" name="Slide Number Placeholder 5"/>
          <p:cNvSpPr>
            <a:spLocks noGrp="1"/>
          </p:cNvSpPr>
          <p:nvPr>
            <p:ph type="sldNum" sz="quarter" idx="12"/>
          </p:nvPr>
        </p:nvSpPr>
        <p:spPr>
          <a:xfrm>
            <a:off x="3873147" y="6374634"/>
            <a:ext cx="5122862" cy="365125"/>
          </a:xfrm>
        </p:spPr>
        <p:txBody>
          <a:bodyPr/>
          <a:lstStyle/>
          <a:p>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dirty="0"/>
          </a:p>
        </p:txBody>
      </p:sp>
      <p:sp>
        <p:nvSpPr>
          <p:cNvPr id="2" name="Blwch Testun 1">
            <a:extLst>
              <a:ext uri="{FF2B5EF4-FFF2-40B4-BE49-F238E27FC236}">
                <a16:creationId xmlns:a16="http://schemas.microsoft.com/office/drawing/2014/main" id="{E9D972EC-200C-4863-8C5A-B30244F9E37E}"/>
              </a:ext>
            </a:extLst>
          </p:cNvPr>
          <p:cNvSpPr txBox="1"/>
          <p:nvPr/>
        </p:nvSpPr>
        <p:spPr>
          <a:xfrm>
            <a:off x="467544" y="1484784"/>
            <a:ext cx="4176464" cy="4656659"/>
          </a:xfrm>
          <a:prstGeom prst="rect">
            <a:avLst/>
          </a:prstGeom>
          <a:noFill/>
        </p:spPr>
        <p:txBody>
          <a:bodyPr wrap="square" rtlCol="0">
            <a:spAutoFit/>
          </a:bodyPr>
          <a:lstStyle/>
          <a:p>
            <a:pPr>
              <a:lnSpc>
                <a:spcPct val="90000"/>
              </a:lnSpc>
              <a:spcBef>
                <a:spcPts val="625"/>
              </a:spcBef>
            </a:pPr>
            <a:r>
              <a:rPr lang="cy-GB" sz="2600" b="1" i="1" kern="1200" dirty="0">
                <a:solidFill>
                  <a:srgbClr val="000000"/>
                </a:solidFill>
                <a:effectLst/>
                <a:latin typeface="Calibri" panose="020F0502020204030204" pitchFamily="34" charset="0"/>
                <a:ea typeface="DengXian" panose="02010600030101010101" pitchFamily="2" charset="-122"/>
                <a:cs typeface="Arial" panose="020B0604020202020204" pitchFamily="34" charset="0"/>
              </a:rPr>
              <a:t>Geiriau gweithredu allweddol wrth bennu amcanion dysgu: </a:t>
            </a:r>
          </a:p>
          <a:p>
            <a:pPr>
              <a:lnSpc>
                <a:spcPct val="90000"/>
              </a:lnSpc>
              <a:spcBef>
                <a:spcPts val="625"/>
              </a:spcBef>
            </a:pPr>
            <a:endParaRPr lang="cy-GB" sz="2600" dirty="0">
              <a:effectLst/>
              <a:latin typeface="Times New Roman" panose="02020603050405020304" pitchFamily="18" charset="0"/>
              <a:ea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cy-GB" sz="2000" i="1" dirty="0">
                <a:effectLst/>
                <a:latin typeface="Times New Roman" panose="02020603050405020304" pitchFamily="18" charset="0"/>
                <a:ea typeface="DengXian" panose="02010600030101010101" pitchFamily="2" charset="-122"/>
                <a:cs typeface="Times New Roman" panose="02020603050405020304" pitchFamily="18" charset="0"/>
              </a:rPr>
              <a:t>L</a:t>
            </a:r>
            <a:r>
              <a:rPr lang="cy-GB" sz="2000" i="1" dirty="0">
                <a:effectLst/>
                <a:latin typeface="Times New Roman" panose="02020603050405020304" pitchFamily="18" charset="0"/>
                <a:ea typeface="Times New Roman" panose="02020603050405020304" pitchFamily="18" charset="0"/>
                <a:cs typeface="Times New Roman" panose="02020603050405020304" pitchFamily="18" charset="0"/>
              </a:rPr>
              <a:t>efel isel (trosglwyddo): </a:t>
            </a:r>
            <a:r>
              <a:rPr lang="cy-GB" sz="2000" dirty="0">
                <a:effectLst/>
                <a:latin typeface="Times New Roman" panose="02020603050405020304" pitchFamily="18" charset="0"/>
                <a:ea typeface="Times New Roman" panose="02020603050405020304" pitchFamily="18" charset="0"/>
                <a:cs typeface="Times New Roman" panose="02020603050405020304" pitchFamily="18" charset="0"/>
              </a:rPr>
              <a:t>adalw, diffinio, dynodi, datgan, adnabod, enwi, rhestru, mesur</a:t>
            </a:r>
          </a:p>
          <a:p>
            <a:pPr marL="342900" lvl="0" indent="-342900">
              <a:lnSpc>
                <a:spcPct val="90000"/>
              </a:lnSpc>
              <a:buFont typeface="Arial" panose="020B0604020202020204" pitchFamily="34" charset="0"/>
              <a:buChar char="•"/>
              <a:tabLst>
                <a:tab pos="457200" algn="l"/>
              </a:tabLst>
            </a:pPr>
            <a:r>
              <a:rPr lang="cy-GB" sz="2000" i="1" dirty="0">
                <a:effectLst/>
                <a:latin typeface="Calibri" panose="020F0502020204030204" pitchFamily="34" charset="0"/>
                <a:ea typeface="DengXian" panose="02010600030101010101" pitchFamily="2" charset="-122"/>
                <a:cs typeface="Arial" panose="020B0604020202020204" pitchFamily="34" charset="0"/>
              </a:rPr>
              <a:t>L</a:t>
            </a:r>
            <a:r>
              <a:rPr lang="cy-GB" sz="2000" i="1" dirty="0">
                <a:effectLst/>
                <a:latin typeface="Times New Roman" panose="02020603050405020304" pitchFamily="18" charset="0"/>
                <a:ea typeface="Times New Roman" panose="02020603050405020304" pitchFamily="18" charset="0"/>
                <a:cs typeface="Times New Roman" panose="02020603050405020304" pitchFamily="18" charset="0"/>
              </a:rPr>
              <a:t>efel ganolig (cymhwyso): </a:t>
            </a:r>
            <a:r>
              <a:rPr lang="cy-GB" sz="2000" dirty="0">
                <a:effectLst/>
                <a:latin typeface="Times New Roman" panose="02020603050405020304" pitchFamily="18" charset="0"/>
                <a:ea typeface="Times New Roman" panose="02020603050405020304" pitchFamily="18" charset="0"/>
                <a:cs typeface="Times New Roman" panose="02020603050405020304" pitchFamily="18" charset="0"/>
              </a:rPr>
              <a:t>defnyddio, dangos, gwneud, esbonio, darlunio, rhagfynegi, dehongli</a:t>
            </a:r>
          </a:p>
          <a:p>
            <a:pPr marL="342900" lvl="0" indent="-342900">
              <a:lnSpc>
                <a:spcPct val="90000"/>
              </a:lnSpc>
              <a:buFont typeface="Arial" panose="020B0604020202020204" pitchFamily="34" charset="0"/>
              <a:buChar char="•"/>
              <a:tabLst>
                <a:tab pos="457200" algn="l"/>
              </a:tabLst>
            </a:pPr>
            <a:r>
              <a:rPr lang="cy-GB" sz="2000" i="1" dirty="0">
                <a:effectLst/>
                <a:latin typeface="Times New Roman" panose="02020603050405020304" pitchFamily="18" charset="0"/>
                <a:ea typeface="DengXian" panose="02010600030101010101" pitchFamily="2" charset="-122"/>
                <a:cs typeface="Times New Roman" panose="02020603050405020304" pitchFamily="18" charset="0"/>
              </a:rPr>
              <a:t>L</a:t>
            </a:r>
            <a:r>
              <a:rPr lang="cy-GB" sz="2000" i="1" dirty="0">
                <a:effectLst/>
                <a:latin typeface="Times New Roman" panose="02020603050405020304" pitchFamily="18" charset="0"/>
                <a:ea typeface="Times New Roman" panose="02020603050405020304" pitchFamily="18" charset="0"/>
                <a:cs typeface="Times New Roman" panose="02020603050405020304" pitchFamily="18" charset="0"/>
              </a:rPr>
              <a:t>efel uwch (deall): </a:t>
            </a:r>
            <a:r>
              <a:rPr lang="cy-GB" sz="2000" dirty="0">
                <a:effectLst/>
                <a:latin typeface="Times New Roman" panose="02020603050405020304" pitchFamily="18" charset="0"/>
                <a:ea typeface="Times New Roman" panose="02020603050405020304" pitchFamily="18" charset="0"/>
                <a:cs typeface="Times New Roman" panose="02020603050405020304" pitchFamily="18" charset="0"/>
              </a:rPr>
              <a:t>dosbarthu, dylunio, trefnu, cyfansoddi, darganfod, crynhoi, gorffen, gwahanu</a:t>
            </a:r>
          </a:p>
        </p:txBody>
      </p:sp>
    </p:spTree>
    <p:extLst>
      <p:ext uri="{BB962C8B-B14F-4D97-AF65-F5344CB8AC3E}">
        <p14:creationId xmlns:p14="http://schemas.microsoft.com/office/powerpoint/2010/main" val="1182691227"/>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4194" name="Rectangle 2"/>
          <p:cNvSpPr>
            <a:spLocks noGrp="1" noChangeArrowheads="1"/>
          </p:cNvSpPr>
          <p:nvPr>
            <p:ph type="title"/>
          </p:nvPr>
        </p:nvSpPr>
        <p:spPr/>
        <p:txBody>
          <a:bodyPr>
            <a:normAutofit fontScale="90000"/>
          </a:bodyPr>
          <a:lstStyle/>
          <a:p>
            <a:br>
              <a:rPr lang="en-GB" altLang="en-US" sz="4000" i="1" dirty="0"/>
            </a:br>
            <a:r>
              <a:rPr lang="cy-GB" altLang="en-US" sz="4000" dirty="0"/>
              <a:t>Defnyddio geiriau gweithredu allweddol</a:t>
            </a:r>
            <a:br>
              <a:rPr lang="en-GB" altLang="en-US" sz="4000" dirty="0"/>
            </a:br>
            <a:r>
              <a:rPr lang="en-GB" altLang="en-US" sz="4000" dirty="0"/>
              <a:t>Using key action words</a:t>
            </a:r>
            <a:br>
              <a:rPr lang="en-GB" altLang="en-US" sz="4000" dirty="0"/>
            </a:br>
            <a:endParaRPr lang="en-US" altLang="zh-TW" sz="4000" i="1" dirty="0">
              <a:ea typeface="新細明體" pitchFamily="18" charset="-120"/>
            </a:endParaRPr>
          </a:p>
        </p:txBody>
      </p:sp>
      <p:sp>
        <p:nvSpPr>
          <p:cNvPr id="264195" name="Rectangle 3"/>
          <p:cNvSpPr>
            <a:spLocks noGrp="1" noChangeArrowheads="1"/>
          </p:cNvSpPr>
          <p:nvPr>
            <p:ph type="body" idx="1"/>
          </p:nvPr>
        </p:nvSpPr>
        <p:spPr>
          <a:xfrm>
            <a:off x="4716016" y="1628801"/>
            <a:ext cx="4258816" cy="4727550"/>
          </a:xfrm>
        </p:spPr>
        <p:txBody>
          <a:bodyPr>
            <a:normAutofit fontScale="92500" lnSpcReduction="20000"/>
          </a:bodyPr>
          <a:lstStyle/>
          <a:p>
            <a:pPr marL="609600" indent="-609600">
              <a:buFontTx/>
              <a:buNone/>
            </a:pPr>
            <a:r>
              <a:rPr lang="en-GB" altLang="zh-TW" sz="2800" dirty="0">
                <a:ea typeface="新細明體" pitchFamily="18" charset="-120"/>
              </a:rPr>
              <a:t>e.g.</a:t>
            </a:r>
            <a:r>
              <a:rPr lang="en-GB" altLang="zh-TW" sz="2800" i="1" dirty="0">
                <a:ea typeface="新細明體" pitchFamily="18" charset="-120"/>
              </a:rPr>
              <a:t> </a:t>
            </a:r>
            <a:r>
              <a:rPr lang="en-GB" altLang="en-US" sz="2800" dirty="0"/>
              <a:t>To count up to one hundred in tens and to</a:t>
            </a:r>
            <a:r>
              <a:rPr lang="en-GB" altLang="en-US" sz="2800" i="1" dirty="0"/>
              <a:t> use</a:t>
            </a:r>
            <a:r>
              <a:rPr lang="en-GB" altLang="en-US" sz="2800" dirty="0"/>
              <a:t> this method to </a:t>
            </a:r>
            <a:r>
              <a:rPr lang="en-GB" altLang="en-US" sz="2800" i="1" dirty="0"/>
              <a:t>perform</a:t>
            </a:r>
            <a:r>
              <a:rPr lang="en-GB" altLang="en-US" sz="2800" dirty="0"/>
              <a:t> simple calculations more rapidly. (low to medium level)</a:t>
            </a:r>
          </a:p>
          <a:p>
            <a:pPr marL="609600" indent="-609600">
              <a:buFontTx/>
              <a:buNone/>
            </a:pPr>
            <a:endParaRPr lang="en-GB" altLang="en-US" sz="2800" i="1" dirty="0"/>
          </a:p>
          <a:p>
            <a:pPr marL="609600" indent="-609600">
              <a:buFontTx/>
              <a:buNone/>
            </a:pPr>
            <a:r>
              <a:rPr lang="en-GB" altLang="zh-TW" sz="2800" dirty="0">
                <a:ea typeface="新細明體" pitchFamily="18" charset="-120"/>
              </a:rPr>
              <a:t>e.g. </a:t>
            </a:r>
            <a:r>
              <a:rPr lang="en-GB" altLang="en-US" sz="2800" dirty="0"/>
              <a:t>To memorise a poem and </a:t>
            </a:r>
            <a:r>
              <a:rPr lang="en-GB" altLang="en-US" sz="2800" i="1" dirty="0"/>
              <a:t>demonstrate</a:t>
            </a:r>
            <a:r>
              <a:rPr lang="en-GB" altLang="en-US" sz="2800" dirty="0"/>
              <a:t> comprehension by </a:t>
            </a:r>
            <a:r>
              <a:rPr lang="en-GB" altLang="en-US" sz="2800" i="1" dirty="0"/>
              <a:t>acting</a:t>
            </a:r>
            <a:r>
              <a:rPr lang="en-GB" altLang="en-US" sz="2800" dirty="0"/>
              <a:t> out the parts of various characters in the narrative. (low to medium level)  </a:t>
            </a:r>
          </a:p>
          <a:p>
            <a:pPr marL="609600" indent="-609600"/>
            <a:endParaRPr lang="en-US" altLang="zh-TW" dirty="0">
              <a:ea typeface="新細明體" pitchFamily="18" charset="-120"/>
            </a:endParaRPr>
          </a:p>
        </p:txBody>
      </p:sp>
      <p:sp>
        <p:nvSpPr>
          <p:cNvPr id="5" name="Slide Number Placeholder 5"/>
          <p:cNvSpPr>
            <a:spLocks noGrp="1"/>
          </p:cNvSpPr>
          <p:nvPr>
            <p:ph type="sldNum" sz="quarter" idx="12"/>
          </p:nvPr>
        </p:nvSpPr>
        <p:spPr>
          <a:xfrm>
            <a:off x="3707904" y="6356350"/>
            <a:ext cx="4978896" cy="365125"/>
          </a:xfrm>
        </p:spPr>
        <p:txBody>
          <a:bodyPr/>
          <a:lstStyle/>
          <a:p>
            <a:r>
              <a:rPr lang="en-US" altLang="zh-TW" dirty="0"/>
              <a:t>Galton, 2010 Available at </a:t>
            </a:r>
            <a:r>
              <a:rPr lang="en-GB" dirty="0"/>
              <a:t>www.edb.gov.hk/...</a:t>
            </a:r>
            <a:r>
              <a:rPr lang="en-GB" b="1" dirty="0"/>
              <a:t>teaching</a:t>
            </a:r>
            <a:r>
              <a:rPr lang="en-GB" dirty="0"/>
              <a:t>/</a:t>
            </a:r>
            <a:r>
              <a:rPr lang="en-GB" b="1" dirty="0"/>
              <a:t>6</a:t>
            </a:r>
            <a:r>
              <a:rPr lang="en-GB" dirty="0"/>
              <a:t>_</a:t>
            </a:r>
            <a:r>
              <a:rPr lang="en-GB" b="1" dirty="0"/>
              <a:t>principles</a:t>
            </a:r>
            <a:r>
              <a:rPr lang="en-GB" dirty="0"/>
              <a:t>_(14_jul_2010)v2_patrick.pp</a:t>
            </a:r>
            <a:endParaRPr lang="en-US" altLang="zh-TW" dirty="0"/>
          </a:p>
        </p:txBody>
      </p:sp>
      <p:sp>
        <p:nvSpPr>
          <p:cNvPr id="3" name="Blwch Testun 2">
            <a:extLst>
              <a:ext uri="{FF2B5EF4-FFF2-40B4-BE49-F238E27FC236}">
                <a16:creationId xmlns:a16="http://schemas.microsoft.com/office/drawing/2014/main" id="{8A3BDF77-CE6E-4362-865C-5EAE9567526B}"/>
              </a:ext>
            </a:extLst>
          </p:cNvPr>
          <p:cNvSpPr txBox="1"/>
          <p:nvPr/>
        </p:nvSpPr>
        <p:spPr>
          <a:xfrm>
            <a:off x="323528" y="1700808"/>
            <a:ext cx="4248472" cy="5053691"/>
          </a:xfrm>
          <a:prstGeom prst="rect">
            <a:avLst/>
          </a:prstGeom>
          <a:noFill/>
        </p:spPr>
        <p:txBody>
          <a:bodyPr wrap="square" rtlCol="0">
            <a:spAutoFit/>
          </a:bodyPr>
          <a:lstStyle/>
          <a:p>
            <a:pPr marL="609600" marR="0" lvl="0" indent="-609600" algn="l" defTabSz="914400" rtl="0" eaLnBrk="1" fontAlgn="auto" latinLnBrk="0" hangingPunct="1">
              <a:lnSpc>
                <a:spcPct val="100000"/>
              </a:lnSpc>
              <a:spcBef>
                <a:spcPct val="20000"/>
              </a:spcBef>
              <a:spcAft>
                <a:spcPts val="0"/>
              </a:spcAft>
              <a:buClrTx/>
              <a:buSzTx/>
              <a:buFontTx/>
              <a:buNone/>
              <a:tabLst/>
              <a:defRPr/>
            </a:pPr>
            <a:r>
              <a:rPr kumimoji="0" lang="cy-GB" altLang="zh-TW" sz="2600" b="0" i="0" u="none" strike="noStrike" kern="1200" cap="none" spc="0" normalizeH="0" baseline="0" dirty="0">
                <a:ln>
                  <a:noFill/>
                </a:ln>
                <a:solidFill>
                  <a:prstClr val="black"/>
                </a:solidFill>
                <a:effectLst/>
                <a:uLnTx/>
                <a:uFillTx/>
                <a:latin typeface="Calibri"/>
                <a:ea typeface="新細明體" pitchFamily="18" charset="-120"/>
                <a:cs typeface="+mn-cs"/>
              </a:rPr>
              <a:t>e.e. Cyfrif hyd at gant mewn degau a </a:t>
            </a:r>
            <a:r>
              <a:rPr kumimoji="0" lang="cy-GB" altLang="zh-TW" sz="2600" b="0" i="1" u="none" strike="noStrike" kern="1200" cap="none" spc="0" normalizeH="0" baseline="0" dirty="0">
                <a:ln>
                  <a:noFill/>
                </a:ln>
                <a:solidFill>
                  <a:prstClr val="black"/>
                </a:solidFill>
                <a:effectLst/>
                <a:uLnTx/>
                <a:uFillTx/>
                <a:latin typeface="Calibri"/>
                <a:ea typeface="新細明體" pitchFamily="18" charset="-120"/>
                <a:cs typeface="+mn-cs"/>
              </a:rPr>
              <a:t>defnyddio’r</a:t>
            </a:r>
            <a:r>
              <a:rPr kumimoji="0" lang="cy-GB" altLang="zh-TW" sz="2600" b="0" i="0" u="none" strike="noStrike" kern="1200" cap="none" spc="0" normalizeH="0" baseline="0" dirty="0">
                <a:ln>
                  <a:noFill/>
                </a:ln>
                <a:solidFill>
                  <a:prstClr val="black"/>
                </a:solidFill>
                <a:effectLst/>
                <a:uLnTx/>
                <a:uFillTx/>
                <a:latin typeface="Calibri"/>
                <a:ea typeface="新細明體" pitchFamily="18" charset="-120"/>
                <a:cs typeface="+mn-cs"/>
              </a:rPr>
              <a:t> dull hwn i </a:t>
            </a:r>
            <a:r>
              <a:rPr kumimoji="0" lang="cy-GB" altLang="zh-TW" sz="2600" b="0" i="1" u="none" strike="noStrike" kern="1200" cap="none" spc="0" normalizeH="0" baseline="0" dirty="0">
                <a:ln>
                  <a:noFill/>
                </a:ln>
                <a:solidFill>
                  <a:prstClr val="black"/>
                </a:solidFill>
                <a:effectLst/>
                <a:uLnTx/>
                <a:uFillTx/>
                <a:latin typeface="Calibri"/>
                <a:ea typeface="新細明體" pitchFamily="18" charset="-120"/>
                <a:cs typeface="+mn-cs"/>
              </a:rPr>
              <a:t>wneud</a:t>
            </a:r>
            <a:r>
              <a:rPr kumimoji="0" lang="cy-GB" altLang="zh-TW" sz="2600" b="0" i="0" u="none" strike="noStrike" kern="1200" cap="none" spc="0" normalizeH="0" baseline="0" dirty="0">
                <a:ln>
                  <a:noFill/>
                </a:ln>
                <a:solidFill>
                  <a:prstClr val="black"/>
                </a:solidFill>
                <a:effectLst/>
                <a:uLnTx/>
                <a:uFillTx/>
                <a:latin typeface="Calibri"/>
                <a:ea typeface="新細明體" pitchFamily="18" charset="-120"/>
                <a:cs typeface="+mn-cs"/>
              </a:rPr>
              <a:t> cyfrifiadau syml yn fwy cyflym.  (lefel isel i ganolig)</a:t>
            </a:r>
          </a:p>
          <a:p>
            <a:pPr marL="609600" marR="0" lvl="0" indent="-609600" algn="l" defTabSz="914400" rtl="0" eaLnBrk="1" fontAlgn="auto" latinLnBrk="0" hangingPunct="1">
              <a:lnSpc>
                <a:spcPct val="100000"/>
              </a:lnSpc>
              <a:spcBef>
                <a:spcPct val="20000"/>
              </a:spcBef>
              <a:spcAft>
                <a:spcPts val="0"/>
              </a:spcAft>
              <a:buClrTx/>
              <a:buSzTx/>
              <a:buFontTx/>
              <a:buNone/>
              <a:tabLst/>
              <a:defRPr/>
            </a:pPr>
            <a:r>
              <a:rPr kumimoji="0" lang="cy-GB" altLang="zh-TW" sz="2600" b="0" i="0" u="none" strike="noStrike" kern="1200" cap="none" spc="0" normalizeH="0" baseline="0" dirty="0">
                <a:ln>
                  <a:noFill/>
                </a:ln>
                <a:solidFill>
                  <a:prstClr val="black"/>
                </a:solidFill>
                <a:effectLst/>
                <a:uLnTx/>
                <a:uFillTx/>
                <a:latin typeface="Calibri"/>
                <a:ea typeface="新細明體" pitchFamily="18" charset="-120"/>
                <a:cs typeface="+mn-cs"/>
              </a:rPr>
              <a:t>e.e. Dysgu cerdd ar y cof a </a:t>
            </a:r>
            <a:r>
              <a:rPr kumimoji="0" lang="cy-GB" altLang="zh-TW" sz="2600" b="0" i="1" u="none" strike="noStrike" kern="1200" cap="none" spc="0" normalizeH="0" baseline="0" dirty="0">
                <a:ln>
                  <a:noFill/>
                </a:ln>
                <a:solidFill>
                  <a:prstClr val="black"/>
                </a:solidFill>
                <a:effectLst/>
                <a:uLnTx/>
                <a:uFillTx/>
                <a:latin typeface="Calibri"/>
                <a:ea typeface="新細明體" pitchFamily="18" charset="-120"/>
                <a:cs typeface="+mn-cs"/>
              </a:rPr>
              <a:t>dangos</a:t>
            </a:r>
            <a:r>
              <a:rPr kumimoji="0" lang="cy-GB" altLang="zh-TW" sz="2600" b="0" i="0" u="none" strike="noStrike" kern="1200" cap="none" spc="0" normalizeH="0" baseline="0" dirty="0">
                <a:ln>
                  <a:noFill/>
                </a:ln>
                <a:solidFill>
                  <a:prstClr val="black"/>
                </a:solidFill>
                <a:effectLst/>
                <a:uLnTx/>
                <a:uFillTx/>
                <a:latin typeface="Calibri"/>
                <a:ea typeface="新細明體" pitchFamily="18" charset="-120"/>
                <a:cs typeface="+mn-cs"/>
              </a:rPr>
              <a:t> dealltwriaeth drwy </a:t>
            </a:r>
            <a:r>
              <a:rPr kumimoji="0" lang="cy-GB" altLang="zh-TW" sz="2600" b="0" i="1" u="none" strike="noStrike" kern="1200" cap="none" spc="0" normalizeH="0" baseline="0" dirty="0">
                <a:ln>
                  <a:noFill/>
                </a:ln>
                <a:solidFill>
                  <a:prstClr val="black"/>
                </a:solidFill>
                <a:effectLst/>
                <a:uLnTx/>
                <a:uFillTx/>
                <a:latin typeface="Calibri"/>
                <a:ea typeface="新細明體" pitchFamily="18" charset="-120"/>
                <a:cs typeface="+mn-cs"/>
              </a:rPr>
              <a:t>actio</a:t>
            </a:r>
            <a:r>
              <a:rPr kumimoji="0" lang="cy-GB" altLang="zh-TW" sz="2600" b="0" i="0" u="none" strike="noStrike" kern="1200" cap="none" spc="0" normalizeH="0" baseline="0" dirty="0">
                <a:ln>
                  <a:noFill/>
                </a:ln>
                <a:solidFill>
                  <a:prstClr val="black"/>
                </a:solidFill>
                <a:effectLst/>
                <a:uLnTx/>
                <a:uFillTx/>
                <a:latin typeface="Calibri"/>
                <a:ea typeface="新細明體" pitchFamily="18" charset="-120"/>
                <a:cs typeface="+mn-cs"/>
              </a:rPr>
              <a:t> rhannau cymeriadau amrywiol yn y naratif.  (lefel isel i ganolig)</a:t>
            </a:r>
          </a:p>
          <a:p>
            <a:pPr marL="609600" marR="0" lvl="0" indent="-609600" algn="l" defTabSz="914400" rtl="0" eaLnBrk="1" fontAlgn="auto" latinLnBrk="0" hangingPunct="1">
              <a:lnSpc>
                <a:spcPct val="100000"/>
              </a:lnSpc>
              <a:spcBef>
                <a:spcPct val="20000"/>
              </a:spcBef>
              <a:spcAft>
                <a:spcPts val="0"/>
              </a:spcAft>
              <a:buClrTx/>
              <a:buSzTx/>
              <a:buFontTx/>
              <a:buNone/>
              <a:tabLst/>
              <a:defRPr/>
            </a:pPr>
            <a:r>
              <a:rPr kumimoji="0" lang="en-GB" altLang="en-US" sz="2600" b="0" i="0" u="none" strike="noStrike" kern="1200" cap="none" spc="0" normalizeH="0" baseline="0" noProof="0" dirty="0">
                <a:ln>
                  <a:noFill/>
                </a:ln>
                <a:solidFill>
                  <a:prstClr val="black"/>
                </a:solidFill>
                <a:effectLst/>
                <a:uLnTx/>
                <a:uFillTx/>
                <a:latin typeface="Calibri"/>
                <a:ea typeface="+mn-ea"/>
                <a:cs typeface="+mn-cs"/>
              </a:rPr>
              <a:t>  </a:t>
            </a:r>
          </a:p>
        </p:txBody>
      </p:sp>
    </p:spTree>
    <p:extLst>
      <p:ext uri="{BB962C8B-B14F-4D97-AF65-F5344CB8AC3E}">
        <p14:creationId xmlns:p14="http://schemas.microsoft.com/office/powerpoint/2010/main" val="3291897924"/>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9552" y="6409937"/>
            <a:ext cx="3624454" cy="369332"/>
          </a:xfrm>
          <a:prstGeom prst="rect">
            <a:avLst/>
          </a:prstGeom>
        </p:spPr>
        <p:txBody>
          <a:bodyPr wrap="none">
            <a:spAutoFit/>
          </a:bodyPr>
          <a:lstStyle/>
          <a:p>
            <a:r>
              <a:rPr lang="en-GB" dirty="0"/>
              <a:t>Alford, Herbert &amp; </a:t>
            </a:r>
            <a:r>
              <a:rPr lang="en-GB" dirty="0" err="1"/>
              <a:t>Fragenheim</a:t>
            </a:r>
            <a:r>
              <a:rPr lang="en-GB" dirty="0"/>
              <a:t> 2006).</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90499"/>
            <a:ext cx="8640960" cy="6019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Cloud 5"/>
          <p:cNvSpPr/>
          <p:nvPr/>
        </p:nvSpPr>
        <p:spPr>
          <a:xfrm>
            <a:off x="3060749" y="2218317"/>
            <a:ext cx="5845762" cy="4376286"/>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GB" dirty="0"/>
              <a:t>Task: At the end of a period of teaching, the children in your year 2 class will be writing a description of a haunted house. Write the</a:t>
            </a:r>
          </a:p>
          <a:p>
            <a:pPr marL="285750" indent="-285750">
              <a:buFont typeface="Arial" panose="020B0604020202020204" pitchFamily="34" charset="0"/>
              <a:buChar char="•"/>
            </a:pPr>
            <a:r>
              <a:rPr lang="en-GB" dirty="0"/>
              <a:t>Learning objectives needed  to teach the unit</a:t>
            </a:r>
          </a:p>
          <a:p>
            <a:pPr marL="285750" indent="-285750">
              <a:buFont typeface="Arial" panose="020B0604020202020204" pitchFamily="34" charset="0"/>
              <a:buChar char="•"/>
            </a:pPr>
            <a:r>
              <a:rPr lang="en-GB" dirty="0"/>
              <a:t>Learning outcomes for the pupils</a:t>
            </a:r>
          </a:p>
          <a:p>
            <a:pPr marL="285750" indent="-285750" algn="ctr">
              <a:buFont typeface="Arial" panose="020B0604020202020204" pitchFamily="34" charset="0"/>
              <a:buChar char="•"/>
            </a:pPr>
            <a:endParaRPr lang="en-GB" dirty="0"/>
          </a:p>
        </p:txBody>
      </p:sp>
    </p:spTree>
    <p:extLst>
      <p:ext uri="{BB962C8B-B14F-4D97-AF65-F5344CB8AC3E}">
        <p14:creationId xmlns:p14="http://schemas.microsoft.com/office/powerpoint/2010/main" val="20417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cy-GB" i="1" dirty="0"/>
            </a:br>
            <a:r>
              <a:rPr lang="cy-GB" dirty="0"/>
              <a:t>Siarad ar Gyfer Dysgu</a:t>
            </a:r>
            <a:br>
              <a:rPr lang="en-GB" dirty="0"/>
            </a:br>
            <a:r>
              <a:rPr lang="en-GB" dirty="0"/>
              <a:t>Talk for Learning</a:t>
            </a:r>
            <a:br>
              <a:rPr lang="en-GB" dirty="0"/>
            </a:br>
            <a:endParaRPr lang="en-GB" i="1" dirty="0"/>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fontScale="92500"/>
          </a:bodyPr>
          <a:lstStyle/>
          <a:p>
            <a:r>
              <a:rPr lang="cy-GB" dirty="0"/>
              <a:t>Gwyliwch y clip. </a:t>
            </a:r>
          </a:p>
          <a:p>
            <a:endParaRPr lang="cy-GB" dirty="0"/>
          </a:p>
          <a:p>
            <a:r>
              <a:rPr lang="cy-GB" dirty="0"/>
              <a:t>Adfyfyriwch ar unrhyw esiamplau o arfer dysgu ac addysgu cyffredinol effeithiol a welwyd.</a:t>
            </a:r>
          </a:p>
          <a:p>
            <a:endParaRPr lang="cy-GB" dirty="0"/>
          </a:p>
          <a:p>
            <a:r>
              <a:rPr lang="cy-GB" dirty="0"/>
              <a:t>Sut mae’r athrawes yn defnyddio siarad ar gyfer dysgu? Beth yw’r effaith? </a:t>
            </a:r>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fontScale="92500"/>
          </a:bodyPr>
          <a:lstStyle/>
          <a:p>
            <a:r>
              <a:rPr lang="en-GB" dirty="0"/>
              <a:t>Watch </a:t>
            </a:r>
            <a:r>
              <a:rPr lang="en-GB" dirty="0">
                <a:hlinkClick r:id="rId3"/>
              </a:rPr>
              <a:t>the following clip</a:t>
            </a:r>
            <a:endParaRPr lang="en-GB" dirty="0"/>
          </a:p>
          <a:p>
            <a:endParaRPr lang="en-GB" dirty="0"/>
          </a:p>
          <a:p>
            <a:r>
              <a:rPr lang="en-GB" dirty="0"/>
              <a:t>Reflect on any examples of general effective </a:t>
            </a:r>
            <a:r>
              <a:rPr lang="en-GB" dirty="0" err="1"/>
              <a:t>t&amp;l</a:t>
            </a:r>
            <a:r>
              <a:rPr lang="en-GB" dirty="0"/>
              <a:t> practice noticed.</a:t>
            </a:r>
          </a:p>
          <a:p>
            <a:endParaRPr lang="en-GB" dirty="0"/>
          </a:p>
          <a:p>
            <a:r>
              <a:rPr lang="en-GB" dirty="0"/>
              <a:t>How does the teacher use talk for learning? What is the effect?</a:t>
            </a:r>
          </a:p>
        </p:txBody>
      </p:sp>
    </p:spTree>
    <p:extLst>
      <p:ext uri="{BB962C8B-B14F-4D97-AF65-F5344CB8AC3E}">
        <p14:creationId xmlns:p14="http://schemas.microsoft.com/office/powerpoint/2010/main" val="14694954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i="1" dirty="0"/>
            </a:br>
            <a:r>
              <a:rPr lang="cy-GB" dirty="0"/>
              <a:t>Cwestiynu Effeithiol</a:t>
            </a:r>
            <a:br>
              <a:rPr lang="en-GB" dirty="0"/>
            </a:br>
            <a:r>
              <a:rPr lang="en-GB" dirty="0"/>
              <a:t>Effective Questioning</a:t>
            </a:r>
            <a:br>
              <a:rPr lang="en-GB" dirty="0"/>
            </a:br>
            <a:endParaRPr lang="en-GB" i="1" dirty="0"/>
          </a:p>
        </p:txBody>
      </p:sp>
      <p:sp>
        <p:nvSpPr>
          <p:cNvPr id="3" name="Content Placeholder 2"/>
          <p:cNvSpPr>
            <a:spLocks noGrp="1"/>
          </p:cNvSpPr>
          <p:nvPr>
            <p:ph sz="half" idx="1"/>
          </p:nvPr>
        </p:nvSpPr>
        <p:spPr/>
        <p:style>
          <a:lnRef idx="2">
            <a:schemeClr val="accent4"/>
          </a:lnRef>
          <a:fillRef idx="1">
            <a:schemeClr val="lt1"/>
          </a:fillRef>
          <a:effectRef idx="0">
            <a:schemeClr val="accent4"/>
          </a:effectRef>
          <a:fontRef idx="minor">
            <a:schemeClr val="dk1"/>
          </a:fontRef>
        </p:style>
        <p:txBody>
          <a:bodyPr>
            <a:normAutofit fontScale="77500" lnSpcReduction="20000"/>
          </a:bodyPr>
          <a:lstStyle/>
          <a:p>
            <a:r>
              <a:rPr lang="cy-GB" dirty="0"/>
              <a:t>Beth yw diben cwestiynu yn y dosbarth?</a:t>
            </a:r>
          </a:p>
          <a:p>
            <a:pPr marL="0" indent="0">
              <a:buNone/>
            </a:pPr>
            <a:endParaRPr lang="cy-GB" dirty="0"/>
          </a:p>
          <a:p>
            <a:r>
              <a:rPr lang="cy-GB" dirty="0"/>
              <a:t>Mathau o gwestiynau:</a:t>
            </a:r>
          </a:p>
          <a:p>
            <a:pPr lvl="1"/>
            <a:r>
              <a:rPr lang="cy-GB" dirty="0"/>
              <a:t>Caeedig </a:t>
            </a:r>
          </a:p>
          <a:p>
            <a:pPr lvl="1"/>
            <a:r>
              <a:rPr lang="cy-GB" dirty="0"/>
              <a:t>Agored</a:t>
            </a:r>
          </a:p>
          <a:p>
            <a:pPr lvl="1"/>
            <a:r>
              <a:rPr lang="cy-GB" dirty="0"/>
              <a:t>Tenau a syml</a:t>
            </a:r>
          </a:p>
          <a:p>
            <a:pPr lvl="1"/>
            <a:r>
              <a:rPr lang="cy-GB" dirty="0"/>
              <a:t>Tew a chymhleth </a:t>
            </a:r>
          </a:p>
          <a:p>
            <a:pPr marL="457200" lvl="1" indent="0">
              <a:buNone/>
            </a:pPr>
            <a:endParaRPr lang="cy-GB" dirty="0"/>
          </a:p>
          <a:p>
            <a:r>
              <a:rPr lang="cy-GB" dirty="0"/>
              <a:t>Gwyliwch y clip. </a:t>
            </a:r>
          </a:p>
          <a:p>
            <a:endParaRPr lang="cy-GB" dirty="0"/>
          </a:p>
          <a:p>
            <a:r>
              <a:rPr lang="cy-GB" dirty="0"/>
              <a:t>Ysgrifennwch restr o beth sy’n gwneud cwestiynu effeithiol yn yr ystafell ddosbarth. </a:t>
            </a:r>
          </a:p>
        </p:txBody>
      </p:sp>
      <p:sp>
        <p:nvSpPr>
          <p:cNvPr id="4" name="Content Placeholder 3"/>
          <p:cNvSpPr>
            <a:spLocks noGrp="1"/>
          </p:cNvSpPr>
          <p:nvPr>
            <p:ph sz="half" idx="2"/>
          </p:nvPr>
        </p:nvSpPr>
        <p:spPr/>
        <p:style>
          <a:lnRef idx="2">
            <a:schemeClr val="accent5"/>
          </a:lnRef>
          <a:fillRef idx="1">
            <a:schemeClr val="lt1"/>
          </a:fillRef>
          <a:effectRef idx="0">
            <a:schemeClr val="accent5"/>
          </a:effectRef>
          <a:fontRef idx="minor">
            <a:schemeClr val="dk1"/>
          </a:fontRef>
        </p:style>
        <p:txBody>
          <a:bodyPr>
            <a:normAutofit fontScale="77500" lnSpcReduction="20000"/>
          </a:bodyPr>
          <a:lstStyle/>
          <a:p>
            <a:r>
              <a:rPr lang="en-GB" dirty="0"/>
              <a:t>What is the purpose of questioning in the classroom?</a:t>
            </a:r>
          </a:p>
          <a:p>
            <a:pPr marL="0" indent="0">
              <a:buNone/>
            </a:pPr>
            <a:r>
              <a:rPr lang="en-GB" dirty="0"/>
              <a:t> </a:t>
            </a:r>
          </a:p>
          <a:p>
            <a:r>
              <a:rPr lang="en-GB" dirty="0"/>
              <a:t>Question types:</a:t>
            </a:r>
          </a:p>
          <a:p>
            <a:pPr lvl="1"/>
            <a:r>
              <a:rPr lang="en-GB" dirty="0"/>
              <a:t>Closed Convergent</a:t>
            </a:r>
          </a:p>
          <a:p>
            <a:pPr lvl="1"/>
            <a:r>
              <a:rPr lang="en-GB" dirty="0"/>
              <a:t>Open Convergent</a:t>
            </a:r>
          </a:p>
          <a:p>
            <a:pPr lvl="1"/>
            <a:r>
              <a:rPr lang="en-GB" dirty="0"/>
              <a:t>Skinny Simple</a:t>
            </a:r>
          </a:p>
          <a:p>
            <a:pPr lvl="1"/>
            <a:r>
              <a:rPr lang="en-GB" dirty="0"/>
              <a:t>Fat complex </a:t>
            </a:r>
          </a:p>
          <a:p>
            <a:endParaRPr lang="en-GB" dirty="0"/>
          </a:p>
          <a:p>
            <a:r>
              <a:rPr lang="en-GB" dirty="0"/>
              <a:t>Watch </a:t>
            </a:r>
            <a:r>
              <a:rPr lang="en-GB" dirty="0">
                <a:hlinkClick r:id="rId3"/>
              </a:rPr>
              <a:t>the following clip. </a:t>
            </a:r>
            <a:endParaRPr lang="en-GB" dirty="0"/>
          </a:p>
          <a:p>
            <a:pPr marL="0" indent="0">
              <a:buNone/>
            </a:pPr>
            <a:endParaRPr lang="en-GB" dirty="0"/>
          </a:p>
          <a:p>
            <a:r>
              <a:rPr lang="en-GB" dirty="0"/>
              <a:t>Write a list of what constitutes effective questioning in the classroom. </a:t>
            </a:r>
          </a:p>
        </p:txBody>
      </p:sp>
      <p:pic>
        <p:nvPicPr>
          <p:cNvPr id="717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047082">
            <a:off x="910562" y="134146"/>
            <a:ext cx="917475" cy="1110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681129">
            <a:off x="7470565" y="121009"/>
            <a:ext cx="917475" cy="11102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736996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60648"/>
            <a:ext cx="8229600" cy="1143000"/>
          </a:xfrm>
        </p:spPr>
        <p:txBody>
          <a:bodyPr>
            <a:normAutofit fontScale="90000"/>
          </a:bodyPr>
          <a:lstStyle/>
          <a:p>
            <a:br>
              <a:rPr lang="en-GB" dirty="0"/>
            </a:br>
            <a:br>
              <a:rPr lang="en-GB" dirty="0"/>
            </a:br>
            <a:r>
              <a:rPr lang="cy-GB" dirty="0"/>
              <a:t>Tynnu’r Llinynnau at ei gilydd</a:t>
            </a:r>
            <a:br>
              <a:rPr lang="en-GB" dirty="0"/>
            </a:br>
            <a:r>
              <a:rPr lang="en-GB" dirty="0"/>
              <a:t>Drawing together the Strands </a:t>
            </a:r>
            <a:br>
              <a:rPr lang="en-GB" dirty="0"/>
            </a:br>
            <a:br>
              <a:rPr lang="en-GB" dirty="0"/>
            </a:br>
            <a:endParaRPr lang="en-GB" dirty="0"/>
          </a:p>
        </p:txBody>
      </p:sp>
      <p:sp>
        <p:nvSpPr>
          <p:cNvPr id="4" name="Content Placeholder 3"/>
          <p:cNvSpPr>
            <a:spLocks noGrp="1"/>
          </p:cNvSpPr>
          <p:nvPr>
            <p:ph idx="1"/>
          </p:nvPr>
        </p:nvSpPr>
        <p:spPr>
          <a:xfrm>
            <a:off x="457200" y="1600200"/>
            <a:ext cx="8229600" cy="5141168"/>
          </a:xfrm>
        </p:spPr>
        <p:txBody>
          <a:bodyPr>
            <a:normAutofit fontScale="70000" lnSpcReduction="20000"/>
          </a:bodyPr>
          <a:lstStyle/>
          <a:p>
            <a:pPr marL="0" indent="0">
              <a:buNone/>
            </a:pPr>
            <a:r>
              <a:rPr lang="en-GB" b="1" dirty="0" err="1"/>
              <a:t>Rosenshines’s</a:t>
            </a:r>
            <a:r>
              <a:rPr lang="en-GB" b="1" dirty="0"/>
              <a:t> Principles of Instruction </a:t>
            </a:r>
          </a:p>
          <a:p>
            <a:pPr marL="0" indent="0">
              <a:buNone/>
            </a:pPr>
            <a:endParaRPr lang="en-GB" dirty="0"/>
          </a:p>
          <a:p>
            <a:pPr marL="514350" indent="-514350">
              <a:buFont typeface="+mj-lt"/>
              <a:buAutoNum type="arabicPeriod"/>
            </a:pPr>
            <a:r>
              <a:rPr lang="en-GB" dirty="0"/>
              <a:t>Begin a lesson with a short review of previous learning</a:t>
            </a:r>
          </a:p>
          <a:p>
            <a:pPr marL="514350" indent="-514350">
              <a:buFont typeface="+mj-lt"/>
              <a:buAutoNum type="arabicPeriod"/>
            </a:pPr>
            <a:r>
              <a:rPr lang="en-GB" dirty="0"/>
              <a:t>Present new material in small steps, with student practice after each step</a:t>
            </a:r>
          </a:p>
          <a:p>
            <a:pPr marL="514350" indent="-514350">
              <a:buFont typeface="+mj-lt"/>
              <a:buAutoNum type="arabicPeriod"/>
            </a:pPr>
            <a:r>
              <a:rPr lang="en-GB" dirty="0"/>
              <a:t>Ask a large number of questions and check the responses of all students</a:t>
            </a:r>
          </a:p>
          <a:p>
            <a:pPr marL="514350" indent="-514350">
              <a:buFont typeface="+mj-lt"/>
              <a:buAutoNum type="arabicPeriod"/>
            </a:pPr>
            <a:r>
              <a:rPr lang="en-GB" dirty="0"/>
              <a:t>Provide models for problem solving and worked examples</a:t>
            </a:r>
          </a:p>
          <a:p>
            <a:pPr marL="514350" indent="-514350">
              <a:buFont typeface="+mj-lt"/>
              <a:buAutoNum type="arabicPeriod"/>
            </a:pPr>
            <a:r>
              <a:rPr lang="en-GB" dirty="0"/>
              <a:t>Guide student practice</a:t>
            </a:r>
          </a:p>
          <a:p>
            <a:pPr marL="514350" indent="-514350">
              <a:buFont typeface="+mj-lt"/>
              <a:buAutoNum type="arabicPeriod"/>
            </a:pPr>
            <a:r>
              <a:rPr lang="en-GB" dirty="0"/>
              <a:t>Check for student understanding</a:t>
            </a:r>
          </a:p>
          <a:p>
            <a:pPr marL="514350" indent="-514350">
              <a:buFont typeface="+mj-lt"/>
              <a:buAutoNum type="arabicPeriod"/>
            </a:pPr>
            <a:r>
              <a:rPr lang="en-GB" dirty="0"/>
              <a:t>Obtain a high success rate</a:t>
            </a:r>
          </a:p>
          <a:p>
            <a:pPr marL="514350" indent="-514350">
              <a:buFont typeface="+mj-lt"/>
              <a:buAutoNum type="arabicPeriod"/>
            </a:pPr>
            <a:r>
              <a:rPr lang="en-GB" dirty="0"/>
              <a:t>Provide scaffolds for difficult tasks </a:t>
            </a:r>
          </a:p>
          <a:p>
            <a:pPr marL="514350" indent="-514350">
              <a:buFont typeface="+mj-lt"/>
              <a:buAutoNum type="arabicPeriod"/>
            </a:pPr>
            <a:r>
              <a:rPr lang="en-GB" dirty="0"/>
              <a:t>Require and monitor independent practice</a:t>
            </a:r>
          </a:p>
          <a:p>
            <a:pPr marL="514350" indent="-514350">
              <a:buFont typeface="+mj-lt"/>
              <a:buAutoNum type="arabicPeriod"/>
            </a:pPr>
            <a:r>
              <a:rPr lang="en-GB" dirty="0"/>
              <a:t>Engage students in weekly and monthly review</a:t>
            </a:r>
          </a:p>
          <a:p>
            <a:pPr marL="0" indent="0" algn="r">
              <a:buNone/>
            </a:pPr>
            <a:r>
              <a:rPr lang="en-GB" dirty="0"/>
              <a:t>(</a:t>
            </a:r>
            <a:r>
              <a:rPr lang="en-GB" dirty="0" err="1"/>
              <a:t>Rosenshine</a:t>
            </a:r>
            <a:r>
              <a:rPr lang="en-GB" dirty="0"/>
              <a:t>, 2012)</a:t>
            </a:r>
          </a:p>
          <a:p>
            <a:pPr marL="514350" indent="-514350">
              <a:buFont typeface="+mj-lt"/>
              <a:buAutoNum type="arabicPeriod"/>
            </a:pPr>
            <a:endParaRPr lang="en-GB" dirty="0"/>
          </a:p>
        </p:txBody>
      </p:sp>
      <p:sp>
        <p:nvSpPr>
          <p:cNvPr id="5" name="Cloud 4"/>
          <p:cNvSpPr/>
          <p:nvPr/>
        </p:nvSpPr>
        <p:spPr>
          <a:xfrm>
            <a:off x="457200" y="1745432"/>
            <a:ext cx="8136904" cy="5112568"/>
          </a:xfrm>
          <a:prstGeom prst="cloud">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800" dirty="0" err="1"/>
              <a:t>Rosenshine’s</a:t>
            </a:r>
            <a:r>
              <a:rPr lang="en-GB" sz="2800" dirty="0"/>
              <a:t> POI focuses on the role of the teacher. Create your own model entitled ‘Principles of Learning’ which focuses on the role of the learner. Consider the knowledge, understanding, skills and attributes they would need at each stage.  </a:t>
            </a:r>
          </a:p>
        </p:txBody>
      </p:sp>
    </p:spTree>
    <p:extLst>
      <p:ext uri="{BB962C8B-B14F-4D97-AF65-F5344CB8AC3E}">
        <p14:creationId xmlns:p14="http://schemas.microsoft.com/office/powerpoint/2010/main" val="2306439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fontScale="90000"/>
          </a:bodyPr>
          <a:lstStyle/>
          <a:p>
            <a:br>
              <a:rPr lang="en-GB" dirty="0"/>
            </a:br>
            <a:r>
              <a:rPr lang="cy-GB" dirty="0"/>
              <a:t>Llyfryddiaeth</a:t>
            </a:r>
            <a:br>
              <a:rPr lang="cy-GB" dirty="0"/>
            </a:br>
            <a:r>
              <a:rPr lang="en-GB" dirty="0"/>
              <a:t>Bibliography</a:t>
            </a:r>
            <a:br>
              <a:rPr lang="en-GB" dirty="0"/>
            </a:br>
            <a:r>
              <a:rPr lang="en-GB" dirty="0"/>
              <a:t> </a:t>
            </a:r>
          </a:p>
        </p:txBody>
      </p:sp>
      <p:sp>
        <p:nvSpPr>
          <p:cNvPr id="7" name="Content Placeholder 6"/>
          <p:cNvSpPr>
            <a:spLocks noGrp="1"/>
          </p:cNvSpPr>
          <p:nvPr>
            <p:ph idx="1"/>
          </p:nvPr>
        </p:nvSpPr>
        <p:spPr/>
        <p:txBody>
          <a:bodyPr>
            <a:normAutofit fontScale="70000" lnSpcReduction="20000"/>
          </a:bodyPr>
          <a:lstStyle/>
          <a:p>
            <a:r>
              <a:rPr lang="en-GB" altLang="en-US" dirty="0" err="1"/>
              <a:t>Cremin</a:t>
            </a:r>
            <a:r>
              <a:rPr lang="en-GB" altLang="en-US" dirty="0"/>
              <a:t>, T and </a:t>
            </a:r>
            <a:r>
              <a:rPr lang="en-GB" altLang="en-US" dirty="0" err="1"/>
              <a:t>Burnett,C</a:t>
            </a:r>
            <a:r>
              <a:rPr lang="en-GB" altLang="en-US" dirty="0"/>
              <a:t>. (2018) </a:t>
            </a:r>
            <a:r>
              <a:rPr lang="en-GB" altLang="en-US" i="1" dirty="0"/>
              <a:t>Learning to teach in the Primary School. </a:t>
            </a:r>
            <a:r>
              <a:rPr lang="en-GB" altLang="en-US" dirty="0">
                <a:ea typeface="ＭＳ Ｐゴシック" pitchFamily="34" charset="-128"/>
              </a:rPr>
              <a:t>Routledge: Oxon</a:t>
            </a:r>
            <a:r>
              <a:rPr lang="en-GB" altLang="en-US" i="1" dirty="0">
                <a:ea typeface="ＭＳ Ｐゴシック" pitchFamily="34" charset="-128"/>
              </a:rPr>
              <a:t>.</a:t>
            </a:r>
          </a:p>
          <a:p>
            <a:r>
              <a:rPr lang="en-GB" dirty="0"/>
              <a:t>Coe, R., Cesare, A., </a:t>
            </a:r>
            <a:r>
              <a:rPr lang="en-GB" dirty="0" err="1"/>
              <a:t>Higgis</a:t>
            </a:r>
            <a:r>
              <a:rPr lang="en-GB" dirty="0"/>
              <a:t>, S. &amp; Major, L. (2014) </a:t>
            </a:r>
            <a:r>
              <a:rPr lang="en-GB" i="1" dirty="0"/>
              <a:t>What Makes Great Teaching? </a:t>
            </a:r>
            <a:r>
              <a:rPr lang="en-GB" dirty="0"/>
              <a:t>Sutton Trust: Durham University. Available at: </a:t>
            </a:r>
            <a:r>
              <a:rPr lang="en-GB" dirty="0">
                <a:hlinkClick r:id="rId3"/>
              </a:rPr>
              <a:t>https://www.suttontrust.com/wp-content/uploads/2014/10/What-makes-great-teaching-FINAL-4.11.14.pdf</a:t>
            </a:r>
            <a:r>
              <a:rPr lang="en-GB" dirty="0"/>
              <a:t> (Accessed 2/2/23)</a:t>
            </a:r>
            <a:endParaRPr lang="en-GB" altLang="en-US" dirty="0"/>
          </a:p>
          <a:p>
            <a:pPr>
              <a:lnSpc>
                <a:spcPct val="80000"/>
              </a:lnSpc>
              <a:defRPr/>
            </a:pPr>
            <a:r>
              <a:rPr lang="en-GB" altLang="en-US" dirty="0">
                <a:solidFill>
                  <a:schemeClr val="accent1">
                    <a:lumMod val="50000"/>
                  </a:schemeClr>
                </a:solidFill>
                <a:ea typeface="ＭＳ Ｐゴシック" pitchFamily="34" charset="-128"/>
              </a:rPr>
              <a:t>Galton, M. (2010) </a:t>
            </a:r>
            <a:r>
              <a:rPr lang="en-GB" dirty="0">
                <a:solidFill>
                  <a:schemeClr val="accent1">
                    <a:lumMod val="50000"/>
                  </a:schemeClr>
                </a:solidFill>
              </a:rPr>
              <a:t>Using a Framework of 6 Key Principles to Increase the Effectiveness of Smaller Classes Maurice Galton Faculty of Education, University of Cambridge UK.</a:t>
            </a:r>
          </a:p>
          <a:p>
            <a:pPr>
              <a:lnSpc>
                <a:spcPct val="80000"/>
              </a:lnSpc>
              <a:defRPr/>
            </a:pPr>
            <a:r>
              <a:rPr lang="en-GB" altLang="en-US" dirty="0">
                <a:ea typeface="ＭＳ Ｐゴシック" pitchFamily="34" charset="-128"/>
              </a:rPr>
              <a:t>Hattie, J (2008) </a:t>
            </a:r>
            <a:r>
              <a:rPr lang="en-GB" altLang="en-US" i="1" dirty="0">
                <a:ea typeface="ＭＳ Ｐゴシック" pitchFamily="34" charset="-128"/>
              </a:rPr>
              <a:t>Visible Learning for Teachers, </a:t>
            </a:r>
            <a:r>
              <a:rPr lang="en-GB" altLang="en-US" dirty="0">
                <a:ea typeface="ＭＳ Ｐゴシック" pitchFamily="34" charset="-128"/>
              </a:rPr>
              <a:t>Routledge: Oxon</a:t>
            </a:r>
            <a:r>
              <a:rPr lang="en-GB" altLang="en-US" i="1" dirty="0">
                <a:ea typeface="ＭＳ Ｐゴシック" pitchFamily="34" charset="-128"/>
              </a:rPr>
              <a:t>.</a:t>
            </a:r>
          </a:p>
          <a:p>
            <a:pPr>
              <a:lnSpc>
                <a:spcPct val="80000"/>
              </a:lnSpc>
              <a:defRPr/>
            </a:pPr>
            <a:r>
              <a:rPr lang="en-GB" altLang="en-US" dirty="0">
                <a:ea typeface="ＭＳ Ｐゴシック" pitchFamily="34" charset="-128"/>
              </a:rPr>
              <a:t>Pollard, A</a:t>
            </a:r>
            <a:r>
              <a:rPr lang="en-GB" altLang="en-US" i="1" dirty="0">
                <a:ea typeface="ＭＳ Ｐゴシック" pitchFamily="34" charset="-128"/>
              </a:rPr>
              <a:t>. </a:t>
            </a:r>
            <a:r>
              <a:rPr lang="en-GB" altLang="en-US" dirty="0">
                <a:ea typeface="ＭＳ Ｐゴシック" pitchFamily="34" charset="-128"/>
              </a:rPr>
              <a:t>(editor)(2018) </a:t>
            </a:r>
            <a:r>
              <a:rPr lang="en-GB" i="1" dirty="0">
                <a:solidFill>
                  <a:srgbClr val="323232"/>
                </a:solidFill>
                <a:effectLst/>
                <a:latin typeface="Nexus Serif Pro"/>
              </a:rPr>
              <a:t>Reflective Teaching in Schools. </a:t>
            </a:r>
            <a:r>
              <a:rPr lang="en-GB" b="0" i="0" dirty="0">
                <a:solidFill>
                  <a:srgbClr val="0F1111"/>
                </a:solidFill>
                <a:effectLst/>
                <a:latin typeface="Amazon Ember"/>
              </a:rPr>
              <a:t>Bloomsbury Academic: London</a:t>
            </a:r>
          </a:p>
          <a:p>
            <a:pPr>
              <a:lnSpc>
                <a:spcPct val="80000"/>
              </a:lnSpc>
              <a:defRPr/>
            </a:pPr>
            <a:r>
              <a:rPr lang="en-GB" dirty="0" err="1"/>
              <a:t>Rosenshine</a:t>
            </a:r>
            <a:r>
              <a:rPr lang="en-GB" dirty="0"/>
              <a:t>, B. (2012) Principles of Instruction: Research based principles that all teachers should know. American Educator, Spring 2012</a:t>
            </a:r>
            <a:endParaRPr lang="en-GB" altLang="en-US" dirty="0">
              <a:ea typeface="ＭＳ Ｐゴシック" pitchFamily="34" charset="-128"/>
            </a:endParaRPr>
          </a:p>
          <a:p>
            <a:pPr marL="527050" indent="-457200">
              <a:lnSpc>
                <a:spcPct val="80000"/>
              </a:lnSpc>
              <a:defRPr/>
            </a:pPr>
            <a:endParaRPr lang="en-GB" altLang="en-US" dirty="0">
              <a:ea typeface="ＭＳ Ｐゴシック" pitchFamily="34" charset="-128"/>
              <a:hlinkClick r:id="rId4"/>
            </a:endParaRPr>
          </a:p>
        </p:txBody>
      </p:sp>
    </p:spTree>
    <p:extLst>
      <p:ext uri="{BB962C8B-B14F-4D97-AF65-F5344CB8AC3E}">
        <p14:creationId xmlns:p14="http://schemas.microsoft.com/office/powerpoint/2010/main" val="42261755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A0D83DA8850E24F977D76094D2074AC" ma:contentTypeVersion="2" ma:contentTypeDescription="Create a new document." ma:contentTypeScope="" ma:versionID="e39b0c9dfd1e0397f5ba02e5767615cb">
  <xsd:schema xmlns:xsd="http://www.w3.org/2001/XMLSchema" xmlns:xs="http://www.w3.org/2001/XMLSchema" xmlns:p="http://schemas.microsoft.com/office/2006/metadata/properties" xmlns:ns3="5e4866c9-5473-4b36-a248-8ce6a7a4bde8" targetNamespace="http://schemas.microsoft.com/office/2006/metadata/properties" ma:root="true" ma:fieldsID="980509969bb7f636d7fa6bcdb0005c8f" ns3:_="">
    <xsd:import namespace="5e4866c9-5473-4b36-a248-8ce6a7a4bde8"/>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866c9-5473-4b36-a248-8ce6a7a4bd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2CB7A3C-1F4F-49D5-838A-DEDB966FAFF3}">
  <ds:schemaRefs>
    <ds:schemaRef ds:uri="http://purl.org/dc/dcmitype/"/>
    <ds:schemaRef ds:uri="http://schemas.microsoft.com/office/infopath/2007/PartnerControls"/>
    <ds:schemaRef ds:uri="http://purl.org/dc/terms/"/>
    <ds:schemaRef ds:uri="http://schemas.openxmlformats.org/package/2006/metadata/core-properties"/>
    <ds:schemaRef ds:uri="http://schemas.microsoft.com/office/2006/documentManagement/types"/>
    <ds:schemaRef ds:uri="5e4866c9-5473-4b36-a248-8ce6a7a4bde8"/>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604F0F4-A2EE-48C8-93FB-559789B9F3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e4866c9-5473-4b36-a248-8ce6a7a4bd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F0AA56A-E558-4E56-AB69-C82A8D5CE9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601</TotalTime>
  <Words>3057</Words>
  <Application>Microsoft Office PowerPoint</Application>
  <PresentationFormat>On-screen Show (4:3)</PresentationFormat>
  <Paragraphs>340</Paragraphs>
  <Slides>35</Slides>
  <Notes>27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Amazon Ember</vt:lpstr>
      <vt:lpstr>Nexus Serif Pro</vt:lpstr>
      <vt:lpstr>Arial</vt:lpstr>
      <vt:lpstr>Calibri</vt:lpstr>
      <vt:lpstr>Century Gothic</vt:lpstr>
      <vt:lpstr>Times New Roman</vt:lpstr>
      <vt:lpstr>Office Theme</vt:lpstr>
      <vt:lpstr>ECES6018/C</vt:lpstr>
      <vt:lpstr>Deilliannau Dysgu Learning Outcomes </vt:lpstr>
      <vt:lpstr>Deilliannau Dysgu  Learning Outcomes </vt:lpstr>
      <vt:lpstr>Deilliannau Dysgu  Learning Outcomes </vt:lpstr>
      <vt:lpstr>Amgylcheddau Dysgu Effeithiol Effective Learning Environments </vt:lpstr>
      <vt:lpstr> Darlun traddodiadol o addysgu’n effeithiol  Traditional view of educating effectively </vt:lpstr>
      <vt:lpstr> Rydym eisiau MWY i’n plant  We want MORE for our children  </vt:lpstr>
      <vt:lpstr> Cwricwlwm i Gymru/ Curriculum for Wales </vt:lpstr>
      <vt:lpstr> Os mai dyna yw dysgwr da...  So if that’s what a good learner looks like…  … </vt:lpstr>
      <vt:lpstr>John Hattie  Dysgu Gweledol / Visible Learning</vt:lpstr>
      <vt:lpstr>Tasg/Task</vt:lpstr>
      <vt:lpstr>Influences on student learning John Hattie 1999-2009 – research from 180,000 studies covering almost every method of innovation</vt:lpstr>
      <vt:lpstr>Effective Educators </vt:lpstr>
      <vt:lpstr>Addysgwyr Effeithiol </vt:lpstr>
      <vt:lpstr>PowerPoint Presentation</vt:lpstr>
      <vt:lpstr>PowerPoint Presentation</vt:lpstr>
      <vt:lpstr>PowerPoint Presentation</vt:lpstr>
      <vt:lpstr>Galton’s Six Principles</vt:lpstr>
      <vt:lpstr>Chwe Egwyddor Galton</vt:lpstr>
      <vt:lpstr>Six Principles</vt:lpstr>
      <vt:lpstr>Chwe Egwyddor</vt:lpstr>
      <vt:lpstr> Munud i feddwl Pause for Thought  </vt:lpstr>
      <vt:lpstr>Ei roi ar waith Putting it into Practice </vt:lpstr>
      <vt:lpstr>Gweithredu Gwybodaeth Flaenorol Activating Prior Knowledge </vt:lpstr>
      <vt:lpstr> Gwnewch y Dysgu’n Eglur Making the Learning Explicit </vt:lpstr>
      <vt:lpstr> Gwnewch y Dysgu’n Eglur  Making the Learning Explicit  </vt:lpstr>
      <vt:lpstr>Teachers tend to identify what pupils will do not what they will learn. </vt:lpstr>
      <vt:lpstr>Mae athrawon yn tueddu i ddynodi  beth bydd disgyblion yn ei wneud nid beth byddant yn ei ddysgu. </vt:lpstr>
      <vt:lpstr> Iaith Deilliannau Dysgu  Language of LOs </vt:lpstr>
      <vt:lpstr> Defnyddio geiriau gweithredu allweddol Using key action words </vt:lpstr>
      <vt:lpstr>PowerPoint Presentation</vt:lpstr>
      <vt:lpstr> Siarad ar Gyfer Dysgu Talk for Learning </vt:lpstr>
      <vt:lpstr> Cwestiynu Effeithiol Effective Questioning </vt:lpstr>
      <vt:lpstr>  Tynnu’r Llinynnau at ei gilydd Drawing together the Strands   </vt:lpstr>
      <vt:lpstr> Llyfryddiaeth Bibliography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SJPE6005/C</dc:title>
  <dc:creator>Sarah Stewart</dc:creator>
  <cp:lastModifiedBy>Alison Murphy</cp:lastModifiedBy>
  <cp:revision>51</cp:revision>
  <dcterms:created xsi:type="dcterms:W3CDTF">2017-06-26T10:38:59Z</dcterms:created>
  <dcterms:modified xsi:type="dcterms:W3CDTF">2023-02-02T12:22:15Z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0x0101000A0D83DA8850E24F977D76094D2074AC</vt:lpwstr>
  </property>
</Properties>
</file>