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5"/>
  </p:notesMasterIdLst>
  <p:sldIdLst>
    <p:sldId id="256" r:id="rId2"/>
    <p:sldId id="261" r:id="rId3"/>
    <p:sldId id="257" r:id="rId4"/>
    <p:sldId id="262" r:id="rId5"/>
    <p:sldId id="266" r:id="rId6"/>
    <p:sldId id="265" r:id="rId7"/>
    <p:sldId id="267" r:id="rId8"/>
    <p:sldId id="292" r:id="rId9"/>
    <p:sldId id="293" r:id="rId10"/>
    <p:sldId id="269" r:id="rId11"/>
    <p:sldId id="276" r:id="rId12"/>
    <p:sldId id="270" r:id="rId13"/>
    <p:sldId id="271" r:id="rId14"/>
    <p:sldId id="296" r:id="rId15"/>
    <p:sldId id="298" r:id="rId16"/>
    <p:sldId id="295" r:id="rId17"/>
    <p:sldId id="273" r:id="rId18"/>
    <p:sldId id="274" r:id="rId19"/>
    <p:sldId id="275" r:id="rId20"/>
    <p:sldId id="277" r:id="rId21"/>
    <p:sldId id="297" r:id="rId22"/>
    <p:sldId id="278" r:id="rId23"/>
    <p:sldId id="279" r:id="rId24"/>
    <p:sldId id="280" r:id="rId25"/>
    <p:sldId id="281" r:id="rId26"/>
    <p:sldId id="294" r:id="rId27"/>
    <p:sldId id="283" r:id="rId28"/>
    <p:sldId id="284" r:id="rId29"/>
    <p:sldId id="285" r:id="rId30"/>
    <p:sldId id="287" r:id="rId31"/>
    <p:sldId id="289" r:id="rId32"/>
    <p:sldId id="259" r:id="rId33"/>
    <p:sldId id="290" r:id="rId34"/>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640990-EED9-4794-9E11-3C18F571AE2C}" v="2" dt="2022-11-14T11:57:51.4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000" autoAdjust="0"/>
  </p:normalViewPr>
  <p:slideViewPr>
    <p:cSldViewPr>
      <p:cViewPr varScale="1">
        <p:scale>
          <a:sx n="74" d="100"/>
          <a:sy n="74" d="100"/>
        </p:scale>
        <p:origin x="1275"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BC640990-EED9-4794-9E11-3C18F571AE2C}"/>
    <pc:docChg chg="modSld">
      <pc:chgData name="Alison Murphy" userId="9ba79fcb-d62b-4ed0-b66e-b4415e918fea" providerId="ADAL" clId="{BC640990-EED9-4794-9E11-3C18F571AE2C}" dt="2022-11-14T11:57:51.408" v="1" actId="20577"/>
      <pc:docMkLst>
        <pc:docMk/>
      </pc:docMkLst>
      <pc:sldChg chg="modSp">
        <pc:chgData name="Alison Murphy" userId="9ba79fcb-d62b-4ed0-b66e-b4415e918fea" providerId="ADAL" clId="{BC640990-EED9-4794-9E11-3C18F571AE2C}" dt="2022-11-14T11:57:51.408" v="1" actId="20577"/>
        <pc:sldMkLst>
          <pc:docMk/>
          <pc:sldMk cId="0" sldId="256"/>
        </pc:sldMkLst>
        <pc:spChg chg="mod">
          <ac:chgData name="Alison Murphy" userId="9ba79fcb-d62b-4ed0-b66e-b4415e918fea" providerId="ADAL" clId="{BC640990-EED9-4794-9E11-3C18F571AE2C}" dt="2022-11-14T11:57:51.408" v="1" actId="20577"/>
          <ac:spMkLst>
            <pc:docMk/>
            <pc:sldMk cId="0" sldId="256"/>
            <ac:spMk id="3" creationId="{00000000-0000-0000-0000-000000000000}"/>
          </ac:spMkLst>
        </pc:spChg>
      </pc:sldChg>
    </pc:docChg>
  </pc:docChgLst>
  <pc:docChgLst>
    <pc:chgData name="Alison Murphy" userId="9ba79fcb-d62b-4ed0-b66e-b4415e918fea" providerId="ADAL" clId="{5AFE2C80-DDAC-4510-9E40-3BD19FEF81A5}"/>
    <pc:docChg chg="custSel modSld">
      <pc:chgData name="Alison Murphy" userId="9ba79fcb-d62b-4ed0-b66e-b4415e918fea" providerId="ADAL" clId="{5AFE2C80-DDAC-4510-9E40-3BD19FEF81A5}" dt="2022-10-31T12:04:57.571" v="1" actId="14100"/>
      <pc:docMkLst>
        <pc:docMk/>
      </pc:docMkLst>
      <pc:sldChg chg="modSp mod">
        <pc:chgData name="Alison Murphy" userId="9ba79fcb-d62b-4ed0-b66e-b4415e918fea" providerId="ADAL" clId="{5AFE2C80-DDAC-4510-9E40-3BD19FEF81A5}" dt="2022-10-31T12:04:57.571" v="1" actId="14100"/>
        <pc:sldMkLst>
          <pc:docMk/>
          <pc:sldMk cId="0" sldId="257"/>
        </pc:sldMkLst>
        <pc:spChg chg="mod">
          <ac:chgData name="Alison Murphy" userId="9ba79fcb-d62b-4ed0-b66e-b4415e918fea" providerId="ADAL" clId="{5AFE2C80-DDAC-4510-9E40-3BD19FEF81A5}" dt="2022-10-31T12:04:57.571" v="1" actId="14100"/>
          <ac:spMkLst>
            <pc:docMk/>
            <pc:sldMk cId="0" sldId="257"/>
            <ac:spMk id="4" creationId="{872EF4F0-FEA2-4201-A433-DD8AEE2A0F79}"/>
          </ac:spMkLst>
        </pc:spChg>
      </pc:sldChg>
      <pc:sldChg chg="modNotesTx">
        <pc:chgData name="Alison Murphy" userId="9ba79fcb-d62b-4ed0-b66e-b4415e918fea" providerId="ADAL" clId="{5AFE2C80-DDAC-4510-9E40-3BD19FEF81A5}" dt="2022-02-08T08:25:30.003" v="0" actId="313"/>
        <pc:sldMkLst>
          <pc:docMk/>
          <pc:sldMk cId="0"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5D6E049-14C0-41AD-A1F2-8B15E4FE9F60}" type="datetimeFigureOut">
              <a:rPr lang="en-GB" smtClean="0"/>
              <a:pPr/>
              <a:t>14/11/2022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F07456-7B1C-417E-96EC-A72FC67A780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Morality</a:t>
            </a:r>
            <a:r>
              <a:rPr lang="en-GB" sz="1800" b="1" baseline="0" dirty="0"/>
              <a:t> is the principle we use to distinguish from right from wrong </a:t>
            </a:r>
            <a:endParaRPr lang="en-GB" sz="1800" b="1" dirty="0"/>
          </a:p>
          <a:p>
            <a:endParaRPr lang="en-GB" sz="1800" b="1" dirty="0"/>
          </a:p>
          <a:p>
            <a:r>
              <a:rPr lang="en-GB" sz="1800" b="1" dirty="0"/>
              <a:t>As children develop their general thinking skills, they're expected to start to conform to the morality rules that society dictates. </a:t>
            </a:r>
          </a:p>
          <a:p>
            <a:endParaRPr lang="en-GB" sz="1800" b="1" dirty="0"/>
          </a:p>
          <a:p>
            <a:r>
              <a:rPr lang="en-GB" sz="1800" b="1" dirty="0"/>
              <a:t>One</a:t>
            </a:r>
            <a:r>
              <a:rPr lang="en-GB" sz="1800" b="1" baseline="0" dirty="0"/>
              <a:t> of parents  and teachers greatest concerns is helping children learn to be good people and do the right thing according to the standards and </a:t>
            </a:r>
            <a:r>
              <a:rPr lang="en-GB" sz="1800" b="1" baseline="0" dirty="0" err="1"/>
              <a:t>balues</a:t>
            </a:r>
            <a:r>
              <a:rPr lang="en-GB" sz="1800" b="1" baseline="0" dirty="0"/>
              <a:t> of their culture.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a:p>
            <a:r>
              <a:rPr lang="en-GB" sz="1800" b="1" dirty="0"/>
              <a:t>Affective- this</a:t>
            </a:r>
            <a:r>
              <a:rPr lang="en-GB" sz="1800" b="1" baseline="0" dirty="0"/>
              <a:t> may be grounded in relationships with other people</a:t>
            </a:r>
            <a:r>
              <a:rPr lang="en-GB" sz="1800" b="1" dirty="0"/>
              <a:t> </a:t>
            </a:r>
          </a:p>
          <a:p>
            <a:endParaRPr lang="en-GB" sz="1800" b="1" dirty="0"/>
          </a:p>
          <a:p>
            <a:r>
              <a:rPr lang="en-GB" sz="1800" b="1" dirty="0"/>
              <a:t>Cognitive</a:t>
            </a:r>
            <a:r>
              <a:rPr lang="en-GB" sz="1800" b="1" baseline="0" dirty="0"/>
              <a:t> component- older children have increased cognitive ability ‘why’ something should be done</a:t>
            </a:r>
          </a:p>
          <a:p>
            <a:endParaRPr lang="en-GB" sz="1800" b="1" baseline="0" dirty="0"/>
          </a:p>
          <a:p>
            <a:r>
              <a:rPr lang="en-GB" sz="1800" b="1" baseline="0" dirty="0"/>
              <a:t>Behavioural component- young children have no concept of adult moral judgements but do recognise disapproval.</a:t>
            </a:r>
          </a:p>
          <a:p>
            <a:endParaRPr lang="en-GB" sz="1800" b="1" baseline="0" dirty="0"/>
          </a:p>
          <a:p>
            <a:endParaRPr lang="en-GB" sz="1800" b="1" baseline="0" dirty="0"/>
          </a:p>
          <a:p>
            <a:r>
              <a:rPr lang="en-GB" sz="1800" b="1" baseline="0" dirty="0"/>
              <a:t>There are theories that  look at these………….. </a:t>
            </a:r>
          </a:p>
          <a:p>
            <a:endParaRPr lang="en-GB" sz="1800" b="1" baseline="0" dirty="0"/>
          </a:p>
          <a:p>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F07456-7B1C-417E-96EC-A72FC67A780E}" type="slidenum">
              <a:rPr lang="en-GB" smtClean="0"/>
              <a:pPr/>
              <a:t>5</a:t>
            </a:fld>
            <a:endParaRPr lang="en-GB"/>
          </a:p>
        </p:txBody>
      </p:sp>
    </p:spTree>
    <p:extLst>
      <p:ext uri="{BB962C8B-B14F-4D97-AF65-F5344CB8AC3E}">
        <p14:creationId xmlns:p14="http://schemas.microsoft.com/office/powerpoint/2010/main" val="3394732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800" b="1" dirty="0"/>
              <a:t>id-</a:t>
            </a:r>
            <a:r>
              <a:rPr lang="en-GB" sz="1800" b="1" baseline="0" dirty="0"/>
              <a:t> allows us to get our basic need met based on the pleasure principle that as babies we care only about our satisfaction</a:t>
            </a:r>
          </a:p>
          <a:p>
            <a:endParaRPr lang="en-GB" sz="1800" b="1" baseline="0" dirty="0"/>
          </a:p>
          <a:p>
            <a:r>
              <a:rPr lang="en-GB" sz="1800" b="1" baseline="0" dirty="0"/>
              <a:t>Ego- this occurs as the child interacts more and more with the world its based on a reality principle the ego understands that other people have needs and desires and sometimes being impulsive or selfish can hurt us in the long run. </a:t>
            </a:r>
          </a:p>
          <a:p>
            <a:endParaRPr lang="en-GB" sz="1800" b="1" baseline="0" dirty="0"/>
          </a:p>
          <a:p>
            <a:r>
              <a:rPr lang="en-GB" sz="1800" b="1" baseline="0" dirty="0"/>
              <a:t>Superego- by the age of 5 this develops it’s the moral part of us and develops due to the moral an ethical restraints place on us by caregivers. Super ego often equated with conscience as it dictates our beliefs between right and wrong.  Produces feelings of loss of self esteem , guilt, shame.</a:t>
            </a:r>
          </a:p>
          <a:p>
            <a:endParaRPr lang="en-GB" sz="1800" b="1" baseline="0" dirty="0"/>
          </a:p>
          <a:p>
            <a:r>
              <a:rPr lang="en-GB" sz="1800" b="1" baseline="0" dirty="0"/>
              <a:t>According to Freud the super ego had 2 parts:</a:t>
            </a:r>
          </a:p>
          <a:p>
            <a:endParaRPr lang="en-GB" sz="1800" b="1" baseline="0" dirty="0"/>
          </a:p>
          <a:p>
            <a:r>
              <a:rPr lang="en-GB" sz="1800" b="1" baseline="0"/>
              <a:t>A conscience </a:t>
            </a:r>
            <a:r>
              <a:rPr lang="en-GB" sz="1800" b="1" baseline="0" dirty="0"/>
              <a:t>and an ego ideal </a:t>
            </a:r>
          </a:p>
          <a:p>
            <a:endParaRPr lang="en-GB" sz="1800" b="1" baseline="0" dirty="0"/>
          </a:p>
          <a:p>
            <a:r>
              <a:rPr lang="en-GB" sz="1800" b="1" baseline="0" dirty="0"/>
              <a:t>The conscience is a list of things that good boys and good girls don’t do such as telling lies and the ego ideal is a list of things that good boys and good girls do such as obeying parents </a:t>
            </a:r>
          </a:p>
          <a:p>
            <a:endParaRPr lang="en-GB" sz="1800" b="1" baseline="0" dirty="0"/>
          </a:p>
          <a:p>
            <a:endParaRPr lang="en-GB" sz="1800" b="1" baseline="0" dirty="0"/>
          </a:p>
          <a:p>
            <a:endParaRPr lang="en-GB" sz="1800" b="1" baseline="0" dirty="0"/>
          </a:p>
          <a:p>
            <a:endParaRPr lang="en-GB" sz="1800" b="1" baseline="0"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800" b="1" baseline="0" dirty="0"/>
              <a:t>According to Freud the super ego had 2 parts:</a:t>
            </a:r>
          </a:p>
          <a:p>
            <a:endParaRPr lang="en-GB" sz="1800" b="1" baseline="0" dirty="0"/>
          </a:p>
          <a:p>
            <a:r>
              <a:rPr lang="en-GB" sz="1800" b="1" baseline="0" dirty="0"/>
              <a:t>A conscience and an ego ideal </a:t>
            </a:r>
          </a:p>
          <a:p>
            <a:r>
              <a:rPr lang="en-GB" sz="1800" b="1" baseline="0" dirty="0"/>
              <a:t>The conscience is a list of things that good boys and good girls don’t do such as telling lies and the ego ideal is a list of things that good boys and good girls do such as obeying parents </a:t>
            </a:r>
          </a:p>
          <a:p>
            <a:endParaRPr lang="en-GB" sz="1800" b="1" dirty="0"/>
          </a:p>
          <a:p>
            <a:endParaRPr lang="en-GB" sz="1800" b="1" dirty="0"/>
          </a:p>
          <a:p>
            <a:r>
              <a:rPr lang="en-GB" sz="1800" b="1" dirty="0"/>
              <a:t>Example-</a:t>
            </a:r>
            <a:r>
              <a:rPr lang="en-GB" sz="1800" b="1" baseline="0" dirty="0"/>
              <a:t> he can work out how can take a bar of chocolate without anyone noticing but his superego classifies this behaviours as stealing and this makes him feel guilty and this creates conflict for him </a:t>
            </a:r>
          </a:p>
          <a:p>
            <a:endParaRPr lang="en-GB" sz="1800" b="1" baseline="0" dirty="0"/>
          </a:p>
          <a:p>
            <a:r>
              <a:rPr lang="en-GB" sz="1800" b="1" baseline="0" dirty="0"/>
              <a:t>And if he steals he will feel guilty if he doesn’t he’ll be hungry </a:t>
            </a:r>
          </a:p>
          <a:p>
            <a:endParaRPr lang="en-GB" sz="1800" b="1" baseline="0" dirty="0"/>
          </a:p>
          <a:p>
            <a:r>
              <a:rPr lang="en-GB" sz="1800" b="1" baseline="0" dirty="0" err="1"/>
              <a:t>Freuds</a:t>
            </a:r>
            <a:r>
              <a:rPr lang="en-GB" sz="1800" b="1" baseline="0" dirty="0"/>
              <a:t> belief is that if the child has a healthy personality he will obey his superego even through it will cause him to be hungry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800" b="1" dirty="0" err="1"/>
              <a:t>Premoral</a:t>
            </a:r>
            <a:r>
              <a:rPr lang="en-GB" sz="1800" b="1" dirty="0"/>
              <a:t> stage</a:t>
            </a:r>
            <a:r>
              <a:rPr lang="en-GB" sz="1800" b="1" baseline="0" dirty="0"/>
              <a:t>- children don’t understand the concept of rules and have little idea of morality so children will often make up their own rules to games </a:t>
            </a:r>
          </a:p>
          <a:p>
            <a:endParaRPr lang="en-GB" sz="1800" b="1" baseline="0" dirty="0"/>
          </a:p>
          <a:p>
            <a:r>
              <a:rPr lang="en-GB" sz="1800" b="1" baseline="0" dirty="0"/>
              <a:t>Moral realism- is where children see rules as if they were laid down by God, they see everything very black and white. They judge a naughty act by the consequence if a child drops a cup and breaks it then they should get told off more than if they dropped it and they didn’t break. </a:t>
            </a:r>
          </a:p>
          <a:p>
            <a:endParaRPr lang="en-GB" sz="1800" b="1" baseline="0" dirty="0"/>
          </a:p>
          <a:p>
            <a:r>
              <a:rPr lang="en-GB" sz="1800" b="1" baseline="0" dirty="0"/>
              <a:t>Autonomous stage- begins at about 7 overlaps with moral realism, children start to recognise that rules are not fixed and they start to develop their own internal morality e.g. children feel rules can be broken in certain circumstances </a:t>
            </a:r>
            <a:r>
              <a:rPr lang="en-GB" sz="1800" b="1" baseline="0" dirty="0" err="1"/>
              <a:t>e.g</a:t>
            </a:r>
            <a:r>
              <a:rPr lang="en-GB" sz="1800" b="1" baseline="0" dirty="0"/>
              <a:t> speed limit in a medical emergency and they also believe that in reciprocal punishment </a:t>
            </a:r>
            <a:r>
              <a:rPr lang="en-GB" sz="1800" b="1" baseline="0" dirty="0" err="1"/>
              <a:t>e.g</a:t>
            </a:r>
            <a:r>
              <a:rPr lang="en-GB" sz="1800" b="1" baseline="0" dirty="0"/>
              <a:t> child breaking a cup they should be made to pay for it rather than being smacked. </a:t>
            </a:r>
            <a:endParaRPr lang="en-GB" sz="1800" b="1" dirty="0"/>
          </a:p>
          <a:p>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One key method used by </a:t>
            </a:r>
            <a:r>
              <a:rPr lang="en-GB" dirty="0" err="1"/>
              <a:t>piaget</a:t>
            </a:r>
            <a:r>
              <a:rPr lang="en-GB" dirty="0"/>
              <a:t> to develop his theory</a:t>
            </a:r>
            <a:r>
              <a:rPr lang="en-GB" baseline="0" dirty="0"/>
              <a:t> – investigate rules kids used at different ages playing marbles.</a:t>
            </a:r>
            <a:endParaRPr lang="en-US" dirty="0"/>
          </a:p>
        </p:txBody>
      </p:sp>
      <p:sp>
        <p:nvSpPr>
          <p:cNvPr id="4" name="Slide Number Placeholder 3"/>
          <p:cNvSpPr>
            <a:spLocks noGrp="1"/>
          </p:cNvSpPr>
          <p:nvPr>
            <p:ph type="sldNum" sz="quarter" idx="10"/>
          </p:nvPr>
        </p:nvSpPr>
        <p:spPr/>
        <p:txBody>
          <a:bodyPr/>
          <a:lstStyle/>
          <a:p>
            <a:fld id="{4B641D81-8E58-4024-89C2-964C725498C4}"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Maturation</a:t>
            </a:r>
          </a:p>
          <a:p>
            <a:r>
              <a:rPr lang="en-GB" sz="1800" b="1" dirty="0"/>
              <a:t>Social experience- equal status with peers</a:t>
            </a:r>
            <a:r>
              <a:rPr lang="en-GB" sz="1800" b="1" baseline="0" dirty="0"/>
              <a:t> is most important </a:t>
            </a:r>
          </a:p>
          <a:p>
            <a:r>
              <a:rPr lang="en-GB" sz="1800" b="1" baseline="0" dirty="0"/>
              <a:t>Parents may slow moral development- by enforcing respect for authority figures and telling children to do things because they are told to.</a:t>
            </a:r>
          </a:p>
          <a:p>
            <a:endParaRPr lang="en-GB" sz="1800" b="1" baseline="0" dirty="0"/>
          </a:p>
          <a:p>
            <a:r>
              <a:rPr lang="en-GB" sz="1800" b="1" baseline="0" dirty="0"/>
              <a:t>To aid moral development they need to be more egalitarian in other word, equal and open relationships with their children.</a:t>
            </a:r>
          </a:p>
          <a:p>
            <a:endParaRPr lang="en-GB" sz="1800" b="1"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b="1" dirty="0"/>
              <a:t>For example,</a:t>
            </a:r>
            <a:r>
              <a:rPr lang="en-GB" sz="1600" b="1" baseline="0" dirty="0"/>
              <a:t> hitting or stealing compared to sitting still in class.</a:t>
            </a:r>
          </a:p>
          <a:p>
            <a:endParaRPr lang="en-GB" sz="1600" b="1" baseline="0" dirty="0"/>
          </a:p>
          <a:p>
            <a:r>
              <a:rPr lang="en-GB" sz="1600" b="1" baseline="0" dirty="0"/>
              <a:t>Moral realism stage- 5-9- class rules children being involved in making them. </a:t>
            </a:r>
            <a:endParaRPr lang="en-GB" sz="16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He too allied a child’s cognitive capacity with the capacity of moral thinking., yet was more concerned with reasoning than understanding</a:t>
            </a:r>
            <a:r>
              <a:rPr lang="en-GB" sz="1800" b="1" baseline="0" dirty="0"/>
              <a:t> of right and wrong.</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600" b="1" dirty="0"/>
              <a:t>Level 1 </a:t>
            </a:r>
            <a:r>
              <a:rPr lang="en-GB" sz="1600" b="1" dirty="0" err="1"/>
              <a:t>preconventional</a:t>
            </a:r>
            <a:r>
              <a:rPr lang="en-GB" sz="1600" b="1" dirty="0"/>
              <a:t>  </a:t>
            </a:r>
          </a:p>
          <a:p>
            <a:endParaRPr lang="en-GB" sz="1600" b="1" baseline="0" dirty="0"/>
          </a:p>
          <a:p>
            <a:r>
              <a:rPr lang="en-GB" sz="1600" b="1" baseline="0" dirty="0"/>
              <a:t>stage 1 earliest stage of moral development, children see rules as fixed and absolute, obeying rules is important it’s a means to avoid punishment  </a:t>
            </a:r>
          </a:p>
          <a:p>
            <a:r>
              <a:rPr lang="en-GB" sz="1600" b="1" baseline="0" dirty="0"/>
              <a:t>Stage 2- at this stage children account for individual points of view and judge actions based on how they serve individual needs</a:t>
            </a:r>
          </a:p>
          <a:p>
            <a:endParaRPr lang="en-GB" sz="1600" b="1" baseline="0" dirty="0"/>
          </a:p>
          <a:p>
            <a:r>
              <a:rPr lang="en-GB" sz="1600" b="1" baseline="0" dirty="0"/>
              <a:t>Level 2- conventional morality</a:t>
            </a:r>
          </a:p>
          <a:p>
            <a:endParaRPr lang="en-GB" sz="1600" b="1" baseline="0" dirty="0"/>
          </a:p>
          <a:p>
            <a:r>
              <a:rPr lang="en-GB" sz="1600" b="1" baseline="0" dirty="0"/>
              <a:t>Stage 3– this stage is focused on living up to social expectations and roles, emphasis on conformity and being nice</a:t>
            </a:r>
          </a:p>
          <a:p>
            <a:r>
              <a:rPr lang="en-GB" sz="1600" b="1" baseline="0" dirty="0"/>
              <a:t>Stage 4 – at this stage people begin to consider society as a whole e.g. expecting authority</a:t>
            </a:r>
          </a:p>
          <a:p>
            <a:endParaRPr lang="en-GB" sz="1600" b="1" baseline="0" dirty="0"/>
          </a:p>
          <a:p>
            <a:r>
              <a:rPr lang="en-GB" sz="1600" b="1" baseline="0" dirty="0"/>
              <a:t>Level 3 – post conventional morality </a:t>
            </a:r>
          </a:p>
          <a:p>
            <a:r>
              <a:rPr lang="en-GB" sz="1600" b="1" baseline="0" dirty="0"/>
              <a:t> </a:t>
            </a:r>
            <a:r>
              <a:rPr lang="en-GB" sz="1600" b="1" baseline="0" dirty="0" err="1"/>
              <a:t>l</a:t>
            </a:r>
            <a:endParaRPr lang="en-GB" sz="1600" b="1" baseline="0" dirty="0"/>
          </a:p>
          <a:p>
            <a:r>
              <a:rPr lang="en-GB" sz="1600" b="1" baseline="0" dirty="0"/>
              <a:t>Stage 5 – people being to account for different values and beliefs but understand rules of law are important for maintaining a society </a:t>
            </a:r>
          </a:p>
          <a:p>
            <a:r>
              <a:rPr lang="en-GB" sz="1600" b="1" baseline="0" dirty="0"/>
              <a:t>Stage 6 – this final level is based upon ethical principles and abstract reasoning, belief that rules are not set in concrete but are moral guidelines- they decide right from wrong based on their own conscience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13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dirty="0"/>
              <a:t>If we take this story and relate</a:t>
            </a:r>
            <a:r>
              <a:rPr lang="en-GB" sz="1200" b="1" baseline="0" dirty="0"/>
              <a:t> it to children under 10 </a:t>
            </a:r>
            <a:r>
              <a:rPr lang="en-GB" sz="1200" b="1" baseline="0" dirty="0" err="1"/>
              <a:t>ie</a:t>
            </a:r>
            <a:r>
              <a:rPr lang="en-GB" sz="1200" b="1" baseline="0" dirty="0"/>
              <a:t> the first 2 stages of Kohlberg's theory </a:t>
            </a:r>
          </a:p>
          <a:p>
            <a:endParaRPr lang="en-GB" sz="1200" b="1" baseline="0" dirty="0"/>
          </a:p>
          <a:p>
            <a:r>
              <a:rPr lang="en-GB" sz="1200" b="1" baseline="0" dirty="0"/>
              <a:t>Children in stage 1- would say that Heinz should steal the drug because to let his wife die is wrong but also he should steal it would be sent to prison </a:t>
            </a:r>
          </a:p>
          <a:p>
            <a:endParaRPr lang="en-GB" sz="1200" b="1" baseline="0" dirty="0"/>
          </a:p>
          <a:p>
            <a:r>
              <a:rPr lang="en-GB" sz="1200" b="1" baseline="0" dirty="0"/>
              <a:t>In stage 2- children would say that Heinz should steal it because his wife needs it to live but also he should not steal it because if he got caught he could go to prison and his wife would die anyway </a:t>
            </a:r>
          </a:p>
          <a:p>
            <a:endParaRPr lang="en-GB"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dirty="0"/>
              <a:t>If we take this story and relate</a:t>
            </a:r>
            <a:r>
              <a:rPr lang="en-GB" sz="1200" b="1" baseline="0" dirty="0"/>
              <a:t> it to children under 10 </a:t>
            </a:r>
            <a:r>
              <a:rPr lang="en-GB" sz="1200" b="1" baseline="0" dirty="0" err="1"/>
              <a:t>ie</a:t>
            </a:r>
            <a:r>
              <a:rPr lang="en-GB" sz="1200" b="1" baseline="0" dirty="0"/>
              <a:t> the first 2 stages of Kohlberg's theory </a:t>
            </a:r>
          </a:p>
          <a:p>
            <a:endParaRPr lang="en-GB" sz="1200" b="1" baseline="0" dirty="0"/>
          </a:p>
          <a:p>
            <a:r>
              <a:rPr lang="en-GB" sz="1200" b="1" baseline="0" dirty="0"/>
              <a:t>Children in stage 1- would say that Heinz should steal the drug because to let his wife die is wrong but also he should steal it would be sent to prison </a:t>
            </a:r>
          </a:p>
          <a:p>
            <a:endParaRPr lang="en-GB" sz="1200" b="1" baseline="0" dirty="0"/>
          </a:p>
          <a:p>
            <a:r>
              <a:rPr lang="en-GB" sz="1200" b="1" baseline="0" dirty="0"/>
              <a:t>In stage 2- children would say that Heinz should steal it because his wife needs it to live but also he should not steal it because if he got caught he could go to prison and his wife would die anyway </a:t>
            </a:r>
          </a:p>
          <a:p>
            <a:endParaRPr lang="en-GB"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15</a:t>
            </a:fld>
            <a:endParaRPr lang="en-GB"/>
          </a:p>
        </p:txBody>
      </p:sp>
    </p:spTree>
    <p:extLst>
      <p:ext uri="{BB962C8B-B14F-4D97-AF65-F5344CB8AC3E}">
        <p14:creationId xmlns:p14="http://schemas.microsoft.com/office/powerpoint/2010/main" val="39017051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Would all those who said Heinz was right to steal the drug actually do it themselves</a:t>
            </a:r>
          </a:p>
          <a:p>
            <a:endParaRPr lang="en-GB" sz="1800" b="1" dirty="0"/>
          </a:p>
          <a:p>
            <a:r>
              <a:rPr lang="en-GB" sz="1800" b="1" dirty="0"/>
              <a:t>Kohlberg's theory overemphasise</a:t>
            </a:r>
            <a:r>
              <a:rPr lang="en-GB" sz="1800" b="1" baseline="0" dirty="0"/>
              <a:t> justice when making moral choices, however, factors such as compassion caring and other feelings play an important part in moral reasoning. </a:t>
            </a:r>
          </a:p>
          <a:p>
            <a:endParaRPr lang="en-GB" sz="1800" b="1" baseline="0" dirty="0"/>
          </a:p>
          <a:p>
            <a:r>
              <a:rPr lang="en-GB" sz="1800" b="1" dirty="0"/>
              <a:t>However, there may be issues that the principles of justice frequently fail to resolve. One such issue is abortion. Stage 6 would ask us to consider the physical life of the </a:t>
            </a:r>
            <a:r>
              <a:rPr lang="en-GB" sz="1800" b="1" dirty="0" err="1"/>
              <a:t>fetus</a:t>
            </a:r>
            <a:r>
              <a:rPr lang="en-GB" sz="1800" b="1" dirty="0"/>
              <a:t> as well as all the parties' right to fulfilling lives, but does stage 6 routinely lead to decisions that we feel are right?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Males</a:t>
            </a:r>
            <a:r>
              <a:rPr lang="en-GB" sz="1800" b="1" baseline="0" dirty="0"/>
              <a:t> and females have different views on morality due to different styles of upbringing. </a:t>
            </a:r>
          </a:p>
          <a:p>
            <a:r>
              <a:rPr lang="en-GB" sz="1800" b="1" baseline="0" dirty="0"/>
              <a:t>Guy and girls who sleep around. </a:t>
            </a:r>
          </a:p>
          <a:p>
            <a:endParaRPr lang="en-GB" sz="1800" b="1" baseline="0" dirty="0"/>
          </a:p>
          <a:p>
            <a:r>
              <a:rPr lang="en-GB" sz="1800" b="1" baseline="0" dirty="0"/>
              <a:t>Andocentric- centred or focused on men often to the neglect of women.</a:t>
            </a:r>
          </a:p>
          <a:p>
            <a:endParaRPr lang="en-GB" sz="1800" b="1" baseline="0" dirty="0"/>
          </a:p>
          <a:p>
            <a:r>
              <a:rPr lang="en-GB" sz="1800" b="1" baseline="0" dirty="0"/>
              <a:t>Males and females have different views on morality boys were taught to value independence assertiveness and achievement, girls are taught to be nurturing empathic and concerned about the needs of others.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Passive modelling-</a:t>
            </a:r>
            <a:r>
              <a:rPr lang="en-GB" sz="1800" b="1" baseline="0" dirty="0"/>
              <a:t> seeing that somebody does not behave in an immoral way  despite having opportunity and temptation </a:t>
            </a:r>
          </a:p>
          <a:p>
            <a:endParaRPr lang="en-GB" sz="1800" b="1" baseline="0" dirty="0"/>
          </a:p>
          <a:p>
            <a:r>
              <a:rPr lang="en-GB" sz="1800" b="1" baseline="0" dirty="0"/>
              <a:t>Seeing people being rewarded for moral acts combines reinforcement and modelling.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20</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In everyday language </a:t>
            </a:r>
            <a:r>
              <a:rPr lang="en-GB" sz="1800" b="1" dirty="0" err="1"/>
              <a:t>prosocial</a:t>
            </a:r>
            <a:r>
              <a:rPr lang="en-GB" sz="1800" b="1" baseline="0" dirty="0"/>
              <a:t> behaviour is called altruism and it changes with age.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22</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This comes at about the same time as children</a:t>
            </a:r>
            <a:r>
              <a:rPr lang="en-GB" sz="1800" b="1" baseline="0" dirty="0"/>
              <a:t> show interest and play with other children</a:t>
            </a:r>
          </a:p>
          <a:p>
            <a:endParaRPr lang="en-GB" sz="1800" b="1" baseline="0" dirty="0"/>
          </a:p>
          <a:p>
            <a:r>
              <a:rPr lang="en-GB" sz="1800" b="1" baseline="0" dirty="0"/>
              <a:t>They offer help to other children who are hurt</a:t>
            </a:r>
          </a:p>
          <a:p>
            <a:endParaRPr lang="en-GB" sz="1800" b="1" baseline="0" dirty="0"/>
          </a:p>
          <a:p>
            <a:r>
              <a:rPr lang="en-GB" sz="1800" b="1" baseline="0" dirty="0"/>
              <a:t>Or share a toy</a:t>
            </a:r>
          </a:p>
          <a:p>
            <a:endParaRPr lang="en-GB" sz="1800" b="1" baseline="0" dirty="0"/>
          </a:p>
          <a:p>
            <a:r>
              <a:rPr lang="en-GB" sz="1800" b="1" baseline="0" dirty="0"/>
              <a:t>Mixed pattern: </a:t>
            </a:r>
          </a:p>
          <a:p>
            <a:r>
              <a:rPr lang="en-GB" sz="1800" b="1" baseline="0" dirty="0"/>
              <a:t>If you give children an opportunity to donate something to a child who is seen as needy</a:t>
            </a:r>
          </a:p>
          <a:p>
            <a:r>
              <a:rPr lang="en-GB" sz="1800" b="1" baseline="0" dirty="0"/>
              <a:t>	-older children- donate more than younger children do</a:t>
            </a:r>
          </a:p>
          <a:p>
            <a:r>
              <a:rPr lang="en-GB" sz="1800" b="1" baseline="0" dirty="0"/>
              <a:t>	- but in contrast to this comforting another child is more common among preschoolers than in older children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23</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662C8F-FF8E-43AB-A630-BC98DDEFAA93}" type="slidenum">
              <a:rPr lang="en-GB"/>
              <a:pPr/>
              <a:t>24</a:t>
            </a:fld>
            <a:endParaRPr lang="en-GB"/>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r>
              <a:rPr lang="en-GB" sz="1800" b="1" dirty="0"/>
              <a:t>Antisocial behaviour (ASB) covers a wide spectrum of actions Which can range from minor acts in younger children to serious criminal behaviour in adolescence. </a:t>
            </a:r>
          </a:p>
          <a:p>
            <a:r>
              <a:rPr lang="en-GB" sz="1800" b="1" dirty="0"/>
              <a:t>Therefore, while we all know antisocial behaviour when we see it, it is difficult to come up with a single complete definition. However, there are a number of key aspects of what constitutes ASB,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C4C93D-92D1-4BB5-A214-7DE5B3A98DA2}" type="slidenum">
              <a:rPr lang="en-GB"/>
              <a:pPr/>
              <a:t>25</a:t>
            </a:fld>
            <a:endParaRPr lang="en-GB"/>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r>
              <a:rPr lang="en-GB" sz="1800" b="1" dirty="0"/>
              <a:t>What may be considered anti-social behaviour to one person can be seen as acceptable behaviour to another. For example alcohol abuse in teenagers is a major contributor to ASB in western societies.</a:t>
            </a:r>
          </a:p>
          <a:p>
            <a:r>
              <a:rPr lang="en-GB" sz="1800" b="1" dirty="0"/>
              <a:t>However in the Samoan culture violent drunken behaviour is seen as an illness rather than ASB. (Hogg and Vaughn 2005)</a:t>
            </a:r>
          </a:p>
          <a:p>
            <a:endParaRPr lang="en-GB" sz="1800" b="1"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A9320E-BB6F-4014-B295-1F404D2407D4}" type="slidenum">
              <a:rPr lang="en-GB"/>
              <a:pPr/>
              <a:t>26</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normAutofit fontScale="92500" lnSpcReduction="10000"/>
          </a:bodyPr>
          <a:lstStyle/>
          <a:p>
            <a:r>
              <a:rPr lang="en-GB" sz="1800" b="1" dirty="0"/>
              <a:t>However the average child realises at an early age that there are restrictions on their behaviour. However other children may show high levels of aggression that are of a hostile or harassing nature that develops into violent and antisocial behaviour (Smith et al, 2001) </a:t>
            </a:r>
          </a:p>
          <a:p>
            <a:r>
              <a:rPr lang="en-GB" altLang="zh-CN" sz="1800" b="1" dirty="0" err="1"/>
              <a:t>Bandura</a:t>
            </a:r>
            <a:r>
              <a:rPr lang="en-GB" altLang="zh-CN" sz="1800" b="1" dirty="0"/>
              <a:t> (1977) applied the social learning theory to understanding aggression. Ask students: Which psychological approach is this? behavioural approach. It features the processes responsible for:</a:t>
            </a:r>
          </a:p>
          <a:p>
            <a:r>
              <a:rPr lang="en-GB" altLang="zh-CN" sz="1800" b="1" dirty="0"/>
              <a:t>the acquisition of a behaviour or a behavioural sequence;</a:t>
            </a:r>
          </a:p>
          <a:p>
            <a:r>
              <a:rPr lang="en-GB" altLang="zh-CN" sz="1800" b="1" dirty="0"/>
              <a:t>the instigation of overt acts;</a:t>
            </a:r>
          </a:p>
          <a:p>
            <a:r>
              <a:rPr lang="en-GB" altLang="zh-CN" sz="1800" b="1" dirty="0"/>
              <a:t>and the maintenance of behaviour. (Hogg and Vaughn 2005)</a:t>
            </a:r>
          </a:p>
          <a:p>
            <a:r>
              <a:rPr lang="en-GB" altLang="zh-CN" sz="1800" b="1" dirty="0"/>
              <a:t>The Key concepts of this approach are reinforcement and imitation. </a:t>
            </a:r>
            <a:endParaRPr lang="en-GB" sz="1800" b="1" dirty="0"/>
          </a:p>
          <a:p>
            <a:endParaRPr lang="en-GB" sz="1800" b="1" dirty="0"/>
          </a:p>
          <a:p>
            <a:r>
              <a:rPr lang="en-GB" sz="1800" b="1" dirty="0"/>
              <a:t>However it could be argued that </a:t>
            </a:r>
            <a:r>
              <a:rPr lang="en-GB" sz="1800" b="1" dirty="0" err="1"/>
              <a:t>agression</a:t>
            </a:r>
            <a:r>
              <a:rPr lang="en-GB" sz="1800" b="1" dirty="0"/>
              <a:t> is viewed differently across cultures. </a:t>
            </a:r>
          </a:p>
          <a:p>
            <a:endParaRPr lang="en-GB" sz="1800" b="1"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0CD61D-017B-42EF-AD41-004A1F153210}" type="slidenum">
              <a:rPr lang="en-GB"/>
              <a:pPr/>
              <a:t>27</a:t>
            </a:fld>
            <a:endParaRPr lang="en-GB"/>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r>
              <a:rPr lang="en-GB" sz="1800" b="1" dirty="0"/>
              <a:t>Childhood-onset ASB is more serious and can exhibit a whole cluster of other problems later on including truancy , drug and alcohol abuse and early and risky sexual behaviour. (Boyd and Bee, 2006). Furthermore research findings by </a:t>
            </a:r>
            <a:r>
              <a:rPr lang="en-GB" sz="1800" b="1" dirty="0" err="1"/>
              <a:t>Loeber</a:t>
            </a:r>
            <a:r>
              <a:rPr lang="en-GB" sz="1800" b="1" dirty="0"/>
              <a:t> et al (2000) showed that </a:t>
            </a:r>
            <a:r>
              <a:rPr lang="en-GB" altLang="zh-CN" sz="1800" b="1" dirty="0"/>
              <a:t>children with early-onset ASB compared to juveniles who start offending at a later age, tend to have longer delinquent careers. </a:t>
            </a:r>
            <a:endParaRPr lang="en-GB" sz="1800" b="1"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25E31D-3AFE-4439-BE9B-7DA96DECD624}" type="slidenum">
              <a:rPr lang="en-GB"/>
              <a:pPr/>
              <a:t>28</a:t>
            </a:fld>
            <a:endParaRPr lang="en-GB"/>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r>
              <a:rPr lang="en-GB" altLang="zh-CN" sz="1800" b="1" dirty="0"/>
              <a:t>These factors may manifest themselves as tantrums, defiance, and inability to develop secure attachments. (Boyd and Bee 2006)  </a:t>
            </a:r>
          </a:p>
          <a:p>
            <a:r>
              <a:rPr lang="en-GB" sz="1800" b="1" dirty="0"/>
              <a:t>In contrast Adolescent-onset problems are typically milder and more transitory, influenced more by peer group processes or a need to test   the limits of authority than a deeply ingrained behaviour problem (Boyd and Bee 2006).</a:t>
            </a:r>
            <a:endParaRPr lang="en-GB" altLang="zh-CN" sz="1800" b="1" dirty="0"/>
          </a:p>
          <a:p>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49B516-E80D-4B07-9103-F6F51C983279}" type="slidenum">
              <a:rPr lang="en-GB"/>
              <a:pPr/>
              <a:t>29</a:t>
            </a:fld>
            <a:endParaRPr lang="en-GB"/>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r>
              <a:rPr lang="en-GB" altLang="zh-CN" sz="1800" b="1" dirty="0"/>
              <a:t>There are many factors that are contributed to ASB</a:t>
            </a:r>
          </a:p>
          <a:p>
            <a:r>
              <a:rPr lang="en-GB" altLang="zh-CN" sz="1800" b="1" dirty="0"/>
              <a:t>Genetic factors</a:t>
            </a:r>
          </a:p>
          <a:p>
            <a:r>
              <a:rPr lang="en-GB" altLang="zh-CN" sz="1800" b="1" dirty="0" err="1"/>
              <a:t>Arseneault</a:t>
            </a:r>
            <a:r>
              <a:rPr lang="en-GB" altLang="zh-CN" sz="1800" b="1" dirty="0"/>
              <a:t> et al (2003) Genetic factors contribute strongly to ASB  that emerges in early childhood. Less in adolescence suggesting that early onset has a distinct aetiology in other words a distinct cause.</a:t>
            </a:r>
          </a:p>
          <a:p>
            <a:endParaRPr lang="en-GB" sz="1800" b="1" dirty="0"/>
          </a:p>
          <a:p>
            <a:r>
              <a:rPr lang="en-GB" altLang="zh-CN" sz="1800" b="1" dirty="0"/>
              <a:t>irritable and ineffective discipline at home, and poor parental monitoring of activities, together with a lack of parental warmth are particularly likely to become aggressive in peer groups</a:t>
            </a:r>
            <a:endParaRPr lang="en-GB" sz="1800" b="1"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C0C2AE-62A7-4E4E-8508-F46BD701F23D}" type="slidenum">
              <a:rPr lang="en-GB"/>
              <a:pPr/>
              <a:t>30</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GB" sz="1800" b="1" dirty="0"/>
              <a:t>In both psychology and education there is a great deal of research that suggests that strong peer relationships benefit  the child mentally physically and academically. If you are interested see </a:t>
            </a:r>
            <a:r>
              <a:rPr lang="en-GB" sz="1800" b="1" dirty="0" err="1"/>
              <a:t>dfes</a:t>
            </a:r>
            <a:r>
              <a:rPr lang="en-GB" sz="1800" b="1" dirty="0"/>
              <a:t> docs SEAL and Emotional literacy assessment and intervention by Southampton Psychology Service. </a:t>
            </a:r>
          </a:p>
          <a:p>
            <a:pPr>
              <a:buFont typeface="Symbol" pitchFamily="18" charset="2"/>
              <a:buNone/>
            </a:pPr>
            <a:r>
              <a:rPr lang="en-GB" altLang="zh-CN" sz="1800" b="1" dirty="0"/>
              <a:t>Health problems- A growing number of children displaying anti-social behaviours also  have associated health problems, including speech and language difficulties, disorders on the Autistic Spectrum (ASD), and Attention Deficit Hyperactivity  Disorder. (DELLS 2006) Department for Education and lifelong learning and skills </a:t>
            </a:r>
          </a:p>
          <a:p>
            <a:pPr>
              <a:buFont typeface="Symbol" pitchFamily="18" charset="2"/>
              <a:buNone/>
            </a:pPr>
            <a:endParaRPr lang="en-GB" altLang="zh-CN" b="1" dirty="0"/>
          </a:p>
          <a:p>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7DE23B-D1C5-4EDA-A21D-616617F65468}" type="slidenum">
              <a:rPr lang="en-GB"/>
              <a:pPr/>
              <a:t>31</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sz="1800" b="1" dirty="0"/>
              <a:t>The problem with this home office quote is that it leads us to believe that ASB is confined to disadvantaged areas. Clearly this is not the case as ASB occurs in children and adolescents from advantaged social backgrounds as well,</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86F995A2-47CC-4F1F-A8E9-29E9CCF26128}" type="slidenum">
              <a:rPr lang="en-GB" smtClean="0"/>
              <a:pPr/>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8121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8622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3614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995A2-47CC-4F1F-A8E9-29E9CCF26128}" type="slidenum">
              <a:rPr lang="en-GB" smtClean="0"/>
              <a:pPr/>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0426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2408228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3790575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2094490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995A2-47CC-4F1F-A8E9-29E9CCF26128}" type="slidenum">
              <a:rPr lang="en-GB" smtClean="0"/>
              <a:pPr/>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9893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03238905-2F95-455D-839E-4CC360491E2E}" type="datetimeFigureOut">
              <a:rPr lang="en-GB" smtClean="0"/>
              <a:pPr/>
              <a:t>14/11/2022</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86F995A2-47CC-4F1F-A8E9-29E9CCF26128}" type="slidenum">
              <a:rPr lang="en-GB" smtClean="0"/>
              <a:pPr/>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3482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4073240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238905-2F95-455D-839E-4CC360491E2E}" type="datetimeFigureOut">
              <a:rPr lang="en-GB" smtClean="0"/>
              <a:pPr/>
              <a:t>14/11/2022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2973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3238905-2F95-455D-839E-4CC360491E2E}" type="datetimeFigureOut">
              <a:rPr lang="en-GB" smtClean="0"/>
              <a:pPr/>
              <a:t>14/11/2022</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86F995A2-47CC-4F1F-A8E9-29E9CCF26128}" type="slidenum">
              <a:rPr lang="en-GB" smtClean="0"/>
              <a:pPr/>
              <a:t>‹#›</a:t>
            </a:fld>
            <a:endParaRPr lang="en-GB"/>
          </a:p>
        </p:txBody>
      </p:sp>
    </p:spTree>
    <p:extLst>
      <p:ext uri="{BB962C8B-B14F-4D97-AF65-F5344CB8AC3E}">
        <p14:creationId xmlns:p14="http://schemas.microsoft.com/office/powerpoint/2010/main" val="5673740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O7pQJ0ptjk0"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Moral%20behaviour%20consists%20of%20socially%20acceptable%20responses%20that%20are%20self%20reinforcing."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ctrTitle"/>
          </p:nvPr>
        </p:nvSpPr>
        <p:spPr>
          <a:xfrm>
            <a:off x="4938900" y="967167"/>
            <a:ext cx="3113479" cy="2374516"/>
          </a:xfrm>
        </p:spPr>
        <p:txBody>
          <a:bodyPr>
            <a:normAutofit/>
          </a:bodyPr>
          <a:lstStyle/>
          <a:p>
            <a:r>
              <a:rPr lang="cy-GB" sz="3300" dirty="0"/>
              <a:t>Datblygiad moesol</a:t>
            </a:r>
            <a:br>
              <a:rPr lang="en-GB" sz="3300" dirty="0"/>
            </a:br>
            <a:r>
              <a:rPr lang="en-GB" sz="3300" dirty="0"/>
              <a:t>Moral development  </a:t>
            </a:r>
          </a:p>
        </p:txBody>
      </p:sp>
      <p:sp>
        <p:nvSpPr>
          <p:cNvPr id="3" name="Subtitle 2"/>
          <p:cNvSpPr>
            <a:spLocks noGrp="1"/>
          </p:cNvSpPr>
          <p:nvPr>
            <p:ph type="subTitle" idx="1"/>
          </p:nvPr>
        </p:nvSpPr>
        <p:spPr>
          <a:xfrm>
            <a:off x="4934735" y="3529159"/>
            <a:ext cx="3121867" cy="1606576"/>
          </a:xfrm>
        </p:spPr>
        <p:txBody>
          <a:bodyPr>
            <a:normAutofit/>
          </a:bodyPr>
          <a:lstStyle/>
          <a:p>
            <a:r>
              <a:rPr lang="en-GB" sz="1400" dirty="0"/>
              <a:t>ECES4009 DARLITH/</a:t>
            </a:r>
            <a:r>
              <a:rPr lang="en-GB" sz="1400"/>
              <a:t>lecture 6</a:t>
            </a:r>
            <a:endParaRPr lang="en-GB" sz="1400" dirty="0"/>
          </a:p>
        </p:txBody>
      </p:sp>
      <p:pic>
        <p:nvPicPr>
          <p:cNvPr id="7" name="Graphic 6" descr="Scales of Justice">
            <a:extLst>
              <a:ext uri="{FF2B5EF4-FFF2-40B4-BE49-F238E27FC236}">
                <a16:creationId xmlns:a16="http://schemas.microsoft.com/office/drawing/2014/main" id="{A1CAB854-2F11-4709-819A-E735DD2CF4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7521" y="1275798"/>
            <a:ext cx="3720332" cy="3720332"/>
          </a:xfrm>
          <a:prstGeom prst="rect">
            <a:avLst/>
          </a:prstGeom>
        </p:spPr>
      </p:pic>
      <p:cxnSp>
        <p:nvCxnSpPr>
          <p:cNvPr id="14" name="Straight Connector 13">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34735" y="3526496"/>
            <a:ext cx="3112448"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6" name="Picture 15">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8" name="Straight Connector 17">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Amcanion</a:t>
            </a:r>
            <a:r>
              <a:rPr lang="en-GB" dirty="0"/>
              <a:t>         Objectives </a:t>
            </a:r>
          </a:p>
        </p:txBody>
      </p:sp>
      <p:sp>
        <p:nvSpPr>
          <p:cNvPr id="3" name="Content Placeholder 2"/>
          <p:cNvSpPr>
            <a:spLocks noGrp="1"/>
          </p:cNvSpPr>
          <p:nvPr>
            <p:ph sz="half" idx="1"/>
          </p:nvPr>
        </p:nvSpPr>
        <p:spPr/>
        <p:txBody>
          <a:bodyPr>
            <a:normAutofit fontScale="25000" lnSpcReduction="20000"/>
          </a:bodyPr>
          <a:lstStyle/>
          <a:p>
            <a:r>
              <a:rPr lang="cy-GB" sz="4800" dirty="0"/>
              <a:t>Diffinio datblygiad moesol
Edrych ar y gwahanol ddulliau o ddatblygu moesol</a:t>
            </a:r>
          </a:p>
          <a:p>
            <a:pPr lvl="1"/>
            <a:r>
              <a:rPr lang="cy-GB" sz="4800" dirty="0" err="1"/>
              <a:t>Seicodreiddio</a:t>
            </a:r>
            <a:r>
              <a:rPr lang="cy-GB" sz="4800" dirty="0"/>
              <a:t>
Gwybyddol- </a:t>
            </a:r>
            <a:r>
              <a:rPr lang="cy-GB" sz="4800" dirty="0" err="1"/>
              <a:t>Piaget</a:t>
            </a:r>
            <a:r>
              <a:rPr lang="cy-GB" sz="4800" dirty="0"/>
              <a:t>, </a:t>
            </a:r>
            <a:r>
              <a:rPr lang="cy-GB" sz="4800" dirty="0" err="1"/>
              <a:t>Kohlberg</a:t>
            </a:r>
            <a:r>
              <a:rPr lang="cy-GB" sz="4800" dirty="0"/>
              <a:t> a </a:t>
            </a:r>
            <a:r>
              <a:rPr lang="cy-GB" sz="4800" dirty="0" err="1"/>
              <a:t>Gilligan</a:t>
            </a:r>
            <a:r>
              <a:rPr lang="cy-GB" sz="4800" dirty="0"/>
              <a:t> </a:t>
            </a:r>
          </a:p>
          <a:p>
            <a:pPr lvl="1"/>
            <a:r>
              <a:rPr lang="cy-GB" sz="4800" dirty="0"/>
              <a:t>Damcaniaeth dysgu cymdeithasol- </a:t>
            </a:r>
            <a:r>
              <a:rPr lang="cy-GB" sz="4800" dirty="0" err="1"/>
              <a:t>Bandura</a:t>
            </a:r>
            <a:endParaRPr lang="cy-GB" sz="4800" dirty="0"/>
          </a:p>
          <a:p>
            <a:r>
              <a:rPr lang="cy-GB" sz="4800" dirty="0"/>
              <a:t> Cael dealltwriaeth o ymddygiad cymdeithasol a gwrthgymdeithasol</a:t>
            </a:r>
          </a:p>
          <a:p>
            <a:r>
              <a:rPr lang="cy-GB" sz="4800" dirty="0"/>
              <a:t>Ffactorau a all effeithio ar ddatblygiad moesol</a:t>
            </a:r>
          </a:p>
          <a:p>
            <a:pPr lvl="1"/>
            <a:r>
              <a:rPr lang="cy-GB" sz="4800" dirty="0"/>
              <a:t>Rhywedd</a:t>
            </a:r>
          </a:p>
          <a:p>
            <a:pPr lvl="1"/>
            <a:r>
              <a:rPr lang="cy-GB" sz="4800" dirty="0"/>
              <a:t>Diwylliant
Cyfryngau (gemau teledu a fideo)</a:t>
            </a:r>
          </a:p>
          <a:p>
            <a:pPr lvl="1"/>
            <a:r>
              <a:rPr lang="cy-GB" sz="4800" dirty="0"/>
              <a:t>Anian </a:t>
            </a:r>
          </a:p>
          <a:p>
            <a:pPr lvl="1"/>
            <a:endParaRPr lang="en-GB" sz="3300" dirty="0"/>
          </a:p>
          <a:p>
            <a:endParaRPr lang="en-GB" dirty="0"/>
          </a:p>
        </p:txBody>
      </p:sp>
      <p:sp>
        <p:nvSpPr>
          <p:cNvPr id="4" name="Content Placeholder 3">
            <a:extLst>
              <a:ext uri="{FF2B5EF4-FFF2-40B4-BE49-F238E27FC236}">
                <a16:creationId xmlns:a16="http://schemas.microsoft.com/office/drawing/2014/main" id="{D5CB8800-AD8C-4B1D-AD50-F453BB3C239C}"/>
              </a:ext>
            </a:extLst>
          </p:cNvPr>
          <p:cNvSpPr>
            <a:spLocks noGrp="1"/>
          </p:cNvSpPr>
          <p:nvPr>
            <p:ph sz="half" idx="2"/>
          </p:nvPr>
        </p:nvSpPr>
        <p:spPr/>
        <p:txBody>
          <a:bodyPr>
            <a:normAutofit fontScale="25000" lnSpcReduction="20000"/>
          </a:bodyPr>
          <a:lstStyle/>
          <a:p>
            <a:r>
              <a:rPr lang="en-GB" sz="4800" dirty="0"/>
              <a:t>Define moral development</a:t>
            </a:r>
          </a:p>
          <a:p>
            <a:r>
              <a:rPr lang="en-GB" sz="4800" dirty="0"/>
              <a:t>Look at the different approaches to moral development</a:t>
            </a:r>
          </a:p>
          <a:p>
            <a:pPr lvl="1"/>
            <a:r>
              <a:rPr lang="en-GB" sz="4800" dirty="0"/>
              <a:t>Psychoanalytic</a:t>
            </a:r>
          </a:p>
          <a:p>
            <a:pPr lvl="1"/>
            <a:r>
              <a:rPr lang="en-GB" sz="4800" dirty="0"/>
              <a:t>Cognitive- Piaget, Kohlberg and Gilligan </a:t>
            </a:r>
          </a:p>
          <a:p>
            <a:pPr lvl="1"/>
            <a:r>
              <a:rPr lang="en-GB" sz="4800" dirty="0"/>
              <a:t>Social learning theory- Bandura </a:t>
            </a:r>
          </a:p>
          <a:p>
            <a:r>
              <a:rPr lang="en-GB" sz="4800" dirty="0"/>
              <a:t>Gain an understanding of pro and antisocial behaviour</a:t>
            </a:r>
          </a:p>
          <a:p>
            <a:r>
              <a:rPr lang="en-GB" sz="4800" dirty="0"/>
              <a:t>Factors that can affect moral development</a:t>
            </a:r>
          </a:p>
          <a:p>
            <a:pPr lvl="1"/>
            <a:r>
              <a:rPr lang="en-GB" sz="4800" dirty="0"/>
              <a:t>Gender</a:t>
            </a:r>
          </a:p>
          <a:p>
            <a:pPr lvl="1"/>
            <a:r>
              <a:rPr lang="en-GB" sz="4800" dirty="0"/>
              <a:t>Culture</a:t>
            </a:r>
          </a:p>
          <a:p>
            <a:pPr lvl="1"/>
            <a:r>
              <a:rPr lang="en-GB" sz="4800" dirty="0"/>
              <a:t>Media (TV and video games)</a:t>
            </a:r>
          </a:p>
          <a:p>
            <a:pPr lvl="1"/>
            <a:r>
              <a:rPr lang="en-GB" sz="4800" dirty="0"/>
              <a:t>Temperament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620688"/>
            <a:ext cx="6571343" cy="1059305"/>
          </a:xfrm>
        </p:spPr>
        <p:txBody>
          <a:bodyPr/>
          <a:lstStyle/>
          <a:p>
            <a:r>
              <a:rPr lang="cy-GB" dirty="0"/>
              <a:t>Beth yw datblygiad moesol</a:t>
            </a:r>
            <a:r>
              <a:rPr lang="en-GB" dirty="0"/>
              <a:t>?</a:t>
            </a:r>
            <a:br>
              <a:rPr lang="en-GB" dirty="0"/>
            </a:br>
            <a:r>
              <a:rPr lang="en-GB" dirty="0"/>
              <a:t>What is moral development?</a:t>
            </a:r>
          </a:p>
        </p:txBody>
      </p:sp>
      <p:sp>
        <p:nvSpPr>
          <p:cNvPr id="3" name="Content Placeholder 2"/>
          <p:cNvSpPr>
            <a:spLocks noGrp="1"/>
          </p:cNvSpPr>
          <p:nvPr>
            <p:ph sz="half" idx="1"/>
          </p:nvPr>
        </p:nvSpPr>
        <p:spPr/>
        <p:txBody>
          <a:bodyPr>
            <a:normAutofit/>
          </a:bodyPr>
          <a:lstStyle/>
          <a:p>
            <a:endParaRPr lang="en-GB" dirty="0"/>
          </a:p>
          <a:p>
            <a:endParaRPr lang="en-GB" dirty="0"/>
          </a:p>
        </p:txBody>
      </p:sp>
      <p:sp>
        <p:nvSpPr>
          <p:cNvPr id="4" name="Content Placeholder 3">
            <a:extLst>
              <a:ext uri="{FF2B5EF4-FFF2-40B4-BE49-F238E27FC236}">
                <a16:creationId xmlns:a16="http://schemas.microsoft.com/office/drawing/2014/main" id="{872EF4F0-FEA2-4201-A433-DD8AEE2A0F79}"/>
              </a:ext>
            </a:extLst>
          </p:cNvPr>
          <p:cNvSpPr>
            <a:spLocks noGrp="1"/>
          </p:cNvSpPr>
          <p:nvPr>
            <p:ph sz="half" idx="2"/>
          </p:nvPr>
        </p:nvSpPr>
        <p:spPr>
          <a:xfrm>
            <a:off x="1259632" y="2013936"/>
            <a:ext cx="6755202" cy="3437559"/>
          </a:xfrm>
        </p:spPr>
        <p:txBody>
          <a:bodyPr>
            <a:normAutofit/>
          </a:bodyPr>
          <a:lstStyle/>
          <a:p>
            <a:pPr>
              <a:buNone/>
            </a:pPr>
            <a:r>
              <a:rPr lang="en-GB" dirty="0"/>
              <a:t>    ‘The process by which, children adopt and internalise the rules and expectations of our society and develop a sense of right and wrong’ (Dwyer &amp; </a:t>
            </a:r>
            <a:r>
              <a:rPr lang="en-GB" dirty="0" err="1"/>
              <a:t>Scampion</a:t>
            </a:r>
            <a:r>
              <a:rPr lang="en-GB" dirty="0"/>
              <a:t>, 1995, p. 254, cited in, Doherty and Hughes, 2009, p 405)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260648"/>
            <a:ext cx="6571343" cy="1603547"/>
          </a:xfrm>
        </p:spPr>
        <p:txBody>
          <a:bodyPr>
            <a:normAutofit fontScale="90000"/>
          </a:bodyPr>
          <a:lstStyle/>
          <a:p>
            <a:r>
              <a:rPr lang="en-GB" dirty="0" err="1"/>
              <a:t>Dulliau</a:t>
            </a:r>
            <a:r>
              <a:rPr lang="en-GB" dirty="0"/>
              <a:t> o </a:t>
            </a:r>
            <a:r>
              <a:rPr lang="en-GB" dirty="0" err="1"/>
              <a:t>ddatblygIAD</a:t>
            </a:r>
            <a:r>
              <a:rPr lang="en-GB" dirty="0"/>
              <a:t> </a:t>
            </a:r>
            <a:r>
              <a:rPr lang="en-GB" dirty="0" err="1"/>
              <a:t>moesol</a:t>
            </a:r>
            <a:r>
              <a:rPr lang="en-GB" dirty="0"/>
              <a:t> </a:t>
            </a:r>
            <a:br>
              <a:rPr lang="en-GB" dirty="0"/>
            </a:br>
            <a:r>
              <a:rPr lang="en-GB" dirty="0"/>
              <a:t>Approaches to moral development </a:t>
            </a:r>
          </a:p>
        </p:txBody>
      </p:sp>
      <p:sp>
        <p:nvSpPr>
          <p:cNvPr id="3" name="Content Placeholder 2"/>
          <p:cNvSpPr>
            <a:spLocks noGrp="1"/>
          </p:cNvSpPr>
          <p:nvPr>
            <p:ph sz="half" idx="1"/>
          </p:nvPr>
        </p:nvSpPr>
        <p:spPr/>
        <p:txBody>
          <a:bodyPr>
            <a:normAutofit fontScale="70000" lnSpcReduction="20000"/>
          </a:bodyPr>
          <a:lstStyle/>
          <a:p>
            <a:r>
              <a:rPr lang="cy-GB" sz="1700" dirty="0"/>
              <a:t>Mae damcaniaethau wedi canolbwyntio ac yn canolbwyntio ar yr un tair elfen foesol</a:t>
            </a:r>
          </a:p>
          <a:p>
            <a:pPr lvl="1"/>
            <a:r>
              <a:rPr lang="cy-GB" sz="1700" dirty="0"/>
              <a:t>Elfen </a:t>
            </a:r>
            <a:r>
              <a:rPr lang="cy-GB" sz="1700" b="1" dirty="0"/>
              <a:t>affeithiol </a:t>
            </a:r>
            <a:r>
              <a:rPr lang="cy-GB" sz="1700" dirty="0"/>
              <a:t>neu emosiynol sy'n cynnwys eu teimladau sy'n amgylchynu gweithredu cywir ac anghywir ac sy'n ysgogi meddwl a gweithredoedd moesol
Elfen </a:t>
            </a:r>
            <a:r>
              <a:rPr lang="cy-GB" sz="1700" b="1" dirty="0"/>
              <a:t>wybyddol</a:t>
            </a:r>
            <a:r>
              <a:rPr lang="cy-GB" sz="1700" dirty="0"/>
              <a:t> sy'n </a:t>
            </a:r>
            <a:r>
              <a:rPr lang="cy-GB" sz="1700" dirty="0" err="1"/>
              <a:t>cysyniadu'n</a:t>
            </a:r>
            <a:r>
              <a:rPr lang="cy-GB" sz="1700" dirty="0"/>
              <a:t> gywir ac sy’n anghywir ac sy’n gwneud penderfyniadau ynghylch sut i ymddwyn.</a:t>
            </a:r>
          </a:p>
          <a:p>
            <a:pPr lvl="1"/>
            <a:r>
              <a:rPr lang="cy-GB" sz="1700" dirty="0"/>
              <a:t>Elfen </a:t>
            </a:r>
            <a:r>
              <a:rPr lang="cy-GB" sz="1700" b="1" dirty="0"/>
              <a:t>ymddygiadol</a:t>
            </a:r>
            <a:r>
              <a:rPr lang="cy-GB" sz="1700" dirty="0"/>
              <a:t> sy'n adlewyrchu sut yr ydym mewn gwirionedd yn ymddwyn pan gawn ein temtio i gelwydd a thwyllo, neu dorri rheolau moesol eraill</a:t>
            </a:r>
            <a:r>
              <a:rPr lang="en-GB" sz="1700" dirty="0"/>
              <a:t>.</a:t>
            </a:r>
          </a:p>
          <a:p>
            <a:pPr marL="457200" lvl="1" indent="0">
              <a:buNone/>
            </a:pPr>
            <a:endParaRPr lang="en-GB" dirty="0"/>
          </a:p>
        </p:txBody>
      </p:sp>
      <p:sp>
        <p:nvSpPr>
          <p:cNvPr id="4" name="Content Placeholder 3">
            <a:extLst>
              <a:ext uri="{FF2B5EF4-FFF2-40B4-BE49-F238E27FC236}">
                <a16:creationId xmlns:a16="http://schemas.microsoft.com/office/drawing/2014/main" id="{5BFE7018-0941-46E6-B77B-8E58362C365A}"/>
              </a:ext>
            </a:extLst>
          </p:cNvPr>
          <p:cNvSpPr>
            <a:spLocks noGrp="1"/>
          </p:cNvSpPr>
          <p:nvPr>
            <p:ph sz="half" idx="2"/>
          </p:nvPr>
        </p:nvSpPr>
        <p:spPr/>
        <p:txBody>
          <a:bodyPr>
            <a:normAutofit fontScale="70000" lnSpcReduction="20000"/>
          </a:bodyPr>
          <a:lstStyle/>
          <a:p>
            <a:r>
              <a:rPr lang="en-GB" sz="1700" dirty="0"/>
              <a:t>Theorists have centred and focused on the same three moral components</a:t>
            </a:r>
          </a:p>
          <a:p>
            <a:pPr lvl="1"/>
            <a:r>
              <a:rPr lang="en-GB" sz="1700" dirty="0"/>
              <a:t> A </a:t>
            </a:r>
            <a:r>
              <a:rPr lang="en-GB" sz="1700" b="1" dirty="0"/>
              <a:t>affective</a:t>
            </a:r>
            <a:r>
              <a:rPr lang="en-GB" sz="1700" dirty="0"/>
              <a:t> or emotional component that consists of their feelings that surround right and wrong action and that motivate moral thought and actions</a:t>
            </a:r>
          </a:p>
          <a:p>
            <a:pPr lvl="1"/>
            <a:r>
              <a:rPr lang="en-GB" sz="1700" dirty="0"/>
              <a:t>A </a:t>
            </a:r>
            <a:r>
              <a:rPr lang="en-GB" sz="1700" b="1" dirty="0"/>
              <a:t>cognitive</a:t>
            </a:r>
            <a:r>
              <a:rPr lang="en-GB" sz="1700" dirty="0"/>
              <a:t> component that conceptualises right and wrong and make decisions about how to behave.</a:t>
            </a:r>
          </a:p>
          <a:p>
            <a:pPr lvl="1"/>
            <a:r>
              <a:rPr lang="en-GB" sz="1700" dirty="0"/>
              <a:t>A </a:t>
            </a:r>
            <a:r>
              <a:rPr lang="en-GB" sz="1700" b="1" dirty="0"/>
              <a:t>behavioural </a:t>
            </a:r>
            <a:r>
              <a:rPr lang="en-GB" sz="1700" dirty="0"/>
              <a:t>component  that reflects how we actually behave when we experience the temptation to lie and cheat, or violate other moral rules.</a:t>
            </a:r>
          </a:p>
          <a:p>
            <a:pPr lvl="1"/>
            <a:endParaRPr lang="en-GB" sz="1700"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Tri dull: </a:t>
            </a:r>
            <a:br>
              <a:rPr lang="en-GB" dirty="0"/>
            </a:br>
            <a:r>
              <a:rPr lang="en-GB" dirty="0"/>
              <a:t>Three approaches:</a:t>
            </a:r>
          </a:p>
        </p:txBody>
      </p:sp>
      <p:sp>
        <p:nvSpPr>
          <p:cNvPr id="2" name="Content Placeholder 1"/>
          <p:cNvSpPr>
            <a:spLocks noGrp="1"/>
          </p:cNvSpPr>
          <p:nvPr>
            <p:ph sz="half" idx="1"/>
          </p:nvPr>
        </p:nvSpPr>
        <p:spPr/>
        <p:txBody>
          <a:bodyPr/>
          <a:lstStyle/>
          <a:p>
            <a:r>
              <a:rPr lang="cy-GB" dirty="0" err="1"/>
              <a:t>Seicodreiddiol</a:t>
            </a:r>
            <a:r>
              <a:rPr lang="cy-GB" dirty="0"/>
              <a:t>- </a:t>
            </a:r>
            <a:r>
              <a:rPr lang="cy-GB" dirty="0" err="1"/>
              <a:t>Freud</a:t>
            </a:r>
            <a:r>
              <a:rPr lang="cy-GB" dirty="0"/>
              <a:t> </a:t>
            </a:r>
          </a:p>
          <a:p>
            <a:r>
              <a:rPr lang="cy-GB" dirty="0"/>
              <a:t>Dull gwybyddol- </a:t>
            </a:r>
            <a:r>
              <a:rPr lang="cy-GB" dirty="0" err="1"/>
              <a:t>Piaget</a:t>
            </a:r>
            <a:r>
              <a:rPr lang="cy-GB" dirty="0"/>
              <a:t>, </a:t>
            </a:r>
            <a:r>
              <a:rPr lang="cy-GB" dirty="0" err="1"/>
              <a:t>Kohlberg</a:t>
            </a:r>
            <a:r>
              <a:rPr lang="cy-GB" dirty="0"/>
              <a:t> and </a:t>
            </a:r>
            <a:r>
              <a:rPr lang="cy-GB" dirty="0" err="1"/>
              <a:t>Gilligan</a:t>
            </a:r>
            <a:r>
              <a:rPr lang="cy-GB" dirty="0"/>
              <a:t> </a:t>
            </a:r>
          </a:p>
          <a:p>
            <a:r>
              <a:rPr lang="cy-GB" dirty="0"/>
              <a:t>Damcaniaeth dysgu cymdeithasol- </a:t>
            </a:r>
            <a:r>
              <a:rPr lang="cy-GB" dirty="0" err="1"/>
              <a:t>Bandura</a:t>
            </a:r>
            <a:endParaRPr lang="cy-GB" dirty="0"/>
          </a:p>
          <a:p>
            <a:endParaRPr lang="en-GB" dirty="0"/>
          </a:p>
        </p:txBody>
      </p:sp>
      <p:sp>
        <p:nvSpPr>
          <p:cNvPr id="4" name="Content Placeholder 3">
            <a:extLst>
              <a:ext uri="{FF2B5EF4-FFF2-40B4-BE49-F238E27FC236}">
                <a16:creationId xmlns:a16="http://schemas.microsoft.com/office/drawing/2014/main" id="{6693BAC8-D286-497F-80D2-86B1966AA756}"/>
              </a:ext>
            </a:extLst>
          </p:cNvPr>
          <p:cNvSpPr>
            <a:spLocks noGrp="1"/>
          </p:cNvSpPr>
          <p:nvPr>
            <p:ph sz="half" idx="2"/>
          </p:nvPr>
        </p:nvSpPr>
        <p:spPr/>
        <p:txBody>
          <a:bodyPr/>
          <a:lstStyle/>
          <a:p>
            <a:r>
              <a:rPr lang="en-GB" dirty="0"/>
              <a:t>Psychoanalytical- Freud </a:t>
            </a:r>
          </a:p>
          <a:p>
            <a:r>
              <a:rPr lang="en-GB" dirty="0"/>
              <a:t>Cognitive approach- Piaget, Kohlberg and Gilligan </a:t>
            </a:r>
          </a:p>
          <a:p>
            <a:r>
              <a:rPr lang="en-GB" dirty="0"/>
              <a:t>Social learning theory- Bandura</a:t>
            </a:r>
          </a:p>
          <a:p>
            <a:endParaRPr lang="en-GB" dirty="0"/>
          </a:p>
        </p:txBody>
      </p:sp>
      <p:pic>
        <p:nvPicPr>
          <p:cNvPr id="1026" name="Picture 2" descr="http://www.theage.com.au/ffximage/2006/09/29/freud_main_narrowweb__300x408,0.jpg"/>
          <p:cNvPicPr>
            <a:picLocks noChangeAspect="1" noChangeArrowheads="1"/>
          </p:cNvPicPr>
          <p:nvPr/>
        </p:nvPicPr>
        <p:blipFill>
          <a:blip r:embed="rId3" cstate="print"/>
          <a:srcRect/>
          <a:stretch>
            <a:fillRect/>
          </a:stretch>
        </p:blipFill>
        <p:spPr bwMode="auto">
          <a:xfrm>
            <a:off x="6948264" y="4365104"/>
            <a:ext cx="1833011" cy="2492896"/>
          </a:xfrm>
          <a:prstGeom prst="rect">
            <a:avLst/>
          </a:prstGeom>
          <a:noFill/>
        </p:spPr>
      </p:pic>
      <p:pic>
        <p:nvPicPr>
          <p:cNvPr id="1028" name="Picture 4" descr="http://www.psywww.com/intropsych/ch10_development/10piaget.jpg"/>
          <p:cNvPicPr>
            <a:picLocks noChangeAspect="1" noChangeArrowheads="1"/>
          </p:cNvPicPr>
          <p:nvPr/>
        </p:nvPicPr>
        <p:blipFill>
          <a:blip r:embed="rId4" cstate="print"/>
          <a:srcRect/>
          <a:stretch>
            <a:fillRect/>
          </a:stretch>
        </p:blipFill>
        <p:spPr bwMode="auto">
          <a:xfrm>
            <a:off x="3707905" y="4725144"/>
            <a:ext cx="1662156" cy="2132856"/>
          </a:xfrm>
          <a:prstGeom prst="rect">
            <a:avLst/>
          </a:prstGeom>
          <a:noFill/>
        </p:spPr>
      </p:pic>
      <p:pic>
        <p:nvPicPr>
          <p:cNvPr id="1030" name="Picture 6" descr="http://relong.myweb.uga.edu/index_files/image004.jpg"/>
          <p:cNvPicPr>
            <a:picLocks noChangeAspect="1" noChangeArrowheads="1"/>
          </p:cNvPicPr>
          <p:nvPr/>
        </p:nvPicPr>
        <p:blipFill>
          <a:blip r:embed="rId5" cstate="print"/>
          <a:srcRect/>
          <a:stretch>
            <a:fillRect/>
          </a:stretch>
        </p:blipFill>
        <p:spPr bwMode="auto">
          <a:xfrm>
            <a:off x="467544" y="4137605"/>
            <a:ext cx="1804045" cy="262777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804890"/>
            <a:ext cx="7920879" cy="1059305"/>
          </a:xfrm>
        </p:spPr>
        <p:txBody>
          <a:bodyPr>
            <a:normAutofit/>
          </a:bodyPr>
          <a:lstStyle/>
          <a:p>
            <a:r>
              <a:rPr lang="en-GB" dirty="0"/>
              <a:t>Dull </a:t>
            </a:r>
            <a:r>
              <a:rPr lang="en-GB" dirty="0" err="1"/>
              <a:t>seicoDREIDDIol</a:t>
            </a:r>
            <a:br>
              <a:rPr lang="en-GB" dirty="0"/>
            </a:br>
            <a:r>
              <a:rPr lang="en-GB" dirty="0"/>
              <a:t>Psychoanalytical approach</a:t>
            </a:r>
          </a:p>
        </p:txBody>
      </p:sp>
      <p:sp>
        <p:nvSpPr>
          <p:cNvPr id="2" name="Content Placeholder 1"/>
          <p:cNvSpPr>
            <a:spLocks noGrp="1"/>
          </p:cNvSpPr>
          <p:nvPr>
            <p:ph sz="half" idx="1"/>
          </p:nvPr>
        </p:nvSpPr>
        <p:spPr>
          <a:xfrm>
            <a:off x="1443490" y="2013936"/>
            <a:ext cx="3125871" cy="3575304"/>
          </a:xfrm>
        </p:spPr>
        <p:txBody>
          <a:bodyPr>
            <a:normAutofit fontScale="62500" lnSpcReduction="20000"/>
          </a:bodyPr>
          <a:lstStyle/>
          <a:p>
            <a:r>
              <a:rPr lang="cy-GB" sz="2600" dirty="0" err="1"/>
              <a:t>Freud</a:t>
            </a:r>
            <a:r>
              <a:rPr lang="cy-GB" sz="2600" dirty="0"/>
              <a:t>- prif sylfaenydd y dull hwn </a:t>
            </a:r>
          </a:p>
          <a:p>
            <a:r>
              <a:rPr lang="cy-GB" sz="2600" dirty="0"/>
              <a:t>Mae </a:t>
            </a:r>
            <a:r>
              <a:rPr lang="cy-GB" sz="2600" dirty="0" err="1"/>
              <a:t>Freud</a:t>
            </a:r>
            <a:r>
              <a:rPr lang="cy-GB" sz="2600" dirty="0"/>
              <a:t> yn credu ein bod yn cael ein geni gyda'n ID
 Mae ID yn rhan bwysig o'n personoliaeth yn fabanod newydd-anedig</a:t>
            </a:r>
          </a:p>
          <a:p>
            <a:r>
              <a:rPr lang="cy-GB" sz="2600" dirty="0"/>
              <a:t>Cyfeiria </a:t>
            </a:r>
            <a:r>
              <a:rPr lang="cy-GB" sz="2600" dirty="0" err="1"/>
              <a:t>Freud</a:t>
            </a:r>
            <a:r>
              <a:rPr lang="cy-GB" sz="2600" dirty="0"/>
              <a:t> at yr ail ran (erbyn 3 oed) o’r bersonoliaeth ato fel yr Ego
Y drydedd ran (erbyn 5 oed) yw’r </a:t>
            </a:r>
            <a:r>
              <a:rPr lang="cy-GB" sz="2600" dirty="0" err="1"/>
              <a:t>Uwchego</a:t>
            </a:r>
            <a:r>
              <a:rPr lang="cy-GB" sz="2600" dirty="0"/>
              <a:t> a hon yw'r rhan foesol ohonom.  </a:t>
            </a:r>
          </a:p>
          <a:p>
            <a:endParaRPr lang="en-GB" dirty="0"/>
          </a:p>
        </p:txBody>
      </p:sp>
      <p:sp>
        <p:nvSpPr>
          <p:cNvPr id="4" name="Content Placeholder 3">
            <a:extLst>
              <a:ext uri="{FF2B5EF4-FFF2-40B4-BE49-F238E27FC236}">
                <a16:creationId xmlns:a16="http://schemas.microsoft.com/office/drawing/2014/main" id="{1EB388AA-7C98-415E-910A-37E12597DCDF}"/>
              </a:ext>
            </a:extLst>
          </p:cNvPr>
          <p:cNvSpPr>
            <a:spLocks noGrp="1"/>
          </p:cNvSpPr>
          <p:nvPr>
            <p:ph sz="half" idx="2"/>
          </p:nvPr>
        </p:nvSpPr>
        <p:spPr>
          <a:xfrm>
            <a:off x="4889182" y="2013936"/>
            <a:ext cx="3125652" cy="3575304"/>
          </a:xfrm>
        </p:spPr>
        <p:txBody>
          <a:bodyPr>
            <a:normAutofit fontScale="62500" lnSpcReduction="20000"/>
          </a:bodyPr>
          <a:lstStyle/>
          <a:p>
            <a:r>
              <a:rPr lang="en-GB" sz="2600" dirty="0"/>
              <a:t>Freud- main founder of this approach </a:t>
            </a:r>
          </a:p>
          <a:p>
            <a:r>
              <a:rPr lang="en-GB" sz="2600" dirty="0"/>
              <a:t>Freud believes we are born with our ID</a:t>
            </a:r>
          </a:p>
          <a:p>
            <a:r>
              <a:rPr lang="en-GB" sz="2600" dirty="0"/>
              <a:t> ID is an important part of our personality as </a:t>
            </a:r>
            <a:r>
              <a:rPr lang="en-GB" sz="2600" dirty="0" err="1"/>
              <a:t>newborns</a:t>
            </a:r>
            <a:endParaRPr lang="en-GB" sz="2600" dirty="0"/>
          </a:p>
          <a:p>
            <a:r>
              <a:rPr lang="en-GB" sz="2600" dirty="0"/>
              <a:t>The second (by the age of 3) part of the personality Freud refers to as the Ego</a:t>
            </a:r>
          </a:p>
          <a:p>
            <a:r>
              <a:rPr lang="en-GB" sz="2600" dirty="0"/>
              <a:t>The third part (by the age of 5) is the Superego and is the moral part of us</a:t>
            </a:r>
            <a:r>
              <a:rPr lang="en-GB" dirty="0"/>
              <a:t>.  </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YN ÔL Freud: </a:t>
            </a:r>
            <a:br>
              <a:rPr lang="en-GB" dirty="0"/>
            </a:br>
            <a:r>
              <a:rPr lang="en-GB" dirty="0"/>
              <a:t>According to Freud:</a:t>
            </a:r>
          </a:p>
        </p:txBody>
      </p:sp>
      <p:sp>
        <p:nvSpPr>
          <p:cNvPr id="2" name="Content Placeholder 1"/>
          <p:cNvSpPr>
            <a:spLocks noGrp="1"/>
          </p:cNvSpPr>
          <p:nvPr>
            <p:ph sz="half" idx="1"/>
          </p:nvPr>
        </p:nvSpPr>
        <p:spPr/>
        <p:txBody>
          <a:bodyPr>
            <a:normAutofit/>
          </a:bodyPr>
          <a:lstStyle/>
          <a:p>
            <a:r>
              <a:rPr lang="cy-GB" sz="1800" dirty="0"/>
              <a:t>Mae dwy ran i’r </a:t>
            </a:r>
            <a:r>
              <a:rPr lang="cy-GB" sz="1800" dirty="0" err="1"/>
              <a:t>uwchego</a:t>
            </a:r>
            <a:r>
              <a:rPr lang="cy-GB" sz="1800" dirty="0"/>
              <a:t>!</a:t>
            </a:r>
          </a:p>
          <a:p>
            <a:pPr lvl="1"/>
            <a:r>
              <a:rPr lang="cy-GB" sz="1800" dirty="0"/>
              <a:t>Cydwybod </a:t>
            </a:r>
          </a:p>
          <a:p>
            <a:pPr lvl="1"/>
            <a:r>
              <a:rPr lang="cy-GB" sz="1800" dirty="0"/>
              <a:t>Delfryd Ego </a:t>
            </a:r>
          </a:p>
          <a:p>
            <a:pPr marL="457200" lvl="1" indent="0">
              <a:buNone/>
            </a:pPr>
            <a:r>
              <a:rPr lang="cy-GB" sz="1800" dirty="0"/>
              <a:t>Deall delfryd </a:t>
            </a:r>
            <a:r>
              <a:rPr lang="cy-GB" sz="1800" dirty="0" err="1"/>
              <a:t>Freud</a:t>
            </a:r>
            <a:r>
              <a:rPr lang="cy-GB" sz="1800" dirty="0"/>
              <a:t> yn well am sut mae’r uwch ego yn gweithio meddyliau am blentyn 7 oed llwglyd mewn archfarchnad</a:t>
            </a:r>
            <a:r>
              <a:rPr lang="en-GB" sz="1800" dirty="0"/>
              <a:t>………</a:t>
            </a:r>
          </a:p>
          <a:p>
            <a:endParaRPr lang="en-GB" dirty="0"/>
          </a:p>
        </p:txBody>
      </p:sp>
      <p:sp>
        <p:nvSpPr>
          <p:cNvPr id="4" name="Content Placeholder 3">
            <a:extLst>
              <a:ext uri="{FF2B5EF4-FFF2-40B4-BE49-F238E27FC236}">
                <a16:creationId xmlns:a16="http://schemas.microsoft.com/office/drawing/2014/main" id="{70F8CD08-5430-4995-A473-B799B8DF6E28}"/>
              </a:ext>
            </a:extLst>
          </p:cNvPr>
          <p:cNvSpPr>
            <a:spLocks noGrp="1"/>
          </p:cNvSpPr>
          <p:nvPr>
            <p:ph sz="half" idx="2"/>
          </p:nvPr>
        </p:nvSpPr>
        <p:spPr/>
        <p:txBody>
          <a:bodyPr>
            <a:normAutofit/>
          </a:bodyPr>
          <a:lstStyle/>
          <a:p>
            <a:r>
              <a:rPr lang="en-GB" sz="1800" dirty="0"/>
              <a:t>The superego has two parts!</a:t>
            </a:r>
          </a:p>
          <a:p>
            <a:pPr lvl="1"/>
            <a:r>
              <a:rPr lang="en-GB" sz="1800" dirty="0"/>
              <a:t>Conscience </a:t>
            </a:r>
          </a:p>
          <a:p>
            <a:pPr lvl="1"/>
            <a:r>
              <a:rPr lang="en-GB" sz="1800" dirty="0"/>
              <a:t>Ego ideal </a:t>
            </a:r>
          </a:p>
          <a:p>
            <a:pPr marL="457200" lvl="1" indent="0">
              <a:buNone/>
            </a:pPr>
            <a:r>
              <a:rPr lang="en-GB" sz="1800" dirty="0"/>
              <a:t>To better understand Freud's ideal about how the super ego works think about a hungry 7 year old in a supermarket………</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a:t>Dulliau gwybyddol </a:t>
            </a:r>
            <a:r>
              <a:rPr lang="en-GB" dirty="0"/>
              <a:t>– Piaget</a:t>
            </a:r>
            <a:br>
              <a:rPr lang="en-GB" dirty="0"/>
            </a:br>
            <a:r>
              <a:rPr lang="en-GB" dirty="0"/>
              <a:t>Cognitive approaches - Piaget</a:t>
            </a:r>
          </a:p>
        </p:txBody>
      </p:sp>
      <p:sp>
        <p:nvSpPr>
          <p:cNvPr id="2" name="Content Placeholder 1"/>
          <p:cNvSpPr>
            <a:spLocks noGrp="1"/>
          </p:cNvSpPr>
          <p:nvPr>
            <p:ph sz="half" idx="1"/>
          </p:nvPr>
        </p:nvSpPr>
        <p:spPr/>
        <p:txBody>
          <a:bodyPr>
            <a:normAutofit fontScale="55000" lnSpcReduction="20000"/>
          </a:bodyPr>
          <a:lstStyle/>
          <a:p>
            <a:endParaRPr lang="en-GB" sz="2000" dirty="0"/>
          </a:p>
          <a:p>
            <a:r>
              <a:rPr lang="cy-GB" dirty="0"/>
              <a:t>Canfu </a:t>
            </a:r>
            <a:r>
              <a:rPr lang="cy-GB" dirty="0" err="1"/>
              <a:t>Piaget</a:t>
            </a:r>
            <a:r>
              <a:rPr lang="cy-GB" dirty="0"/>
              <a:t> fod y ffordd yr oedd plant yn meddwl am reolau yn dibynnu ar eu cyfnod datblygiad gwybyddol.</a:t>
            </a:r>
            <a:endParaRPr lang="cy-GB" sz="2000" i="1" dirty="0"/>
          </a:p>
          <a:p>
            <a:r>
              <a:rPr lang="cy-GB" dirty="0">
                <a:solidFill>
                  <a:srgbClr val="FF0000"/>
                </a:solidFill>
              </a:rPr>
              <a:t>Cyn-weithredol</a:t>
            </a:r>
            <a:r>
              <a:rPr lang="cy-GB" dirty="0"/>
              <a:t> (cyn-ysgol hyd at tua 6</a:t>
            </a:r>
            <a:r>
              <a:rPr lang="cy-GB" sz="2000" dirty="0"/>
              <a:t>)</a:t>
            </a:r>
          </a:p>
          <a:p>
            <a:pPr lvl="1"/>
            <a:r>
              <a:rPr lang="cy-GB" sz="2000" dirty="0"/>
              <a:t>Ymddygiad nad yw'n cael ei arwain gan reolau (</a:t>
            </a:r>
            <a:r>
              <a:rPr lang="cy-GB" sz="2000" dirty="0" err="1"/>
              <a:t>hananganolog</a:t>
            </a:r>
            <a:r>
              <a:rPr lang="cy-GB" sz="2000" dirty="0"/>
              <a:t>)</a:t>
            </a:r>
          </a:p>
          <a:p>
            <a:r>
              <a:rPr lang="cy-GB" dirty="0">
                <a:solidFill>
                  <a:srgbClr val="FF0000"/>
                </a:solidFill>
              </a:rPr>
              <a:t>Gweithredol diriaethol </a:t>
            </a:r>
            <a:r>
              <a:rPr lang="cy-GB" sz="2000" dirty="0"/>
              <a:t>( o ryw 6)  </a:t>
            </a:r>
          </a:p>
          <a:p>
            <a:pPr lvl="1"/>
            <a:r>
              <a:rPr lang="cy-GB" sz="2000" dirty="0"/>
              <a:t>Ymwybyddiaeth o reolau yn rhai annymunol (ni ellir trafod rheolau) </a:t>
            </a:r>
          </a:p>
          <a:p>
            <a:r>
              <a:rPr lang="cy-GB" dirty="0">
                <a:solidFill>
                  <a:srgbClr val="FF0000"/>
                </a:solidFill>
              </a:rPr>
              <a:t>Gweithredol ffurfiol </a:t>
            </a:r>
            <a:r>
              <a:rPr lang="cy-GB" sz="2000" dirty="0"/>
              <a:t>( o ryw 10)</a:t>
            </a:r>
          </a:p>
          <a:p>
            <a:pPr lvl="1"/>
            <a:r>
              <a:rPr lang="cy-GB" sz="2000" dirty="0"/>
              <a:t>Sylweddoli bod rheolau'n ganlyniad i gydsyniad cydfuddiannol a bod modd eu newid.</a:t>
            </a:r>
          </a:p>
        </p:txBody>
      </p:sp>
      <p:sp>
        <p:nvSpPr>
          <p:cNvPr id="5" name="Content Placeholder 4">
            <a:extLst>
              <a:ext uri="{FF2B5EF4-FFF2-40B4-BE49-F238E27FC236}">
                <a16:creationId xmlns:a16="http://schemas.microsoft.com/office/drawing/2014/main" id="{5F52B0DA-FF5B-4E4A-BAAC-F0A09F602C8B}"/>
              </a:ext>
            </a:extLst>
          </p:cNvPr>
          <p:cNvSpPr>
            <a:spLocks noGrp="1"/>
          </p:cNvSpPr>
          <p:nvPr>
            <p:ph sz="half" idx="2"/>
          </p:nvPr>
        </p:nvSpPr>
        <p:spPr/>
        <p:txBody>
          <a:bodyPr>
            <a:normAutofit fontScale="55000" lnSpcReduction="20000"/>
          </a:bodyPr>
          <a:lstStyle/>
          <a:p>
            <a:r>
              <a:rPr lang="en-GB" sz="2000" dirty="0"/>
              <a:t>Piaget found that the way children thought about rules depended on their stage of cognitive development.</a:t>
            </a:r>
            <a:endParaRPr lang="en-GB" sz="2000" i="1" dirty="0"/>
          </a:p>
          <a:p>
            <a:r>
              <a:rPr lang="en-GB" sz="2000" dirty="0">
                <a:solidFill>
                  <a:srgbClr val="FF0000"/>
                </a:solidFill>
              </a:rPr>
              <a:t>Pre-operational</a:t>
            </a:r>
            <a:r>
              <a:rPr lang="en-GB" sz="2000" dirty="0"/>
              <a:t> (pre-school up to about 6)</a:t>
            </a:r>
          </a:p>
          <a:p>
            <a:pPr lvl="1"/>
            <a:r>
              <a:rPr lang="en-GB" sz="2000" dirty="0"/>
              <a:t>Behaviour not guided by rules (egocentric)</a:t>
            </a:r>
          </a:p>
          <a:p>
            <a:r>
              <a:rPr lang="en-GB" sz="2000" dirty="0">
                <a:solidFill>
                  <a:srgbClr val="FF0000"/>
                </a:solidFill>
              </a:rPr>
              <a:t>Concrete operational </a:t>
            </a:r>
            <a:r>
              <a:rPr lang="en-GB" sz="2000" dirty="0"/>
              <a:t>( from around 6)  </a:t>
            </a:r>
          </a:p>
          <a:p>
            <a:pPr lvl="1"/>
            <a:r>
              <a:rPr lang="en-GB" sz="2000" dirty="0"/>
              <a:t>Awareness of rules as inviolable (rules cannot be negotiated) </a:t>
            </a:r>
          </a:p>
          <a:p>
            <a:r>
              <a:rPr lang="en-GB" sz="2000" dirty="0">
                <a:solidFill>
                  <a:srgbClr val="FF0000"/>
                </a:solidFill>
              </a:rPr>
              <a:t>Formal operational </a:t>
            </a:r>
            <a:r>
              <a:rPr lang="en-GB" sz="2000" dirty="0"/>
              <a:t>( from around 10)</a:t>
            </a:r>
          </a:p>
          <a:p>
            <a:pPr lvl="1"/>
            <a:r>
              <a:rPr lang="en-GB" sz="2000" dirty="0"/>
              <a:t>Realise that rules are the result of mutual consent and can be changed.</a:t>
            </a:r>
          </a:p>
          <a:p>
            <a:endParaRPr lang="en-GB" dirty="0"/>
          </a:p>
        </p:txBody>
      </p:sp>
      <p:pic>
        <p:nvPicPr>
          <p:cNvPr id="4" name="Picture 3" descr="piaget.jpg"/>
          <p:cNvPicPr>
            <a:picLocks noChangeAspect="1"/>
          </p:cNvPicPr>
          <p:nvPr/>
        </p:nvPicPr>
        <p:blipFill>
          <a:blip r:embed="rId3" cstate="print"/>
          <a:stretch>
            <a:fillRect/>
          </a:stretch>
        </p:blipFill>
        <p:spPr>
          <a:xfrm>
            <a:off x="49706" y="129372"/>
            <a:ext cx="1415050" cy="18845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804890"/>
            <a:ext cx="8014834" cy="1059305"/>
          </a:xfrm>
        </p:spPr>
        <p:txBody>
          <a:bodyPr>
            <a:normAutofit/>
          </a:bodyPr>
          <a:lstStyle/>
          <a:p>
            <a:r>
              <a:rPr lang="en-GB" dirty="0">
                <a:solidFill>
                  <a:schemeClr val="accent6">
                    <a:lumMod val="75000"/>
                  </a:schemeClr>
                </a:solidFill>
              </a:rPr>
              <a:t>Piaget: </a:t>
            </a:r>
            <a:r>
              <a:rPr lang="cy-GB" dirty="0">
                <a:solidFill>
                  <a:schemeClr val="accent6">
                    <a:lumMod val="75000"/>
                  </a:schemeClr>
                </a:solidFill>
              </a:rPr>
              <a:t>Arsylwadau a chyfweliadau</a:t>
            </a:r>
            <a:br>
              <a:rPr lang="en-GB" dirty="0">
                <a:solidFill>
                  <a:schemeClr val="accent6">
                    <a:lumMod val="75000"/>
                  </a:schemeClr>
                </a:solidFill>
              </a:rPr>
            </a:br>
            <a:r>
              <a:rPr lang="en-GB" dirty="0">
                <a:solidFill>
                  <a:schemeClr val="accent6">
                    <a:lumMod val="75000"/>
                  </a:schemeClr>
                </a:solidFill>
              </a:rPr>
              <a:t>Piaget: Observations and interviews</a:t>
            </a:r>
            <a:endParaRPr lang="en-US" dirty="0">
              <a:solidFill>
                <a:schemeClr val="accent6">
                  <a:lumMod val="75000"/>
                </a:schemeClr>
              </a:solidFill>
            </a:endParaRPr>
          </a:p>
        </p:txBody>
      </p:sp>
      <p:sp>
        <p:nvSpPr>
          <p:cNvPr id="3" name="Content Placeholder 2"/>
          <p:cNvSpPr>
            <a:spLocks noGrp="1"/>
          </p:cNvSpPr>
          <p:nvPr>
            <p:ph sz="half" idx="1"/>
          </p:nvPr>
        </p:nvSpPr>
        <p:spPr/>
        <p:txBody>
          <a:bodyPr>
            <a:normAutofit/>
          </a:bodyPr>
          <a:lstStyle/>
          <a:p>
            <a:r>
              <a:rPr lang="cy-GB" dirty="0"/>
              <a:t>Dealltwriaeth o reolau marblis.</a:t>
            </a:r>
          </a:p>
          <a:p>
            <a:r>
              <a:rPr lang="cy-GB" dirty="0"/>
              <a:t>Cwestiynau, e.e.:</a:t>
            </a:r>
          </a:p>
          <a:p>
            <a:pPr lvl="1"/>
            <a:r>
              <a:rPr lang="cy-GB" dirty="0"/>
              <a:t>Beth yw'r rheolau?</a:t>
            </a:r>
          </a:p>
          <a:p>
            <a:pPr lvl="1"/>
            <a:r>
              <a:rPr lang="cy-GB" dirty="0"/>
              <a:t>A ellir dyfeisio rheol newydd?</a:t>
            </a:r>
          </a:p>
          <a:p>
            <a:pPr lvl="1"/>
            <a:r>
              <a:rPr lang="cy-GB" dirty="0"/>
              <a:t>O ble mae rheolau'n dod?</a:t>
            </a:r>
          </a:p>
          <a:p>
            <a:pPr lvl="1"/>
            <a:r>
              <a:rPr lang="cy-GB" dirty="0"/>
              <a:t>A yw’r rheolau bob amser wedi bod yr un fath?</a:t>
            </a:r>
          </a:p>
          <a:p>
            <a:endParaRPr lang="en-US" dirty="0"/>
          </a:p>
        </p:txBody>
      </p:sp>
      <p:sp>
        <p:nvSpPr>
          <p:cNvPr id="5" name="Content Placeholder 4">
            <a:extLst>
              <a:ext uri="{FF2B5EF4-FFF2-40B4-BE49-F238E27FC236}">
                <a16:creationId xmlns:a16="http://schemas.microsoft.com/office/drawing/2014/main" id="{A22EEFB9-6F26-43EF-B476-C087425A3606}"/>
              </a:ext>
            </a:extLst>
          </p:cNvPr>
          <p:cNvSpPr>
            <a:spLocks noGrp="1"/>
          </p:cNvSpPr>
          <p:nvPr>
            <p:ph sz="half" idx="2"/>
          </p:nvPr>
        </p:nvSpPr>
        <p:spPr/>
        <p:txBody>
          <a:bodyPr>
            <a:normAutofit/>
          </a:bodyPr>
          <a:lstStyle/>
          <a:p>
            <a:r>
              <a:rPr lang="en-GB" dirty="0"/>
              <a:t>Understanding of rules of marbles.</a:t>
            </a:r>
          </a:p>
          <a:p>
            <a:r>
              <a:rPr lang="en-GB" dirty="0"/>
              <a:t>Questions, </a:t>
            </a:r>
            <a:r>
              <a:rPr lang="en-GB" dirty="0" err="1"/>
              <a:t>eg</a:t>
            </a:r>
            <a:r>
              <a:rPr lang="en-GB" dirty="0"/>
              <a:t>:</a:t>
            </a:r>
          </a:p>
          <a:p>
            <a:pPr lvl="1"/>
            <a:r>
              <a:rPr lang="en-GB" dirty="0"/>
              <a:t>What are the rules?</a:t>
            </a:r>
          </a:p>
          <a:p>
            <a:pPr lvl="1"/>
            <a:r>
              <a:rPr lang="en-GB" dirty="0"/>
              <a:t>Can new rule be invented?</a:t>
            </a:r>
          </a:p>
          <a:p>
            <a:pPr lvl="1"/>
            <a:r>
              <a:rPr lang="en-GB" dirty="0"/>
              <a:t>Where do rules come from?</a:t>
            </a:r>
          </a:p>
          <a:p>
            <a:pPr lvl="1"/>
            <a:r>
              <a:rPr lang="en-GB" dirty="0"/>
              <a:t>Have rules always been the same?</a:t>
            </a:r>
          </a:p>
          <a:p>
            <a:endParaRPr lang="en-GB" dirty="0"/>
          </a:p>
        </p:txBody>
      </p:sp>
      <p:pic>
        <p:nvPicPr>
          <p:cNvPr id="4" name="Picture 3" descr="marbles-1.jpg"/>
          <p:cNvPicPr>
            <a:picLocks noChangeAspect="1"/>
          </p:cNvPicPr>
          <p:nvPr/>
        </p:nvPicPr>
        <p:blipFill>
          <a:blip r:embed="rId3" cstate="print"/>
          <a:stretch>
            <a:fillRect/>
          </a:stretch>
        </p:blipFill>
        <p:spPr>
          <a:xfrm>
            <a:off x="7812360" y="116632"/>
            <a:ext cx="1349896" cy="101242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Piaget….              Piaget….</a:t>
            </a:r>
          </a:p>
        </p:txBody>
      </p:sp>
      <p:sp>
        <p:nvSpPr>
          <p:cNvPr id="2" name="Content Placeholder 1"/>
          <p:cNvSpPr>
            <a:spLocks noGrp="1"/>
          </p:cNvSpPr>
          <p:nvPr>
            <p:ph sz="half" idx="1"/>
          </p:nvPr>
        </p:nvSpPr>
        <p:spPr/>
        <p:txBody>
          <a:bodyPr>
            <a:normAutofit fontScale="92500"/>
          </a:bodyPr>
          <a:lstStyle/>
          <a:p>
            <a:r>
              <a:rPr lang="cy-GB" sz="2600" dirty="0"/>
              <a:t>Datblygiad moesol gyda chymorth:</a:t>
            </a:r>
          </a:p>
          <a:p>
            <a:r>
              <a:rPr lang="cy-GB" sz="2600" dirty="0"/>
              <a:t>Aeddfedu
Profiad cymdeithasol </a:t>
            </a:r>
          </a:p>
          <a:p>
            <a:r>
              <a:rPr lang="cy-GB" sz="2600" dirty="0"/>
              <a:t>A gofalwyr sylfaenol</a:t>
            </a:r>
            <a:endParaRPr lang="cy-GB" dirty="0"/>
          </a:p>
          <a:p>
            <a:endParaRPr lang="en-GB" dirty="0"/>
          </a:p>
        </p:txBody>
      </p:sp>
      <p:sp>
        <p:nvSpPr>
          <p:cNvPr id="4" name="Content Placeholder 3">
            <a:extLst>
              <a:ext uri="{FF2B5EF4-FFF2-40B4-BE49-F238E27FC236}">
                <a16:creationId xmlns:a16="http://schemas.microsoft.com/office/drawing/2014/main" id="{AA62CC1E-D151-498E-9A01-9D091FF9ED3E}"/>
              </a:ext>
            </a:extLst>
          </p:cNvPr>
          <p:cNvSpPr>
            <a:spLocks noGrp="1"/>
          </p:cNvSpPr>
          <p:nvPr>
            <p:ph sz="half" idx="2"/>
          </p:nvPr>
        </p:nvSpPr>
        <p:spPr/>
        <p:txBody>
          <a:bodyPr>
            <a:normAutofit fontScale="92500"/>
          </a:bodyPr>
          <a:lstStyle/>
          <a:p>
            <a:r>
              <a:rPr lang="en-GB" sz="2800" dirty="0"/>
              <a:t>Moral development assisted by:</a:t>
            </a:r>
          </a:p>
          <a:p>
            <a:r>
              <a:rPr lang="en-GB" sz="2800" dirty="0"/>
              <a:t>Maturation</a:t>
            </a:r>
          </a:p>
          <a:p>
            <a:r>
              <a:rPr lang="en-GB" sz="2800" dirty="0"/>
              <a:t>Social experience </a:t>
            </a:r>
          </a:p>
          <a:p>
            <a:r>
              <a:rPr lang="en-GB" sz="2800" dirty="0"/>
              <a:t>And primary carers</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67565" y="620688"/>
            <a:ext cx="7043234" cy="1059305"/>
          </a:xfrm>
        </p:spPr>
        <p:txBody>
          <a:bodyPr>
            <a:normAutofit fontScale="90000"/>
          </a:bodyPr>
          <a:lstStyle/>
          <a:p>
            <a:r>
              <a:rPr lang="cy-GB" dirty="0"/>
              <a:t>Beirniadaeth o ddamcaniaeth </a:t>
            </a:r>
            <a:r>
              <a:rPr lang="cy-GB" dirty="0" err="1"/>
              <a:t>Piaget</a:t>
            </a:r>
            <a:r>
              <a:rPr lang="cy-GB" dirty="0"/>
              <a:t> </a:t>
            </a:r>
            <a:br>
              <a:rPr lang="en-GB" dirty="0"/>
            </a:br>
            <a:r>
              <a:rPr lang="en-GB" dirty="0"/>
              <a:t>Criticisms of Piaget’s theory</a:t>
            </a:r>
          </a:p>
        </p:txBody>
      </p:sp>
      <p:sp>
        <p:nvSpPr>
          <p:cNvPr id="2" name="Content Placeholder 1"/>
          <p:cNvSpPr>
            <a:spLocks noGrp="1"/>
          </p:cNvSpPr>
          <p:nvPr>
            <p:ph sz="half" idx="1"/>
          </p:nvPr>
        </p:nvSpPr>
        <p:spPr/>
        <p:txBody>
          <a:bodyPr>
            <a:normAutofit fontScale="85000" lnSpcReduction="10000"/>
          </a:bodyPr>
          <a:lstStyle/>
          <a:p>
            <a:r>
              <a:rPr lang="cy-GB" dirty="0"/>
              <a:t>Canfuwyd bod plant ifanc iawn 2-5 oed yn gallu dweud y gwahaniaeth rhwng rheolau moesol a chymdeithasol</a:t>
            </a:r>
            <a:r>
              <a:rPr lang="en-GB" dirty="0"/>
              <a:t>
</a:t>
            </a:r>
            <a:r>
              <a:rPr lang="cy-GB" dirty="0"/>
              <a:t>Yng nghyfnod realaeth foesol, mae’n hysbys fod plant wedi cwestiynau rheolau, maent yn teimlo'n annheg, tra byddant yn dal i dderbyn awdurdod mewn perthynas â materion moesol megis dwyn</a:t>
            </a:r>
            <a:r>
              <a:rPr lang="en-GB" dirty="0"/>
              <a:t>. </a:t>
            </a:r>
          </a:p>
          <a:p>
            <a:endParaRPr lang="en-GB" dirty="0"/>
          </a:p>
        </p:txBody>
      </p:sp>
      <p:sp>
        <p:nvSpPr>
          <p:cNvPr id="4" name="Content Placeholder 3">
            <a:extLst>
              <a:ext uri="{FF2B5EF4-FFF2-40B4-BE49-F238E27FC236}">
                <a16:creationId xmlns:a16="http://schemas.microsoft.com/office/drawing/2014/main" id="{56A18D95-F170-4C4E-8CAC-3C3B647671CB}"/>
              </a:ext>
            </a:extLst>
          </p:cNvPr>
          <p:cNvSpPr>
            <a:spLocks noGrp="1"/>
          </p:cNvSpPr>
          <p:nvPr>
            <p:ph sz="half" idx="2"/>
          </p:nvPr>
        </p:nvSpPr>
        <p:spPr/>
        <p:txBody>
          <a:bodyPr>
            <a:normAutofit fontScale="85000" lnSpcReduction="10000"/>
          </a:bodyPr>
          <a:lstStyle/>
          <a:p>
            <a:r>
              <a:rPr lang="en-GB" dirty="0"/>
              <a:t>Very young children aged 2-5 years old have been found to be able to tell the difference between moral and social rules</a:t>
            </a:r>
          </a:p>
          <a:p>
            <a:r>
              <a:rPr lang="en-GB" dirty="0"/>
              <a:t>Moral realism stage children have been know to questions rules, they feel unfair, whilst still accepting authority in relation to moral issues such as stealing.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1" y="260648"/>
            <a:ext cx="7763314" cy="1603547"/>
          </a:xfrm>
        </p:spPr>
        <p:txBody>
          <a:bodyPr>
            <a:normAutofit fontScale="90000"/>
          </a:bodyPr>
          <a:lstStyle/>
          <a:p>
            <a:r>
              <a:rPr lang="en-GB" sz="4400" dirty="0">
                <a:latin typeface="Gill Sans MT" panose="020B0502020104020203" pitchFamily="34" charset="0"/>
              </a:rPr>
              <a:t>Lawrence Kohlberg – </a:t>
            </a:r>
            <a:br>
              <a:rPr lang="en-GB" sz="4400" dirty="0">
                <a:latin typeface="Gill Sans MT" panose="020B0502020104020203" pitchFamily="34" charset="0"/>
              </a:rPr>
            </a:br>
            <a:r>
              <a:rPr lang="cy-GB" sz="4400" dirty="0">
                <a:latin typeface="Gill Sans MT" panose="020B0502020104020203" pitchFamily="34" charset="0"/>
              </a:rPr>
              <a:t>Datblygiad Moesol</a:t>
            </a:r>
            <a:br>
              <a:rPr lang="en-GB" sz="4400" dirty="0">
                <a:latin typeface="Gill Sans MT" panose="020B0502020104020203" pitchFamily="34" charset="0"/>
              </a:rPr>
            </a:br>
            <a:r>
              <a:rPr lang="en-GB" sz="4400" dirty="0">
                <a:latin typeface="Gill Sans MT" panose="020B0502020104020203" pitchFamily="34" charset="0"/>
              </a:rPr>
              <a:t>Moral Development</a:t>
            </a:r>
            <a:endParaRPr lang="en-GB" dirty="0">
              <a:latin typeface="Gill Sans MT" panose="020B0502020104020203" pitchFamily="34" charset="0"/>
            </a:endParaRPr>
          </a:p>
        </p:txBody>
      </p:sp>
      <p:sp>
        <p:nvSpPr>
          <p:cNvPr id="2" name="Content Placeholder 1"/>
          <p:cNvSpPr>
            <a:spLocks noGrp="1"/>
          </p:cNvSpPr>
          <p:nvPr>
            <p:ph sz="half" idx="1"/>
          </p:nvPr>
        </p:nvSpPr>
        <p:spPr/>
        <p:txBody>
          <a:bodyPr>
            <a:normAutofit fontScale="70000" lnSpcReduction="20000"/>
          </a:bodyPr>
          <a:lstStyle/>
          <a:p>
            <a:r>
              <a:rPr lang="cy-GB" dirty="0"/>
              <a:t>Gan adeiladu ar syniadau </a:t>
            </a:r>
            <a:r>
              <a:rPr lang="cy-GB" dirty="0" err="1"/>
              <a:t>Piaget</a:t>
            </a:r>
            <a:r>
              <a:rPr lang="cy-GB" dirty="0"/>
              <a:t> o ddatblygiad moesol a'u diwygio.</a:t>
            </a:r>
          </a:p>
          <a:p>
            <a:r>
              <a:rPr lang="cy-GB" dirty="0"/>
              <a:t>Dyfeisiodd ffordd o fesur rhesymau moesol sy’n seiliedig ar ymatebion cyfranogwyr ymchwil i gyfyng-gyngor moesol.</a:t>
            </a:r>
          </a:p>
          <a:p>
            <a:r>
              <a:rPr lang="cy-GB" dirty="0"/>
              <a:t>Crëwyd chwe cham (3 lefel) i'w ddamcaniaeth
Gwyliwch y </a:t>
            </a:r>
            <a:r>
              <a:rPr lang="cy-GB" dirty="0">
                <a:hlinkClick r:id="rId3"/>
              </a:rPr>
              <a:t>fideo</a:t>
            </a:r>
            <a:r>
              <a:rPr lang="cy-GB" dirty="0"/>
              <a:t> a gwneud nodiadau</a:t>
            </a:r>
          </a:p>
          <a:p>
            <a:r>
              <a:rPr lang="cy-GB" dirty="0"/>
              <a:t>Trafodwch</a:t>
            </a:r>
          </a:p>
        </p:txBody>
      </p:sp>
      <p:sp>
        <p:nvSpPr>
          <p:cNvPr id="5" name="Content Placeholder 4">
            <a:extLst>
              <a:ext uri="{FF2B5EF4-FFF2-40B4-BE49-F238E27FC236}">
                <a16:creationId xmlns:a16="http://schemas.microsoft.com/office/drawing/2014/main" id="{05BF673F-1421-48EC-BA80-833E07905327}"/>
              </a:ext>
            </a:extLst>
          </p:cNvPr>
          <p:cNvSpPr>
            <a:spLocks noGrp="1"/>
          </p:cNvSpPr>
          <p:nvPr>
            <p:ph sz="half" idx="2"/>
          </p:nvPr>
        </p:nvSpPr>
        <p:spPr/>
        <p:txBody>
          <a:bodyPr>
            <a:normAutofit fontScale="70000" lnSpcReduction="20000"/>
          </a:bodyPr>
          <a:lstStyle/>
          <a:p>
            <a:r>
              <a:rPr lang="en-GB" dirty="0"/>
              <a:t>Building on and revising Piaget’s ideas of moral development.</a:t>
            </a:r>
          </a:p>
          <a:p>
            <a:r>
              <a:rPr lang="en-GB" dirty="0"/>
              <a:t>He devised a way of measuring moral reasoning based on research participants responses to moral dilemmas.</a:t>
            </a:r>
          </a:p>
          <a:p>
            <a:r>
              <a:rPr lang="en-GB" dirty="0"/>
              <a:t>Created six stages  (3 levels) to his theory</a:t>
            </a:r>
          </a:p>
          <a:p>
            <a:r>
              <a:rPr lang="en-GB" dirty="0"/>
              <a:t>Watch the </a:t>
            </a:r>
            <a:r>
              <a:rPr lang="en-GB" dirty="0">
                <a:hlinkClick r:id="rId3"/>
              </a:rPr>
              <a:t>video</a:t>
            </a:r>
            <a:r>
              <a:rPr lang="en-GB" dirty="0"/>
              <a:t> and make notes</a:t>
            </a:r>
          </a:p>
          <a:p>
            <a:r>
              <a:rPr lang="en-GB" dirty="0"/>
              <a:t>Discuss</a:t>
            </a:r>
          </a:p>
          <a:p>
            <a:endParaRPr lang="en-GB" dirty="0"/>
          </a:p>
        </p:txBody>
      </p:sp>
      <p:pic>
        <p:nvPicPr>
          <p:cNvPr id="4" name="Picture 6" descr="kohlberg_1975_2"/>
          <p:cNvPicPr>
            <a:picLocks noChangeAspect="1" noChangeArrowheads="1"/>
          </p:cNvPicPr>
          <p:nvPr/>
        </p:nvPicPr>
        <p:blipFill>
          <a:blip r:embed="rId4" cstate="print"/>
          <a:srcRect l="2831" t="1942" r="5849" b="21675"/>
          <a:stretch>
            <a:fillRect/>
          </a:stretch>
        </p:blipFill>
        <p:spPr bwMode="auto">
          <a:xfrm>
            <a:off x="7020272" y="4619097"/>
            <a:ext cx="1801652" cy="2194548"/>
          </a:xfrm>
          <a:prstGeom prst="rect">
            <a:avLst/>
          </a:prstGeom>
          <a:noFill/>
          <a:ln w="28575">
            <a:solidFill>
              <a:srgbClr val="3399FF"/>
            </a:solid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Picture 4" descr="http://www.mhhe.com/socscience/intro/ibank/ibank/0025.jpg"/>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4" name="Rectangle 3"/>
          <p:cNvSpPr/>
          <p:nvPr/>
        </p:nvSpPr>
        <p:spPr>
          <a:xfrm>
            <a:off x="2051720" y="0"/>
            <a:ext cx="5904656" cy="3326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fontScale="90000"/>
          </a:bodyPr>
          <a:lstStyle/>
          <a:p>
            <a:br>
              <a:rPr lang="en-GB" dirty="0">
                <a:solidFill>
                  <a:srgbClr val="FFC000"/>
                </a:solidFill>
              </a:rPr>
            </a:br>
            <a:r>
              <a:rPr lang="en-GB" dirty="0" err="1"/>
              <a:t>Cyfyng-gyngor</a:t>
            </a:r>
            <a:r>
              <a:rPr lang="en-GB" dirty="0"/>
              <a:t> </a:t>
            </a:r>
            <a:r>
              <a:rPr lang="en-GB" dirty="0" err="1"/>
              <a:t>Moesol</a:t>
            </a:r>
            <a:r>
              <a:rPr lang="en-GB" dirty="0"/>
              <a:t> </a:t>
            </a:r>
            <a:r>
              <a:rPr lang="en-GB" dirty="0" err="1"/>
              <a:t>KoHlBerg</a:t>
            </a:r>
            <a:r>
              <a:rPr lang="en-GB" dirty="0"/>
              <a:t> – Heinz </a:t>
            </a:r>
            <a:r>
              <a:rPr lang="en-GB" dirty="0" err="1"/>
              <a:t>yn</a:t>
            </a:r>
            <a:r>
              <a:rPr lang="en-GB" dirty="0"/>
              <a:t> </a:t>
            </a:r>
            <a:r>
              <a:rPr lang="en-GB" dirty="0" err="1"/>
              <a:t>dwyn</a:t>
            </a:r>
            <a:r>
              <a:rPr lang="en-GB" dirty="0"/>
              <a:t> </a:t>
            </a:r>
            <a:r>
              <a:rPr lang="en-GB" dirty="0" err="1"/>
              <a:t>cyffur</a:t>
            </a:r>
            <a:endParaRPr lang="en-US" dirty="0"/>
          </a:p>
        </p:txBody>
      </p:sp>
      <p:sp>
        <p:nvSpPr>
          <p:cNvPr id="3" name="Content Placeholder 2"/>
          <p:cNvSpPr>
            <a:spLocks noGrp="1"/>
          </p:cNvSpPr>
          <p:nvPr>
            <p:ph idx="1"/>
          </p:nvPr>
        </p:nvSpPr>
        <p:spPr>
          <a:xfrm>
            <a:off x="457200" y="1700808"/>
            <a:ext cx="8229600" cy="4752528"/>
          </a:xfrm>
        </p:spPr>
        <p:txBody>
          <a:bodyPr>
            <a:noAutofit/>
          </a:bodyPr>
          <a:lstStyle/>
          <a:p>
            <a:pPr>
              <a:buNone/>
            </a:pPr>
            <a:endParaRPr lang="en-GB" sz="1800" dirty="0"/>
          </a:p>
          <a:p>
            <a:pPr>
              <a:buNone/>
            </a:pPr>
            <a:r>
              <a:rPr lang="cy-GB" sz="1800" dirty="0"/>
              <a:t>Yn Ewrop, roedd menyw yn agos at farwolaeth o fath arbennig o ganser. Roedd un cyffur a allai ei hachub ym marn y meddygon. Roedd yn fath o radiwm yr oedd fferyllydd yn yr un dref wedi'i ddarganfod yn ddiweddar. Roedd y cyffur yn ddrud i’w gynhyrchu, ond roedd y fferyllydd yn codi deg gwaith yr hyn y mae'r cyffur yn ei gostio i’w wneud. Aeth gŵr y fenyw sâl, Heinz, at bawb yr oedd yn eu hadnabod i fenthyca'r arian, ond dim ond tua $1,000 y gallai roi at ei gilydd, sef hanner yr hyn y mae'n ei gostio. Dywedodd wrth y fferyllydd fod ei wraig yn marw a gofynnodd iddo ei werthu'n rhatach neu adael iddo dalu'n ddiweddarach. Ond meddai’r fferyllydd: "Na, fe wnes i ddarganfod y cyffur ac rwy'n mynd i wneud arian ohono." Felly yn ei anobaith, dyma Heinz yn torri i mewn i siop y dyn i ddwyn y cyffur i'w wraig. </a:t>
            </a:r>
            <a:r>
              <a:rPr lang="en-GB" sz="1800" dirty="0"/>
              <a:t>(Kohlberg, 1963)</a:t>
            </a:r>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fontScale="90000"/>
          </a:bodyPr>
          <a:lstStyle/>
          <a:p>
            <a:br>
              <a:rPr lang="en-GB" dirty="0">
                <a:solidFill>
                  <a:srgbClr val="FFC000"/>
                </a:solidFill>
              </a:rPr>
            </a:br>
            <a:r>
              <a:rPr lang="en-GB" dirty="0" err="1"/>
              <a:t>KoHlBerg’s</a:t>
            </a:r>
            <a:r>
              <a:rPr lang="en-GB" dirty="0"/>
              <a:t> Moral dilemma – Heinz steals a drug</a:t>
            </a:r>
            <a:endParaRPr lang="en-US" dirty="0"/>
          </a:p>
        </p:txBody>
      </p:sp>
      <p:sp>
        <p:nvSpPr>
          <p:cNvPr id="3" name="Content Placeholder 2"/>
          <p:cNvSpPr>
            <a:spLocks noGrp="1"/>
          </p:cNvSpPr>
          <p:nvPr>
            <p:ph idx="1"/>
          </p:nvPr>
        </p:nvSpPr>
        <p:spPr>
          <a:xfrm>
            <a:off x="457200" y="2060848"/>
            <a:ext cx="8229600" cy="4392488"/>
          </a:xfrm>
        </p:spPr>
        <p:txBody>
          <a:bodyPr>
            <a:noAutofit/>
          </a:bodyPr>
          <a:lstStyle/>
          <a:p>
            <a:pPr>
              <a:buNone/>
            </a:pPr>
            <a:endParaRPr lang="en-GB" sz="1800" dirty="0"/>
          </a:p>
          <a:p>
            <a:pPr>
              <a:buNone/>
            </a:pPr>
            <a:r>
              <a:rPr lang="en-GB" sz="1800" dirty="0"/>
              <a:t>In Europe, a woman was near death from a special kind of cancer. There was one drug that the doctors thought might save her. It was a form of radium that a chemist in the same town had recently discovered. The drug was expensive to make, but the chemist was charging ten times what the drug cost him to make. The sick woman's husband, Heinz, went to everyone he knew to borrow the money, but he could only get together about $1,000, which is half of what it cost. He told the chemist that his wife was dying and asked him to sell it cheaper or let him pay later. But the chemist said: "No, I discovered the drug and I'm going to make money from it." So Heinz got desperate and broke into the man’s store to steal the drug-for his wife. (Kohlberg, 1963)</a:t>
            </a:r>
            <a:endParaRPr lang="en-US" sz="1800" dirty="0"/>
          </a:p>
        </p:txBody>
      </p:sp>
    </p:spTree>
    <p:extLst>
      <p:ext uri="{BB962C8B-B14F-4D97-AF65-F5344CB8AC3E}">
        <p14:creationId xmlns:p14="http://schemas.microsoft.com/office/powerpoint/2010/main" val="3755826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F9922-6D71-4E5F-B938-5D60F7E420AE}"/>
              </a:ext>
            </a:extLst>
          </p:cNvPr>
          <p:cNvSpPr>
            <a:spLocks noGrp="1"/>
          </p:cNvSpPr>
          <p:nvPr>
            <p:ph type="title"/>
          </p:nvPr>
        </p:nvSpPr>
        <p:spPr>
          <a:xfrm>
            <a:off x="827584" y="620688"/>
            <a:ext cx="8136904" cy="1243507"/>
          </a:xfrm>
        </p:spPr>
        <p:txBody>
          <a:bodyPr>
            <a:normAutofit fontScale="90000"/>
          </a:bodyPr>
          <a:lstStyle/>
          <a:p>
            <a:r>
              <a:rPr lang="cy-GB" dirty="0"/>
              <a:t>Cwestiynau a ofynnwyd gan </a:t>
            </a:r>
            <a:r>
              <a:rPr lang="en-GB" dirty="0"/>
              <a:t>Kohlberg</a:t>
            </a:r>
            <a:br>
              <a:rPr lang="en-GB" dirty="0"/>
            </a:br>
            <a:r>
              <a:rPr lang="en-GB" dirty="0"/>
              <a:t>Questions asked by Kohlberg</a:t>
            </a:r>
          </a:p>
        </p:txBody>
      </p:sp>
      <p:sp>
        <p:nvSpPr>
          <p:cNvPr id="3" name="Content Placeholder 2"/>
          <p:cNvSpPr>
            <a:spLocks noGrp="1"/>
          </p:cNvSpPr>
          <p:nvPr>
            <p:ph sz="half" idx="1"/>
          </p:nvPr>
        </p:nvSpPr>
        <p:spPr/>
        <p:txBody>
          <a:bodyPr>
            <a:normAutofit fontScale="62500" lnSpcReduction="20000"/>
          </a:bodyPr>
          <a:lstStyle/>
          <a:p>
            <a:r>
              <a:rPr lang="cy-GB" dirty="0"/>
              <a:t>A ddylai Heinz ddwyn y cyffur?</a:t>
            </a:r>
            <a:endParaRPr lang="cy-GB" sz="2000" dirty="0"/>
          </a:p>
          <a:p>
            <a:r>
              <a:rPr lang="cy-GB" dirty="0"/>
              <a:t>A bwrw nad ei wraig yw'r sawl sy'n marw ond yn rhywun dieithr. A ddylai Heinz ddwyn y cyffur?</a:t>
            </a:r>
            <a:endParaRPr lang="cy-GB" sz="2000" dirty="0"/>
          </a:p>
          <a:p>
            <a:r>
              <a:rPr lang="cy-GB" dirty="0"/>
              <a:t>Pe bai'n gyffur i gi anwes y mae'n ei garu a ddylai Heinz ddwyn y cyffur</a:t>
            </a:r>
            <a:r>
              <a:rPr lang="cy-GB" sz="2000" dirty="0"/>
              <a:t>?</a:t>
            </a:r>
            <a:r>
              <a:rPr lang="cy-GB" dirty="0"/>
              <a:t> </a:t>
            </a:r>
            <a:endParaRPr lang="cy-GB" sz="2000" dirty="0"/>
          </a:p>
          <a:p>
            <a:r>
              <a:rPr lang="cy-GB" dirty="0"/>
              <a:t>A yw'n bwysig i bobl wneud popeth yn eu gallu i achub bywyd rhywun arall?</a:t>
            </a:r>
            <a:endParaRPr lang="cy-GB" sz="2000" dirty="0"/>
          </a:p>
          <a:p>
            <a:r>
              <a:rPr lang="cy-GB" dirty="0"/>
              <a:t>A yw yn erbyn y gyfraith i Heinz ddwyn?</a:t>
            </a:r>
            <a:endParaRPr lang="cy-GB" sz="2000" dirty="0"/>
          </a:p>
          <a:p>
            <a:r>
              <a:rPr lang="cy-GB" dirty="0"/>
              <a:t>A ddylai pobl geisio gwneud popeth o fewn eu gallu i ufuddhau i'r gyfraith</a:t>
            </a:r>
            <a:r>
              <a:rPr lang="cy-GB" sz="2000" dirty="0"/>
              <a:t>?</a:t>
            </a:r>
          </a:p>
          <a:p>
            <a:r>
              <a:rPr lang="cy-GB" dirty="0"/>
              <a:t>A oedd gan y fferyllydd yr hawl i godi cymaint</a:t>
            </a:r>
            <a:r>
              <a:rPr lang="cy-GB" sz="2000" dirty="0"/>
              <a:t>?</a:t>
            </a:r>
          </a:p>
          <a:p>
            <a:endParaRPr lang="en-US" dirty="0"/>
          </a:p>
        </p:txBody>
      </p:sp>
      <p:sp>
        <p:nvSpPr>
          <p:cNvPr id="4" name="Content Placeholder 3">
            <a:extLst>
              <a:ext uri="{FF2B5EF4-FFF2-40B4-BE49-F238E27FC236}">
                <a16:creationId xmlns:a16="http://schemas.microsoft.com/office/drawing/2014/main" id="{A5BCB39F-8678-4F59-AAF1-9C838C393E91}"/>
              </a:ext>
            </a:extLst>
          </p:cNvPr>
          <p:cNvSpPr>
            <a:spLocks noGrp="1"/>
          </p:cNvSpPr>
          <p:nvPr>
            <p:ph sz="half" idx="2"/>
          </p:nvPr>
        </p:nvSpPr>
        <p:spPr>
          <a:xfrm>
            <a:off x="4889182" y="2013936"/>
            <a:ext cx="3125652" cy="3719320"/>
          </a:xfrm>
        </p:spPr>
        <p:txBody>
          <a:bodyPr>
            <a:noAutofit/>
          </a:bodyPr>
          <a:lstStyle/>
          <a:p>
            <a:r>
              <a:rPr lang="en-GB" sz="1200" dirty="0"/>
              <a:t>Should Heinz steal the drug?</a:t>
            </a:r>
          </a:p>
          <a:p>
            <a:r>
              <a:rPr lang="en-GB" sz="1200" dirty="0"/>
              <a:t>Suppose the person dying is not his wife but a stranger. Should Heinz steal the drug?</a:t>
            </a:r>
          </a:p>
          <a:p>
            <a:r>
              <a:rPr lang="en-GB" sz="1200" dirty="0"/>
              <a:t>If it was a drug for a pet dog that he loves should </a:t>
            </a:r>
            <a:r>
              <a:rPr lang="en-US" sz="1200" dirty="0"/>
              <a:t>Heinz steal the drug?</a:t>
            </a:r>
          </a:p>
          <a:p>
            <a:r>
              <a:rPr lang="en-GB" sz="1200" dirty="0"/>
              <a:t>Is it important for people to do everything they can to save another’s life?</a:t>
            </a:r>
          </a:p>
          <a:p>
            <a:r>
              <a:rPr lang="en-GB" sz="1200" dirty="0"/>
              <a:t>Is it against the law for Heinz to steal?</a:t>
            </a:r>
          </a:p>
          <a:p>
            <a:r>
              <a:rPr lang="en-GB" sz="1200" dirty="0"/>
              <a:t>Should people try to do everything they can to </a:t>
            </a:r>
            <a:r>
              <a:rPr lang="en-US" sz="1200" dirty="0"/>
              <a:t>obey the law?</a:t>
            </a:r>
          </a:p>
          <a:p>
            <a:r>
              <a:rPr lang="en-GB" sz="1200" dirty="0"/>
              <a:t>Did the chemist have the right to charge that </a:t>
            </a:r>
            <a:r>
              <a:rPr lang="en-US" sz="1200" dirty="0"/>
              <a:t>much?</a:t>
            </a:r>
            <a:endParaRPr lang="en-GB"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404664"/>
            <a:ext cx="8928992" cy="1459531"/>
          </a:xfrm>
        </p:spPr>
        <p:txBody>
          <a:bodyPr>
            <a:normAutofit/>
          </a:bodyPr>
          <a:lstStyle/>
          <a:p>
            <a:r>
              <a:rPr lang="cy-GB" dirty="0"/>
              <a:t>Beirniadaeth o ddamcaniaeth </a:t>
            </a:r>
            <a:r>
              <a:rPr lang="en-GB" dirty="0"/>
              <a:t>Kohlberg </a:t>
            </a:r>
            <a:br>
              <a:rPr lang="en-GB" dirty="0"/>
            </a:br>
            <a:r>
              <a:rPr lang="en-GB" dirty="0"/>
              <a:t>Criticisms of Kohlberg's theory </a:t>
            </a:r>
          </a:p>
        </p:txBody>
      </p:sp>
      <p:sp>
        <p:nvSpPr>
          <p:cNvPr id="2" name="Content Placeholder 1"/>
          <p:cNvSpPr>
            <a:spLocks noGrp="1"/>
          </p:cNvSpPr>
          <p:nvPr>
            <p:ph sz="half" idx="1"/>
          </p:nvPr>
        </p:nvSpPr>
        <p:spPr/>
        <p:txBody>
          <a:bodyPr/>
          <a:lstStyle/>
          <a:p>
            <a:r>
              <a:rPr lang="cy-GB" dirty="0"/>
              <a:t>Nid yw ymddygiad moesol bob amser yn cyfateb i resymu moesol 
Ai cyfiawnder yw'r unig agwedd ar resymu moesol y dylem ei ystyried?</a:t>
            </a:r>
          </a:p>
          <a:p>
            <a:endParaRPr lang="en-GB" dirty="0"/>
          </a:p>
          <a:p>
            <a:endParaRPr lang="en-GB" dirty="0"/>
          </a:p>
        </p:txBody>
      </p:sp>
      <p:sp>
        <p:nvSpPr>
          <p:cNvPr id="4" name="Content Placeholder 3">
            <a:extLst>
              <a:ext uri="{FF2B5EF4-FFF2-40B4-BE49-F238E27FC236}">
                <a16:creationId xmlns:a16="http://schemas.microsoft.com/office/drawing/2014/main" id="{C7EB5D0D-7AE1-4329-8178-09BC229A5E16}"/>
              </a:ext>
            </a:extLst>
          </p:cNvPr>
          <p:cNvSpPr>
            <a:spLocks noGrp="1"/>
          </p:cNvSpPr>
          <p:nvPr>
            <p:ph sz="half" idx="2"/>
          </p:nvPr>
        </p:nvSpPr>
        <p:spPr/>
        <p:txBody>
          <a:bodyPr/>
          <a:lstStyle/>
          <a:p>
            <a:r>
              <a:rPr lang="en-GB" dirty="0"/>
              <a:t>Moral behaviour does not always match moral reasoning </a:t>
            </a:r>
          </a:p>
          <a:p>
            <a:r>
              <a:rPr lang="en-GB" dirty="0"/>
              <a:t>Is justice the only aspect or moral reasoning we should consider?</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DAMCANIAETH Gilligan </a:t>
            </a:r>
            <a:br>
              <a:rPr lang="en-GB" dirty="0"/>
            </a:br>
            <a:r>
              <a:rPr lang="en-GB" dirty="0"/>
              <a:t>Gilligan’s theory </a:t>
            </a:r>
          </a:p>
        </p:txBody>
      </p:sp>
      <p:sp>
        <p:nvSpPr>
          <p:cNvPr id="2" name="Content Placeholder 1"/>
          <p:cNvSpPr>
            <a:spLocks noGrp="1"/>
          </p:cNvSpPr>
          <p:nvPr>
            <p:ph sz="half" idx="1"/>
          </p:nvPr>
        </p:nvSpPr>
        <p:spPr/>
        <p:txBody>
          <a:bodyPr>
            <a:normAutofit fontScale="47500" lnSpcReduction="20000"/>
          </a:bodyPr>
          <a:lstStyle/>
          <a:p>
            <a:r>
              <a:rPr lang="cy-GB" sz="2900" dirty="0"/>
              <a:t>Awgrymodd fod damcaniaethau </a:t>
            </a:r>
            <a:r>
              <a:rPr lang="cy-GB" sz="2900" dirty="0" err="1"/>
              <a:t>Kohlberg</a:t>
            </a:r>
            <a:r>
              <a:rPr lang="cy-GB" sz="2900" dirty="0"/>
              <a:t> yn rhagfarnllyd gan mai dim ond dynion a gyfwelwyd
Credai </a:t>
            </a:r>
            <a:r>
              <a:rPr lang="cy-GB" sz="2900" dirty="0" err="1"/>
              <a:t>Gilligan</a:t>
            </a:r>
            <a:r>
              <a:rPr lang="cy-GB" sz="2900" dirty="0"/>
              <a:t> fod damcaniaeth </a:t>
            </a:r>
            <a:r>
              <a:rPr lang="cy-GB" sz="2900" dirty="0" err="1"/>
              <a:t>Kohlberg</a:t>
            </a:r>
            <a:r>
              <a:rPr lang="cy-GB" sz="2900" dirty="0"/>
              <a:t> yn </a:t>
            </a:r>
            <a:r>
              <a:rPr lang="cy-GB" sz="2900" dirty="0" err="1"/>
              <a:t>androganolog</a:t>
            </a:r>
            <a:r>
              <a:rPr lang="cy-GB" sz="2900" dirty="0"/>
              <a:t> .</a:t>
            </a:r>
          </a:p>
          <a:p>
            <a:pPr>
              <a:buFontTx/>
              <a:buChar char="•"/>
            </a:pPr>
            <a:r>
              <a:rPr lang="cy-GB" sz="2900" dirty="0"/>
              <a:t>Mae ei gwaith o werth oherwydd:</a:t>
            </a:r>
          </a:p>
          <a:p>
            <a:pPr lvl="1">
              <a:buFontTx/>
              <a:buChar char="•"/>
            </a:pPr>
            <a:r>
              <a:rPr lang="cy-GB" sz="2900" dirty="0"/>
              <a:t> mae mwy i realiti nag ufuddhau i gyfreithiau a rheolau</a:t>
            </a:r>
          </a:p>
          <a:p>
            <a:pPr lvl="1">
              <a:buFontTx/>
              <a:buChar char="•"/>
            </a:pPr>
            <a:r>
              <a:rPr lang="cy-GB" sz="2900" dirty="0"/>
              <a:t>Mae pryderon tosturiol a chyfrifoldeb rhyngbersonol yr un mor bwysig.</a:t>
            </a:r>
          </a:p>
          <a:p>
            <a:endParaRPr lang="en-GB" sz="2200" dirty="0"/>
          </a:p>
        </p:txBody>
      </p:sp>
      <p:sp>
        <p:nvSpPr>
          <p:cNvPr id="5" name="Content Placeholder 4">
            <a:extLst>
              <a:ext uri="{FF2B5EF4-FFF2-40B4-BE49-F238E27FC236}">
                <a16:creationId xmlns:a16="http://schemas.microsoft.com/office/drawing/2014/main" id="{3DA55A38-6165-454E-9BAE-71AAAB205BE6}"/>
              </a:ext>
            </a:extLst>
          </p:cNvPr>
          <p:cNvSpPr>
            <a:spLocks noGrp="1"/>
          </p:cNvSpPr>
          <p:nvPr>
            <p:ph sz="half" idx="2"/>
          </p:nvPr>
        </p:nvSpPr>
        <p:spPr>
          <a:xfrm>
            <a:off x="4889182" y="2013936"/>
            <a:ext cx="2659968" cy="3575304"/>
          </a:xfrm>
        </p:spPr>
        <p:txBody>
          <a:bodyPr>
            <a:normAutofit fontScale="47500" lnSpcReduction="20000"/>
          </a:bodyPr>
          <a:lstStyle/>
          <a:p>
            <a:r>
              <a:rPr lang="en-GB" sz="2900" dirty="0"/>
              <a:t>She suggested that Kohlberg theories were biased because he only interviewed males</a:t>
            </a:r>
          </a:p>
          <a:p>
            <a:pPr>
              <a:buFontTx/>
              <a:buChar char="•"/>
            </a:pPr>
            <a:r>
              <a:rPr lang="en-GB" sz="2900" dirty="0"/>
              <a:t>Gilligan believed Kohlberg’s theory was androcentric .</a:t>
            </a:r>
          </a:p>
          <a:p>
            <a:pPr>
              <a:buFontTx/>
              <a:buChar char="•"/>
            </a:pPr>
            <a:r>
              <a:rPr lang="en-GB" sz="2900" dirty="0"/>
              <a:t>Her work is of value because:</a:t>
            </a:r>
          </a:p>
          <a:p>
            <a:pPr lvl="1">
              <a:buFontTx/>
              <a:buChar char="•"/>
            </a:pPr>
            <a:r>
              <a:rPr lang="en-GB" sz="2900" dirty="0"/>
              <a:t> there is more to reality than obeying laws and rules</a:t>
            </a:r>
          </a:p>
          <a:p>
            <a:pPr lvl="1">
              <a:buFontTx/>
              <a:buChar char="•"/>
            </a:pPr>
            <a:r>
              <a:rPr lang="en-GB" sz="2900" dirty="0"/>
              <a:t>Compassionate concerns and interpersonal responsibility  is just as important.</a:t>
            </a:r>
          </a:p>
          <a:p>
            <a:endParaRPr lang="en-GB" dirty="0"/>
          </a:p>
        </p:txBody>
      </p:sp>
      <p:pic>
        <p:nvPicPr>
          <p:cNvPr id="4" name="Picture 9" descr="carol"/>
          <p:cNvPicPr>
            <a:picLocks noChangeAspect="1" noChangeArrowheads="1"/>
          </p:cNvPicPr>
          <p:nvPr/>
        </p:nvPicPr>
        <p:blipFill>
          <a:blip r:embed="rId3" cstate="print"/>
          <a:srcRect/>
          <a:stretch>
            <a:fillRect/>
          </a:stretch>
        </p:blipFill>
        <p:spPr bwMode="auto">
          <a:xfrm>
            <a:off x="7549150" y="1772816"/>
            <a:ext cx="1594849" cy="2349718"/>
          </a:xfrm>
          <a:prstGeom prst="rect">
            <a:avLst/>
          </a:prstGeom>
          <a:noFill/>
          <a:ln w="28575">
            <a:solidFill>
              <a:srgbClr val="3399FF"/>
            </a:solid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32656"/>
            <a:ext cx="8712968" cy="1521099"/>
          </a:xfrm>
        </p:spPr>
        <p:txBody>
          <a:bodyPr>
            <a:normAutofit fontScale="90000"/>
          </a:bodyPr>
          <a:lstStyle/>
          <a:p>
            <a:pPr>
              <a:defRPr/>
            </a:pPr>
            <a:r>
              <a:rPr lang="cy-GB" sz="2000" dirty="0"/>
              <a:t>Pe bai'r car hwn yn eistedd yn y maes parcio ar ôl y ddarlith hon gyda'r allweddi ynddo A BOD gwarant absoliwt na fyddech yn cael eich dal pe baech yn ei gymryd,  a fyddech yn gyrru i ffwrdd ynddo?</a:t>
            </a:r>
            <a:br>
              <a:rPr lang="cy-GB" sz="2000" dirty="0"/>
            </a:br>
            <a:r>
              <a:rPr lang="en-GB" sz="2000" dirty="0"/>
              <a:t>If this car was sitting in the car park after this lecture with the keys in it and there was an absolute guarantee that you would not be caught if you took it, would you drive off in it?</a:t>
            </a:r>
          </a:p>
        </p:txBody>
      </p:sp>
      <p:pic>
        <p:nvPicPr>
          <p:cNvPr id="24579" name="Content Placeholder 3" descr="m3convertible04.jpg"/>
          <p:cNvPicPr>
            <a:picLocks noGrp="1" noChangeAspect="1"/>
          </p:cNvPicPr>
          <p:nvPr>
            <p:ph idx="1"/>
          </p:nvPr>
        </p:nvPicPr>
        <p:blipFill>
          <a:blip r:embed="rId2" cstate="print"/>
          <a:srcRect/>
          <a:stretch>
            <a:fillRect/>
          </a:stretch>
        </p:blipFill>
        <p:spPr>
          <a:xfrm>
            <a:off x="2335213" y="2170113"/>
            <a:ext cx="4438650" cy="3286125"/>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87625" y="188640"/>
            <a:ext cx="6827210" cy="1675555"/>
          </a:xfrm>
        </p:spPr>
        <p:txBody>
          <a:bodyPr>
            <a:normAutofit fontScale="90000"/>
          </a:bodyPr>
          <a:lstStyle/>
          <a:p>
            <a:r>
              <a:rPr lang="cy-GB" dirty="0"/>
              <a:t>DAMCANIAETH Dysgu Cymdeithasol </a:t>
            </a:r>
            <a:r>
              <a:rPr lang="en-GB" dirty="0"/>
              <a:t>Bandura</a:t>
            </a:r>
            <a:br>
              <a:rPr lang="en-GB" dirty="0"/>
            </a:br>
            <a:r>
              <a:rPr lang="en-GB" dirty="0"/>
              <a:t>Bandura Social Learning Theory</a:t>
            </a:r>
          </a:p>
        </p:txBody>
      </p:sp>
      <p:sp>
        <p:nvSpPr>
          <p:cNvPr id="2" name="Content Placeholder 1"/>
          <p:cNvSpPr>
            <a:spLocks noGrp="1"/>
          </p:cNvSpPr>
          <p:nvPr>
            <p:ph sz="half" idx="1"/>
          </p:nvPr>
        </p:nvSpPr>
        <p:spPr/>
        <p:txBody>
          <a:bodyPr>
            <a:normAutofit fontScale="92500"/>
          </a:bodyPr>
          <a:lstStyle/>
          <a:p>
            <a:pPr lvl="1"/>
            <a:r>
              <a:rPr lang="cy-GB" dirty="0"/>
              <a:t>Mae ymddygiad moesol yn cynnwys ymatebion sy'n dderbyniol yn gymdeithasol sy'n hunan-atgyfnerthu.</a:t>
            </a:r>
          </a:p>
          <a:p>
            <a:pPr lvl="1"/>
            <a:r>
              <a:rPr lang="cy-GB" dirty="0"/>
              <a:t>Dysgir ymddygiad moesol drwy arsylwi ac atgyfnerthu  
Credir bod gweithredoedd moesol yn benodol i bob sefyllfa </a:t>
            </a:r>
          </a:p>
          <a:p>
            <a:pPr lvl="1"/>
            <a:r>
              <a:rPr lang="cy-GB" dirty="0"/>
              <a:t>Modelu goddefol
Gwyliwch y </a:t>
            </a:r>
            <a:r>
              <a:rPr lang="cy-GB" dirty="0">
                <a:hlinkClick r:id="rId3"/>
              </a:rPr>
              <a:t>fideo</a:t>
            </a:r>
            <a:r>
              <a:rPr lang="cy-GB" dirty="0"/>
              <a:t> a thrafod</a:t>
            </a:r>
          </a:p>
          <a:p>
            <a:pPr marL="457200" lvl="1" indent="0">
              <a:buNone/>
            </a:pPr>
            <a:endParaRPr lang="en-GB" dirty="0"/>
          </a:p>
          <a:p>
            <a:pPr lvl="1"/>
            <a:endParaRPr lang="en-GB" dirty="0"/>
          </a:p>
        </p:txBody>
      </p:sp>
      <p:sp>
        <p:nvSpPr>
          <p:cNvPr id="4" name="Content Placeholder 3">
            <a:extLst>
              <a:ext uri="{FF2B5EF4-FFF2-40B4-BE49-F238E27FC236}">
                <a16:creationId xmlns:a16="http://schemas.microsoft.com/office/drawing/2014/main" id="{47F832CE-0E99-4A47-AFF4-54D857EF9CB3}"/>
              </a:ext>
            </a:extLst>
          </p:cNvPr>
          <p:cNvSpPr>
            <a:spLocks noGrp="1"/>
          </p:cNvSpPr>
          <p:nvPr>
            <p:ph sz="half" idx="2"/>
          </p:nvPr>
        </p:nvSpPr>
        <p:spPr/>
        <p:txBody>
          <a:bodyPr>
            <a:normAutofit fontScale="92500"/>
          </a:bodyPr>
          <a:lstStyle/>
          <a:p>
            <a:pPr lvl="1"/>
            <a:r>
              <a:rPr lang="en-GB" dirty="0"/>
              <a:t>Moral behaviour consists of socially acceptable responses that are self reinforcing.</a:t>
            </a:r>
          </a:p>
          <a:p>
            <a:pPr lvl="1"/>
            <a:r>
              <a:rPr lang="en-GB" dirty="0"/>
              <a:t>Moral behaviour is learned through observation and reinforcement  </a:t>
            </a:r>
          </a:p>
          <a:p>
            <a:pPr lvl="1"/>
            <a:r>
              <a:rPr lang="en-GB" dirty="0"/>
              <a:t>Moral actions are thought to be specific to each situation </a:t>
            </a:r>
          </a:p>
          <a:p>
            <a:pPr lvl="1"/>
            <a:r>
              <a:rPr lang="en-GB" dirty="0"/>
              <a:t>Passive modelling</a:t>
            </a:r>
          </a:p>
          <a:p>
            <a:pPr lvl="1"/>
            <a:r>
              <a:rPr lang="en-GB" dirty="0"/>
              <a:t>Watch the </a:t>
            </a:r>
            <a:r>
              <a:rPr lang="en-GB" dirty="0">
                <a:hlinkClick r:id="rId3"/>
              </a:rPr>
              <a:t>video</a:t>
            </a:r>
            <a:r>
              <a:rPr lang="en-GB" dirty="0"/>
              <a:t> and discuss</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04855" cy="1531539"/>
          </a:xfrm>
        </p:spPr>
        <p:txBody>
          <a:bodyPr>
            <a:normAutofit/>
          </a:bodyPr>
          <a:lstStyle/>
          <a:p>
            <a:r>
              <a:rPr lang="cy-GB" dirty="0"/>
              <a:t>Damcaniaeth dysgu cymdeithasol</a:t>
            </a:r>
            <a:br>
              <a:rPr lang="en-GB" dirty="0"/>
            </a:br>
            <a:r>
              <a:rPr lang="en-GB" dirty="0"/>
              <a:t>Social learning theory</a:t>
            </a:r>
          </a:p>
        </p:txBody>
      </p:sp>
      <p:sp>
        <p:nvSpPr>
          <p:cNvPr id="3" name="Content Placeholder 2"/>
          <p:cNvSpPr>
            <a:spLocks noGrp="1"/>
          </p:cNvSpPr>
          <p:nvPr>
            <p:ph sz="half" idx="1"/>
          </p:nvPr>
        </p:nvSpPr>
        <p:spPr/>
        <p:txBody>
          <a:bodyPr>
            <a:normAutofit fontScale="85000" lnSpcReduction="10000"/>
          </a:bodyPr>
          <a:lstStyle/>
          <a:p>
            <a:r>
              <a:rPr lang="cy-GB" dirty="0"/>
              <a:t>Mae hanes atgyfnerthu a dysgu </a:t>
            </a:r>
            <a:r>
              <a:rPr lang="cy-GB" dirty="0" err="1"/>
              <a:t>arsylwadol</a:t>
            </a:r>
            <a:r>
              <a:rPr lang="cy-GB" dirty="0"/>
              <a:t> plentyn yn ganolog.</a:t>
            </a:r>
          </a:p>
          <a:p>
            <a:r>
              <a:rPr lang="cy-GB" dirty="0"/>
              <a:t>Mae rhieni ac eraill yn darparu gwobrau a chosbau mewn ymateb i ymddygiad plant. Mae eraill yn darparu modelau ar gyfer y plentyn.</a:t>
            </a:r>
          </a:p>
          <a:p>
            <a:r>
              <a:rPr lang="cy-GB" dirty="0"/>
              <a:t>Mae'r ddau rym yn llywio ymddygiad moesol y plentyn</a:t>
            </a:r>
          </a:p>
        </p:txBody>
      </p:sp>
      <p:sp>
        <p:nvSpPr>
          <p:cNvPr id="5" name="Content Placeholder 4">
            <a:extLst>
              <a:ext uri="{FF2B5EF4-FFF2-40B4-BE49-F238E27FC236}">
                <a16:creationId xmlns:a16="http://schemas.microsoft.com/office/drawing/2014/main" id="{E709C511-ADC4-4538-A18F-A91F44638580}"/>
              </a:ext>
            </a:extLst>
          </p:cNvPr>
          <p:cNvSpPr>
            <a:spLocks noGrp="1"/>
          </p:cNvSpPr>
          <p:nvPr>
            <p:ph sz="half" idx="2"/>
          </p:nvPr>
        </p:nvSpPr>
        <p:spPr/>
        <p:txBody>
          <a:bodyPr>
            <a:normAutofit fontScale="85000" lnSpcReduction="10000"/>
          </a:bodyPr>
          <a:lstStyle/>
          <a:p>
            <a:r>
              <a:rPr lang="en-GB" dirty="0"/>
              <a:t>A child’s reinforcement history and observational learning is central.</a:t>
            </a:r>
          </a:p>
          <a:p>
            <a:r>
              <a:rPr lang="en-GB" dirty="0"/>
              <a:t>Parents and others provide rewards and punishments in response to child behaviour. Others provide models for the child.</a:t>
            </a:r>
          </a:p>
          <a:p>
            <a:r>
              <a:rPr lang="en-GB" dirty="0"/>
              <a:t>Both forces shape the moral behaviour of the child</a:t>
            </a:r>
          </a:p>
          <a:p>
            <a:endParaRPr lang="en-GB" dirty="0"/>
          </a:p>
        </p:txBody>
      </p:sp>
      <p:pic>
        <p:nvPicPr>
          <p:cNvPr id="4" name="Picture 3" descr="bad child.jpg"/>
          <p:cNvPicPr>
            <a:picLocks noChangeAspect="1"/>
          </p:cNvPicPr>
          <p:nvPr/>
        </p:nvPicPr>
        <p:blipFill>
          <a:blip r:embed="rId2" cstate="print"/>
          <a:stretch>
            <a:fillRect/>
          </a:stretch>
        </p:blipFill>
        <p:spPr>
          <a:xfrm>
            <a:off x="7185248" y="4941168"/>
            <a:ext cx="1916832" cy="191683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476672"/>
            <a:ext cx="8784976" cy="1387523"/>
          </a:xfrm>
        </p:spPr>
        <p:txBody>
          <a:bodyPr>
            <a:normAutofit fontScale="90000"/>
          </a:bodyPr>
          <a:lstStyle/>
          <a:p>
            <a:r>
              <a:rPr lang="cy-GB" dirty="0"/>
              <a:t>Ymddygiad Cymdeithasol A gwrthgymdeithasol</a:t>
            </a:r>
            <a:br>
              <a:rPr lang="en-GB" dirty="0"/>
            </a:br>
            <a:r>
              <a:rPr lang="en-GB" dirty="0"/>
              <a:t>Pro and antisocial behaviour</a:t>
            </a:r>
          </a:p>
        </p:txBody>
      </p:sp>
      <p:sp>
        <p:nvSpPr>
          <p:cNvPr id="2" name="Content Placeholder 1"/>
          <p:cNvSpPr>
            <a:spLocks noGrp="1"/>
          </p:cNvSpPr>
          <p:nvPr>
            <p:ph sz="half" idx="1"/>
          </p:nvPr>
        </p:nvSpPr>
        <p:spPr/>
        <p:txBody>
          <a:bodyPr>
            <a:normAutofit fontScale="62500" lnSpcReduction="20000"/>
          </a:bodyPr>
          <a:lstStyle/>
          <a:p>
            <a:r>
              <a:rPr lang="cy-GB" dirty="0"/>
              <a:t>Ymddygiad cymdeithasol - ymddygiad sy'n bwriadu helpu person arall</a:t>
            </a:r>
            <a:r>
              <a:rPr lang="en-GB" dirty="0"/>
              <a:t>
‘intentional voluntary behaviour intended to benefit another’ </a:t>
            </a:r>
          </a:p>
          <a:p>
            <a:pPr algn="ctr">
              <a:buNone/>
            </a:pPr>
            <a:r>
              <a:rPr lang="en-GB" dirty="0"/>
              <a:t>(Eisenberg, 1992, t.3, </a:t>
            </a:r>
            <a:r>
              <a:rPr lang="cy-GB" dirty="0"/>
              <a:t>dyfynnwyd yn </a:t>
            </a:r>
            <a:r>
              <a:rPr lang="cy-GB" dirty="0" err="1"/>
              <a:t>Doherty</a:t>
            </a:r>
            <a:r>
              <a:rPr lang="cy-GB" dirty="0"/>
              <a:t> a Hughes, 2009)</a:t>
            </a:r>
          </a:p>
          <a:p>
            <a:r>
              <a:rPr lang="cy-GB" dirty="0"/>
              <a:t>Diffiniad a ddefnyddir yn eang o ymddygiad gwrthgymdeithasol yw'r diffiniad a geir yn Neddf Trosedd ac Anhrefn (1998):</a:t>
            </a:r>
          </a:p>
          <a:p>
            <a:pPr algn="ctr">
              <a:buNone/>
            </a:pPr>
            <a:r>
              <a:rPr lang="cy-GB" i="1" dirty="0"/>
              <a:t>‘Gweithredu mewn modd a achosodd neu a oedd yn debygol o achosi aflonyddwch, braw neu ofid i un neu ragor o bobl nad ydynt o'r un aelwyd â'r diffynnydd</a:t>
            </a:r>
            <a:r>
              <a:rPr lang="en-GB" i="1" dirty="0"/>
              <a:t>.’</a:t>
            </a:r>
            <a:endParaRPr lang="en-GB" dirty="0"/>
          </a:p>
          <a:p>
            <a:endParaRPr lang="en-GB" dirty="0"/>
          </a:p>
        </p:txBody>
      </p:sp>
      <p:sp>
        <p:nvSpPr>
          <p:cNvPr id="4" name="Content Placeholder 3">
            <a:extLst>
              <a:ext uri="{FF2B5EF4-FFF2-40B4-BE49-F238E27FC236}">
                <a16:creationId xmlns:a16="http://schemas.microsoft.com/office/drawing/2014/main" id="{7532F8B2-4D6F-4C5E-A835-CC0A135617B9}"/>
              </a:ext>
            </a:extLst>
          </p:cNvPr>
          <p:cNvSpPr>
            <a:spLocks noGrp="1"/>
          </p:cNvSpPr>
          <p:nvPr>
            <p:ph sz="half" idx="2"/>
          </p:nvPr>
        </p:nvSpPr>
        <p:spPr/>
        <p:txBody>
          <a:bodyPr>
            <a:normAutofit fontScale="62500" lnSpcReduction="20000"/>
          </a:bodyPr>
          <a:lstStyle/>
          <a:p>
            <a:r>
              <a:rPr lang="en-GB" dirty="0"/>
              <a:t>Prosocial behaviour- behaviour that intends to help another person</a:t>
            </a:r>
          </a:p>
          <a:p>
            <a:pPr algn="ctr">
              <a:buNone/>
            </a:pPr>
            <a:r>
              <a:rPr lang="en-GB" dirty="0"/>
              <a:t>‘intentional voluntary behaviour intended to benefit another’ </a:t>
            </a:r>
          </a:p>
          <a:p>
            <a:pPr algn="ctr">
              <a:buNone/>
            </a:pPr>
            <a:r>
              <a:rPr lang="en-GB" dirty="0"/>
              <a:t>(Eisenberg, 1992, p3, cited in Doherty and Hughes, 2009)</a:t>
            </a:r>
          </a:p>
          <a:p>
            <a:r>
              <a:rPr lang="en-GB" dirty="0"/>
              <a:t>A widely used definition of anti-social behaviour is the definition contained in the Crime and Disorder Act (1998):</a:t>
            </a:r>
          </a:p>
          <a:p>
            <a:pPr algn="ctr">
              <a:buNone/>
            </a:pPr>
            <a:r>
              <a:rPr lang="en-GB" i="1" dirty="0"/>
              <a:t>‘Acting in a manner that caused or was likely to cause harassment, alarm or distress to one or more persons not of the same household as the defendant.’</a:t>
            </a:r>
            <a:endParaRPr lang="en-GB" dirty="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404664"/>
            <a:ext cx="8712968" cy="1459531"/>
          </a:xfrm>
        </p:spPr>
        <p:txBody>
          <a:bodyPr>
            <a:normAutofit/>
          </a:bodyPr>
          <a:lstStyle/>
          <a:p>
            <a:r>
              <a:rPr lang="cy-GB" dirty="0"/>
              <a:t>Datblygu ymddygiad Cymdeithasol </a:t>
            </a:r>
            <a:br>
              <a:rPr lang="en-GB" dirty="0"/>
            </a:br>
            <a:r>
              <a:rPr lang="en-GB" dirty="0"/>
              <a:t>Development of prosocial behaviour </a:t>
            </a:r>
          </a:p>
        </p:txBody>
      </p:sp>
      <p:sp>
        <p:nvSpPr>
          <p:cNvPr id="2" name="Content Placeholder 1"/>
          <p:cNvSpPr>
            <a:spLocks noGrp="1"/>
          </p:cNvSpPr>
          <p:nvPr>
            <p:ph sz="half" idx="1"/>
          </p:nvPr>
        </p:nvSpPr>
        <p:spPr/>
        <p:txBody>
          <a:bodyPr>
            <a:normAutofit fontScale="55000" lnSpcReduction="20000"/>
          </a:bodyPr>
          <a:lstStyle/>
          <a:p>
            <a:r>
              <a:rPr lang="cy-GB" dirty="0"/>
              <a:t>Daw ymddygiad anhunanol i’r amlwg yn gyntaf mewn ymddygiad tua dau neu dri (</a:t>
            </a:r>
            <a:r>
              <a:rPr lang="cy-GB" dirty="0" err="1"/>
              <a:t>Boyd</a:t>
            </a:r>
            <a:r>
              <a:rPr lang="cy-GB" dirty="0"/>
              <a:t> &amp; </a:t>
            </a:r>
            <a:r>
              <a:rPr lang="cy-GB" dirty="0" err="1"/>
              <a:t>Bee</a:t>
            </a:r>
            <a:r>
              <a:rPr lang="cy-GB" dirty="0"/>
              <a:t>, 2014)</a:t>
            </a:r>
          </a:p>
          <a:p>
            <a:r>
              <a:rPr lang="cy-GB" dirty="0"/>
              <a:t>Y tu hwnt i'r blynyddoedd cynnar hyn mae patrwm cymysg mewn ymddygiad cymdeithasol
Mae canfyddiadau ymchwil yn awgrymu ei bod yn ymddangos bod lefelau o anhunanoldeb yn gysylltiedig â mathau penodol o fagwraeth plant ac yn ogystal mae astudiaethau'n dangos bod plant sy'n arddangos lefelau uwch o ymddygiad gwrthgymdeithasol yn y blynyddoedd cynnar yn parhau i ddangos lefelau uwch o ran bod yn oedolion (</a:t>
            </a:r>
            <a:r>
              <a:rPr lang="cy-GB" dirty="0" err="1"/>
              <a:t>Eisenberg</a:t>
            </a:r>
            <a:r>
              <a:rPr lang="cy-GB" dirty="0"/>
              <a:t> </a:t>
            </a:r>
            <a:r>
              <a:rPr lang="cy-GB" dirty="0" err="1"/>
              <a:t>et</a:t>
            </a:r>
            <a:r>
              <a:rPr lang="cy-GB" dirty="0"/>
              <a:t> </a:t>
            </a:r>
            <a:r>
              <a:rPr lang="cy-GB" dirty="0" err="1"/>
              <a:t>al</a:t>
            </a:r>
            <a:r>
              <a:rPr lang="cy-GB" dirty="0"/>
              <a:t>, 1999)</a:t>
            </a:r>
          </a:p>
          <a:p>
            <a:endParaRPr lang="en-GB" dirty="0"/>
          </a:p>
        </p:txBody>
      </p:sp>
      <p:sp>
        <p:nvSpPr>
          <p:cNvPr id="4" name="Content Placeholder 3">
            <a:extLst>
              <a:ext uri="{FF2B5EF4-FFF2-40B4-BE49-F238E27FC236}">
                <a16:creationId xmlns:a16="http://schemas.microsoft.com/office/drawing/2014/main" id="{099B6D73-7F1C-4347-A927-36BB0C0AF121}"/>
              </a:ext>
            </a:extLst>
          </p:cNvPr>
          <p:cNvSpPr>
            <a:spLocks noGrp="1"/>
          </p:cNvSpPr>
          <p:nvPr>
            <p:ph sz="half" idx="2"/>
          </p:nvPr>
        </p:nvSpPr>
        <p:spPr/>
        <p:txBody>
          <a:bodyPr>
            <a:normAutofit fontScale="55000" lnSpcReduction="20000"/>
          </a:bodyPr>
          <a:lstStyle/>
          <a:p>
            <a:r>
              <a:rPr lang="en-GB" dirty="0"/>
              <a:t>Altruistic behaviour is first evident in behaviour at about two or three (Boyd &amp; Bee, 2014)</a:t>
            </a:r>
          </a:p>
          <a:p>
            <a:r>
              <a:rPr lang="en-GB" dirty="0"/>
              <a:t>Beyond these early years there is a mixed pattern in prosocial behaviour</a:t>
            </a:r>
          </a:p>
          <a:p>
            <a:r>
              <a:rPr lang="en-GB" dirty="0"/>
              <a:t>Research findings suggest that levels of altruism seem to be related to specific kinds of child rearing  and in addition studies indicate that children that display higher levels of prosocial behaviour in early years continue to demonstrate higher levels in adulthood (Eisenberg et al, 1999)</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5496" y="260648"/>
            <a:ext cx="9000999" cy="1603547"/>
          </a:xfrm>
        </p:spPr>
        <p:txBody>
          <a:bodyPr>
            <a:noAutofit/>
          </a:bodyPr>
          <a:lstStyle/>
          <a:p>
            <a:r>
              <a:rPr lang="cy-GB" sz="2800" dirty="0"/>
              <a:t>Mae ymddygiad gwrthgymdeithasol (ASB) yn cwmpasu sbectrwm eang o GAMAU</a:t>
            </a:r>
            <a:br>
              <a:rPr lang="en-GB" sz="2800" dirty="0"/>
            </a:br>
            <a:r>
              <a:rPr lang="en-GB" sz="2800" dirty="0"/>
              <a:t>Antisocial behaviour (ASB) covers a wide spectrum of actions</a:t>
            </a:r>
          </a:p>
        </p:txBody>
      </p:sp>
      <p:sp>
        <p:nvSpPr>
          <p:cNvPr id="4099" name="Rectangle 3"/>
          <p:cNvSpPr>
            <a:spLocks noGrp="1" noChangeArrowheads="1"/>
          </p:cNvSpPr>
          <p:nvPr>
            <p:ph sz="half" idx="1"/>
          </p:nvPr>
        </p:nvSpPr>
        <p:spPr/>
        <p:txBody>
          <a:bodyPr>
            <a:normAutofit fontScale="62500" lnSpcReduction="20000"/>
          </a:bodyPr>
          <a:lstStyle/>
          <a:p>
            <a:pPr>
              <a:lnSpc>
                <a:spcPct val="90000"/>
              </a:lnSpc>
            </a:pPr>
            <a:r>
              <a:rPr lang="cy-GB" sz="2400" dirty="0"/>
              <a:t>bwlio
ymddygiad rhwyfo, afreolus neu fygythiol </a:t>
            </a:r>
          </a:p>
          <a:p>
            <a:pPr>
              <a:lnSpc>
                <a:spcPct val="90000"/>
              </a:lnSpc>
            </a:pPr>
            <a:r>
              <a:rPr lang="cy-GB" sz="2400" dirty="0"/>
              <a:t>gweithgarwch troseddol </a:t>
            </a:r>
          </a:p>
          <a:p>
            <a:pPr>
              <a:lnSpc>
                <a:spcPct val="90000"/>
              </a:lnSpc>
            </a:pPr>
            <a:r>
              <a:rPr lang="cy-GB" sz="2400" dirty="0"/>
              <a:t>fandaliaeth </a:t>
            </a:r>
          </a:p>
          <a:p>
            <a:pPr>
              <a:lnSpc>
                <a:spcPct val="90000"/>
              </a:lnSpc>
            </a:pPr>
            <a:r>
              <a:rPr lang="cy-GB" sz="2400" dirty="0"/>
              <a:t>troseddau 
gellir targedu ymddygiad gwrthgymdeithasol at unigolyn yn aml oherwydd gwahaniaethau </a:t>
            </a:r>
            <a:r>
              <a:rPr lang="cy-GB" sz="2400" dirty="0" err="1"/>
              <a:t>canfyddedig</a:t>
            </a:r>
            <a:r>
              <a:rPr lang="cy-GB" sz="2400" dirty="0"/>
              <a:t> (er enghraifft, aflonyddu gan gynnwys aflonyddu hiliol) </a:t>
            </a:r>
          </a:p>
          <a:p>
            <a:pPr>
              <a:lnSpc>
                <a:spcPct val="90000"/>
              </a:lnSpc>
            </a:pPr>
            <a:r>
              <a:rPr lang="cy-GB" sz="2400" dirty="0"/>
              <a:t>gall ymddygiad gwrthgymdeithasol fod yn ymddygiad "damweiniol" neu un anystyriol “difeddwl". </a:t>
            </a:r>
          </a:p>
          <a:p>
            <a:pPr algn="ctr">
              <a:lnSpc>
                <a:spcPct val="90000"/>
              </a:lnSpc>
              <a:buFontTx/>
              <a:buNone/>
            </a:pPr>
            <a:endParaRPr lang="en-GB" sz="2400" dirty="0"/>
          </a:p>
        </p:txBody>
      </p:sp>
      <p:sp>
        <p:nvSpPr>
          <p:cNvPr id="2" name="Content Placeholder 1">
            <a:extLst>
              <a:ext uri="{FF2B5EF4-FFF2-40B4-BE49-F238E27FC236}">
                <a16:creationId xmlns:a16="http://schemas.microsoft.com/office/drawing/2014/main" id="{1A86CF0F-2C6F-4E41-A8EC-E1B7420F4258}"/>
              </a:ext>
            </a:extLst>
          </p:cNvPr>
          <p:cNvSpPr>
            <a:spLocks noGrp="1"/>
          </p:cNvSpPr>
          <p:nvPr>
            <p:ph sz="half" idx="2"/>
          </p:nvPr>
        </p:nvSpPr>
        <p:spPr/>
        <p:txBody>
          <a:bodyPr>
            <a:normAutofit fontScale="62500" lnSpcReduction="20000"/>
          </a:bodyPr>
          <a:lstStyle/>
          <a:p>
            <a:pPr>
              <a:lnSpc>
                <a:spcPct val="90000"/>
              </a:lnSpc>
            </a:pPr>
            <a:r>
              <a:rPr lang="en-GB" dirty="0"/>
              <a:t>b</a:t>
            </a:r>
            <a:r>
              <a:rPr lang="en-GB" sz="2000" dirty="0"/>
              <a:t>ullying</a:t>
            </a:r>
          </a:p>
          <a:p>
            <a:pPr>
              <a:lnSpc>
                <a:spcPct val="90000"/>
              </a:lnSpc>
            </a:pPr>
            <a:r>
              <a:rPr lang="en-GB" sz="2000" dirty="0"/>
              <a:t>rowdy, unruly or threatening behaviour </a:t>
            </a:r>
          </a:p>
          <a:p>
            <a:pPr>
              <a:lnSpc>
                <a:spcPct val="90000"/>
              </a:lnSpc>
            </a:pPr>
            <a:r>
              <a:rPr lang="en-GB" dirty="0"/>
              <a:t>c</a:t>
            </a:r>
            <a:r>
              <a:rPr lang="en-GB" sz="2000" dirty="0"/>
              <a:t>riminal activity </a:t>
            </a:r>
          </a:p>
          <a:p>
            <a:pPr>
              <a:lnSpc>
                <a:spcPct val="90000"/>
              </a:lnSpc>
            </a:pPr>
            <a:r>
              <a:rPr lang="en-GB" sz="2000" dirty="0"/>
              <a:t>vandalism </a:t>
            </a:r>
          </a:p>
          <a:p>
            <a:pPr>
              <a:lnSpc>
                <a:spcPct val="90000"/>
              </a:lnSpc>
            </a:pPr>
            <a:r>
              <a:rPr lang="en-GB" sz="2000" dirty="0"/>
              <a:t>criminal offences </a:t>
            </a:r>
          </a:p>
          <a:p>
            <a:pPr>
              <a:lnSpc>
                <a:spcPct val="90000"/>
              </a:lnSpc>
            </a:pPr>
            <a:r>
              <a:rPr lang="en-GB" sz="2000" dirty="0"/>
              <a:t>antisocial behaviour can be targeted at an individual often because of perceived differences (for example, harassment including racial harassment) </a:t>
            </a:r>
          </a:p>
          <a:p>
            <a:pPr>
              <a:lnSpc>
                <a:spcPct val="90000"/>
              </a:lnSpc>
            </a:pPr>
            <a:r>
              <a:rPr lang="en-GB" sz="2000" dirty="0"/>
              <a:t>antisocial behaviour can be "accidental" or "un-thinking" inconsiderate behaviour. </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r>
              <a:rPr lang="cy-GB" sz="4000" dirty="0"/>
              <a:t>Pwysigrwydd diwylliant</a:t>
            </a:r>
            <a:br>
              <a:rPr lang="en-GB" sz="4000" dirty="0"/>
            </a:br>
            <a:r>
              <a:rPr lang="en-GB" sz="4000" dirty="0"/>
              <a:t>Importance of culture</a:t>
            </a:r>
          </a:p>
        </p:txBody>
      </p:sp>
      <p:sp>
        <p:nvSpPr>
          <p:cNvPr id="5123" name="Rectangle 3"/>
          <p:cNvSpPr>
            <a:spLocks noGrp="1" noChangeArrowheads="1"/>
          </p:cNvSpPr>
          <p:nvPr>
            <p:ph sz="half" idx="1"/>
          </p:nvPr>
        </p:nvSpPr>
        <p:spPr/>
        <p:txBody>
          <a:bodyPr>
            <a:normAutofit fontScale="62500" lnSpcReduction="20000"/>
          </a:bodyPr>
          <a:lstStyle/>
          <a:p>
            <a:pPr>
              <a:lnSpc>
                <a:spcPct val="90000"/>
              </a:lnSpc>
            </a:pPr>
            <a:r>
              <a:rPr lang="en-GB" sz="2400" b="1" dirty="0"/>
              <a:t>Nixon </a:t>
            </a:r>
            <a:r>
              <a:rPr lang="en-GB" sz="2400" b="1" i="1" dirty="0"/>
              <a:t>et al </a:t>
            </a:r>
            <a:r>
              <a:rPr lang="en-GB" sz="2400" b="1" dirty="0"/>
              <a:t>. (2003)</a:t>
            </a:r>
          </a:p>
          <a:p>
            <a:pPr>
              <a:lnSpc>
                <a:spcPct val="90000"/>
              </a:lnSpc>
            </a:pPr>
            <a:r>
              <a:rPr lang="cy-GB" sz="2400" dirty="0"/>
              <a:t>Mae'n bwysig ystyried bod dealltwriaeth o'r hyn sy'n gyfystyr ag ymddygiad gwrthgymdeithasol (ASB) yn cael ei bennu gan gyfres o ffactorau gan gynnwys cyd-destun, lleoliad, goddefgarwch cymunedol a disgwyliadau ansawdd bywyd</a:t>
            </a:r>
            <a:r>
              <a:rPr lang="en-GB" sz="2400" dirty="0"/>
              <a:t>
</a:t>
            </a:r>
            <a:r>
              <a:rPr lang="en-GB" sz="2400" b="1" dirty="0"/>
              <a:t>Hogg and Vaughn (2005)</a:t>
            </a:r>
          </a:p>
          <a:p>
            <a:pPr>
              <a:lnSpc>
                <a:spcPct val="90000"/>
              </a:lnSpc>
            </a:pPr>
            <a:r>
              <a:rPr lang="cy-GB" sz="2400" dirty="0"/>
              <a:t>camddefnyddio alcohol yn eu harddegau yn cyfrannu'n fawr at ASB mewn cymdeithasau gorllewinol, fodd bynnag… </a:t>
            </a:r>
          </a:p>
          <a:p>
            <a:pPr>
              <a:lnSpc>
                <a:spcPct val="90000"/>
              </a:lnSpc>
            </a:pPr>
            <a:r>
              <a:rPr lang="cy-GB" sz="2400" dirty="0"/>
              <a:t>Yn niwylliant Samoa ystyrir bod ymddygiad meddw treisgar yn salwch yn hytrach nag ASB</a:t>
            </a:r>
            <a:r>
              <a:rPr lang="en-GB" sz="2400" dirty="0"/>
              <a:t>. </a:t>
            </a:r>
          </a:p>
          <a:p>
            <a:pPr>
              <a:lnSpc>
                <a:spcPct val="90000"/>
              </a:lnSpc>
            </a:pPr>
            <a:endParaRPr lang="en-GB" sz="2400" dirty="0"/>
          </a:p>
        </p:txBody>
      </p:sp>
      <p:sp>
        <p:nvSpPr>
          <p:cNvPr id="2" name="Content Placeholder 1">
            <a:extLst>
              <a:ext uri="{FF2B5EF4-FFF2-40B4-BE49-F238E27FC236}">
                <a16:creationId xmlns:a16="http://schemas.microsoft.com/office/drawing/2014/main" id="{7570EAAF-2C8C-4E54-BEDA-15681B824DB2}"/>
              </a:ext>
            </a:extLst>
          </p:cNvPr>
          <p:cNvSpPr>
            <a:spLocks noGrp="1"/>
          </p:cNvSpPr>
          <p:nvPr>
            <p:ph sz="half" idx="2"/>
          </p:nvPr>
        </p:nvSpPr>
        <p:spPr/>
        <p:txBody>
          <a:bodyPr>
            <a:normAutofit fontScale="62500" lnSpcReduction="20000"/>
          </a:bodyPr>
          <a:lstStyle/>
          <a:p>
            <a:pPr>
              <a:lnSpc>
                <a:spcPct val="90000"/>
              </a:lnSpc>
            </a:pPr>
            <a:r>
              <a:rPr lang="en-GB" sz="2000" b="1" dirty="0"/>
              <a:t>Nixon </a:t>
            </a:r>
            <a:r>
              <a:rPr lang="en-GB" sz="2000" b="1" i="1" dirty="0"/>
              <a:t>et al </a:t>
            </a:r>
            <a:r>
              <a:rPr lang="en-GB" sz="2000" b="1" dirty="0"/>
              <a:t>. (2003)</a:t>
            </a:r>
          </a:p>
          <a:p>
            <a:pPr>
              <a:lnSpc>
                <a:spcPct val="90000"/>
              </a:lnSpc>
            </a:pPr>
            <a:r>
              <a:rPr lang="en-GB" sz="2000" dirty="0"/>
              <a:t>It is important to consider that understanding of what constitutes anti-social behaviour (ASB) is determined by a series of factors including context, location, community tolerance and quality of life expectations</a:t>
            </a:r>
          </a:p>
          <a:p>
            <a:pPr>
              <a:lnSpc>
                <a:spcPct val="90000"/>
              </a:lnSpc>
            </a:pPr>
            <a:r>
              <a:rPr lang="en-GB" sz="2000" b="1" dirty="0"/>
              <a:t>Hogg and Vaughn (2005)</a:t>
            </a:r>
          </a:p>
          <a:p>
            <a:pPr>
              <a:lnSpc>
                <a:spcPct val="90000"/>
              </a:lnSpc>
            </a:pPr>
            <a:r>
              <a:rPr lang="en-GB" sz="2000" dirty="0"/>
              <a:t>alcohol abuse in teenagers is a major contributor to ASB in western societies, however… </a:t>
            </a:r>
          </a:p>
          <a:p>
            <a:pPr>
              <a:lnSpc>
                <a:spcPct val="90000"/>
              </a:lnSpc>
            </a:pPr>
            <a:r>
              <a:rPr lang="en-GB" sz="2000" dirty="0"/>
              <a:t>In Samoan culture violent drunken behaviour is seen as an illness rather than ASB. </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07504" y="0"/>
            <a:ext cx="9036495" cy="1864195"/>
          </a:xfrm>
        </p:spPr>
        <p:txBody>
          <a:bodyPr>
            <a:normAutofit fontScale="90000"/>
          </a:bodyPr>
          <a:lstStyle/>
          <a:p>
            <a:r>
              <a:rPr lang="cy-GB" sz="3600" dirty="0"/>
              <a:t>A yw ymddygiad ymosodol yn gam arferol mewn datblygiad plant</a:t>
            </a:r>
            <a:r>
              <a:rPr lang="en-GB" sz="3600" dirty="0"/>
              <a:t>?</a:t>
            </a:r>
            <a:br>
              <a:rPr lang="en-GB" sz="3600" dirty="0"/>
            </a:br>
            <a:r>
              <a:rPr lang="en-GB" sz="3600" dirty="0"/>
              <a:t>Is aggressive behaviour a normal stage in child development?</a:t>
            </a:r>
          </a:p>
        </p:txBody>
      </p:sp>
      <p:sp>
        <p:nvSpPr>
          <p:cNvPr id="16387" name="Rectangle 3"/>
          <p:cNvSpPr>
            <a:spLocks noGrp="1" noChangeArrowheads="1"/>
          </p:cNvSpPr>
          <p:nvPr>
            <p:ph sz="half" idx="1"/>
          </p:nvPr>
        </p:nvSpPr>
        <p:spPr/>
        <p:txBody>
          <a:bodyPr>
            <a:normAutofit fontScale="92500" lnSpcReduction="20000"/>
          </a:bodyPr>
          <a:lstStyle/>
          <a:p>
            <a:pPr>
              <a:lnSpc>
                <a:spcPct val="80000"/>
              </a:lnSpc>
            </a:pPr>
            <a:endParaRPr lang="en-GB" sz="1800" b="1" dirty="0"/>
          </a:p>
          <a:p>
            <a:pPr>
              <a:lnSpc>
                <a:spcPct val="80000"/>
              </a:lnSpc>
            </a:pPr>
            <a:r>
              <a:rPr lang="cy-GB" sz="1800" b="1" dirty="0" err="1"/>
              <a:t>Ardrey</a:t>
            </a:r>
            <a:r>
              <a:rPr lang="cy-GB" sz="1800" b="1" dirty="0"/>
              <a:t> (1961)</a:t>
            </a:r>
            <a:r>
              <a:rPr lang="cy-GB" sz="1800" dirty="0"/>
              <a:t> yn honni bod ymddygiad ymosodol yn reddf ddynol sylfaenol, yn batrwm gweithredu sefydlog a rannwn â rhywogaethau eraill.</a:t>
            </a:r>
          </a:p>
          <a:p>
            <a:pPr>
              <a:lnSpc>
                <a:spcPct val="80000"/>
              </a:lnSpc>
            </a:pPr>
            <a:r>
              <a:rPr lang="cy-GB" sz="1800" b="1" dirty="0"/>
              <a:t>Smith </a:t>
            </a:r>
            <a:r>
              <a:rPr lang="cy-GB" sz="1800" b="1" dirty="0" err="1"/>
              <a:t>et</a:t>
            </a:r>
            <a:r>
              <a:rPr lang="cy-GB" sz="1800" b="1" dirty="0"/>
              <a:t> </a:t>
            </a:r>
            <a:r>
              <a:rPr lang="cy-GB" sz="1800" b="1" dirty="0" err="1"/>
              <a:t>al</a:t>
            </a:r>
            <a:r>
              <a:rPr lang="cy-GB" sz="1800" b="1" dirty="0"/>
              <a:t>, (2001) </a:t>
            </a:r>
          </a:p>
          <a:p>
            <a:pPr>
              <a:lnSpc>
                <a:spcPct val="80000"/>
              </a:lnSpc>
            </a:pPr>
            <a:r>
              <a:rPr lang="cy-GB" sz="1800" dirty="0"/>
              <a:t>Mae'r plentyn arferol yn sylweddoli'n gynnar bod cyfyngiadau ar eu hymddygiad. </a:t>
            </a:r>
          </a:p>
          <a:p>
            <a:pPr>
              <a:lnSpc>
                <a:spcPct val="80000"/>
              </a:lnSpc>
            </a:pPr>
            <a:r>
              <a:rPr lang="cy-GB" sz="1800" dirty="0"/>
              <a:t>Gall plant eraill ddangos lefelau uchel o ymddygiad ymosodol sydd o natur elyniaethus neu </a:t>
            </a:r>
            <a:r>
              <a:rPr lang="cy-GB" sz="1800" dirty="0" err="1"/>
              <a:t>aflonyddol</a:t>
            </a:r>
            <a:r>
              <a:rPr lang="cy-GB" sz="1800" dirty="0"/>
              <a:t> sy'n datblygu'n ymddygiad treisgar ac anghymdeithasol
</a:t>
            </a:r>
            <a:endParaRPr lang="cy-GB" sz="2000" dirty="0"/>
          </a:p>
          <a:p>
            <a:pPr>
              <a:lnSpc>
                <a:spcPct val="80000"/>
              </a:lnSpc>
            </a:pPr>
            <a:endParaRPr lang="en-GB" sz="2000" dirty="0"/>
          </a:p>
        </p:txBody>
      </p:sp>
      <p:sp>
        <p:nvSpPr>
          <p:cNvPr id="2" name="Content Placeholder 1">
            <a:extLst>
              <a:ext uri="{FF2B5EF4-FFF2-40B4-BE49-F238E27FC236}">
                <a16:creationId xmlns:a16="http://schemas.microsoft.com/office/drawing/2014/main" id="{6777618F-DAEA-4527-8202-17C722DFEA7A}"/>
              </a:ext>
            </a:extLst>
          </p:cNvPr>
          <p:cNvSpPr>
            <a:spLocks noGrp="1"/>
          </p:cNvSpPr>
          <p:nvPr>
            <p:ph sz="half" idx="2"/>
          </p:nvPr>
        </p:nvSpPr>
        <p:spPr/>
        <p:txBody>
          <a:bodyPr>
            <a:normAutofit fontScale="92500" lnSpcReduction="20000"/>
          </a:bodyPr>
          <a:lstStyle/>
          <a:p>
            <a:pPr>
              <a:lnSpc>
                <a:spcPct val="80000"/>
              </a:lnSpc>
            </a:pPr>
            <a:r>
              <a:rPr lang="en-GB" sz="2000" b="1" dirty="0"/>
              <a:t>Ardrey (1961)</a:t>
            </a:r>
            <a:r>
              <a:rPr lang="en-GB" sz="2000" dirty="0"/>
              <a:t> claims that aggression is a basic human instinct a fixed action pattern that we share with other species.</a:t>
            </a:r>
          </a:p>
          <a:p>
            <a:pPr>
              <a:lnSpc>
                <a:spcPct val="80000"/>
              </a:lnSpc>
            </a:pPr>
            <a:r>
              <a:rPr lang="en-GB" sz="2000" b="1" dirty="0"/>
              <a:t>Smith et al, (2001) </a:t>
            </a:r>
          </a:p>
          <a:p>
            <a:pPr>
              <a:lnSpc>
                <a:spcPct val="80000"/>
              </a:lnSpc>
            </a:pPr>
            <a:r>
              <a:rPr lang="en-GB" sz="2000" dirty="0"/>
              <a:t>The average child realises at an early age that there are restrictions on their behaviour. </a:t>
            </a:r>
          </a:p>
          <a:p>
            <a:pPr>
              <a:lnSpc>
                <a:spcPct val="80000"/>
              </a:lnSpc>
            </a:pPr>
            <a:r>
              <a:rPr lang="en-GB" sz="2000" dirty="0"/>
              <a:t>Other children may show high levels of aggression that are of a hostile or harassing nature that develops into violent and antisocial behaviour.</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67544" y="116632"/>
            <a:ext cx="8064895" cy="1747563"/>
          </a:xfrm>
        </p:spPr>
        <p:txBody>
          <a:bodyPr>
            <a:normAutofit fontScale="90000"/>
          </a:bodyPr>
          <a:lstStyle/>
          <a:p>
            <a:r>
              <a:rPr lang="cy-GB" dirty="0"/>
              <a:t>Gwahaniaeth rhwng ASB cynnar a hwyr </a:t>
            </a:r>
            <a:br>
              <a:rPr lang="en-GB" sz="4000" dirty="0"/>
            </a:br>
            <a:r>
              <a:rPr lang="en-GB" sz="3200" dirty="0"/>
              <a:t>Difference between early and late onset ASB</a:t>
            </a:r>
            <a:r>
              <a:rPr lang="en-GB" sz="4000" dirty="0"/>
              <a:t> </a:t>
            </a:r>
          </a:p>
        </p:txBody>
      </p:sp>
      <p:sp>
        <p:nvSpPr>
          <p:cNvPr id="2" name="Content Placeholder 1">
            <a:extLst>
              <a:ext uri="{FF2B5EF4-FFF2-40B4-BE49-F238E27FC236}">
                <a16:creationId xmlns:a16="http://schemas.microsoft.com/office/drawing/2014/main" id="{BE8DF264-0F70-479A-952E-3CF8DF338904}"/>
              </a:ext>
            </a:extLst>
          </p:cNvPr>
          <p:cNvSpPr>
            <a:spLocks noGrp="1"/>
          </p:cNvSpPr>
          <p:nvPr>
            <p:ph sz="half" idx="1"/>
          </p:nvPr>
        </p:nvSpPr>
        <p:spPr/>
        <p:txBody>
          <a:bodyPr>
            <a:normAutofit fontScale="77500" lnSpcReduction="20000"/>
          </a:bodyPr>
          <a:lstStyle/>
          <a:p>
            <a:pPr marL="0" indent="0">
              <a:lnSpc>
                <a:spcPct val="90000"/>
              </a:lnSpc>
              <a:buNone/>
            </a:pPr>
            <a:r>
              <a:rPr lang="cy-GB" dirty="0"/>
              <a:t>Mae ymchwil yn awgrymu bod ASB sy'n dechrau plentyndod yn fwy difrifol, gall arwain at:- </a:t>
            </a:r>
            <a:endParaRPr lang="cy-GB" sz="2000" dirty="0"/>
          </a:p>
          <a:p>
            <a:pPr>
              <a:lnSpc>
                <a:spcPct val="90000"/>
              </a:lnSpc>
            </a:pPr>
            <a:r>
              <a:rPr lang="cy-GB" dirty="0"/>
              <a:t>Driwantiaeth </a:t>
            </a:r>
            <a:endParaRPr lang="cy-GB" sz="2000" dirty="0"/>
          </a:p>
          <a:p>
            <a:pPr>
              <a:lnSpc>
                <a:spcPct val="90000"/>
              </a:lnSpc>
            </a:pPr>
            <a:r>
              <a:rPr lang="cy-GB" dirty="0"/>
              <a:t>Camddefnyddio cyffuriau ac alcohol
Ymddygiad rhywiol cynnar a pheryglus</a:t>
            </a:r>
            <a:r>
              <a:rPr lang="cy-GB" sz="2000" dirty="0"/>
              <a:t>. </a:t>
            </a:r>
          </a:p>
          <a:p>
            <a:pPr marL="0" indent="0">
              <a:lnSpc>
                <a:spcPct val="90000"/>
              </a:lnSpc>
              <a:buNone/>
            </a:pPr>
            <a:r>
              <a:rPr lang="cy-GB" sz="2000" b="1" dirty="0" err="1"/>
              <a:t>Boyd</a:t>
            </a:r>
            <a:r>
              <a:rPr lang="cy-GB" sz="2000" b="1" dirty="0"/>
              <a:t> a </a:t>
            </a:r>
            <a:r>
              <a:rPr lang="cy-GB" sz="2000" b="1" dirty="0" err="1"/>
              <a:t>Bee</a:t>
            </a:r>
            <a:r>
              <a:rPr lang="cy-GB" sz="2000" b="1" dirty="0"/>
              <a:t> (2014)</a:t>
            </a:r>
          </a:p>
          <a:p>
            <a:pPr>
              <a:lnSpc>
                <a:spcPct val="90000"/>
              </a:lnSpc>
            </a:pPr>
            <a:r>
              <a:rPr lang="cy-GB" altLang="zh-CN" dirty="0">
                <a:ea typeface="宋体" charset="-122"/>
              </a:rPr>
              <a:t>Mae plant sydd ag ASB cynnar o'i gymharu â phobl ifanc sy'n dechrau troseddu'n ddiweddarach, yn tueddu i gael gyrfaoedd hirach</a:t>
            </a:r>
            <a:r>
              <a:rPr lang="en-GB" altLang="zh-CN" dirty="0">
                <a:ea typeface="宋体" charset="-122"/>
              </a:rPr>
              <a:t>. </a:t>
            </a:r>
            <a:r>
              <a:rPr lang="en-GB" sz="2000" b="1" dirty="0" err="1"/>
              <a:t>Loeber</a:t>
            </a:r>
            <a:r>
              <a:rPr lang="en-GB" sz="2000" b="1" dirty="0"/>
              <a:t> et al (2000)</a:t>
            </a:r>
            <a:r>
              <a:rPr lang="en-GB" altLang="zh-CN" sz="2000" dirty="0">
                <a:ea typeface="宋体" charset="-122"/>
              </a:rPr>
              <a:t> </a:t>
            </a:r>
            <a:endParaRPr lang="en-GB" sz="2000" dirty="0"/>
          </a:p>
          <a:p>
            <a:endParaRPr lang="en-GB" dirty="0"/>
          </a:p>
        </p:txBody>
      </p:sp>
      <p:sp>
        <p:nvSpPr>
          <p:cNvPr id="3" name="Content Placeholder 2">
            <a:extLst>
              <a:ext uri="{FF2B5EF4-FFF2-40B4-BE49-F238E27FC236}">
                <a16:creationId xmlns:a16="http://schemas.microsoft.com/office/drawing/2014/main" id="{8FE3E1C9-5FC1-42CF-84CA-4E8A4C3565B7}"/>
              </a:ext>
            </a:extLst>
          </p:cNvPr>
          <p:cNvSpPr>
            <a:spLocks noGrp="1"/>
          </p:cNvSpPr>
          <p:nvPr>
            <p:ph sz="half" idx="2"/>
          </p:nvPr>
        </p:nvSpPr>
        <p:spPr/>
        <p:txBody>
          <a:bodyPr>
            <a:normAutofit fontScale="77500" lnSpcReduction="20000"/>
          </a:bodyPr>
          <a:lstStyle/>
          <a:p>
            <a:pPr marL="0" indent="0">
              <a:lnSpc>
                <a:spcPct val="90000"/>
              </a:lnSpc>
              <a:buNone/>
            </a:pPr>
            <a:r>
              <a:rPr lang="en-GB" sz="2000" dirty="0"/>
              <a:t>Research suggests that childhood-onset ASB is more serious, can lead to:- </a:t>
            </a:r>
          </a:p>
          <a:p>
            <a:pPr>
              <a:lnSpc>
                <a:spcPct val="90000"/>
              </a:lnSpc>
            </a:pPr>
            <a:r>
              <a:rPr lang="en-GB" sz="2000" dirty="0"/>
              <a:t>Truancy </a:t>
            </a:r>
          </a:p>
          <a:p>
            <a:pPr>
              <a:lnSpc>
                <a:spcPct val="90000"/>
              </a:lnSpc>
            </a:pPr>
            <a:r>
              <a:rPr lang="en-GB" sz="2000" dirty="0"/>
              <a:t>Drug and alcohol abuse</a:t>
            </a:r>
          </a:p>
          <a:p>
            <a:pPr>
              <a:lnSpc>
                <a:spcPct val="90000"/>
              </a:lnSpc>
            </a:pPr>
            <a:r>
              <a:rPr lang="en-GB" sz="2000" dirty="0"/>
              <a:t>Early and risky sexual behaviour. </a:t>
            </a:r>
          </a:p>
          <a:p>
            <a:pPr marL="0" indent="0">
              <a:lnSpc>
                <a:spcPct val="90000"/>
              </a:lnSpc>
              <a:buNone/>
            </a:pPr>
            <a:r>
              <a:rPr lang="en-GB" sz="2000" b="1" dirty="0"/>
              <a:t>Boyd and Bee (2014)</a:t>
            </a:r>
          </a:p>
          <a:p>
            <a:pPr>
              <a:lnSpc>
                <a:spcPct val="90000"/>
              </a:lnSpc>
            </a:pPr>
            <a:r>
              <a:rPr lang="en-GB" altLang="zh-CN" sz="2000" dirty="0">
                <a:ea typeface="宋体" charset="-122"/>
              </a:rPr>
              <a:t>Children with early-onset ASB compared to juveniles who start offending at a later age, tend to have longer delinquent careers. </a:t>
            </a:r>
            <a:r>
              <a:rPr lang="en-GB" sz="2000" b="1" dirty="0" err="1"/>
              <a:t>Loeber</a:t>
            </a:r>
            <a:r>
              <a:rPr lang="en-GB" sz="2000" b="1" dirty="0"/>
              <a:t> et al (2000)</a:t>
            </a:r>
            <a:r>
              <a:rPr lang="en-GB" altLang="zh-CN" sz="2000" dirty="0">
                <a:ea typeface="宋体" charset="-122"/>
              </a:rPr>
              <a:t> </a:t>
            </a:r>
            <a:endParaRPr lang="en-GB" sz="2000" dirty="0"/>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zh-CN" dirty="0">
                <a:ea typeface="宋体" charset="-122"/>
              </a:rPr>
              <a:t>O RAN DATBLYGIAD….</a:t>
            </a:r>
            <a:br>
              <a:rPr lang="en-GB" altLang="zh-CN" dirty="0">
                <a:ea typeface="宋体" charset="-122"/>
              </a:rPr>
            </a:br>
            <a:r>
              <a:rPr lang="en-GB" altLang="zh-CN" dirty="0">
                <a:ea typeface="宋体" charset="-122"/>
              </a:rPr>
              <a:t>In development terms….</a:t>
            </a:r>
            <a:endParaRPr lang="en-GB" dirty="0"/>
          </a:p>
        </p:txBody>
      </p:sp>
      <p:sp>
        <p:nvSpPr>
          <p:cNvPr id="21507" name="Rectangle 3"/>
          <p:cNvSpPr>
            <a:spLocks noGrp="1" noChangeArrowheads="1"/>
          </p:cNvSpPr>
          <p:nvPr>
            <p:ph sz="half" idx="1"/>
          </p:nvPr>
        </p:nvSpPr>
        <p:spPr/>
        <p:txBody>
          <a:bodyPr>
            <a:normAutofit fontScale="62500" lnSpcReduction="20000"/>
          </a:bodyPr>
          <a:lstStyle/>
          <a:p>
            <a:pPr marL="0" indent="0">
              <a:lnSpc>
                <a:spcPct val="80000"/>
              </a:lnSpc>
              <a:buNone/>
            </a:pPr>
            <a:r>
              <a:rPr lang="cy-GB" altLang="zh-CN" sz="2800" dirty="0">
                <a:ea typeface="宋体" charset="-122"/>
              </a:rPr>
              <a:t>Mae ASB dechrau'n gynnar yn cael ei gyfeirio gan ffactorau mewnol:- </a:t>
            </a:r>
          </a:p>
          <a:p>
            <a:pPr>
              <a:lnSpc>
                <a:spcPct val="80000"/>
              </a:lnSpc>
            </a:pPr>
            <a:r>
              <a:rPr lang="cy-GB" altLang="zh-CN" sz="2800" dirty="0">
                <a:ea typeface="宋体" charset="-122"/>
              </a:rPr>
              <a:t>anian </a:t>
            </a:r>
          </a:p>
          <a:p>
            <a:pPr>
              <a:lnSpc>
                <a:spcPct val="80000"/>
              </a:lnSpc>
            </a:pPr>
            <a:r>
              <a:rPr lang="cy-GB" altLang="zh-CN" sz="2800" dirty="0">
                <a:ea typeface="宋体" charset="-122"/>
              </a:rPr>
              <a:t>personoliaeth. </a:t>
            </a:r>
          </a:p>
          <a:p>
            <a:pPr>
              <a:lnSpc>
                <a:spcPct val="80000"/>
              </a:lnSpc>
              <a:buFontTx/>
              <a:buNone/>
            </a:pPr>
            <a:r>
              <a:rPr lang="cy-GB" altLang="zh-CN" sz="2800" dirty="0">
                <a:ea typeface="宋体" charset="-122"/>
              </a:rPr>
              <a:t> Fel arfer, mae problemau sy'n dechrau yn y glasoed yn ysgafnach ac yn fwy byrhoedlog, yn fwy o dan ddylanwad:-</a:t>
            </a:r>
          </a:p>
          <a:p>
            <a:pPr>
              <a:lnSpc>
                <a:spcPct val="80000"/>
              </a:lnSpc>
            </a:pPr>
            <a:r>
              <a:rPr lang="cy-GB" altLang="zh-CN" sz="2800" dirty="0">
                <a:ea typeface="宋体" charset="-122"/>
              </a:rPr>
              <a:t>prosesau grwpiau cyfoedion
angen i roi prawf ar derfynau awdurdod na phroblem ymddygiad sydd â gwreiddiau'n ddwfn </a:t>
            </a:r>
          </a:p>
          <a:p>
            <a:pPr>
              <a:lnSpc>
                <a:spcPct val="80000"/>
              </a:lnSpc>
            </a:pPr>
            <a:endParaRPr lang="en-GB" sz="2800" b="1" dirty="0"/>
          </a:p>
        </p:txBody>
      </p:sp>
      <p:sp>
        <p:nvSpPr>
          <p:cNvPr id="2" name="Content Placeholder 1">
            <a:extLst>
              <a:ext uri="{FF2B5EF4-FFF2-40B4-BE49-F238E27FC236}">
                <a16:creationId xmlns:a16="http://schemas.microsoft.com/office/drawing/2014/main" id="{010BFFDE-1CDA-4ED8-BA8E-6910DCCC30FF}"/>
              </a:ext>
            </a:extLst>
          </p:cNvPr>
          <p:cNvSpPr>
            <a:spLocks noGrp="1"/>
          </p:cNvSpPr>
          <p:nvPr>
            <p:ph sz="half" idx="2"/>
          </p:nvPr>
        </p:nvSpPr>
        <p:spPr/>
        <p:txBody>
          <a:bodyPr>
            <a:normAutofit fontScale="62500" lnSpcReduction="20000"/>
          </a:bodyPr>
          <a:lstStyle/>
          <a:p>
            <a:pPr marL="0" indent="0">
              <a:lnSpc>
                <a:spcPct val="80000"/>
              </a:lnSpc>
              <a:buNone/>
            </a:pPr>
            <a:r>
              <a:rPr lang="en-GB" altLang="zh-CN" sz="3200" dirty="0">
                <a:ea typeface="宋体" charset="-122"/>
              </a:rPr>
              <a:t>Early onset ASB is directed by internal factors:- </a:t>
            </a:r>
          </a:p>
          <a:p>
            <a:pPr>
              <a:lnSpc>
                <a:spcPct val="80000"/>
              </a:lnSpc>
            </a:pPr>
            <a:r>
              <a:rPr lang="en-GB" altLang="zh-CN" sz="3200" dirty="0">
                <a:ea typeface="宋体" charset="-122"/>
              </a:rPr>
              <a:t>temperament </a:t>
            </a:r>
          </a:p>
          <a:p>
            <a:pPr>
              <a:lnSpc>
                <a:spcPct val="80000"/>
              </a:lnSpc>
            </a:pPr>
            <a:r>
              <a:rPr lang="en-GB" altLang="zh-CN" sz="3200" dirty="0">
                <a:ea typeface="宋体" charset="-122"/>
              </a:rPr>
              <a:t>personality. </a:t>
            </a:r>
          </a:p>
          <a:p>
            <a:pPr>
              <a:lnSpc>
                <a:spcPct val="80000"/>
              </a:lnSpc>
              <a:buFontTx/>
              <a:buNone/>
            </a:pPr>
            <a:r>
              <a:rPr lang="en-GB" altLang="zh-CN" sz="3200" dirty="0">
                <a:ea typeface="宋体" charset="-122"/>
              </a:rPr>
              <a:t> Adolescent-onset problems are typically milder and more transitory, influenced more by:-</a:t>
            </a:r>
          </a:p>
          <a:p>
            <a:pPr>
              <a:lnSpc>
                <a:spcPct val="80000"/>
              </a:lnSpc>
            </a:pPr>
            <a:r>
              <a:rPr lang="en-GB" altLang="zh-CN" sz="3200" dirty="0">
                <a:ea typeface="宋体" charset="-122"/>
              </a:rPr>
              <a:t>peer group processes</a:t>
            </a:r>
          </a:p>
          <a:p>
            <a:pPr>
              <a:lnSpc>
                <a:spcPct val="80000"/>
              </a:lnSpc>
            </a:pPr>
            <a:r>
              <a:rPr lang="en-GB" altLang="zh-CN" sz="3200" dirty="0">
                <a:ea typeface="宋体" charset="-122"/>
              </a:rPr>
              <a:t>need to test  the limits of authority than a deeply ingrained behaviour problem </a:t>
            </a:r>
          </a:p>
          <a:p>
            <a:pPr>
              <a:lnSpc>
                <a:spcPct val="80000"/>
              </a:lnSpc>
              <a:buFontTx/>
              <a:buNone/>
            </a:pPr>
            <a:r>
              <a:rPr lang="en-GB" altLang="zh-CN" sz="3200" b="1" dirty="0">
                <a:ea typeface="宋体" charset="-122"/>
              </a:rPr>
              <a:t>Boyd and Bee (2014).</a:t>
            </a:r>
            <a:endParaRPr lang="en-GB" sz="3200" b="1" dirty="0"/>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07504" y="44624"/>
            <a:ext cx="8496943" cy="1819571"/>
          </a:xfrm>
        </p:spPr>
        <p:txBody>
          <a:bodyPr>
            <a:normAutofit fontScale="90000"/>
          </a:bodyPr>
          <a:lstStyle/>
          <a:p>
            <a:r>
              <a:rPr lang="cy-GB" altLang="zh-CN" sz="4000" dirty="0">
                <a:ea typeface="宋体" charset="-122"/>
              </a:rPr>
              <a:t>Ffactorau sy'n gallu cyfrannu I YMDDYGIAD GWRTHGYMDEITHASOL </a:t>
            </a:r>
            <a:br>
              <a:rPr lang="en-GB" altLang="zh-CN" sz="4000" dirty="0">
                <a:ea typeface="宋体" charset="-122"/>
              </a:rPr>
            </a:br>
            <a:r>
              <a:rPr lang="en-GB" altLang="zh-CN" sz="4000" dirty="0">
                <a:ea typeface="宋体" charset="-122"/>
              </a:rPr>
              <a:t>Factors that can contribute to ASB </a:t>
            </a:r>
            <a:endParaRPr lang="en-GB" sz="4000" dirty="0"/>
          </a:p>
        </p:txBody>
      </p:sp>
      <p:sp>
        <p:nvSpPr>
          <p:cNvPr id="23555" name="Rectangle 3"/>
          <p:cNvSpPr>
            <a:spLocks noGrp="1" noChangeArrowheads="1"/>
          </p:cNvSpPr>
          <p:nvPr>
            <p:ph sz="half" idx="1"/>
          </p:nvPr>
        </p:nvSpPr>
        <p:spPr/>
        <p:txBody>
          <a:bodyPr>
            <a:normAutofit fontScale="62500" lnSpcReduction="20000"/>
          </a:bodyPr>
          <a:lstStyle/>
          <a:p>
            <a:pPr>
              <a:lnSpc>
                <a:spcPct val="90000"/>
              </a:lnSpc>
            </a:pPr>
            <a:r>
              <a:rPr lang="cy-GB" altLang="zh-CN" sz="2400" b="1" dirty="0">
                <a:ea typeface="宋体" charset="-122"/>
              </a:rPr>
              <a:t>Ffactorau Genetig
Nodweddion Anianol- </a:t>
            </a:r>
            <a:r>
              <a:rPr lang="cy-GB" altLang="zh-CN" sz="2400" dirty="0">
                <a:ea typeface="宋体" charset="-122"/>
              </a:rPr>
              <a:t>Gall hunan-barch isel a hunanddelwedd negyddol arwain at ymddygiad gwrthgymdeithasol.  </a:t>
            </a:r>
            <a:r>
              <a:rPr lang="cy-GB" altLang="zh-CN" sz="2400" b="1" dirty="0" err="1">
                <a:ea typeface="宋体" charset="-122"/>
              </a:rPr>
              <a:t>Caspi</a:t>
            </a:r>
            <a:r>
              <a:rPr lang="cy-GB" altLang="zh-CN" sz="2400" b="1" dirty="0">
                <a:ea typeface="宋体" charset="-122"/>
              </a:rPr>
              <a:t> </a:t>
            </a:r>
            <a:r>
              <a:rPr lang="cy-GB" altLang="zh-CN" sz="2400" b="1" dirty="0" err="1">
                <a:ea typeface="宋体" charset="-122"/>
              </a:rPr>
              <a:t>et</a:t>
            </a:r>
            <a:r>
              <a:rPr lang="cy-GB" altLang="zh-CN" sz="2400" b="1" dirty="0">
                <a:ea typeface="宋体" charset="-122"/>
              </a:rPr>
              <a:t> </a:t>
            </a:r>
            <a:r>
              <a:rPr lang="cy-GB" altLang="zh-CN" sz="2400" b="1" dirty="0" err="1">
                <a:ea typeface="宋体" charset="-122"/>
              </a:rPr>
              <a:t>al</a:t>
            </a:r>
            <a:r>
              <a:rPr lang="cy-GB" altLang="zh-CN" sz="2400" dirty="0">
                <a:ea typeface="宋体" charset="-122"/>
              </a:rPr>
              <a:t> </a:t>
            </a:r>
            <a:r>
              <a:rPr lang="cy-GB" altLang="zh-CN" sz="2400" b="1" dirty="0">
                <a:ea typeface="宋体" charset="-122"/>
              </a:rPr>
              <a:t>(1995)</a:t>
            </a:r>
          </a:p>
          <a:p>
            <a:pPr>
              <a:lnSpc>
                <a:spcPct val="90000"/>
              </a:lnSpc>
            </a:pPr>
            <a:r>
              <a:rPr lang="cy-GB" altLang="zh-CN" sz="2400" b="1" dirty="0">
                <a:ea typeface="宋体" charset="-122"/>
              </a:rPr>
              <a:t>Amgylchiadau cartref a sgiliau </a:t>
            </a:r>
            <a:r>
              <a:rPr lang="cy-GB" altLang="zh-CN" sz="2400" b="1" dirty="0" err="1">
                <a:ea typeface="宋体" charset="-122"/>
              </a:rPr>
              <a:t>rhianta</a:t>
            </a:r>
            <a:r>
              <a:rPr lang="cy-GB" altLang="zh-CN" sz="2400" b="1" dirty="0">
                <a:ea typeface="宋体" charset="-122"/>
              </a:rPr>
              <a:t> - </a:t>
            </a:r>
            <a:r>
              <a:rPr lang="cy-GB" altLang="zh-CN" sz="2400" dirty="0">
                <a:ea typeface="宋体" charset="-122"/>
              </a:rPr>
              <a:t>Mae tystiolaeth sylweddol bod amgylchiadau negyddol yn y cartref ac arddulliau </a:t>
            </a:r>
            <a:r>
              <a:rPr lang="cy-GB" altLang="zh-CN" sz="2400" dirty="0" err="1">
                <a:ea typeface="宋体" charset="-122"/>
              </a:rPr>
              <a:t>rhianta</a:t>
            </a:r>
            <a:r>
              <a:rPr lang="cy-GB" altLang="zh-CN" sz="2400" dirty="0">
                <a:ea typeface="宋体" charset="-122"/>
              </a:rPr>
              <a:t> yn ddylanwadau pwysig a all arwain at ymddygiad ymosodol a gwrthgymdeithasol maes o law.  </a:t>
            </a:r>
            <a:r>
              <a:rPr lang="cy-GB" altLang="zh-CN" sz="2400" b="1" dirty="0">
                <a:ea typeface="宋体" charset="-122"/>
              </a:rPr>
              <a:t>Patterson </a:t>
            </a:r>
            <a:r>
              <a:rPr lang="cy-GB" altLang="zh-CN" sz="2400" b="1" dirty="0" err="1">
                <a:ea typeface="宋体" charset="-122"/>
              </a:rPr>
              <a:t>et</a:t>
            </a:r>
            <a:r>
              <a:rPr lang="cy-GB" altLang="zh-CN" sz="2400" b="1" dirty="0">
                <a:ea typeface="宋体" charset="-122"/>
              </a:rPr>
              <a:t> </a:t>
            </a:r>
            <a:r>
              <a:rPr lang="cy-GB" altLang="zh-CN" sz="2400" b="1" dirty="0" err="1">
                <a:ea typeface="宋体" charset="-122"/>
              </a:rPr>
              <a:t>al</a:t>
            </a:r>
            <a:r>
              <a:rPr lang="cy-GB" altLang="zh-CN" sz="2400" b="1" dirty="0">
                <a:ea typeface="宋体" charset="-122"/>
              </a:rPr>
              <a:t> (1989 dyfynnwyd yn Smith </a:t>
            </a:r>
            <a:r>
              <a:rPr lang="cy-GB" altLang="zh-CN" sz="2400" b="1" dirty="0" err="1">
                <a:ea typeface="宋体" charset="-122"/>
              </a:rPr>
              <a:t>et</a:t>
            </a:r>
            <a:r>
              <a:rPr lang="cy-GB" altLang="zh-CN" sz="2400" b="1" dirty="0">
                <a:ea typeface="宋体" charset="-122"/>
              </a:rPr>
              <a:t> </a:t>
            </a:r>
            <a:r>
              <a:rPr lang="cy-GB" altLang="zh-CN" sz="2400" b="1" dirty="0" err="1">
                <a:ea typeface="宋体" charset="-122"/>
              </a:rPr>
              <a:t>al</a:t>
            </a:r>
            <a:r>
              <a:rPr lang="cy-GB" altLang="zh-CN" sz="2400" b="1" dirty="0">
                <a:ea typeface="宋体" charset="-122"/>
              </a:rPr>
              <a:t> 2001) </a:t>
            </a:r>
          </a:p>
          <a:p>
            <a:pPr>
              <a:lnSpc>
                <a:spcPct val="90000"/>
              </a:lnSpc>
            </a:pPr>
            <a:r>
              <a:rPr lang="cy-GB" altLang="zh-CN" sz="2400" b="1" dirty="0">
                <a:ea typeface="宋体" charset="-122"/>
              </a:rPr>
              <a:t>Methiant academaidd</a:t>
            </a:r>
          </a:p>
          <a:p>
            <a:pPr>
              <a:lnSpc>
                <a:spcPct val="90000"/>
              </a:lnSpc>
            </a:pPr>
            <a:endParaRPr lang="en-GB" altLang="zh-CN" sz="2400" dirty="0">
              <a:ea typeface="宋体" charset="-122"/>
            </a:endParaRPr>
          </a:p>
          <a:p>
            <a:pPr>
              <a:lnSpc>
                <a:spcPct val="90000"/>
              </a:lnSpc>
            </a:pPr>
            <a:endParaRPr lang="en-GB" sz="2400" dirty="0"/>
          </a:p>
        </p:txBody>
      </p:sp>
      <p:sp>
        <p:nvSpPr>
          <p:cNvPr id="2" name="Content Placeholder 1">
            <a:extLst>
              <a:ext uri="{FF2B5EF4-FFF2-40B4-BE49-F238E27FC236}">
                <a16:creationId xmlns:a16="http://schemas.microsoft.com/office/drawing/2014/main" id="{85F25B0A-A745-434E-8BBC-FABBDB28FEEB}"/>
              </a:ext>
            </a:extLst>
          </p:cNvPr>
          <p:cNvSpPr>
            <a:spLocks noGrp="1"/>
          </p:cNvSpPr>
          <p:nvPr>
            <p:ph sz="half" idx="2"/>
          </p:nvPr>
        </p:nvSpPr>
        <p:spPr/>
        <p:txBody>
          <a:bodyPr>
            <a:normAutofit fontScale="62500" lnSpcReduction="20000"/>
          </a:bodyPr>
          <a:lstStyle/>
          <a:p>
            <a:pPr>
              <a:lnSpc>
                <a:spcPct val="90000"/>
              </a:lnSpc>
            </a:pPr>
            <a:r>
              <a:rPr lang="en-GB" altLang="zh-CN" sz="2000" b="1" dirty="0">
                <a:ea typeface="宋体" charset="-122"/>
              </a:rPr>
              <a:t>Genetic Factors</a:t>
            </a:r>
          </a:p>
          <a:p>
            <a:pPr>
              <a:lnSpc>
                <a:spcPct val="90000"/>
              </a:lnSpc>
            </a:pPr>
            <a:r>
              <a:rPr lang="en-GB" altLang="zh-CN" sz="2000" b="1" dirty="0">
                <a:ea typeface="宋体" charset="-122"/>
              </a:rPr>
              <a:t>Temperamental Characteristics- </a:t>
            </a:r>
            <a:r>
              <a:rPr lang="en-GB" altLang="zh-CN" sz="2000" dirty="0">
                <a:ea typeface="宋体" charset="-122"/>
              </a:rPr>
              <a:t>Low self esteem and negative self image can lead to ASB.  </a:t>
            </a:r>
            <a:r>
              <a:rPr lang="en-GB" altLang="zh-CN" sz="2000" b="1" dirty="0">
                <a:ea typeface="宋体" charset="-122"/>
              </a:rPr>
              <a:t>Caspi et al</a:t>
            </a:r>
            <a:r>
              <a:rPr lang="en-GB" altLang="zh-CN" sz="2000" dirty="0">
                <a:ea typeface="宋体" charset="-122"/>
              </a:rPr>
              <a:t> </a:t>
            </a:r>
            <a:r>
              <a:rPr lang="en-GB" altLang="zh-CN" sz="2000" b="1" dirty="0">
                <a:ea typeface="宋体" charset="-122"/>
              </a:rPr>
              <a:t>(1995)</a:t>
            </a:r>
          </a:p>
          <a:p>
            <a:pPr>
              <a:lnSpc>
                <a:spcPct val="90000"/>
              </a:lnSpc>
            </a:pPr>
            <a:r>
              <a:rPr lang="en-GB" altLang="zh-CN" sz="2000" b="1" dirty="0">
                <a:ea typeface="宋体" charset="-122"/>
              </a:rPr>
              <a:t>Home circumstances and parenting skills - </a:t>
            </a:r>
            <a:r>
              <a:rPr lang="en-GB" altLang="zh-CN" sz="2000" dirty="0">
                <a:ea typeface="宋体" charset="-122"/>
              </a:rPr>
              <a:t>There is considerable evidence that negative home circumstance and parenting styles are important influences that can lead to aggressive and later antisocial behaviour.  </a:t>
            </a:r>
            <a:r>
              <a:rPr lang="en-GB" altLang="zh-CN" sz="2000" b="1" dirty="0">
                <a:ea typeface="宋体" charset="-122"/>
              </a:rPr>
              <a:t>Patterson et al (1989 cited in Smith et al 2001) </a:t>
            </a:r>
          </a:p>
          <a:p>
            <a:pPr>
              <a:lnSpc>
                <a:spcPct val="90000"/>
              </a:lnSpc>
            </a:pPr>
            <a:r>
              <a:rPr lang="en-GB" altLang="zh-CN" sz="2000" b="1" dirty="0">
                <a:ea typeface="宋体" charset="-122"/>
              </a:rPr>
              <a:t>Academic failure</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r>
              <a:rPr lang="cy-GB" dirty="0"/>
              <a:t>ffactorau PARHAD</a:t>
            </a:r>
            <a:r>
              <a:rPr lang="en-GB" dirty="0"/>
              <a:t>......</a:t>
            </a:r>
            <a:br>
              <a:rPr lang="en-GB" dirty="0"/>
            </a:br>
            <a:r>
              <a:rPr lang="en-GB" dirty="0"/>
              <a:t>Factors continued……</a:t>
            </a:r>
          </a:p>
        </p:txBody>
      </p:sp>
      <p:sp>
        <p:nvSpPr>
          <p:cNvPr id="27651" name="Rectangle 3"/>
          <p:cNvSpPr>
            <a:spLocks noGrp="1" noChangeArrowheads="1"/>
          </p:cNvSpPr>
          <p:nvPr>
            <p:ph sz="half" idx="1"/>
          </p:nvPr>
        </p:nvSpPr>
        <p:spPr>
          <a:xfrm>
            <a:off x="1443490" y="1772816"/>
            <a:ext cx="3125871" cy="3678680"/>
          </a:xfrm>
        </p:spPr>
        <p:txBody>
          <a:bodyPr>
            <a:normAutofit fontScale="55000" lnSpcReduction="20000"/>
          </a:bodyPr>
          <a:lstStyle/>
          <a:p>
            <a:pPr>
              <a:lnSpc>
                <a:spcPct val="90000"/>
              </a:lnSpc>
              <a:buFont typeface="Symbol" pitchFamily="18" charset="2"/>
              <a:buChar char=""/>
            </a:pPr>
            <a:endParaRPr lang="en-GB" altLang="zh-CN" sz="2400" b="1" dirty="0">
              <a:ea typeface="宋体" charset="-122"/>
            </a:endParaRPr>
          </a:p>
          <a:p>
            <a:pPr marL="0" indent="0">
              <a:lnSpc>
                <a:spcPct val="90000"/>
              </a:lnSpc>
              <a:buNone/>
            </a:pPr>
            <a:r>
              <a:rPr lang="cy-GB" altLang="zh-CN" sz="2400" b="1" dirty="0">
                <a:ea typeface="宋体" charset="-122"/>
              </a:rPr>
              <a:t>Dylanwadau grŵp cyfoedion</a:t>
            </a:r>
          </a:p>
          <a:p>
            <a:pPr>
              <a:lnSpc>
                <a:spcPct val="90000"/>
              </a:lnSpc>
            </a:pPr>
            <a:r>
              <a:rPr lang="cy-GB" altLang="zh-CN" sz="2400" dirty="0">
                <a:ea typeface="宋体" charset="-122"/>
              </a:rPr>
              <a:t>Gall cyfeillgarwch atal teimladau o unigrwydd ac ymgysylltu â'r unigolyn mewn gweithgareddau cymdeithasol cyfatebol </a:t>
            </a:r>
            <a:r>
              <a:rPr lang="cy-GB" altLang="zh-CN" sz="2400" b="1" dirty="0">
                <a:ea typeface="宋体" charset="-122"/>
              </a:rPr>
              <a:t>(Smith </a:t>
            </a:r>
            <a:r>
              <a:rPr lang="cy-GB" altLang="zh-CN" sz="2400" b="1" dirty="0" err="1">
                <a:ea typeface="宋体" charset="-122"/>
              </a:rPr>
              <a:t>et</a:t>
            </a:r>
            <a:r>
              <a:rPr lang="cy-GB" altLang="zh-CN" sz="2400" b="1" dirty="0">
                <a:ea typeface="宋体" charset="-122"/>
              </a:rPr>
              <a:t> </a:t>
            </a:r>
            <a:r>
              <a:rPr lang="cy-GB" altLang="zh-CN" sz="2400" b="1" dirty="0" err="1">
                <a:ea typeface="宋体" charset="-122"/>
              </a:rPr>
              <a:t>al</a:t>
            </a:r>
            <a:r>
              <a:rPr lang="cy-GB" altLang="zh-CN" sz="2400" b="1" dirty="0">
                <a:ea typeface="宋体" charset="-122"/>
              </a:rPr>
              <a:t> 2001).  </a:t>
            </a:r>
          </a:p>
          <a:p>
            <a:pPr>
              <a:lnSpc>
                <a:spcPct val="90000"/>
              </a:lnSpc>
              <a:buFont typeface="Symbol" pitchFamily="18" charset="2"/>
              <a:buChar char=""/>
            </a:pPr>
            <a:r>
              <a:rPr lang="cy-GB" altLang="zh-CN" sz="2400" dirty="0">
                <a:ea typeface="宋体" charset="-122"/>
              </a:rPr>
              <a:t>Fodd bynnag, gall ymddygiad ymosodol yn ystod plentyndod cynnar a chanol arwain at wrthod gan gyfoedion. Erbyn y glasoed mae gan y rhan fwyaf ffrindiau sy'n arddangos yr un ASB. </a:t>
            </a:r>
            <a:r>
              <a:rPr lang="cy-GB" altLang="zh-CN" sz="2400" b="1" dirty="0">
                <a:ea typeface="宋体" charset="-122"/>
              </a:rPr>
              <a:t>(</a:t>
            </a:r>
            <a:r>
              <a:rPr lang="cy-GB" altLang="zh-CN" sz="2400" b="1" dirty="0" err="1">
                <a:ea typeface="宋体" charset="-122"/>
              </a:rPr>
              <a:t>Boyd</a:t>
            </a:r>
            <a:r>
              <a:rPr lang="cy-GB" altLang="zh-CN" sz="2400" b="1" dirty="0">
                <a:ea typeface="宋体" charset="-122"/>
              </a:rPr>
              <a:t> and </a:t>
            </a:r>
            <a:r>
              <a:rPr lang="cy-GB" altLang="zh-CN" sz="2400" b="1" dirty="0" err="1">
                <a:ea typeface="宋体" charset="-122"/>
              </a:rPr>
              <a:t>Bee</a:t>
            </a:r>
            <a:r>
              <a:rPr lang="cy-GB" altLang="zh-CN" sz="2400" b="1" dirty="0">
                <a:ea typeface="宋体" charset="-122"/>
              </a:rPr>
              <a:t>, 2014)</a:t>
            </a:r>
          </a:p>
          <a:p>
            <a:pPr marL="0" indent="0">
              <a:lnSpc>
                <a:spcPct val="90000"/>
              </a:lnSpc>
              <a:buNone/>
            </a:pPr>
            <a:r>
              <a:rPr lang="cy-GB" altLang="zh-CN" sz="2400" b="1" dirty="0">
                <a:ea typeface="宋体" charset="-122"/>
              </a:rPr>
              <a:t>Anghenion  Ychwanegol </a:t>
            </a:r>
            <a:endParaRPr lang="cy-GB" altLang="zh-CN" sz="2400" dirty="0">
              <a:ea typeface="宋体" charset="-122"/>
            </a:endParaRPr>
          </a:p>
          <a:p>
            <a:pPr>
              <a:lnSpc>
                <a:spcPct val="90000"/>
              </a:lnSpc>
              <a:buFont typeface="Symbol" pitchFamily="18" charset="2"/>
              <a:buChar char=""/>
            </a:pPr>
            <a:r>
              <a:rPr lang="cy-GB" altLang="zh-CN" sz="2400" dirty="0">
                <a:ea typeface="宋体" charset="-122"/>
              </a:rPr>
              <a:t>anawsterau lleferydd ac iaith, anhwylderau ar y Sbectrwm Awtistig (ASD), </a:t>
            </a:r>
          </a:p>
          <a:p>
            <a:pPr>
              <a:lnSpc>
                <a:spcPct val="90000"/>
              </a:lnSpc>
              <a:buFont typeface="Symbol" pitchFamily="18" charset="2"/>
              <a:buChar char=""/>
            </a:pPr>
            <a:r>
              <a:rPr lang="cy-GB" altLang="zh-CN" sz="2400" dirty="0">
                <a:ea typeface="宋体" charset="-122"/>
              </a:rPr>
              <a:t>Anhwylder Diffyg Canolbwyntio a Gorfywiog</a:t>
            </a:r>
            <a:r>
              <a:rPr lang="en-GB" altLang="zh-CN" sz="2400" dirty="0" err="1">
                <a:ea typeface="宋体" charset="-122"/>
              </a:rPr>
              <a:t>rwydd</a:t>
            </a:r>
            <a:r>
              <a:rPr lang="en-GB" altLang="zh-CN" sz="2400" dirty="0">
                <a:ea typeface="宋体" charset="-122"/>
              </a:rPr>
              <a:t>.</a:t>
            </a:r>
            <a:r>
              <a:rPr lang="en-GB" altLang="zh-CN" sz="2400" b="1" dirty="0">
                <a:ea typeface="宋体" charset="-122"/>
              </a:rPr>
              <a:t> (DELLS 2006)</a:t>
            </a:r>
          </a:p>
          <a:p>
            <a:pPr>
              <a:lnSpc>
                <a:spcPct val="90000"/>
              </a:lnSpc>
            </a:pPr>
            <a:endParaRPr lang="en-GB" sz="2400" b="1" dirty="0"/>
          </a:p>
        </p:txBody>
      </p:sp>
      <p:sp>
        <p:nvSpPr>
          <p:cNvPr id="2" name="Content Placeholder 1">
            <a:extLst>
              <a:ext uri="{FF2B5EF4-FFF2-40B4-BE49-F238E27FC236}">
                <a16:creationId xmlns:a16="http://schemas.microsoft.com/office/drawing/2014/main" id="{EDA5DD87-0658-4EAB-B96B-328586337B43}"/>
              </a:ext>
            </a:extLst>
          </p:cNvPr>
          <p:cNvSpPr>
            <a:spLocks noGrp="1"/>
          </p:cNvSpPr>
          <p:nvPr>
            <p:ph sz="half" idx="2"/>
          </p:nvPr>
        </p:nvSpPr>
        <p:spPr/>
        <p:txBody>
          <a:bodyPr>
            <a:normAutofit fontScale="55000" lnSpcReduction="20000"/>
          </a:bodyPr>
          <a:lstStyle/>
          <a:p>
            <a:pPr marL="0" indent="0">
              <a:lnSpc>
                <a:spcPct val="90000"/>
              </a:lnSpc>
              <a:buNone/>
            </a:pPr>
            <a:r>
              <a:rPr lang="en-GB" altLang="zh-CN" sz="2000" b="1" dirty="0">
                <a:ea typeface="宋体" charset="-122"/>
              </a:rPr>
              <a:t>Peer group influences</a:t>
            </a:r>
          </a:p>
          <a:p>
            <a:pPr>
              <a:lnSpc>
                <a:spcPct val="90000"/>
              </a:lnSpc>
            </a:pPr>
            <a:r>
              <a:rPr lang="en-GB" altLang="zh-CN" sz="2000" dirty="0">
                <a:ea typeface="宋体" charset="-122"/>
              </a:rPr>
              <a:t>Friendship can prevent feelings of loneliness and engages the individual in reciprocal social activities </a:t>
            </a:r>
            <a:r>
              <a:rPr lang="en-GB" altLang="zh-CN" sz="2000" b="1" dirty="0">
                <a:ea typeface="宋体" charset="-122"/>
              </a:rPr>
              <a:t>(Smith et al 2001).  </a:t>
            </a:r>
          </a:p>
          <a:p>
            <a:pPr>
              <a:lnSpc>
                <a:spcPct val="90000"/>
              </a:lnSpc>
              <a:buFont typeface="Symbol" pitchFamily="18" charset="2"/>
              <a:buChar char=""/>
            </a:pPr>
            <a:r>
              <a:rPr lang="en-GB" altLang="zh-CN" sz="2000" dirty="0">
                <a:ea typeface="宋体" charset="-122"/>
              </a:rPr>
              <a:t>However aggression in early and middle childhood can lead to peer rejection. By adolescence most have friends who exhibit the same ASB. </a:t>
            </a:r>
            <a:r>
              <a:rPr lang="en-GB" altLang="zh-CN" sz="2000" b="1" dirty="0">
                <a:ea typeface="宋体" charset="-122"/>
              </a:rPr>
              <a:t>(Boyd and Bee, 2014)</a:t>
            </a:r>
          </a:p>
          <a:p>
            <a:pPr marL="0" indent="0">
              <a:lnSpc>
                <a:spcPct val="90000"/>
              </a:lnSpc>
              <a:buNone/>
            </a:pPr>
            <a:r>
              <a:rPr lang="en-GB" altLang="zh-CN" sz="2000" b="1" dirty="0">
                <a:ea typeface="宋体" charset="-122"/>
              </a:rPr>
              <a:t>Additional Needs </a:t>
            </a:r>
            <a:endParaRPr lang="en-GB" altLang="zh-CN" sz="2000" dirty="0">
              <a:ea typeface="宋体" charset="-122"/>
            </a:endParaRPr>
          </a:p>
          <a:p>
            <a:pPr>
              <a:lnSpc>
                <a:spcPct val="90000"/>
              </a:lnSpc>
              <a:buFont typeface="Symbol" pitchFamily="18" charset="2"/>
              <a:buChar char=""/>
            </a:pPr>
            <a:r>
              <a:rPr lang="en-GB" altLang="zh-CN" sz="2000" dirty="0">
                <a:ea typeface="宋体" charset="-122"/>
              </a:rPr>
              <a:t>speech and language difficulties, disorders on the Autistic Spectrum (ASD), </a:t>
            </a:r>
          </a:p>
          <a:p>
            <a:pPr>
              <a:lnSpc>
                <a:spcPct val="90000"/>
              </a:lnSpc>
              <a:buFont typeface="Symbol" pitchFamily="18" charset="2"/>
              <a:buChar char=""/>
            </a:pPr>
            <a:r>
              <a:rPr lang="en-GB" altLang="zh-CN" sz="2000" dirty="0">
                <a:ea typeface="宋体" charset="-122"/>
              </a:rPr>
              <a:t>Attention Deficit Hyperactivity  Disorder.</a:t>
            </a:r>
            <a:r>
              <a:rPr lang="en-GB" altLang="zh-CN" sz="2000" b="1" dirty="0">
                <a:ea typeface="宋体" charset="-122"/>
              </a:rPr>
              <a:t> (DELLS 2006)</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D800-9BB1-4847-9B17-F0A2A307DF9A}"/>
              </a:ext>
            </a:extLst>
          </p:cNvPr>
          <p:cNvSpPr>
            <a:spLocks noGrp="1"/>
          </p:cNvSpPr>
          <p:nvPr>
            <p:ph type="title"/>
          </p:nvPr>
        </p:nvSpPr>
        <p:spPr/>
        <p:txBody>
          <a:bodyPr/>
          <a:lstStyle/>
          <a:p>
            <a:endParaRPr lang="en-GB"/>
          </a:p>
        </p:txBody>
      </p:sp>
      <p:sp>
        <p:nvSpPr>
          <p:cNvPr id="31747" name="Rectangle 3"/>
          <p:cNvSpPr>
            <a:spLocks noGrp="1" noChangeArrowheads="1"/>
          </p:cNvSpPr>
          <p:nvPr>
            <p:ph sz="half" idx="1"/>
          </p:nvPr>
        </p:nvSpPr>
        <p:spPr/>
        <p:txBody>
          <a:bodyPr>
            <a:normAutofit fontScale="70000" lnSpcReduction="20000"/>
          </a:bodyPr>
          <a:lstStyle/>
          <a:p>
            <a:pPr>
              <a:lnSpc>
                <a:spcPct val="90000"/>
              </a:lnSpc>
            </a:pPr>
            <a:r>
              <a:rPr lang="cy-GB" sz="2400" dirty="0"/>
              <a:t>Mae ymddygiad gwrthgymdeithasol yn anodd ei ddiffinio.</a:t>
            </a:r>
          </a:p>
          <a:p>
            <a:pPr>
              <a:lnSpc>
                <a:spcPct val="90000"/>
              </a:lnSpc>
            </a:pPr>
            <a:r>
              <a:rPr lang="cy-GB" sz="2400" dirty="0"/>
              <a:t>Fe'i pennir gan gyfres o ffactorau gan gynnwys cyd-destun, lleoliad, goddefgarwch cymunedol a disgwyliadau ansawdd bywyd.</a:t>
            </a:r>
          </a:p>
          <a:p>
            <a:pPr>
              <a:lnSpc>
                <a:spcPct val="90000"/>
              </a:lnSpc>
            </a:pPr>
            <a:r>
              <a:rPr lang="cy-GB" sz="2400" dirty="0"/>
              <a:t> </a:t>
            </a:r>
            <a:r>
              <a:rPr lang="cy-GB" sz="2400" b="1" dirty="0"/>
              <a:t>Y Swyddfa Gartref (2007)</a:t>
            </a:r>
          </a:p>
          <a:p>
            <a:pPr>
              <a:lnSpc>
                <a:spcPct val="90000"/>
              </a:lnSpc>
            </a:pPr>
            <a:r>
              <a:rPr lang="cy-GB" sz="2400" dirty="0"/>
              <a:t>“Nid yw ymddygiad gwrthgymdeithasol yn gwneud bywyd yn annymunol yn unig. Mae’n dal y gwaith o adfywio ardaloedd difreintiedig yn ôl ac yn creu amgylchedd lle gall troseddau mwy difrifol ledu.”</a:t>
            </a:r>
          </a:p>
          <a:p>
            <a:pPr>
              <a:lnSpc>
                <a:spcPct val="90000"/>
              </a:lnSpc>
            </a:pPr>
            <a:endParaRPr lang="en-GB" sz="2400" dirty="0"/>
          </a:p>
        </p:txBody>
      </p:sp>
      <p:sp>
        <p:nvSpPr>
          <p:cNvPr id="3" name="Content Placeholder 2">
            <a:extLst>
              <a:ext uri="{FF2B5EF4-FFF2-40B4-BE49-F238E27FC236}">
                <a16:creationId xmlns:a16="http://schemas.microsoft.com/office/drawing/2014/main" id="{20602454-9CBC-4E4A-B7D6-4DEC7DC9DB3D}"/>
              </a:ext>
            </a:extLst>
          </p:cNvPr>
          <p:cNvSpPr>
            <a:spLocks noGrp="1"/>
          </p:cNvSpPr>
          <p:nvPr>
            <p:ph sz="half" idx="2"/>
          </p:nvPr>
        </p:nvSpPr>
        <p:spPr/>
        <p:txBody>
          <a:bodyPr>
            <a:normAutofit fontScale="70000" lnSpcReduction="20000"/>
          </a:bodyPr>
          <a:lstStyle/>
          <a:p>
            <a:pPr>
              <a:lnSpc>
                <a:spcPct val="90000"/>
              </a:lnSpc>
            </a:pPr>
            <a:r>
              <a:rPr lang="en-GB" sz="2000" dirty="0"/>
              <a:t>Antisocial behaviour is difficult to define.</a:t>
            </a:r>
          </a:p>
          <a:p>
            <a:pPr>
              <a:lnSpc>
                <a:spcPct val="90000"/>
              </a:lnSpc>
            </a:pPr>
            <a:r>
              <a:rPr lang="en-GB" sz="2000" dirty="0"/>
              <a:t>It is determined by a series of factors including context, location, community tolerance and quality of life expectations.</a:t>
            </a:r>
          </a:p>
          <a:p>
            <a:pPr>
              <a:lnSpc>
                <a:spcPct val="90000"/>
              </a:lnSpc>
            </a:pPr>
            <a:r>
              <a:rPr lang="en-GB" sz="2000" dirty="0"/>
              <a:t> </a:t>
            </a:r>
            <a:r>
              <a:rPr lang="en-GB" sz="2000" b="1" dirty="0"/>
              <a:t>Home Office (2007)</a:t>
            </a:r>
          </a:p>
          <a:p>
            <a:pPr>
              <a:lnSpc>
                <a:spcPct val="90000"/>
              </a:lnSpc>
            </a:pPr>
            <a:r>
              <a:rPr lang="en-GB" sz="2000" dirty="0"/>
              <a:t>“Anti-social behaviour doesn't just make life unpleasant. It holds back the regeneration of disadvantaged areas and creates an environment where more serious crime can take hold.”</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Cyfarfod</a:t>
            </a:r>
            <a:r>
              <a:rPr lang="en-GB" dirty="0"/>
              <a:t> </a:t>
            </a:r>
            <a:r>
              <a:rPr lang="en-GB" dirty="0" err="1"/>
              <a:t>llawn</a:t>
            </a:r>
            <a:r>
              <a:rPr lang="en-GB" dirty="0"/>
              <a:t>            Plenary </a:t>
            </a:r>
            <a:br>
              <a:rPr lang="en-GB" dirty="0"/>
            </a:br>
            <a:endParaRPr lang="en-GB" dirty="0"/>
          </a:p>
        </p:txBody>
      </p:sp>
      <p:sp>
        <p:nvSpPr>
          <p:cNvPr id="3" name="Content Placeholder 2"/>
          <p:cNvSpPr>
            <a:spLocks noGrp="1"/>
          </p:cNvSpPr>
          <p:nvPr>
            <p:ph sz="half" idx="1"/>
          </p:nvPr>
        </p:nvSpPr>
        <p:spPr/>
        <p:txBody>
          <a:bodyPr>
            <a:normAutofit/>
          </a:bodyPr>
          <a:lstStyle/>
          <a:p>
            <a:r>
              <a:rPr lang="cy-GB" dirty="0"/>
              <a:t>Nodwch 3 pheth rydych chi wedi'u dysgu o'r sesiwn hon.</a:t>
            </a:r>
          </a:p>
          <a:p>
            <a:r>
              <a:rPr lang="cy-GB" dirty="0"/>
              <a:t>Beth hoffech chi ei archwilio ymhellach</a:t>
            </a:r>
            <a:r>
              <a:rPr lang="en-GB" dirty="0"/>
              <a:t>?</a:t>
            </a:r>
          </a:p>
          <a:p>
            <a:endParaRPr lang="en-GB" dirty="0"/>
          </a:p>
        </p:txBody>
      </p:sp>
      <p:sp>
        <p:nvSpPr>
          <p:cNvPr id="4" name="Content Placeholder 3">
            <a:extLst>
              <a:ext uri="{FF2B5EF4-FFF2-40B4-BE49-F238E27FC236}">
                <a16:creationId xmlns:a16="http://schemas.microsoft.com/office/drawing/2014/main" id="{67586B25-0449-4175-942B-497F4791AE99}"/>
              </a:ext>
            </a:extLst>
          </p:cNvPr>
          <p:cNvSpPr>
            <a:spLocks noGrp="1"/>
          </p:cNvSpPr>
          <p:nvPr>
            <p:ph sz="half" idx="2"/>
          </p:nvPr>
        </p:nvSpPr>
        <p:spPr/>
        <p:txBody>
          <a:bodyPr>
            <a:normAutofit/>
          </a:bodyPr>
          <a:lstStyle/>
          <a:p>
            <a:r>
              <a:rPr lang="en-GB" dirty="0"/>
              <a:t>Identify 3 things that you have learned from this session.</a:t>
            </a:r>
          </a:p>
          <a:p>
            <a:r>
              <a:rPr lang="en-GB" dirty="0"/>
              <a:t>What would you like to explore further?</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dirty="0" err="1"/>
              <a:t>CyfeirIAdau</a:t>
            </a:r>
            <a:r>
              <a:rPr lang="en-GB" dirty="0"/>
              <a:t>         References</a:t>
            </a:r>
          </a:p>
        </p:txBody>
      </p:sp>
      <p:sp>
        <p:nvSpPr>
          <p:cNvPr id="35843" name="Rectangle 3"/>
          <p:cNvSpPr>
            <a:spLocks noGrp="1" noChangeArrowheads="1"/>
          </p:cNvSpPr>
          <p:nvPr>
            <p:ph idx="1"/>
          </p:nvPr>
        </p:nvSpPr>
        <p:spPr>
          <a:xfrm>
            <a:off x="457200" y="1988840"/>
            <a:ext cx="8229600" cy="4869159"/>
          </a:xfrm>
        </p:spPr>
        <p:txBody>
          <a:bodyPr>
            <a:normAutofit/>
          </a:bodyPr>
          <a:lstStyle/>
          <a:p>
            <a:pPr>
              <a:lnSpc>
                <a:spcPct val="80000"/>
              </a:lnSpc>
            </a:pPr>
            <a:r>
              <a:rPr lang="en-GB" altLang="zh-CN" sz="1400" dirty="0">
                <a:ea typeface="宋体" charset="-122"/>
              </a:rPr>
              <a:t>Arseneault, Louise ; Moffitt, Terrie E. ; Caspi,  </a:t>
            </a:r>
            <a:r>
              <a:rPr lang="en-GB" altLang="zh-CN" sz="1400" dirty="0" err="1">
                <a:ea typeface="宋体" charset="-122"/>
              </a:rPr>
              <a:t>Avshalom</a:t>
            </a:r>
            <a:r>
              <a:rPr lang="en-GB" altLang="zh-CN" sz="1400" dirty="0">
                <a:ea typeface="宋体" charset="-122"/>
              </a:rPr>
              <a:t> ; Taylor, Alan  </a:t>
            </a:r>
            <a:r>
              <a:rPr lang="en-GB" altLang="zh-CN" sz="1400" dirty="0" err="1">
                <a:ea typeface="宋体" charset="-122"/>
              </a:rPr>
              <a:t>Rijsdijk</a:t>
            </a:r>
            <a:r>
              <a:rPr lang="en-GB" altLang="zh-CN" sz="1400" dirty="0">
                <a:ea typeface="宋体" charset="-122"/>
              </a:rPr>
              <a:t>, </a:t>
            </a:r>
            <a:r>
              <a:rPr lang="en-GB" altLang="zh-CN" sz="1400" dirty="0" err="1">
                <a:ea typeface="宋体" charset="-122"/>
              </a:rPr>
              <a:t>Fruhling</a:t>
            </a:r>
            <a:r>
              <a:rPr lang="en-GB" altLang="zh-CN" sz="1400" dirty="0">
                <a:ea typeface="宋体" charset="-122"/>
              </a:rPr>
              <a:t> V.  </a:t>
            </a:r>
            <a:r>
              <a:rPr lang="en-GB" altLang="zh-CN" sz="1400" dirty="0" err="1">
                <a:ea typeface="宋体" charset="-122"/>
              </a:rPr>
              <a:t>Jaffee</a:t>
            </a:r>
            <a:r>
              <a:rPr lang="en-GB" altLang="zh-CN" sz="1400" dirty="0">
                <a:ea typeface="宋体" charset="-122"/>
              </a:rPr>
              <a:t>, Sara R.  </a:t>
            </a:r>
            <a:r>
              <a:rPr lang="en-GB" altLang="zh-CN" sz="1400" dirty="0" err="1">
                <a:ea typeface="宋体" charset="-122"/>
              </a:rPr>
              <a:t>Ablow</a:t>
            </a:r>
            <a:r>
              <a:rPr lang="en-GB" altLang="zh-CN" sz="1400" dirty="0">
                <a:ea typeface="宋体" charset="-122"/>
              </a:rPr>
              <a:t>, Jennifer C.  </a:t>
            </a:r>
            <a:r>
              <a:rPr lang="en-GB" altLang="zh-CN" sz="1400" dirty="0" err="1">
                <a:ea typeface="宋体" charset="-122"/>
              </a:rPr>
              <a:t>Measelle</a:t>
            </a:r>
            <a:r>
              <a:rPr lang="en-GB" altLang="zh-CN" sz="1400" dirty="0">
                <a:ea typeface="宋体" charset="-122"/>
              </a:rPr>
              <a:t>, Jeffrey R. (2003) Strong genetic effects on cross-situational antisocial behaviour among 5-year-old children according to mothers, teachers, examiner-observers, and twins' self-reports. ]Journal of Child Psychology &amp; Psychiatry &amp; Allied Disciplines. 44(6):832-848, </a:t>
            </a:r>
          </a:p>
          <a:p>
            <a:pPr>
              <a:lnSpc>
                <a:spcPct val="80000"/>
              </a:lnSpc>
            </a:pPr>
            <a:r>
              <a:rPr lang="en-GB" altLang="zh-CN" sz="1400" dirty="0">
                <a:ea typeface="宋体" charset="-122"/>
              </a:rPr>
              <a:t>Boyd, D. </a:t>
            </a:r>
            <a:r>
              <a:rPr lang="en-GB" altLang="zh-CN" sz="1400" dirty="0" err="1">
                <a:ea typeface="宋体" charset="-122"/>
              </a:rPr>
              <a:t>andBee</a:t>
            </a:r>
            <a:r>
              <a:rPr lang="en-GB" altLang="zh-CN" sz="1400" dirty="0">
                <a:ea typeface="宋体" charset="-122"/>
              </a:rPr>
              <a:t>, H. (2014 Lifespan Development London: </a:t>
            </a:r>
            <a:r>
              <a:rPr lang="en-GB" altLang="zh-CN" sz="1400" dirty="0" err="1">
                <a:ea typeface="宋体" charset="-122"/>
              </a:rPr>
              <a:t>Allyn</a:t>
            </a:r>
            <a:r>
              <a:rPr lang="en-GB" altLang="zh-CN" sz="1400" dirty="0">
                <a:ea typeface="宋体" charset="-122"/>
              </a:rPr>
              <a:t> and Bacon. </a:t>
            </a:r>
          </a:p>
          <a:p>
            <a:pPr>
              <a:lnSpc>
                <a:spcPct val="80000"/>
              </a:lnSpc>
            </a:pPr>
            <a:r>
              <a:rPr lang="en-GB" altLang="zh-CN" sz="1400" dirty="0">
                <a:ea typeface="宋体" charset="-122"/>
              </a:rPr>
              <a:t>Cain, V.S. and </a:t>
            </a:r>
            <a:r>
              <a:rPr lang="en-GB" altLang="zh-CN" sz="1400" dirty="0" err="1">
                <a:ea typeface="宋体" charset="-122"/>
              </a:rPr>
              <a:t>Hofferth</a:t>
            </a:r>
            <a:r>
              <a:rPr lang="en-GB" altLang="zh-CN" sz="1400" dirty="0">
                <a:ea typeface="宋体" charset="-122"/>
              </a:rPr>
              <a:t>, S.L. (1989), 'Parental choice of self care for school aged children', Journal of Marriage and the Family, Vol. 51, pp.65-77.</a:t>
            </a:r>
          </a:p>
          <a:p>
            <a:pPr>
              <a:lnSpc>
                <a:spcPct val="80000"/>
              </a:lnSpc>
            </a:pPr>
            <a:r>
              <a:rPr lang="en-GB" altLang="zh-CN" sz="1400" dirty="0">
                <a:ea typeface="宋体" charset="-122"/>
              </a:rPr>
              <a:t>Caspi, A. Henry, ,B. McGee, R.O. </a:t>
            </a:r>
            <a:r>
              <a:rPr lang="en-GB" altLang="zh-CN" sz="1400" dirty="0" err="1">
                <a:ea typeface="宋体" charset="-122"/>
              </a:rPr>
              <a:t>Moffitt,T.E</a:t>
            </a:r>
            <a:r>
              <a:rPr lang="en-GB" altLang="zh-CN" sz="1400" dirty="0">
                <a:ea typeface="宋体" charset="-122"/>
              </a:rPr>
              <a:t>. and Silva, P.A. (1995)</a:t>
            </a:r>
            <a:r>
              <a:rPr lang="en-GB" altLang="zh-CN" sz="1400" dirty="0" err="1">
                <a:ea typeface="宋体" charset="-122"/>
              </a:rPr>
              <a:t>Temperemantal</a:t>
            </a:r>
            <a:r>
              <a:rPr lang="en-GB" altLang="zh-CN" sz="1400" dirty="0">
                <a:ea typeface="宋体" charset="-122"/>
              </a:rPr>
              <a:t> origins of child and adolescent behaviour problems: from age three to age fifteen. Child Development, Vol 66: 55-68</a:t>
            </a:r>
          </a:p>
          <a:p>
            <a:pPr>
              <a:lnSpc>
                <a:spcPct val="80000"/>
              </a:lnSpc>
            </a:pPr>
            <a:r>
              <a:rPr lang="en-GB" altLang="zh-CN" sz="1400" dirty="0">
                <a:ea typeface="宋体" charset="-122"/>
              </a:rPr>
              <a:t>Doherty, J and Hughes, M.  (2009) Child development theory and practice 0-11. Harlow: Pearson</a:t>
            </a:r>
          </a:p>
          <a:p>
            <a:pPr>
              <a:lnSpc>
                <a:spcPct val="80000"/>
              </a:lnSpc>
            </a:pPr>
            <a:r>
              <a:rPr lang="en-GB" altLang="zh-CN" sz="1400" dirty="0">
                <a:ea typeface="宋体" charset="-122"/>
              </a:rPr>
              <a:t>DELLS (2006) Anti-Social Behaviour and the Safety of Young People in Schools, Bullying &amp; Truancy. DELLS</a:t>
            </a:r>
          </a:p>
          <a:p>
            <a:pPr>
              <a:lnSpc>
                <a:spcPct val="80000"/>
              </a:lnSpc>
            </a:pPr>
            <a:r>
              <a:rPr lang="en-GB" altLang="zh-CN" sz="1400" dirty="0">
                <a:ea typeface="宋体" charset="-122"/>
              </a:rPr>
              <a:t>DfES (2007) Social and emotional aspects of learning, improving behaviour, improving learning. </a:t>
            </a:r>
            <a:r>
              <a:rPr lang="en-GB" altLang="zh-CN" sz="1400" dirty="0" err="1">
                <a:ea typeface="宋体" charset="-122"/>
              </a:rPr>
              <a:t>DfES</a:t>
            </a:r>
            <a:endParaRPr lang="en-GB" altLang="zh-CN" sz="1400" dirty="0">
              <a:ea typeface="宋体" charset="-122"/>
            </a:endParaRPr>
          </a:p>
          <a:p>
            <a:pPr>
              <a:lnSpc>
                <a:spcPct val="80000"/>
              </a:lnSpc>
            </a:pPr>
            <a:r>
              <a:rPr lang="en-GB" altLang="zh-CN" sz="1400" dirty="0">
                <a:ea typeface="宋体" charset="-122"/>
              </a:rPr>
              <a:t>Hogg, M.A and Vaughan, G.M. Social Psychology Fourth Edition. Pearson Prentice Hall</a:t>
            </a:r>
          </a:p>
          <a:p>
            <a:pPr>
              <a:lnSpc>
                <a:spcPct val="80000"/>
              </a:lnSpc>
            </a:pPr>
            <a:r>
              <a:rPr lang="en-GB" altLang="zh-CN" sz="1400" dirty="0" err="1">
                <a:ea typeface="宋体" charset="-122"/>
              </a:rPr>
              <a:t>Loeber</a:t>
            </a:r>
            <a:r>
              <a:rPr lang="en-GB" altLang="zh-CN" sz="1400" dirty="0">
                <a:ea typeface="宋体" charset="-122"/>
              </a:rPr>
              <a:t>. R, Farrington. D,P (2000)  Young children who commit crime: Epidemiology, developmental origins, risk factors, early interventions, and policy implications. Development and Psychopathology Vol.12: 737-762  </a:t>
            </a:r>
          </a:p>
          <a:p>
            <a:pPr>
              <a:lnSpc>
                <a:spcPct val="80000"/>
              </a:lnSpc>
            </a:pPr>
            <a:r>
              <a:rPr lang="en-GB" altLang="zh-CN" sz="1400" dirty="0">
                <a:ea typeface="宋体" charset="-122"/>
              </a:rPr>
              <a:t>Nixon, J., </a:t>
            </a:r>
            <a:r>
              <a:rPr lang="en-GB" altLang="zh-CN" sz="1400" dirty="0" err="1">
                <a:ea typeface="宋体" charset="-122"/>
              </a:rPr>
              <a:t>BlanBlackwell</a:t>
            </a:r>
            <a:r>
              <a:rPr lang="en-GB" altLang="zh-CN" sz="1400" dirty="0">
                <a:ea typeface="宋体" charset="-122"/>
              </a:rPr>
              <a:t> Publishers. </a:t>
            </a:r>
            <a:r>
              <a:rPr lang="en-GB" altLang="zh-CN" sz="1400" dirty="0" err="1">
                <a:ea typeface="宋体" charset="-122"/>
              </a:rPr>
              <a:t>dy</a:t>
            </a:r>
            <a:r>
              <a:rPr lang="en-GB" altLang="zh-CN" sz="1400" dirty="0">
                <a:ea typeface="宋体" charset="-122"/>
              </a:rPr>
              <a:t>, S., Hunter, C., Jones, A. and Reeve, K. (2003) Developing Good Practice in Tackling Anti-Social Behaviour in Mixed Tenure Areas. Sheffield: Sheffield Hallam University.</a:t>
            </a:r>
          </a:p>
          <a:p>
            <a:pPr>
              <a:lnSpc>
                <a:spcPct val="80000"/>
              </a:lnSpc>
            </a:pPr>
            <a:r>
              <a:rPr lang="en-GB" altLang="zh-CN" sz="1400" dirty="0">
                <a:ea typeface="宋体" charset="-122"/>
              </a:rPr>
              <a:t>Smith, P.K. Cowie, H. Blades, M  (2001) Understanding Children’s development. Third Edition. </a:t>
            </a:r>
          </a:p>
          <a:p>
            <a:pPr>
              <a:lnSpc>
                <a:spcPct val="80000"/>
              </a:lnSpc>
            </a:pPr>
            <a:endParaRPr lang="en-GB" altLang="zh-CN" sz="1400" dirty="0">
              <a:ea typeface="宋体" charset="-122"/>
            </a:endParaRPr>
          </a:p>
          <a:p>
            <a:pPr>
              <a:lnSpc>
                <a:spcPct val="80000"/>
              </a:lnSpc>
            </a:pPr>
            <a:endParaRPr lang="en-GB" sz="1400"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1020</TotalTime>
  <Words>5932</Words>
  <Application>Microsoft Office PowerPoint</Application>
  <PresentationFormat>On-screen Show (4:3)</PresentationFormat>
  <Paragraphs>433</Paragraphs>
  <Slides>33</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Gill Sans MT</vt:lpstr>
      <vt:lpstr>Symbol</vt:lpstr>
      <vt:lpstr>Gallery</vt:lpstr>
      <vt:lpstr>Datblygiad moesol Moral development  </vt:lpstr>
      <vt:lpstr>Amcanion         Objectives </vt:lpstr>
      <vt:lpstr>Beth yw datblygiad moesol? What is moral development?</vt:lpstr>
      <vt:lpstr>Dulliau o ddatblygIAD moesol  Approaches to moral development </vt:lpstr>
      <vt:lpstr>Tri dull:  Three approaches:</vt:lpstr>
      <vt:lpstr>Dull seicoDREIDDIol Psychoanalytical approach</vt:lpstr>
      <vt:lpstr>YN ÔL Freud:  According to Freud:</vt:lpstr>
      <vt:lpstr>Dulliau gwybyddol – Piaget Cognitive approaches - Piaget</vt:lpstr>
      <vt:lpstr>Piaget: Arsylwadau a chyfweliadau Piaget: Observations and interviews</vt:lpstr>
      <vt:lpstr>Piaget….              Piaget….</vt:lpstr>
      <vt:lpstr>Beirniadaeth o ddamcaniaeth Piaget  Criticisms of Piaget’s theory</vt:lpstr>
      <vt:lpstr>Lawrence Kohlberg –  Datblygiad Moesol Moral Development</vt:lpstr>
      <vt:lpstr>PowerPoint Presentation</vt:lpstr>
      <vt:lpstr> Cyfyng-gyngor Moesol KoHlBerg – Heinz yn dwyn cyffur</vt:lpstr>
      <vt:lpstr> KoHlBerg’s Moral dilemma – Heinz steals a drug</vt:lpstr>
      <vt:lpstr>Cwestiynau a ofynnwyd gan Kohlberg Questions asked by Kohlberg</vt:lpstr>
      <vt:lpstr>Beirniadaeth o ddamcaniaeth Kohlberg  Criticisms of Kohlberg's theory </vt:lpstr>
      <vt:lpstr>DAMCANIAETH Gilligan  Gilligan’s theory </vt:lpstr>
      <vt:lpstr>Pe bai'r car hwn yn eistedd yn y maes parcio ar ôl y ddarlith hon gyda'r allweddi ynddo A BOD gwarant absoliwt na fyddech yn cael eich dal pe baech yn ei gymryd,  a fyddech yn gyrru i ffwrdd ynddo? If this car was sitting in the car park after this lecture with the keys in it and there was an absolute guarantee that you would not be caught if you took it, would you drive off in it?</vt:lpstr>
      <vt:lpstr>DAMCANIAETH Dysgu Cymdeithasol Bandura Bandura Social Learning Theory</vt:lpstr>
      <vt:lpstr>Damcaniaeth dysgu cymdeithasol Social learning theory</vt:lpstr>
      <vt:lpstr>Ymddygiad Cymdeithasol A gwrthgymdeithasol Pro and antisocial behaviour</vt:lpstr>
      <vt:lpstr>Datblygu ymddygiad Cymdeithasol  Development of prosocial behaviour </vt:lpstr>
      <vt:lpstr>Mae ymddygiad gwrthgymdeithasol (ASB) yn cwmpasu sbectrwm eang o GAMAU Antisocial behaviour (ASB) covers a wide spectrum of actions</vt:lpstr>
      <vt:lpstr>Pwysigrwydd diwylliant Importance of culture</vt:lpstr>
      <vt:lpstr>A yw ymddygiad ymosodol yn gam arferol mewn datblygiad plant? Is aggressive behaviour a normal stage in child development?</vt:lpstr>
      <vt:lpstr>Gwahaniaeth rhwng ASB cynnar a hwyr  Difference between early and late onset ASB </vt:lpstr>
      <vt:lpstr>O RAN DATBLYGIAD…. In development terms….</vt:lpstr>
      <vt:lpstr>Ffactorau sy'n gallu cyfrannu I YMDDYGIAD GWRTHGYMDEITHASOL  Factors that can contribute to ASB </vt:lpstr>
      <vt:lpstr>ffactorau PARHAD...... Factors continued……</vt:lpstr>
      <vt:lpstr>PowerPoint Presentation</vt:lpstr>
      <vt:lpstr>Cyfarfod llawn            Plenary  </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 development</dc:title>
  <dc:creator>sm19096</dc:creator>
  <cp:lastModifiedBy>Alison Murphy</cp:lastModifiedBy>
  <cp:revision>39</cp:revision>
  <dcterms:created xsi:type="dcterms:W3CDTF">2010-11-15T13:58:08Z</dcterms:created>
  <dcterms:modified xsi:type="dcterms:W3CDTF">2022-11-14T11:57:53Z</dcterms:modified>
</cp:coreProperties>
</file>